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89" r:id="rId2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7436" y="1584655"/>
            <a:ext cx="18789226" cy="932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1" i="0">
                <a:solidFill>
                  <a:srgbClr val="34A5D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1" i="0">
                <a:solidFill>
                  <a:srgbClr val="34A5D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1" i="0">
                <a:solidFill>
                  <a:srgbClr val="34A5D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436" y="1584655"/>
            <a:ext cx="18789226" cy="932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1" i="0">
                <a:solidFill>
                  <a:srgbClr val="34A5D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5305" y="5057437"/>
            <a:ext cx="10967719" cy="600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75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7119899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4188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36" y="7720625"/>
            <a:ext cx="1857756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sz="12000" spc="-15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rebuchet MS"/>
              </a:rPr>
              <a:t>MACHINE LEARNING</a:t>
            </a:r>
            <a:endParaRPr sz="12000" spc="-150" dirty="0">
              <a:solidFill>
                <a:srgbClr val="0070C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436" y="5993319"/>
            <a:ext cx="6803814" cy="9893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350" b="1" spc="-60" dirty="0">
                <a:solidFill>
                  <a:srgbClr val="A6AAA9"/>
                </a:solidFill>
                <a:latin typeface="Trebuchet MS"/>
                <a:cs typeface="Trebuchet MS"/>
              </a:rPr>
              <a:t>MAKE SKILLED</a:t>
            </a:r>
            <a:endParaRPr sz="6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51274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123664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IMPORTANCE OF MACHINE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436" y="3181340"/>
            <a:ext cx="18680430" cy="547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27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Rapid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increment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production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4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endParaRPr sz="4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3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1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Solving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complex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problems,</a:t>
            </a:r>
            <a:r>
              <a:rPr sz="4950" spc="-229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which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are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difficult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a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human</a:t>
            </a:r>
            <a:endParaRPr sz="4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3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1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Decision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making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various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sector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including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finance</a:t>
            </a:r>
            <a:endParaRPr sz="4950">
              <a:latin typeface="Microsoft Sans Serif"/>
              <a:cs typeface="Microsoft Sans Serif"/>
            </a:endParaRPr>
          </a:p>
          <a:p>
            <a:pPr marL="535940" marR="5080" indent="-523875">
              <a:lnSpc>
                <a:spcPct val="112400"/>
              </a:lnSpc>
              <a:spcBef>
                <a:spcPts val="296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27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Finding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hidden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patterns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extracting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useful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information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from </a:t>
            </a:r>
            <a:r>
              <a:rPr sz="4950" spc="-13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endParaRPr sz="4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0545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34305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1462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9248775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CLASSIFICATION OF MACHINE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8829" y="4198753"/>
            <a:ext cx="7451725" cy="3351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57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Supervised</a:t>
            </a:r>
            <a:r>
              <a:rPr sz="49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endParaRPr sz="4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3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34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Unsupervised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endParaRPr sz="4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3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50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Reinforcement</a:t>
            </a:r>
            <a:r>
              <a:rPr sz="49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endParaRPr sz="4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0804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5947" y="3021860"/>
            <a:ext cx="9855363" cy="6626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6034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98518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SUPERVISED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436" y="3077993"/>
            <a:ext cx="17933670" cy="5172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5940" marR="5080" indent="-523875">
              <a:lnSpc>
                <a:spcPct val="113100"/>
              </a:lnSpc>
              <a:spcBef>
                <a:spcPts val="90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1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a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type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49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29" dirty="0">
                <a:solidFill>
                  <a:srgbClr val="838787"/>
                </a:solidFill>
                <a:latin typeface="Microsoft Sans Serif"/>
                <a:cs typeface="Microsoft Sans Serif"/>
              </a:rPr>
              <a:t>method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which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we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provide </a:t>
            </a:r>
            <a:r>
              <a:rPr sz="4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labeled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54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ML</a:t>
            </a:r>
            <a:r>
              <a:rPr sz="4950" spc="-2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system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order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54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train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it,</a:t>
            </a:r>
            <a:r>
              <a:rPr sz="4950" spc="-2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on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that </a:t>
            </a:r>
            <a:r>
              <a:rPr sz="4950" spc="-13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30" dirty="0">
                <a:solidFill>
                  <a:srgbClr val="838787"/>
                </a:solidFill>
                <a:latin typeface="Microsoft Sans Serif"/>
                <a:cs typeface="Microsoft Sans Serif"/>
              </a:rPr>
              <a:t>basis,</a:t>
            </a:r>
            <a:r>
              <a:rPr sz="4950" spc="-2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0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predicts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output.</a:t>
            </a:r>
            <a:endParaRPr sz="4950">
              <a:latin typeface="Microsoft Sans Serif"/>
              <a:cs typeface="Microsoft Sans Serif"/>
            </a:endParaRPr>
          </a:p>
          <a:p>
            <a:pPr marL="2106295">
              <a:lnSpc>
                <a:spcPct val="100000"/>
              </a:lnSpc>
              <a:spcBef>
                <a:spcPts val="378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1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Classi</a:t>
            </a:r>
            <a:r>
              <a:rPr sz="49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fi</a:t>
            </a:r>
            <a:r>
              <a:rPr sz="4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c</a:t>
            </a:r>
            <a:r>
              <a:rPr sz="4950" spc="-10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tion</a:t>
            </a:r>
            <a:endParaRPr sz="4950">
              <a:latin typeface="Microsoft Sans Serif"/>
              <a:cs typeface="Microsoft Sans Serif"/>
            </a:endParaRPr>
          </a:p>
          <a:p>
            <a:pPr marL="2106295">
              <a:lnSpc>
                <a:spcPct val="100000"/>
              </a:lnSpc>
              <a:spcBef>
                <a:spcPts val="373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1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-600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4950" spc="225" dirty="0">
                <a:solidFill>
                  <a:srgbClr val="838787"/>
                </a:solidFill>
                <a:latin typeface="Microsoft Sans Serif"/>
                <a:cs typeface="Microsoft Sans Serif"/>
              </a:rPr>
              <a:t>eg</a:t>
            </a:r>
            <a:r>
              <a:rPr sz="49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4950" spc="10" dirty="0">
                <a:solidFill>
                  <a:srgbClr val="838787"/>
                </a:solidFill>
                <a:latin typeface="Microsoft Sans Serif"/>
                <a:cs typeface="Microsoft Sans Serif"/>
              </a:rPr>
              <a:t>ession</a:t>
            </a:r>
            <a:endParaRPr sz="4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0804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2986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93946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UNSUPERVISED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436" y="3084657"/>
            <a:ext cx="18321020" cy="694118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09905" marR="501650" indent="-497840">
              <a:lnSpc>
                <a:spcPct val="112799"/>
              </a:lnSpc>
              <a:spcBef>
                <a:spcPts val="160"/>
              </a:spcBef>
            </a:pPr>
            <a:r>
              <a:rPr sz="7350" spc="-127" baseline="-453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350" spc="-382" baseline="-453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70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Unsupervised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220" dirty="0">
                <a:solidFill>
                  <a:srgbClr val="838787"/>
                </a:solidFill>
                <a:latin typeface="Microsoft Sans Serif"/>
                <a:cs typeface="Microsoft Sans Serif"/>
              </a:rPr>
              <a:t>method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which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470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 </a:t>
            </a:r>
            <a:r>
              <a:rPr sz="4700" spc="-12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learns</a:t>
            </a:r>
            <a:r>
              <a:rPr sz="47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without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any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supervision.</a:t>
            </a:r>
            <a:endParaRPr sz="4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50"/>
              </a:spcBef>
            </a:pPr>
            <a:r>
              <a:rPr sz="7350" spc="-127" baseline="-453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350" spc="-382" baseline="-453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70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7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unsupervised</a:t>
            </a:r>
            <a:r>
              <a:rPr sz="47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learning,</a:t>
            </a:r>
            <a:r>
              <a:rPr sz="4700" spc="-2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we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215" dirty="0">
                <a:solidFill>
                  <a:srgbClr val="838787"/>
                </a:solidFill>
                <a:latin typeface="Microsoft Sans Serif"/>
                <a:cs typeface="Microsoft Sans Serif"/>
              </a:rPr>
              <a:t>don’t</a:t>
            </a:r>
            <a:r>
              <a:rPr sz="47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have</a:t>
            </a:r>
            <a:r>
              <a:rPr sz="47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a </a:t>
            </a:r>
            <a:r>
              <a:rPr sz="470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predetermined</a:t>
            </a:r>
            <a:r>
              <a:rPr sz="47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result.</a:t>
            </a:r>
            <a:endParaRPr sz="4700">
              <a:latin typeface="Microsoft Sans Serif"/>
              <a:cs typeface="Microsoft Sans Serif"/>
            </a:endParaRPr>
          </a:p>
          <a:p>
            <a:pPr marL="509905" marR="5080">
              <a:lnSpc>
                <a:spcPts val="6430"/>
              </a:lnSpc>
              <a:spcBef>
                <a:spcPts val="305"/>
              </a:spcBef>
            </a:pPr>
            <a:r>
              <a:rPr sz="4700" spc="-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7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tries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245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200" dirty="0">
                <a:solidFill>
                  <a:srgbClr val="838787"/>
                </a:solidFill>
                <a:latin typeface="Microsoft Sans Serif"/>
                <a:cs typeface="Microsoft Sans Serif"/>
              </a:rPr>
              <a:t>find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useful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insights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from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huge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amount</a:t>
            </a:r>
            <a:r>
              <a:rPr sz="47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200" dirty="0">
                <a:solidFill>
                  <a:srgbClr val="838787"/>
                </a:solidFill>
                <a:latin typeface="Microsoft Sans Serif"/>
                <a:cs typeface="Microsoft Sans Serif"/>
              </a:rPr>
              <a:t>of </a:t>
            </a:r>
            <a:r>
              <a:rPr sz="4700" spc="-12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70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endParaRPr sz="4700">
              <a:latin typeface="Microsoft Sans Serif"/>
              <a:cs typeface="Microsoft Sans Serif"/>
            </a:endParaRPr>
          </a:p>
          <a:p>
            <a:pPr marL="2106295">
              <a:lnSpc>
                <a:spcPct val="100000"/>
              </a:lnSpc>
              <a:spcBef>
                <a:spcPts val="3300"/>
              </a:spcBef>
            </a:pPr>
            <a:r>
              <a:rPr sz="7350" spc="-127" baseline="-453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350" spc="-434" baseline="-453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70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Clustering</a:t>
            </a:r>
            <a:endParaRPr sz="4700">
              <a:latin typeface="Microsoft Sans Serif"/>
              <a:cs typeface="Microsoft Sans Serif"/>
            </a:endParaRPr>
          </a:p>
          <a:p>
            <a:pPr marL="2106295">
              <a:lnSpc>
                <a:spcPct val="100000"/>
              </a:lnSpc>
              <a:spcBef>
                <a:spcPts val="3604"/>
              </a:spcBef>
            </a:pPr>
            <a:r>
              <a:rPr sz="7350" spc="-127" baseline="-453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350" spc="-427" baseline="-453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70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Association</a:t>
            </a:r>
            <a:endParaRPr sz="4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0545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34305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28414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93946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REINFORCEMENT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436" y="3077993"/>
            <a:ext cx="18658840" cy="4757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5940" marR="5080" indent="-523875">
              <a:lnSpc>
                <a:spcPct val="113100"/>
              </a:lnSpc>
              <a:spcBef>
                <a:spcPts val="90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It </a:t>
            </a:r>
            <a:r>
              <a:rPr sz="4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is 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49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feedback-based </a:t>
            </a:r>
            <a:r>
              <a:rPr sz="4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 </a:t>
            </a:r>
            <a:r>
              <a:rPr sz="49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method,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 </a:t>
            </a:r>
            <a:r>
              <a:rPr sz="4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which 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4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agent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gets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reward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each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right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action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gets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penalty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for </a:t>
            </a:r>
            <a:r>
              <a:rPr sz="4950" spc="-13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each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wrong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action.</a:t>
            </a:r>
            <a:endParaRPr sz="4950">
              <a:latin typeface="Microsoft Sans Serif"/>
              <a:cs typeface="Microsoft Sans Serif"/>
            </a:endParaRPr>
          </a:p>
          <a:p>
            <a:pPr marL="535940" marR="1818639" indent="-523875">
              <a:lnSpc>
                <a:spcPct val="112400"/>
              </a:lnSpc>
              <a:spcBef>
                <a:spcPts val="3010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1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-3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agent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learns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automatically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with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these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feedbacks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and </a:t>
            </a:r>
            <a:r>
              <a:rPr sz="4950" spc="-13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improves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its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performance.</a:t>
            </a:r>
            <a:endParaRPr sz="4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0804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2986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436" y="1584655"/>
            <a:ext cx="58132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b="1" spc="-150" dirty="0">
                <a:solidFill>
                  <a:srgbClr val="34A5DA"/>
                </a:solidFill>
                <a:latin typeface="Trebuchet MS"/>
                <a:cs typeface="Trebuchet MS"/>
              </a:rPr>
              <a:t>HISTORY OF ML</a:t>
            </a:r>
            <a:endParaRPr sz="5950" spc="-1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0804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418" y="2802850"/>
            <a:ext cx="11821200" cy="78807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1462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436" y="1584655"/>
            <a:ext cx="75658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b="1" spc="-150" dirty="0">
                <a:solidFill>
                  <a:srgbClr val="34A5DA"/>
                </a:solidFill>
                <a:latin typeface="Trebuchet MS"/>
                <a:cs typeface="Trebuchet MS"/>
              </a:rPr>
              <a:t>APPLICATIONS OF ML</a:t>
            </a:r>
            <a:endParaRPr sz="5950" spc="-1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265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4245" y="2958025"/>
            <a:ext cx="8639429" cy="74072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35" y="530333"/>
            <a:ext cx="3741921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spc="130" dirty="0">
                <a:solidFill>
                  <a:srgbClr val="838787"/>
                </a:solidFill>
              </a:rPr>
              <a:t>MAKE SKILLED</a:t>
            </a:r>
            <a:endParaRPr sz="2950" dirty="0"/>
          </a:p>
        </p:txBody>
      </p:sp>
      <p:sp>
        <p:nvSpPr>
          <p:cNvPr id="3" name="object 3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0804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785" y="2859773"/>
            <a:ext cx="5151694" cy="26947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2036" y="1584655"/>
            <a:ext cx="83532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950" b="1" spc="-150" dirty="0">
                <a:solidFill>
                  <a:srgbClr val="34A5DA"/>
                </a:solidFill>
                <a:latin typeface="Trebuchet MS"/>
                <a:cs typeface="Trebuchet MS"/>
              </a:rPr>
              <a:t>APPLICATIONS OF ML</a:t>
            </a:r>
            <a:endParaRPr sz="5950" spc="-15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8432" y="2859773"/>
            <a:ext cx="3808808" cy="26947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38673" y="2292327"/>
            <a:ext cx="228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2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6046" y="2859773"/>
            <a:ext cx="4350653" cy="244603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27209" y="2292327"/>
            <a:ext cx="228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3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25500" y="2859773"/>
            <a:ext cx="3678476" cy="27588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450579" y="2292327"/>
            <a:ext cx="228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4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99357" y="6369242"/>
            <a:ext cx="3678476" cy="18257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24432" y="5801796"/>
            <a:ext cx="228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6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2601" y="6369242"/>
            <a:ext cx="3587350" cy="176113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172113" y="5801796"/>
            <a:ext cx="228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7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38792" y="6369242"/>
            <a:ext cx="3130909" cy="17611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825099" y="6356033"/>
            <a:ext cx="3479200" cy="23078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7450579" y="5788586"/>
            <a:ext cx="228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8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23865" y="8624951"/>
            <a:ext cx="2792468" cy="268360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605943" y="8057504"/>
            <a:ext cx="228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9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41770" y="8721725"/>
            <a:ext cx="3357295" cy="250118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004792" y="8154279"/>
            <a:ext cx="4318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10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8492" y="6315606"/>
            <a:ext cx="3678476" cy="275885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163567" y="5748160"/>
            <a:ext cx="228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5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451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 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436" y="1584655"/>
            <a:ext cx="124426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b="1" spc="-150" dirty="0">
                <a:solidFill>
                  <a:srgbClr val="34A5DA"/>
                </a:solidFill>
                <a:latin typeface="Trebuchet MS"/>
                <a:cs typeface="Trebuchet MS"/>
              </a:rPr>
              <a:t>MACHINE LEARNING LIFE CYCLE</a:t>
            </a:r>
            <a:endParaRPr sz="5950" spc="-1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0804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7805" y="3274657"/>
            <a:ext cx="8697856" cy="70570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48226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76420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WHAT IS 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436" y="3077993"/>
            <a:ext cx="17580610" cy="177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5940" marR="5080" indent="-523875">
              <a:lnSpc>
                <a:spcPct val="112400"/>
              </a:lnSpc>
              <a:spcBef>
                <a:spcPts val="13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1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21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950" spc="-1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dataset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collection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4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which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arranged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 </a:t>
            </a:r>
            <a:r>
              <a:rPr sz="4950" spc="-13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some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order.</a:t>
            </a:r>
            <a:endParaRPr sz="4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06254" y="546208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00033"/>
              </p:ext>
            </p:extLst>
          </p:nvPr>
        </p:nvGraphicFramePr>
        <p:xfrm>
          <a:off x="4565305" y="5057437"/>
          <a:ext cx="10967085" cy="6004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7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1249045">
                        <a:lnSpc>
                          <a:spcPct val="100000"/>
                        </a:lnSpc>
                        <a:tabLst>
                          <a:tab pos="3826510" algn="l"/>
                          <a:tab pos="5957570" algn="l"/>
                          <a:tab pos="8820785" algn="l"/>
                        </a:tabLst>
                      </a:pPr>
                      <a:r>
                        <a:rPr lang="en-IN" sz="1400" b="1" spc="-5" dirty="0">
                          <a:solidFill>
                            <a:srgbClr val="EF4E4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spc="-5" dirty="0" err="1">
                          <a:solidFill>
                            <a:srgbClr val="EF4E47"/>
                          </a:solidFill>
                          <a:latin typeface="Times New Roman"/>
                          <a:cs typeface="Times New Roman"/>
                        </a:rPr>
                        <a:t>ountry</a:t>
                      </a:r>
                      <a:r>
                        <a:rPr sz="1400" b="1" spc="-5" dirty="0">
                          <a:solidFill>
                            <a:srgbClr val="EF4E47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dirty="0">
                          <a:solidFill>
                            <a:srgbClr val="EF4E47"/>
                          </a:solidFill>
                          <a:latin typeface="Times New Roman"/>
                          <a:cs typeface="Times New Roman"/>
                        </a:rPr>
                        <a:t>Age	</a:t>
                      </a:r>
                      <a:r>
                        <a:rPr sz="1400" b="1" spc="-5" dirty="0">
                          <a:solidFill>
                            <a:srgbClr val="EF4E47"/>
                          </a:solidFill>
                          <a:latin typeface="Times New Roman"/>
                          <a:cs typeface="Times New Roman"/>
                        </a:rPr>
                        <a:t>Salary	Purchased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B w="28575">
                      <a:solidFill>
                        <a:srgbClr val="5F656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20040"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61590" algn="l"/>
                          <a:tab pos="4652010" algn="l"/>
                          <a:tab pos="7800975" algn="l"/>
                        </a:tabLst>
                      </a:pPr>
                      <a:r>
                        <a:rPr sz="1150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India	38	48000	</a:t>
                      </a:r>
                      <a:r>
                        <a:rPr sz="1150" spc="-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28575">
                      <a:solidFill>
                        <a:srgbClr val="5F6568"/>
                      </a:solidFill>
                      <a:prstDash val="solid"/>
                    </a:lnT>
                    <a:lnB w="28575">
                      <a:solidFill>
                        <a:srgbClr val="5F65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623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881754" algn="l"/>
                          <a:tab pos="5971540" algn="l"/>
                          <a:tab pos="9097645" algn="l"/>
                        </a:tabLst>
                      </a:pPr>
                      <a:r>
                        <a:rPr sz="1150" spc="-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France	</a:t>
                      </a:r>
                      <a:r>
                        <a:rPr sz="1150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43	45000	</a:t>
                      </a:r>
                      <a:r>
                        <a:rPr sz="1150" spc="-2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28575">
                      <a:solidFill>
                        <a:srgbClr val="5F6568"/>
                      </a:solidFill>
                      <a:prstDash val="solid"/>
                    </a:lnT>
                    <a:lnB w="28575">
                      <a:solidFill>
                        <a:srgbClr val="5F656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70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881754" algn="l"/>
                          <a:tab pos="5971540" algn="l"/>
                          <a:tab pos="9120505" algn="l"/>
                        </a:tabLst>
                      </a:pPr>
                      <a:r>
                        <a:rPr sz="1150" spc="-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Germany	</a:t>
                      </a:r>
                      <a:r>
                        <a:rPr sz="1150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30	54000	</a:t>
                      </a:r>
                      <a:r>
                        <a:rPr sz="1150" spc="-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28575">
                      <a:solidFill>
                        <a:srgbClr val="5F6568"/>
                      </a:solidFill>
                      <a:prstDash val="solid"/>
                    </a:lnT>
                    <a:lnB w="28575">
                      <a:solidFill>
                        <a:srgbClr val="5F65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623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881754" algn="l"/>
                          <a:tab pos="5971540" algn="l"/>
                          <a:tab pos="9120505" algn="l"/>
                        </a:tabLst>
                      </a:pPr>
                      <a:r>
                        <a:rPr sz="1150" spc="-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France	</a:t>
                      </a:r>
                      <a:r>
                        <a:rPr sz="1150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48	65000	</a:t>
                      </a:r>
                      <a:r>
                        <a:rPr sz="1150" spc="-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28575">
                      <a:solidFill>
                        <a:srgbClr val="5F6568"/>
                      </a:solidFill>
                      <a:prstDash val="solid"/>
                    </a:lnT>
                    <a:lnB w="28575">
                      <a:solidFill>
                        <a:srgbClr val="5F656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70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881754" algn="l"/>
                          <a:tab pos="9097645" algn="l"/>
                        </a:tabLst>
                      </a:pPr>
                      <a:r>
                        <a:rPr sz="1150" spc="-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Germany	</a:t>
                      </a:r>
                      <a:r>
                        <a:rPr sz="1150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40	</a:t>
                      </a:r>
                      <a:r>
                        <a:rPr sz="1150" spc="-2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28575">
                      <a:solidFill>
                        <a:srgbClr val="5F6568"/>
                      </a:solidFill>
                      <a:prstDash val="solid"/>
                    </a:lnT>
                    <a:lnB w="28575">
                      <a:solidFill>
                        <a:srgbClr val="5F65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297180"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61590" algn="l"/>
                          <a:tab pos="4652010" algn="l"/>
                          <a:tab pos="7778115" algn="l"/>
                        </a:tabLst>
                      </a:pPr>
                      <a:r>
                        <a:rPr sz="1150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India	35	58000	</a:t>
                      </a:r>
                      <a:r>
                        <a:rPr sz="1150" spc="-25" dirty="0">
                          <a:solidFill>
                            <a:srgbClr val="EF4E47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15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28575">
                      <a:solidFill>
                        <a:srgbClr val="5F656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6034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154906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WHY IS MACHINE LEARNING IMPORTANT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436" y="3191727"/>
            <a:ext cx="18693130" cy="6025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225" spc="-12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0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all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around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us </a:t>
            </a:r>
            <a:r>
              <a:rPr sz="3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this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modern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world.</a:t>
            </a:r>
            <a:endParaRPr sz="3950">
              <a:latin typeface="Microsoft Sans Serif"/>
              <a:cs typeface="Microsoft Sans Serif"/>
            </a:endParaRPr>
          </a:p>
          <a:p>
            <a:pPr marL="535940" marR="264795" indent="-523875">
              <a:lnSpc>
                <a:spcPct val="113300"/>
              </a:lnSpc>
              <a:spcBef>
                <a:spcPts val="3015"/>
              </a:spcBef>
            </a:pPr>
            <a:r>
              <a:rPr sz="6225" spc="-12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14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From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Facebook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25" dirty="0">
                <a:solidFill>
                  <a:srgbClr val="838787"/>
                </a:solidFill>
                <a:latin typeface="Microsoft Sans Serif"/>
                <a:cs typeface="Microsoft Sans Serif"/>
              </a:rPr>
              <a:t>Feeds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Google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Maps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navigation,</a:t>
            </a:r>
            <a:r>
              <a:rPr sz="3950" spc="-1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finds </a:t>
            </a:r>
            <a:r>
              <a:rPr sz="3950" spc="-10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its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application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almost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every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aspect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39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our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lives.</a:t>
            </a:r>
            <a:endParaRPr sz="3950">
              <a:latin typeface="Microsoft Sans Serif"/>
              <a:cs typeface="Microsoft Sans Serif"/>
            </a:endParaRPr>
          </a:p>
          <a:p>
            <a:pPr marL="535940" marR="5080" indent="-523875">
              <a:lnSpc>
                <a:spcPct val="113300"/>
              </a:lnSpc>
              <a:spcBef>
                <a:spcPts val="3055"/>
              </a:spcBef>
            </a:pPr>
            <a:r>
              <a:rPr sz="6225" spc="-12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14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quite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frightening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interesting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think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3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how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our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lives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would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have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been </a:t>
            </a:r>
            <a:r>
              <a:rPr sz="3950" spc="-10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without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838787"/>
                </a:solidFill>
                <a:latin typeface="Microsoft Sans Serif"/>
                <a:cs typeface="Microsoft Sans Serif"/>
              </a:rPr>
              <a:t>use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39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Learning.</a:t>
            </a:r>
            <a:endParaRPr sz="3950">
              <a:latin typeface="Microsoft Sans Serif"/>
              <a:cs typeface="Microsoft Sans Serif"/>
            </a:endParaRPr>
          </a:p>
          <a:p>
            <a:pPr marL="535940" marR="2028189" indent="-523875">
              <a:lnSpc>
                <a:spcPct val="113300"/>
              </a:lnSpc>
              <a:spcBef>
                <a:spcPts val="3055"/>
              </a:spcBef>
            </a:pPr>
            <a:r>
              <a:rPr sz="6225" spc="-12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22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-5" dirty="0">
                <a:solidFill>
                  <a:srgbClr val="838787"/>
                </a:solidFill>
                <a:latin typeface="Microsoft Sans Serif"/>
                <a:cs typeface="Microsoft Sans Serif"/>
              </a:rPr>
              <a:t>That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why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becomes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quite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important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understand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what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 </a:t>
            </a:r>
            <a:r>
              <a:rPr sz="3950" spc="-10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Learning,</a:t>
            </a:r>
            <a:r>
              <a:rPr sz="3950" spc="-1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its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applications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its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importance.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0545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34305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43654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81754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NEED OF 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436" y="3089884"/>
            <a:ext cx="9602470" cy="6671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8950" marR="5080" indent="-476884">
              <a:lnSpc>
                <a:spcPct val="113799"/>
              </a:lnSpc>
              <a:spcBef>
                <a:spcPts val="120"/>
              </a:spcBef>
            </a:pPr>
            <a:r>
              <a:rPr sz="7050" spc="-127" baseline="-354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050" spc="-382" baseline="-354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50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During</a:t>
            </a:r>
            <a:r>
              <a:rPr sz="45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5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development</a:t>
            </a:r>
            <a:r>
              <a:rPr sz="45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4500" spc="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5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ML </a:t>
            </a:r>
            <a:r>
              <a:rPr sz="4500" spc="-11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project,</a:t>
            </a:r>
            <a:r>
              <a:rPr sz="4500" spc="204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500" spc="3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developers </a:t>
            </a:r>
            <a:r>
              <a:rPr sz="45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completely</a:t>
            </a:r>
            <a:r>
              <a:rPr sz="45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rely</a:t>
            </a:r>
            <a:r>
              <a:rPr sz="45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on</a:t>
            </a:r>
            <a:r>
              <a:rPr sz="45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5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datasets.</a:t>
            </a:r>
            <a:endParaRPr sz="4500">
              <a:latin typeface="Microsoft Sans Serif"/>
              <a:cs typeface="Microsoft Sans Serif"/>
            </a:endParaRPr>
          </a:p>
          <a:p>
            <a:pPr marL="488950" marR="56515" indent="-476884">
              <a:lnSpc>
                <a:spcPct val="113199"/>
              </a:lnSpc>
              <a:spcBef>
                <a:spcPts val="2765"/>
              </a:spcBef>
            </a:pPr>
            <a:r>
              <a:rPr sz="7050" spc="-127" baseline="-3546" dirty="0">
                <a:solidFill>
                  <a:srgbClr val="34A5DA"/>
                </a:solidFill>
                <a:latin typeface="Lucida Sans Unicode"/>
                <a:cs typeface="Lucida Sans Unicode"/>
              </a:rPr>
              <a:t>▸ </a:t>
            </a:r>
            <a:r>
              <a:rPr sz="450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In </a:t>
            </a:r>
            <a:r>
              <a:rPr sz="450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building </a:t>
            </a:r>
            <a:r>
              <a:rPr sz="450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ML </a:t>
            </a:r>
            <a:r>
              <a:rPr sz="450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applications, </a:t>
            </a:r>
            <a:r>
              <a:rPr sz="450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datasets</a:t>
            </a:r>
            <a:r>
              <a:rPr sz="45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are</a:t>
            </a:r>
            <a:r>
              <a:rPr sz="45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204" dirty="0">
                <a:solidFill>
                  <a:srgbClr val="838787"/>
                </a:solidFill>
                <a:latin typeface="Microsoft Sans Serif"/>
                <a:cs typeface="Microsoft Sans Serif"/>
              </a:rPr>
              <a:t>divided</a:t>
            </a:r>
            <a:r>
              <a:rPr sz="45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into</a:t>
            </a:r>
            <a:r>
              <a:rPr sz="45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229" dirty="0">
                <a:solidFill>
                  <a:srgbClr val="838787"/>
                </a:solidFill>
                <a:latin typeface="Microsoft Sans Serif"/>
                <a:cs typeface="Microsoft Sans Serif"/>
              </a:rPr>
              <a:t>two</a:t>
            </a:r>
            <a:r>
              <a:rPr sz="450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parts</a:t>
            </a:r>
            <a:endParaRPr sz="4500">
              <a:latin typeface="Microsoft Sans Serif"/>
              <a:cs typeface="Microsoft Sans Serif"/>
            </a:endParaRPr>
          </a:p>
          <a:p>
            <a:pPr marL="2106295">
              <a:lnSpc>
                <a:spcPct val="100000"/>
              </a:lnSpc>
              <a:spcBef>
                <a:spcPts val="3510"/>
              </a:spcBef>
            </a:pPr>
            <a:r>
              <a:rPr sz="7050" spc="-127" baseline="-354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050" spc="-397" baseline="-354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500" spc="30" dirty="0">
                <a:solidFill>
                  <a:srgbClr val="838787"/>
                </a:solidFill>
                <a:latin typeface="Microsoft Sans Serif"/>
                <a:cs typeface="Microsoft Sans Serif"/>
              </a:rPr>
              <a:t>Training</a:t>
            </a:r>
            <a:r>
              <a:rPr sz="450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dataset</a:t>
            </a:r>
            <a:endParaRPr sz="4500">
              <a:latin typeface="Microsoft Sans Serif"/>
              <a:cs typeface="Microsoft Sans Serif"/>
            </a:endParaRPr>
          </a:p>
          <a:p>
            <a:pPr marL="2106295">
              <a:lnSpc>
                <a:spcPct val="100000"/>
              </a:lnSpc>
              <a:spcBef>
                <a:spcPts val="3470"/>
              </a:spcBef>
            </a:pPr>
            <a:r>
              <a:rPr sz="7050" spc="-127" baseline="-354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050" spc="-405" baseline="-354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500" spc="-14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</a:t>
            </a:r>
            <a:r>
              <a:rPr sz="450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50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Dataset</a:t>
            </a:r>
            <a:endParaRPr sz="4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8424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8693" y="3440027"/>
            <a:ext cx="7340496" cy="66064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451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86326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ML IS THE FUTURE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553" y="3633397"/>
            <a:ext cx="10062520" cy="5863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9731" y="5026025"/>
            <a:ext cx="5895108" cy="5863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5331" y="6418652"/>
            <a:ext cx="9214379" cy="5863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16050" y="7811280"/>
            <a:ext cx="8334824" cy="5863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00335" y="3209675"/>
            <a:ext cx="10125710" cy="5070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5650" spc="-130" dirty="0">
                <a:solidFill>
                  <a:srgbClr val="84D2D7"/>
                </a:solidFill>
                <a:latin typeface="Microsoft Sans Serif"/>
                <a:cs typeface="Microsoft Sans Serif"/>
              </a:rPr>
              <a:t>SINCE</a:t>
            </a:r>
            <a:r>
              <a:rPr sz="5650" spc="-229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170" dirty="0">
                <a:solidFill>
                  <a:srgbClr val="84D2D7"/>
                </a:solidFill>
                <a:latin typeface="Microsoft Sans Serif"/>
                <a:cs typeface="Microsoft Sans Serif"/>
              </a:rPr>
              <a:t>THE</a:t>
            </a:r>
            <a:r>
              <a:rPr sz="5650" spc="-9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225" dirty="0">
                <a:solidFill>
                  <a:srgbClr val="84D2D7"/>
                </a:solidFill>
                <a:latin typeface="Microsoft Sans Serif"/>
                <a:cs typeface="Microsoft Sans Serif"/>
              </a:rPr>
              <a:t>DAWN</a:t>
            </a:r>
            <a:r>
              <a:rPr sz="5650" spc="-9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105" dirty="0">
                <a:solidFill>
                  <a:srgbClr val="84D2D7"/>
                </a:solidFill>
                <a:latin typeface="Microsoft Sans Serif"/>
                <a:cs typeface="Microsoft Sans Serif"/>
              </a:rPr>
              <a:t>OF</a:t>
            </a:r>
            <a:r>
              <a:rPr sz="5650" spc="-225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45" dirty="0">
                <a:solidFill>
                  <a:srgbClr val="84D2D7"/>
                </a:solidFill>
                <a:latin typeface="Microsoft Sans Serif"/>
                <a:cs typeface="Microsoft Sans Serif"/>
              </a:rPr>
              <a:t>TIME</a:t>
            </a:r>
            <a:r>
              <a:rPr sz="5650" spc="-9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2490" dirty="0">
                <a:solidFill>
                  <a:srgbClr val="84D2D7"/>
                </a:solidFill>
                <a:latin typeface="Microsoft Sans Serif"/>
                <a:cs typeface="Microsoft Sans Serif"/>
              </a:rPr>
              <a:t>…</a:t>
            </a:r>
            <a:endParaRPr sz="5650">
              <a:latin typeface="Microsoft Sans Serif"/>
              <a:cs typeface="Microsoft Sans Serif"/>
            </a:endParaRPr>
          </a:p>
          <a:p>
            <a:pPr marL="419734" marR="412115" algn="ctr">
              <a:lnSpc>
                <a:spcPct val="161700"/>
              </a:lnSpc>
              <a:spcBef>
                <a:spcPts val="5"/>
              </a:spcBef>
            </a:pPr>
            <a:r>
              <a:rPr sz="5650" spc="-210" dirty="0">
                <a:solidFill>
                  <a:srgbClr val="84D2D7"/>
                </a:solidFill>
                <a:latin typeface="Microsoft Sans Serif"/>
                <a:cs typeface="Microsoft Sans Serif"/>
              </a:rPr>
              <a:t>UP</a:t>
            </a:r>
            <a:r>
              <a:rPr sz="5650" spc="108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40" dirty="0">
                <a:solidFill>
                  <a:srgbClr val="84D2D7"/>
                </a:solidFill>
                <a:latin typeface="Microsoft Sans Serif"/>
                <a:cs typeface="Microsoft Sans Serif"/>
              </a:rPr>
              <a:t>UNTIL </a:t>
            </a:r>
            <a:r>
              <a:rPr sz="5650" spc="240" dirty="0">
                <a:solidFill>
                  <a:srgbClr val="84D2D7"/>
                </a:solidFill>
                <a:latin typeface="Microsoft Sans Serif"/>
                <a:cs typeface="Microsoft Sans Serif"/>
              </a:rPr>
              <a:t>2005 </a:t>
            </a:r>
            <a:r>
              <a:rPr sz="5650" spc="2490" dirty="0">
                <a:solidFill>
                  <a:srgbClr val="84D2D7"/>
                </a:solidFill>
                <a:latin typeface="Microsoft Sans Serif"/>
                <a:cs typeface="Microsoft Sans Serif"/>
              </a:rPr>
              <a:t>… </a:t>
            </a:r>
            <a:r>
              <a:rPr sz="5650" spc="2495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85" dirty="0">
                <a:solidFill>
                  <a:srgbClr val="84D2D7"/>
                </a:solidFill>
                <a:latin typeface="Microsoft Sans Serif"/>
                <a:cs typeface="Microsoft Sans Serif"/>
              </a:rPr>
              <a:t>HUMANS</a:t>
            </a:r>
            <a:r>
              <a:rPr sz="5650" spc="-10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195" dirty="0">
                <a:solidFill>
                  <a:srgbClr val="84D2D7"/>
                </a:solidFill>
                <a:latin typeface="Microsoft Sans Serif"/>
                <a:cs typeface="Microsoft Sans Serif"/>
              </a:rPr>
              <a:t>HAD</a:t>
            </a:r>
            <a:r>
              <a:rPr sz="5650" spc="-95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200" dirty="0">
                <a:solidFill>
                  <a:srgbClr val="84D2D7"/>
                </a:solidFill>
                <a:latin typeface="Microsoft Sans Serif"/>
                <a:cs typeface="Microsoft Sans Serif"/>
              </a:rPr>
              <a:t>CREATED</a:t>
            </a:r>
            <a:r>
              <a:rPr sz="5650" spc="-95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2490" dirty="0">
                <a:solidFill>
                  <a:srgbClr val="84D2D7"/>
                </a:solidFill>
                <a:latin typeface="Microsoft Sans Serif"/>
                <a:cs typeface="Microsoft Sans Serif"/>
              </a:rPr>
              <a:t>… </a:t>
            </a:r>
            <a:r>
              <a:rPr sz="5650" spc="-1485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240" dirty="0">
                <a:solidFill>
                  <a:srgbClr val="84D2D7"/>
                </a:solidFill>
                <a:latin typeface="Microsoft Sans Serif"/>
                <a:cs typeface="Microsoft Sans Serif"/>
              </a:rPr>
              <a:t>130</a:t>
            </a:r>
            <a:r>
              <a:rPr sz="5650" spc="-9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185" dirty="0">
                <a:solidFill>
                  <a:srgbClr val="84D2D7"/>
                </a:solidFill>
                <a:latin typeface="Microsoft Sans Serif"/>
                <a:cs typeface="Microsoft Sans Serif"/>
              </a:rPr>
              <a:t>EXABYTES</a:t>
            </a:r>
            <a:r>
              <a:rPr sz="5650" spc="-85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105" dirty="0">
                <a:solidFill>
                  <a:srgbClr val="84D2D7"/>
                </a:solidFill>
                <a:latin typeface="Microsoft Sans Serif"/>
                <a:cs typeface="Microsoft Sans Serif"/>
              </a:rPr>
              <a:t>OF</a:t>
            </a:r>
            <a:r>
              <a:rPr sz="5650" spc="-9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65" dirty="0">
                <a:solidFill>
                  <a:srgbClr val="84D2D7"/>
                </a:solidFill>
                <a:latin typeface="Microsoft Sans Serif"/>
                <a:cs typeface="Microsoft Sans Serif"/>
              </a:rPr>
              <a:t>DATA</a:t>
            </a:r>
            <a:endParaRPr sz="5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0545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534305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233" y="1146085"/>
            <a:ext cx="2568444" cy="25684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7430" y="578639"/>
            <a:ext cx="9963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1</a:t>
            </a:r>
            <a:r>
              <a:rPr sz="2450" b="1" spc="-170" dirty="0">
                <a:solidFill>
                  <a:srgbClr val="838787"/>
                </a:solidFill>
                <a:latin typeface="Tahoma"/>
                <a:cs typeface="Tahoma"/>
              </a:rPr>
              <a:t> </a:t>
            </a:r>
            <a:r>
              <a:rPr sz="2450" b="1" spc="-5" dirty="0">
                <a:solidFill>
                  <a:srgbClr val="838787"/>
                </a:solidFill>
                <a:latin typeface="Tahoma"/>
                <a:cs typeface="Tahoma"/>
              </a:rPr>
              <a:t>byte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761" y="938643"/>
            <a:ext cx="2315754" cy="3126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15161" y="371194"/>
            <a:ext cx="11830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5" dirty="0">
                <a:solidFill>
                  <a:srgbClr val="838787"/>
                </a:solidFill>
                <a:latin typeface="Tahoma"/>
                <a:cs typeface="Tahoma"/>
              </a:rPr>
              <a:t>1k</a:t>
            </a:r>
            <a:r>
              <a:rPr sz="2450" b="1" spc="-170" dirty="0">
                <a:solidFill>
                  <a:srgbClr val="838787"/>
                </a:solidFill>
                <a:latin typeface="Tahoma"/>
                <a:cs typeface="Tahoma"/>
              </a:rPr>
              <a:t> </a:t>
            </a:r>
            <a:r>
              <a:rPr sz="2450" b="1" spc="-5" dirty="0">
                <a:solidFill>
                  <a:srgbClr val="838787"/>
                </a:solidFill>
                <a:latin typeface="Tahoma"/>
                <a:cs typeface="Tahoma"/>
              </a:rPr>
              <a:t>byte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1175" y="1031677"/>
            <a:ext cx="4225469" cy="27972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84948" y="464228"/>
            <a:ext cx="12979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5" dirty="0">
                <a:solidFill>
                  <a:srgbClr val="838787"/>
                </a:solidFill>
                <a:latin typeface="Tahoma"/>
                <a:cs typeface="Tahoma"/>
              </a:rPr>
              <a:t>1M</a:t>
            </a:r>
            <a:r>
              <a:rPr sz="2450" b="1" spc="-170" dirty="0">
                <a:solidFill>
                  <a:srgbClr val="838787"/>
                </a:solidFill>
                <a:latin typeface="Tahoma"/>
                <a:cs typeface="Tahoma"/>
              </a:rPr>
              <a:t> </a:t>
            </a:r>
            <a:r>
              <a:rPr sz="2450" b="1" spc="-35" dirty="0">
                <a:solidFill>
                  <a:srgbClr val="838787"/>
                </a:solidFill>
                <a:latin typeface="Tahoma"/>
                <a:cs typeface="Tahoma"/>
              </a:rPr>
              <a:t>Byte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09806" y="920303"/>
            <a:ext cx="3775933" cy="30200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578029" y="352859"/>
            <a:ext cx="12395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838787"/>
                </a:solidFill>
                <a:latin typeface="Tahoma"/>
                <a:cs typeface="Tahoma"/>
              </a:rPr>
              <a:t>1G</a:t>
            </a:r>
            <a:r>
              <a:rPr sz="2450" b="1" spc="-170" dirty="0">
                <a:solidFill>
                  <a:srgbClr val="838787"/>
                </a:solidFill>
                <a:latin typeface="Tahoma"/>
                <a:cs typeface="Tahoma"/>
              </a:rPr>
              <a:t> </a:t>
            </a:r>
            <a:r>
              <a:rPr sz="2450" b="1" spc="-35" dirty="0">
                <a:solidFill>
                  <a:srgbClr val="838787"/>
                </a:solidFill>
                <a:latin typeface="Tahoma"/>
                <a:cs typeface="Tahoma"/>
              </a:rPr>
              <a:t>Byte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107" y="6508110"/>
            <a:ext cx="4659627" cy="275842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05129" y="5097812"/>
            <a:ext cx="11734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5" dirty="0">
                <a:solidFill>
                  <a:srgbClr val="838787"/>
                </a:solidFill>
                <a:latin typeface="Tahoma"/>
                <a:cs typeface="Tahoma"/>
              </a:rPr>
              <a:t>1T</a:t>
            </a:r>
            <a:r>
              <a:rPr sz="2450" b="1" spc="-160" dirty="0">
                <a:solidFill>
                  <a:srgbClr val="838787"/>
                </a:solidFill>
                <a:latin typeface="Tahoma"/>
                <a:cs typeface="Tahoma"/>
              </a:rPr>
              <a:t> </a:t>
            </a:r>
            <a:r>
              <a:rPr sz="2450" b="1" spc="-35" dirty="0">
                <a:solidFill>
                  <a:srgbClr val="838787"/>
                </a:solidFill>
                <a:latin typeface="Tahoma"/>
                <a:cs typeface="Tahoma"/>
              </a:rPr>
              <a:t>Byte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1713" y="6340047"/>
            <a:ext cx="4575514" cy="27453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007842" y="5772601"/>
            <a:ext cx="16637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1</a:t>
            </a:r>
            <a:r>
              <a:rPr sz="2450" b="1" spc="-170" dirty="0">
                <a:solidFill>
                  <a:srgbClr val="838787"/>
                </a:solidFill>
                <a:latin typeface="Tahoma"/>
                <a:cs typeface="Tahoma"/>
              </a:rPr>
              <a:t> </a:t>
            </a:r>
            <a:r>
              <a:rPr sz="2450" b="1" spc="-40" dirty="0">
                <a:solidFill>
                  <a:srgbClr val="838787"/>
                </a:solidFill>
                <a:latin typeface="Tahoma"/>
                <a:cs typeface="Tahoma"/>
              </a:rPr>
              <a:t>Petabyte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49261" y="6365335"/>
            <a:ext cx="3240162" cy="31267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093781" y="5797889"/>
            <a:ext cx="15513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5" dirty="0">
                <a:solidFill>
                  <a:srgbClr val="838787"/>
                </a:solidFill>
                <a:latin typeface="Tahoma"/>
                <a:cs typeface="Tahoma"/>
              </a:rPr>
              <a:t>1</a:t>
            </a:r>
            <a:r>
              <a:rPr sz="2450" b="1" spc="-170" dirty="0">
                <a:solidFill>
                  <a:srgbClr val="838787"/>
                </a:solidFill>
                <a:latin typeface="Tahoma"/>
                <a:cs typeface="Tahoma"/>
              </a:rPr>
              <a:t> </a:t>
            </a:r>
            <a:r>
              <a:rPr sz="2450" b="1" spc="-15" dirty="0">
                <a:solidFill>
                  <a:srgbClr val="838787"/>
                </a:solidFill>
                <a:latin typeface="Tahoma"/>
                <a:cs typeface="Tahoma"/>
              </a:rPr>
              <a:t>Exabyte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5272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73372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ML IS THE FUTURE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288" y="4020820"/>
            <a:ext cx="8083523" cy="5968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6632" y="5413447"/>
            <a:ext cx="8701305" cy="6806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6632" y="6806075"/>
            <a:ext cx="8701305" cy="680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743" y="8198703"/>
            <a:ext cx="9130612" cy="6806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2368" y="3602965"/>
            <a:ext cx="9179560" cy="5111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261235" algn="l"/>
                <a:tab pos="3034030" algn="l"/>
              </a:tabLst>
            </a:pPr>
            <a:r>
              <a:rPr sz="5650" spc="240" dirty="0">
                <a:solidFill>
                  <a:srgbClr val="84D2D7"/>
                </a:solidFill>
                <a:latin typeface="Microsoft Sans Serif"/>
                <a:cs typeface="Microsoft Sans Serif"/>
              </a:rPr>
              <a:t>2005	</a:t>
            </a:r>
            <a:r>
              <a:rPr sz="5650" spc="-65" dirty="0">
                <a:solidFill>
                  <a:srgbClr val="84D2D7"/>
                </a:solidFill>
                <a:latin typeface="Microsoft Sans Serif"/>
                <a:cs typeface="Microsoft Sans Serif"/>
              </a:rPr>
              <a:t>-	</a:t>
            </a:r>
            <a:r>
              <a:rPr sz="5650" spc="240" dirty="0">
                <a:solidFill>
                  <a:srgbClr val="84D2D7"/>
                </a:solidFill>
                <a:latin typeface="Microsoft Sans Serif"/>
                <a:cs typeface="Microsoft Sans Serif"/>
              </a:rPr>
              <a:t>130</a:t>
            </a:r>
            <a:r>
              <a:rPr sz="5650" spc="-12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185" dirty="0">
                <a:solidFill>
                  <a:srgbClr val="84D2D7"/>
                </a:solidFill>
                <a:latin typeface="Microsoft Sans Serif"/>
                <a:cs typeface="Microsoft Sans Serif"/>
              </a:rPr>
              <a:t>EXABYTES</a:t>
            </a:r>
            <a:endParaRPr sz="56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190"/>
              </a:spcBef>
              <a:tabLst>
                <a:tab pos="2261235" algn="l"/>
                <a:tab pos="3034030" algn="l"/>
              </a:tabLst>
            </a:pPr>
            <a:r>
              <a:rPr sz="5650" spc="240" dirty="0">
                <a:solidFill>
                  <a:srgbClr val="84D2D7"/>
                </a:solidFill>
                <a:latin typeface="Microsoft Sans Serif"/>
                <a:cs typeface="Microsoft Sans Serif"/>
              </a:rPr>
              <a:t>2010	</a:t>
            </a:r>
            <a:r>
              <a:rPr sz="5650" spc="-65" dirty="0">
                <a:solidFill>
                  <a:srgbClr val="84D2D7"/>
                </a:solidFill>
                <a:latin typeface="Microsoft Sans Serif"/>
                <a:cs typeface="Microsoft Sans Serif"/>
              </a:rPr>
              <a:t>-	</a:t>
            </a:r>
            <a:r>
              <a:rPr sz="5650" spc="175" dirty="0">
                <a:solidFill>
                  <a:srgbClr val="84D2D7"/>
                </a:solidFill>
                <a:latin typeface="Microsoft Sans Serif"/>
                <a:cs typeface="Microsoft Sans Serif"/>
              </a:rPr>
              <a:t>1,200</a:t>
            </a:r>
            <a:r>
              <a:rPr sz="5650" spc="-17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185" dirty="0">
                <a:solidFill>
                  <a:srgbClr val="84D2D7"/>
                </a:solidFill>
                <a:latin typeface="Microsoft Sans Serif"/>
                <a:cs typeface="Microsoft Sans Serif"/>
              </a:rPr>
              <a:t>EXABYTES</a:t>
            </a:r>
            <a:endParaRPr sz="56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185"/>
              </a:spcBef>
              <a:tabLst>
                <a:tab pos="2261235" algn="l"/>
                <a:tab pos="3034030" algn="l"/>
              </a:tabLst>
            </a:pPr>
            <a:r>
              <a:rPr sz="5650" spc="240" dirty="0">
                <a:solidFill>
                  <a:srgbClr val="84D2D7"/>
                </a:solidFill>
                <a:latin typeface="Microsoft Sans Serif"/>
                <a:cs typeface="Microsoft Sans Serif"/>
              </a:rPr>
              <a:t>2015	</a:t>
            </a:r>
            <a:r>
              <a:rPr sz="5650" spc="-65" dirty="0">
                <a:solidFill>
                  <a:srgbClr val="84D2D7"/>
                </a:solidFill>
                <a:latin typeface="Microsoft Sans Serif"/>
                <a:cs typeface="Microsoft Sans Serif"/>
              </a:rPr>
              <a:t>-	</a:t>
            </a:r>
            <a:r>
              <a:rPr sz="5650" spc="175" dirty="0">
                <a:solidFill>
                  <a:srgbClr val="84D2D7"/>
                </a:solidFill>
                <a:latin typeface="Microsoft Sans Serif"/>
                <a:cs typeface="Microsoft Sans Serif"/>
              </a:rPr>
              <a:t>7,900</a:t>
            </a:r>
            <a:r>
              <a:rPr sz="5650" spc="-17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185" dirty="0">
                <a:solidFill>
                  <a:srgbClr val="84D2D7"/>
                </a:solidFill>
                <a:latin typeface="Microsoft Sans Serif"/>
                <a:cs typeface="Microsoft Sans Serif"/>
              </a:rPr>
              <a:t>EXABYTES</a:t>
            </a:r>
            <a:endParaRPr sz="56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185"/>
              </a:spcBef>
              <a:tabLst>
                <a:tab pos="2261235" algn="l"/>
                <a:tab pos="3034030" algn="l"/>
              </a:tabLst>
            </a:pPr>
            <a:r>
              <a:rPr sz="5650" spc="240" dirty="0">
                <a:solidFill>
                  <a:srgbClr val="84D2D7"/>
                </a:solidFill>
                <a:latin typeface="Microsoft Sans Serif"/>
                <a:cs typeface="Microsoft Sans Serif"/>
              </a:rPr>
              <a:t>2020	</a:t>
            </a:r>
            <a:r>
              <a:rPr sz="5650" spc="-65" dirty="0">
                <a:solidFill>
                  <a:srgbClr val="84D2D7"/>
                </a:solidFill>
                <a:latin typeface="Microsoft Sans Serif"/>
                <a:cs typeface="Microsoft Sans Serif"/>
              </a:rPr>
              <a:t>-	</a:t>
            </a:r>
            <a:r>
              <a:rPr sz="5650" spc="185" dirty="0">
                <a:solidFill>
                  <a:srgbClr val="84D2D7"/>
                </a:solidFill>
                <a:latin typeface="Microsoft Sans Serif"/>
                <a:cs typeface="Microsoft Sans Serif"/>
              </a:rPr>
              <a:t>40,900</a:t>
            </a:r>
            <a:r>
              <a:rPr sz="5650" spc="-150" dirty="0">
                <a:solidFill>
                  <a:srgbClr val="84D2D7"/>
                </a:solidFill>
                <a:latin typeface="Microsoft Sans Serif"/>
                <a:cs typeface="Microsoft Sans Serif"/>
              </a:rPr>
              <a:t> </a:t>
            </a:r>
            <a:r>
              <a:rPr sz="5650" spc="-185" dirty="0">
                <a:solidFill>
                  <a:srgbClr val="84D2D7"/>
                </a:solidFill>
                <a:latin typeface="Microsoft Sans Serif"/>
                <a:cs typeface="Microsoft Sans Serif"/>
              </a:rPr>
              <a:t>EXABYTES</a:t>
            </a:r>
            <a:endParaRPr sz="565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80685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534305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451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436" y="1584655"/>
            <a:ext cx="69562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b="1" spc="-150" dirty="0">
                <a:solidFill>
                  <a:srgbClr val="34A5DA"/>
                </a:solidFill>
                <a:latin typeface="Trebuchet MS"/>
                <a:cs typeface="Trebuchet MS"/>
              </a:rPr>
              <a:t>ML IS THE FUTURE</a:t>
            </a:r>
            <a:endParaRPr sz="5950" spc="-1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0545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34305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99" y="3020921"/>
            <a:ext cx="18701702" cy="6600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6796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10595190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WHAT IS MACHINE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436" y="3104651"/>
            <a:ext cx="8194040" cy="66782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35940" marR="156845" indent="-523875">
              <a:lnSpc>
                <a:spcPct val="114500"/>
              </a:lnSpc>
              <a:spcBef>
                <a:spcPts val="65"/>
              </a:spcBef>
            </a:pPr>
            <a:r>
              <a:rPr sz="6225" spc="-12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-120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 enables 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 </a:t>
            </a:r>
            <a:r>
              <a:rPr sz="3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to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automatically </a:t>
            </a:r>
            <a:r>
              <a:rPr sz="39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 </a:t>
            </a:r>
            <a:r>
              <a:rPr sz="3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from</a:t>
            </a:r>
            <a:r>
              <a:rPr sz="3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data,</a:t>
            </a:r>
            <a:r>
              <a:rPr sz="3950" spc="-1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improve</a:t>
            </a:r>
            <a:r>
              <a:rPr sz="395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performance </a:t>
            </a:r>
            <a:r>
              <a:rPr sz="3950" spc="-10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from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experiences </a:t>
            </a:r>
            <a:r>
              <a:rPr sz="3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and </a:t>
            </a:r>
            <a:r>
              <a:rPr sz="3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predict </a:t>
            </a:r>
            <a:r>
              <a:rPr sz="3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things </a:t>
            </a:r>
            <a:r>
              <a:rPr sz="39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without </a:t>
            </a:r>
            <a:r>
              <a:rPr sz="39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being </a:t>
            </a:r>
            <a:r>
              <a:rPr sz="3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explicitly </a:t>
            </a:r>
            <a:r>
              <a:rPr sz="3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programmed.</a:t>
            </a:r>
            <a:endParaRPr sz="3950">
              <a:latin typeface="Microsoft Sans Serif"/>
              <a:cs typeface="Microsoft Sans Serif"/>
            </a:endParaRPr>
          </a:p>
          <a:p>
            <a:pPr marL="535940" marR="5080" indent="-523875">
              <a:lnSpc>
                <a:spcPct val="113999"/>
              </a:lnSpc>
              <a:spcBef>
                <a:spcPts val="3020"/>
              </a:spcBef>
            </a:pPr>
            <a:r>
              <a:rPr sz="6225" spc="-12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00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39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has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ability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 </a:t>
            </a:r>
            <a:r>
              <a:rPr sz="3950" spc="-10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if </a:t>
            </a:r>
            <a:r>
              <a:rPr sz="3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it </a:t>
            </a:r>
            <a:r>
              <a:rPr sz="3950" spc="10" dirty="0">
                <a:solidFill>
                  <a:srgbClr val="838787"/>
                </a:solidFill>
                <a:latin typeface="Microsoft Sans Serif"/>
                <a:cs typeface="Microsoft Sans Serif"/>
              </a:rPr>
              <a:t>can </a:t>
            </a:r>
            <a:r>
              <a:rPr sz="39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improve </a:t>
            </a:r>
            <a:r>
              <a:rPr sz="39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its </a:t>
            </a:r>
            <a:r>
              <a:rPr sz="3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performance </a:t>
            </a:r>
            <a:r>
              <a:rPr sz="3950" spc="-10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by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gaining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more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data.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0545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34305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3853" y="3350683"/>
            <a:ext cx="10427462" cy="6415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41368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139666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HOW DOES MACHINE LEARNING 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4301" y="6339569"/>
            <a:ext cx="18043525" cy="39135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5940" marR="73660" indent="-523875">
              <a:lnSpc>
                <a:spcPct val="113300"/>
              </a:lnSpc>
              <a:spcBef>
                <a:spcPts val="125"/>
              </a:spcBef>
            </a:pPr>
            <a:r>
              <a:rPr sz="6225" spc="-12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3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395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</a:t>
            </a:r>
            <a:r>
              <a:rPr sz="39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" dirty="0">
                <a:solidFill>
                  <a:srgbClr val="838787"/>
                </a:solidFill>
                <a:latin typeface="Microsoft Sans Serif"/>
                <a:cs typeface="Microsoft Sans Serif"/>
              </a:rPr>
              <a:t>system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learns</a:t>
            </a:r>
            <a:r>
              <a:rPr sz="39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from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historical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data,</a:t>
            </a:r>
            <a:r>
              <a:rPr sz="3950" spc="-1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builds</a:t>
            </a:r>
            <a:r>
              <a:rPr sz="39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prediction </a:t>
            </a:r>
            <a:r>
              <a:rPr sz="3950" spc="-10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models,</a:t>
            </a:r>
            <a:r>
              <a:rPr sz="3950" spc="-1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whenever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receives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new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data,</a:t>
            </a:r>
            <a:r>
              <a:rPr sz="3950" spc="-1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predicts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output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it.</a:t>
            </a:r>
            <a:endParaRPr sz="3950">
              <a:latin typeface="Microsoft Sans Serif"/>
              <a:cs typeface="Microsoft Sans Serif"/>
            </a:endParaRPr>
          </a:p>
          <a:p>
            <a:pPr marL="535940" marR="5080" indent="-523875">
              <a:lnSpc>
                <a:spcPct val="113999"/>
              </a:lnSpc>
              <a:spcBef>
                <a:spcPts val="3020"/>
              </a:spcBef>
            </a:pPr>
            <a:r>
              <a:rPr sz="6225" spc="-12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 </a:t>
            </a:r>
            <a:r>
              <a:rPr sz="3950" spc="-20" dirty="0">
                <a:solidFill>
                  <a:srgbClr val="838787"/>
                </a:solidFill>
                <a:latin typeface="Microsoft Sans Serif"/>
                <a:cs typeface="Microsoft Sans Serif"/>
              </a:rPr>
              <a:t>The </a:t>
            </a:r>
            <a:r>
              <a:rPr sz="3950" dirty="0">
                <a:solidFill>
                  <a:srgbClr val="838787"/>
                </a:solidFill>
                <a:latin typeface="Microsoft Sans Serif"/>
                <a:cs typeface="Microsoft Sans Serif"/>
              </a:rPr>
              <a:t>accuracy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of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 </a:t>
            </a:r>
            <a:r>
              <a:rPr sz="3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predicted </a:t>
            </a:r>
            <a:r>
              <a:rPr sz="39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output </a:t>
            </a:r>
            <a:r>
              <a:rPr sz="3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depends </a:t>
            </a:r>
            <a:r>
              <a:rPr sz="39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upon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 </a:t>
            </a:r>
            <a:r>
              <a:rPr sz="3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amount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of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data, </a:t>
            </a:r>
            <a:r>
              <a:rPr sz="39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as </a:t>
            </a:r>
            <a:r>
              <a:rPr sz="3950" spc="-10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huge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3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amount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39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helps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3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better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model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which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predicts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 </a:t>
            </a:r>
            <a:r>
              <a:rPr sz="3950" spc="-10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output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more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accurately.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0804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361" y="2950654"/>
            <a:ext cx="12700744" cy="31344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0333"/>
            <a:ext cx="31462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950" b="1" spc="130" dirty="0">
                <a:solidFill>
                  <a:srgbClr val="838787"/>
                </a:solidFill>
                <a:latin typeface="Trebuchet MS"/>
                <a:cs typeface="Trebuchet MS"/>
              </a:rPr>
              <a:t>MAKE SKILLED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4655"/>
            <a:ext cx="13433214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FEATURES OF MACHINE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436" y="3077993"/>
            <a:ext cx="18784570" cy="6432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5940" marR="125095" indent="-523875">
              <a:lnSpc>
                <a:spcPct val="112400"/>
              </a:lnSpc>
              <a:spcBef>
                <a:spcPts val="13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27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uses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54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detect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various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patters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given </a:t>
            </a:r>
            <a:r>
              <a:rPr sz="4950" spc="-13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dataset.</a:t>
            </a:r>
            <a:endParaRPr sz="4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8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1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can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from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past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improve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automatically.</a:t>
            </a:r>
            <a:endParaRPr sz="4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3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27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data-driven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technology.</a:t>
            </a:r>
            <a:endParaRPr sz="4950">
              <a:latin typeface="Microsoft Sans Serif"/>
              <a:cs typeface="Microsoft Sans Serif"/>
            </a:endParaRPr>
          </a:p>
          <a:p>
            <a:pPr marL="535940" marR="5080" indent="-523875">
              <a:lnSpc>
                <a:spcPct val="112400"/>
              </a:lnSpc>
              <a:spcBef>
                <a:spcPts val="2965"/>
              </a:spcBef>
            </a:pPr>
            <a:r>
              <a:rPr sz="7800" spc="-165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800" spc="-412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Machine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Learning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much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similar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54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mining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-180" dirty="0">
                <a:solidFill>
                  <a:srgbClr val="838787"/>
                </a:solidFill>
                <a:latin typeface="Microsoft Sans Serif"/>
                <a:cs typeface="Microsoft Sans Serif"/>
              </a:rPr>
              <a:t>as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0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also</a:t>
            </a:r>
            <a:r>
              <a:rPr sz="4950" spc="-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deals </a:t>
            </a:r>
            <a:r>
              <a:rPr sz="4950" spc="-13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with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huge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amount</a:t>
            </a:r>
            <a:r>
              <a:rPr sz="495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4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9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data.</a:t>
            </a:r>
            <a:endParaRPr sz="4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7840" y="426573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5" h="696594">
                <a:moveTo>
                  <a:pt x="1243449" y="623298"/>
                </a:moveTo>
                <a:lnTo>
                  <a:pt x="0" y="623298"/>
                </a:lnTo>
                <a:lnTo>
                  <a:pt x="0" y="662028"/>
                </a:lnTo>
                <a:lnTo>
                  <a:pt x="2343" y="681998"/>
                </a:lnTo>
                <a:lnTo>
                  <a:pt x="10551" y="692242"/>
                </a:lnTo>
                <a:lnTo>
                  <a:pt x="26404" y="696007"/>
                </a:lnTo>
                <a:lnTo>
                  <a:pt x="51569" y="696541"/>
                </a:lnTo>
                <a:lnTo>
                  <a:pt x="1191879" y="696541"/>
                </a:lnTo>
                <a:lnTo>
                  <a:pt x="1216033" y="696006"/>
                </a:lnTo>
                <a:lnTo>
                  <a:pt x="1231971" y="692239"/>
                </a:lnTo>
                <a:lnTo>
                  <a:pt x="1240755" y="681995"/>
                </a:lnTo>
                <a:lnTo>
                  <a:pt x="1243449" y="662028"/>
                </a:lnTo>
                <a:lnTo>
                  <a:pt x="1243449" y="623298"/>
                </a:lnTo>
                <a:close/>
              </a:path>
              <a:path w="1243965" h="696594">
                <a:moveTo>
                  <a:pt x="1132070" y="0"/>
                </a:moveTo>
                <a:lnTo>
                  <a:pt x="112363" y="0"/>
                </a:lnTo>
                <a:lnTo>
                  <a:pt x="94865" y="4361"/>
                </a:lnTo>
                <a:lnTo>
                  <a:pt x="86150" y="16246"/>
                </a:lnTo>
                <a:lnTo>
                  <a:pt x="83162" y="33859"/>
                </a:lnTo>
                <a:lnTo>
                  <a:pt x="82845" y="55401"/>
                </a:lnTo>
                <a:lnTo>
                  <a:pt x="82845" y="623298"/>
                </a:lnTo>
                <a:lnTo>
                  <a:pt x="142456" y="623298"/>
                </a:lnTo>
                <a:lnTo>
                  <a:pt x="142456" y="59621"/>
                </a:lnTo>
                <a:lnTo>
                  <a:pt x="1160592" y="59621"/>
                </a:lnTo>
                <a:lnTo>
                  <a:pt x="1160592" y="55401"/>
                </a:lnTo>
                <a:lnTo>
                  <a:pt x="1160431" y="33859"/>
                </a:lnTo>
                <a:lnTo>
                  <a:pt x="1157785" y="16246"/>
                </a:lnTo>
                <a:lnTo>
                  <a:pt x="1149412" y="4361"/>
                </a:lnTo>
                <a:lnTo>
                  <a:pt x="1132070" y="0"/>
                </a:lnTo>
                <a:close/>
              </a:path>
              <a:path w="1243965" h="696594">
                <a:moveTo>
                  <a:pt x="1160592" y="59621"/>
                </a:moveTo>
                <a:lnTo>
                  <a:pt x="1100982" y="59621"/>
                </a:lnTo>
                <a:lnTo>
                  <a:pt x="1100982" y="623298"/>
                </a:lnTo>
                <a:lnTo>
                  <a:pt x="1160592" y="623298"/>
                </a:lnTo>
                <a:lnTo>
                  <a:pt x="1160592" y="59621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62650" y="547703"/>
            <a:ext cx="740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endParaRPr sz="2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694</Words>
  <Application>Microsoft Office PowerPoint</Application>
  <PresentationFormat>Custom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Lucida Sans Unicode</vt:lpstr>
      <vt:lpstr>Microsoft Sans Serif</vt:lpstr>
      <vt:lpstr>Source Sans Pro</vt:lpstr>
      <vt:lpstr>Tahoma</vt:lpstr>
      <vt:lpstr>Times New Roman</vt:lpstr>
      <vt:lpstr>Trebuchet MS</vt:lpstr>
      <vt:lpstr>Verdana</vt:lpstr>
      <vt:lpstr>Office Theme</vt:lpstr>
      <vt:lpstr>PowerPoint Presentation</vt:lpstr>
      <vt:lpstr>WHY IS MACHINE LEARNING IMPORTANT</vt:lpstr>
      <vt:lpstr>ML IS THE FUTURE</vt:lpstr>
      <vt:lpstr>PowerPoint Presentation</vt:lpstr>
      <vt:lpstr>ML IS THE FUTURE</vt:lpstr>
      <vt:lpstr>PowerPoint Presentation</vt:lpstr>
      <vt:lpstr>WHAT IS MACHINE LEARNING</vt:lpstr>
      <vt:lpstr>HOW DOES MACHINE LEARNING WORK</vt:lpstr>
      <vt:lpstr>FEATURES OF MACHINE LEARNING</vt:lpstr>
      <vt:lpstr>IMPORTANCE OF MACHINE LEARNING</vt:lpstr>
      <vt:lpstr>CLASSIFICATION OF MACHINE LEARNING</vt:lpstr>
      <vt:lpstr>SUPERVISED LEARNING</vt:lpstr>
      <vt:lpstr>UNSUPERVISED LEARNING</vt:lpstr>
      <vt:lpstr>REINFORCEMENT LEARNING</vt:lpstr>
      <vt:lpstr>PowerPoint Presentation</vt:lpstr>
      <vt:lpstr>PowerPoint Presentation</vt:lpstr>
      <vt:lpstr>MAKE SKILLED</vt:lpstr>
      <vt:lpstr>PowerPoint Presentation</vt:lpstr>
      <vt:lpstr>WHAT IS DATASET</vt:lpstr>
      <vt:lpstr>NEED OF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ML_DEMO</dc:title>
  <cp:lastModifiedBy>Madhu Parvathaneni</cp:lastModifiedBy>
  <cp:revision>5</cp:revision>
  <dcterms:created xsi:type="dcterms:W3CDTF">2022-03-17T06:32:18Z</dcterms:created>
  <dcterms:modified xsi:type="dcterms:W3CDTF">2022-03-20T15:15:48Z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Keynote</vt:lpwstr>
  </property>
  <property fmtid="{D5CDD505-2E9C-101B-9397-08002B2CF9AE}" pid="4" name="LastSaved">
    <vt:filetime>2022-03-17T00:00:00Z</vt:filetime>
  </property>
</Properties>
</file>