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56" r:id="rId4"/>
    <p:sldId id="274" r:id="rId5"/>
    <p:sldId id="275" r:id="rId6"/>
    <p:sldId id="276" r:id="rId7"/>
    <p:sldId id="277" r:id="rId8"/>
    <p:sldId id="262" r:id="rId9"/>
    <p:sldId id="260" r:id="rId10"/>
    <p:sldId id="261" r:id="rId11"/>
    <p:sldId id="258" r:id="rId12"/>
    <p:sldId id="257" r:id="rId13"/>
    <p:sldId id="27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669AF7-7BEB-44E4-9852-375E34362B5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BEA474-078D-4E9B-9B14-09A87B19DC4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907D986-8816-4272-A432-0437A28A9828}"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Content Placeholder 3" descr="sharda University"/>
          <p:cNvPicPr>
            <a:picLocks noChangeAspect="1"/>
          </p:cNvPicPr>
          <p:nvPr>
            <p:ph idx="1"/>
          </p:nvPr>
        </p:nvPicPr>
        <p:blipFill>
          <a:blip r:embed="rId1"/>
          <a:stretch>
            <a:fillRect/>
          </a:stretch>
        </p:blipFill>
        <p:spPr>
          <a:xfrm>
            <a:off x="2096135" y="547370"/>
            <a:ext cx="7227570" cy="2187575"/>
          </a:xfrm>
          <a:prstGeom prst="rect">
            <a:avLst/>
          </a:prstGeom>
          <a:effectLst>
            <a:outerShdw blurRad="50800" dist="50800" dir="5400000" algn="ctr" rotWithShape="0">
              <a:schemeClr val="bg2">
                <a:alpha val="100000"/>
              </a:schemeClr>
            </a:outerShdw>
          </a:effectLst>
        </p:spPr>
      </p:pic>
      <p:sp>
        <p:nvSpPr>
          <p:cNvPr id="6" name="Text Box 5"/>
          <p:cNvSpPr txBox="1"/>
          <p:nvPr/>
        </p:nvSpPr>
        <p:spPr>
          <a:xfrm>
            <a:off x="0" y="2883535"/>
            <a:ext cx="11419840" cy="1091565"/>
          </a:xfrm>
          <a:prstGeom prst="rect">
            <a:avLst/>
          </a:prstGeom>
          <a:noFill/>
          <a:effectLst>
            <a:innerShdw blurRad="63500" dist="50800" dir="18900000">
              <a:prstClr val="black">
                <a:alpha val="50000"/>
              </a:prstClr>
            </a:innerShdw>
          </a:effectLst>
        </p:spPr>
        <p:txBody>
          <a:bodyPr wrap="square" rtlCol="0">
            <a:spAutoFit/>
          </a:bodyPr>
          <a:p>
            <a:pPr algn="ctr"/>
            <a:r>
              <a:rPr lang="en-IN" altLang="en-US" sz="4000" b="1" i="1" u="sng">
                <a:solidFill>
                  <a:srgbClr val="FFC000"/>
                </a:solidFill>
                <a:effectLst>
                  <a:outerShdw blurRad="38100" dist="19050" dir="2700000" algn="tl" rotWithShape="0">
                    <a:schemeClr val="dk1">
                      <a:lumMod val="50000"/>
                      <a:alpha val="40000"/>
                    </a:schemeClr>
                  </a:outerShdw>
                </a:effectLst>
              </a:rPr>
              <a:t>PBL</a:t>
            </a:r>
            <a:endParaRPr lang="en-IN" altLang="en-US" sz="4000" b="1" i="1" u="sng">
              <a:solidFill>
                <a:srgbClr val="FFC000"/>
              </a:solidFill>
              <a:effectLst>
                <a:outerShdw blurRad="38100" dist="19050" dir="2700000" algn="tl" rotWithShape="0">
                  <a:schemeClr val="dk1">
                    <a:lumMod val="50000"/>
                    <a:alpha val="40000"/>
                  </a:schemeClr>
                </a:outerShdw>
              </a:effectLst>
            </a:endParaRPr>
          </a:p>
          <a:p>
            <a:pPr algn="ctr"/>
            <a:endParaRPr lang="en-IN" altLang="en-US" sz="2500" b="1" i="1" u="sng">
              <a:solidFill>
                <a:srgbClr val="FFC000"/>
              </a:solidFill>
              <a:effectLst>
                <a:outerShdw blurRad="38100" dist="19050" dir="2700000" algn="tl" rotWithShape="0">
                  <a:schemeClr val="dk1">
                    <a:lumMod val="50000"/>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Hospitals/Heath related Institutions can prioritize their patients</a:t>
            </a:r>
            <a:endParaRPr lang="hi-IN" dirty="0"/>
          </a:p>
        </p:txBody>
      </p:sp>
      <p:sp>
        <p:nvSpPr>
          <p:cNvPr id="3" name="Content Placeholder 2"/>
          <p:cNvSpPr>
            <a:spLocks noGrp="1"/>
          </p:cNvSpPr>
          <p:nvPr>
            <p:ph idx="1"/>
          </p:nvPr>
        </p:nvSpPr>
        <p:spPr/>
        <p:txBody>
          <a:bodyPr>
            <a:normAutofit fontScale="92500"/>
          </a:bodyPr>
          <a:lstStyle/>
          <a:p>
            <a:pPr>
              <a:lnSpc>
                <a:spcPct val="90000"/>
              </a:lnSpc>
            </a:pPr>
            <a:r>
              <a:rPr lang="en-IN" sz="1400" dirty="0"/>
              <a:t>Since the pandemic is sudden , in the very less time the facilities of the hospitals and the health related institutions are not that much capable &amp; effective to fight against the coivid-19.</a:t>
            </a:r>
            <a:endParaRPr lang="en-IN" sz="1400" dirty="0"/>
          </a:p>
          <a:p>
            <a:pPr>
              <a:lnSpc>
                <a:spcPct val="90000"/>
              </a:lnSpc>
            </a:pPr>
            <a:r>
              <a:rPr lang="en-IN" sz="1400" dirty="0"/>
              <a:t>Each of the hospital/Health institution has limited amount of facilities to provide to their patients also to their citizens for testing coid-19 tests. They can’t handle the enormous public at this time.</a:t>
            </a:r>
            <a:endParaRPr lang="en-IN" sz="1400" dirty="0"/>
          </a:p>
          <a:p>
            <a:pPr>
              <a:lnSpc>
                <a:spcPct val="90000"/>
              </a:lnSpc>
            </a:pPr>
            <a:r>
              <a:rPr lang="en-IN" sz="1400" dirty="0"/>
              <a:t>Testing of covid-19 is very important but with very limited tools &amp; equipment how to take care of all the public?</a:t>
            </a:r>
            <a:endParaRPr lang="en-IN" sz="1400" dirty="0"/>
          </a:p>
          <a:p>
            <a:pPr>
              <a:lnSpc>
                <a:spcPct val="90000"/>
              </a:lnSpc>
            </a:pPr>
            <a:r>
              <a:rPr lang="en-IN" sz="1400" dirty="0"/>
              <a:t>This model will ensure the doctors , nurses , health workers/institution and the hospitals to test only those people whose probability of covid-19 + is  at certain value (Accepted Universally).</a:t>
            </a:r>
            <a:endParaRPr lang="en-IN" sz="1400" dirty="0"/>
          </a:p>
          <a:p>
            <a:pPr>
              <a:lnSpc>
                <a:spcPct val="90000"/>
              </a:lnSpc>
            </a:pPr>
            <a:r>
              <a:rPr lang="en-IN" sz="1400" dirty="0"/>
              <a:t>The people whose probability is less/very less the are safe and take their care at home with guidelines.</a:t>
            </a:r>
            <a:endParaRPr lang="en-IN" sz="1400" dirty="0"/>
          </a:p>
          <a:p>
            <a:pPr>
              <a:lnSpc>
                <a:spcPct val="90000"/>
              </a:lnSpc>
            </a:pPr>
            <a:r>
              <a:rPr lang="en-IN" sz="1400" dirty="0"/>
              <a:t>The people whose probability is high/very high should be taken seriously by the healthcare institutions.</a:t>
            </a:r>
            <a:endParaRPr lang="en-IN" sz="1400" dirty="0"/>
          </a:p>
          <a:p>
            <a:pPr marL="0" indent="0">
              <a:lnSpc>
                <a:spcPct val="90000"/>
              </a:lnSpc>
              <a:buNone/>
            </a:pPr>
            <a:endParaRPr lang="en-IN" sz="1300" dirty="0"/>
          </a:p>
          <a:p>
            <a:pPr marL="0" indent="0">
              <a:lnSpc>
                <a:spcPct val="90000"/>
              </a:lnSpc>
              <a:buNone/>
            </a:pPr>
            <a:r>
              <a:rPr lang="en-IN" sz="1300" b="1" dirty="0">
                <a:effectLst>
                  <a:outerShdw blurRad="38100" dist="38100" dir="2700000" algn="tl">
                    <a:srgbClr val="000000">
                      <a:alpha val="43137"/>
                    </a:srgbClr>
                  </a:outerShdw>
                </a:effectLst>
                <a:latin typeface="Bookman Old Style" panose="02050604050505020204" pitchFamily="18" charset="0"/>
              </a:rPr>
              <a:t>This will help to make the healthcare system more efficient and effective as the model will tell the probabilities of the people &amp; whom should be prioritize for checking(or taken under the eye of hospital).</a:t>
            </a:r>
            <a:endParaRPr lang="en-IN" sz="1300" b="1" dirty="0">
              <a:effectLst>
                <a:outerShdw blurRad="38100" dist="38100" dir="2700000" algn="tl">
                  <a:srgbClr val="000000">
                    <a:alpha val="43137"/>
                  </a:srgbClr>
                </a:outerShdw>
              </a:effectLst>
              <a:latin typeface="Bookman Old Style" panose="02050604050505020204" pitchFamily="18" charset="0"/>
            </a:endParaRPr>
          </a:p>
          <a:p>
            <a:pPr marL="0" indent="0">
              <a:lnSpc>
                <a:spcPct val="90000"/>
              </a:lnSpc>
              <a:buNone/>
            </a:pPr>
            <a:r>
              <a:rPr lang="en-IN" sz="1300" b="1" dirty="0">
                <a:effectLst>
                  <a:outerShdw blurRad="38100" dist="38100" dir="2700000" algn="tl">
                    <a:srgbClr val="000000">
                      <a:alpha val="43137"/>
                    </a:srgbClr>
                  </a:outerShdw>
                </a:effectLst>
                <a:latin typeface="Bookman Old Style" panose="02050604050505020204" pitchFamily="18" charset="0"/>
              </a:rPr>
              <a:t>Reducing the chaos, working efficiently.</a:t>
            </a:r>
            <a:endParaRPr lang="hi-IN" sz="1300" b="1" dirty="0">
              <a:effectLst>
                <a:outerShdw blurRad="38100" dist="38100" dir="2700000" algn="tl">
                  <a:srgbClr val="000000">
                    <a:alpha val="43137"/>
                  </a:srgbClr>
                </a:outerShdw>
              </a:effectLst>
              <a:latin typeface="Bookman Old Style" panose="020506040505050202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IN" dirty="0"/>
              <a:t>Getting Result at Home</a:t>
            </a:r>
            <a:endParaRPr lang="hi-IN" dirty="0"/>
          </a:p>
        </p:txBody>
      </p:sp>
      <p:sp>
        <p:nvSpPr>
          <p:cNvPr id="7" name="Content Placeholder 6"/>
          <p:cNvSpPr>
            <a:spLocks noGrp="1"/>
          </p:cNvSpPr>
          <p:nvPr>
            <p:ph idx="1"/>
          </p:nvPr>
        </p:nvSpPr>
        <p:spPr/>
        <p:txBody>
          <a:bodyPr>
            <a:normAutofit/>
          </a:bodyPr>
          <a:lstStyle/>
          <a:p>
            <a:r>
              <a:rPr lang="en-IN" dirty="0"/>
              <a:t>An individual can get to know whether he/she is having Covid-19 or not.</a:t>
            </a:r>
            <a:endParaRPr lang="en-IN" dirty="0"/>
          </a:p>
          <a:p>
            <a:r>
              <a:rPr lang="en-IN" dirty="0"/>
              <a:t>Just as per the symptoms put the details in the App.</a:t>
            </a:r>
            <a:endParaRPr lang="en-IN" dirty="0"/>
          </a:p>
          <a:p>
            <a:r>
              <a:rPr lang="en-IN" dirty="0"/>
              <a:t>The ML algorithm will test the entered I/P as per its trained model.</a:t>
            </a:r>
            <a:endParaRPr lang="en-IN" dirty="0"/>
          </a:p>
          <a:p>
            <a:r>
              <a:rPr lang="en-IN" dirty="0"/>
              <a:t>The Model will give the result either 1 or 0 .</a:t>
            </a:r>
            <a:endParaRPr lang="en-IN" dirty="0"/>
          </a:p>
          <a:p>
            <a:pPr algn="ctr"/>
            <a:r>
              <a:rPr lang="en-IN" dirty="0"/>
              <a:t>   1 means you aren’t safe.</a:t>
            </a:r>
            <a:endParaRPr lang="en-IN" dirty="0"/>
          </a:p>
          <a:p>
            <a:pPr algn="ctr"/>
            <a:r>
              <a:rPr lang="en-IN" dirty="0"/>
              <a:t>    0 means your are safe.</a:t>
            </a:r>
            <a:endParaRPr lang="en-IN" dirty="0"/>
          </a:p>
          <a:p>
            <a:r>
              <a:rPr lang="en-IN" dirty="0"/>
              <a:t>To be more precise an individual can get to know the probability of being affected by covid-19 .(</a:t>
            </a:r>
            <a:r>
              <a:rPr lang="en-IN" dirty="0" err="1"/>
              <a:t>eg</a:t>
            </a:r>
            <a:r>
              <a:rPr lang="en-IN" dirty="0"/>
              <a:t> : 0.2 ,0.1 , 0.7 ,0.5 ,0 , 1 etc.)</a:t>
            </a:r>
            <a:endParaRPr lang="en-IN" dirty="0"/>
          </a:p>
          <a:p>
            <a:r>
              <a:rPr lang="en-IN" dirty="0"/>
              <a:t>This will help to reduce the chaos around the hospitals/health institutions. And let the genuine patients to be under the doctor’s guidance.</a:t>
            </a:r>
            <a:endParaRPr lang="en-IN" dirty="0"/>
          </a:p>
          <a:p>
            <a:pPr lvl="1"/>
            <a:endParaRPr lang="en-IN"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noFill/>
        </p:spPr>
        <p:txBody>
          <a:bodyPr/>
          <a:p>
            <a:pPr algn="ctr"/>
            <a:r>
              <a:rPr lang="en-IN" altLang="en-US"/>
              <a:t>IMPORVEMENTS</a:t>
            </a:r>
            <a:endParaRPr lang="en-IN" altLang="en-US"/>
          </a:p>
        </p:txBody>
      </p:sp>
      <p:sp>
        <p:nvSpPr>
          <p:cNvPr id="3" name="Content Placeholder 2"/>
          <p:cNvSpPr>
            <a:spLocks noGrp="1"/>
          </p:cNvSpPr>
          <p:nvPr>
            <p:ph idx="1"/>
          </p:nvPr>
        </p:nvSpPr>
        <p:spPr>
          <a:xfrm>
            <a:off x="677545" y="2516505"/>
            <a:ext cx="8596630" cy="1425575"/>
          </a:xfrm>
          <a:solidFill>
            <a:schemeClr val="bg1"/>
          </a:solidFill>
        </p:spPr>
        <p:txBody>
          <a:bodyPr>
            <a:normAutofit/>
          </a:bodyPr>
          <a:p>
            <a:pPr marL="0" indent="0">
              <a:buNone/>
            </a:pPr>
            <a:endParaRPr lang="en-IN" altLang="en-US"/>
          </a:p>
          <a:p>
            <a:r>
              <a:rPr lang="en-IN" altLang="en-US"/>
              <a:t>Improvements can also be done by moving further ANN.</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7953" y="1207363"/>
            <a:ext cx="8596668" cy="665662"/>
          </a:xfrm>
        </p:spPr>
        <p:txBody>
          <a:bodyPr>
            <a:normAutofit fontScale="90000"/>
          </a:bodyPr>
          <a:lstStyle/>
          <a:p>
            <a:pPr algn="ctr"/>
            <a:r>
              <a:rPr lang="en-IN" dirty="0"/>
              <a:t>THANK YOU</a:t>
            </a:r>
            <a:endParaRPr lang="hi-IN" dirty="0"/>
          </a:p>
        </p:txBody>
      </p:sp>
      <p:sp>
        <p:nvSpPr>
          <p:cNvPr id="3" name="Text Placeholder 2"/>
          <p:cNvSpPr>
            <a:spLocks noGrp="1"/>
          </p:cNvSpPr>
          <p:nvPr>
            <p:ph type="body" idx="1"/>
          </p:nvPr>
        </p:nvSpPr>
        <p:spPr>
          <a:xfrm>
            <a:off x="641985" y="2494280"/>
            <a:ext cx="8596630" cy="2172970"/>
          </a:xfrm>
        </p:spPr>
        <p:txBody>
          <a:bodyPr>
            <a:noAutofit/>
          </a:bodyPr>
          <a:lstStyle/>
          <a:p>
            <a:r>
              <a:rPr lang="en-IN" sz="2900" i="1" u="sng" dirty="0">
                <a:solidFill>
                  <a:schemeClr val="tx1"/>
                </a:solidFill>
                <a:effectLst>
                  <a:outerShdw blurRad="38100" dist="38100" dir="2700000" algn="tl">
                    <a:srgbClr val="000000">
                      <a:alpha val="43137"/>
                    </a:srgbClr>
                  </a:outerShdw>
                </a:effectLst>
              </a:rPr>
              <a:t>Created by :</a:t>
            </a:r>
            <a:r>
              <a:rPr lang="en-IN" sz="2900" b="1" dirty="0">
                <a:solidFill>
                  <a:schemeClr val="tx1"/>
                </a:solidFill>
                <a:effectLst>
                  <a:outerShdw blurRad="38100" dist="38100" dir="2700000" algn="tl">
                    <a:srgbClr val="000000">
                      <a:alpha val="43137"/>
                    </a:srgbClr>
                  </a:outerShdw>
                </a:effectLst>
              </a:rPr>
              <a:t> </a:t>
            </a:r>
            <a:endParaRPr lang="en-IN" sz="2900" b="1" dirty="0">
              <a:solidFill>
                <a:schemeClr val="tx1"/>
              </a:solidFill>
              <a:effectLst>
                <a:outerShdw blurRad="38100" dist="38100" dir="2700000" algn="tl">
                  <a:srgbClr val="000000">
                    <a:alpha val="43137"/>
                  </a:srgbClr>
                </a:outerShdw>
              </a:effectLst>
            </a:endParaRPr>
          </a:p>
          <a:p>
            <a:pPr marL="514350" indent="-514350">
              <a:buFont typeface="+mj-lt"/>
              <a:buAutoNum type="arabicPeriod"/>
            </a:pPr>
            <a:r>
              <a:rPr lang="en-IN" sz="2500" i="1" dirty="0">
                <a:solidFill>
                  <a:srgbClr val="FFC000"/>
                </a:solidFill>
                <a:effectLst>
                  <a:outerShdw blurRad="38100" dist="38100" dir="2700000" algn="tl">
                    <a:srgbClr val="000000">
                      <a:alpha val="43137"/>
                    </a:srgbClr>
                  </a:outerShdw>
                </a:effectLst>
              </a:rPr>
              <a:t>Madhav Sharma</a:t>
            </a:r>
            <a:endParaRPr lang="en-IN" sz="2500" i="1" dirty="0">
              <a:solidFill>
                <a:srgbClr val="FFC000"/>
              </a:solidFill>
              <a:effectLst>
                <a:outerShdw blurRad="38100" dist="38100" dir="2700000" algn="tl">
                  <a:srgbClr val="000000">
                    <a:alpha val="43137"/>
                  </a:srgbClr>
                </a:outerShdw>
              </a:effectLst>
            </a:endParaRPr>
          </a:p>
          <a:p>
            <a:pPr marL="514350" indent="-514350">
              <a:buFont typeface="+mj-lt"/>
              <a:buAutoNum type="arabicPeriod"/>
            </a:pPr>
            <a:r>
              <a:rPr lang="en-IN" sz="2500" i="1" dirty="0">
                <a:solidFill>
                  <a:srgbClr val="FFC000"/>
                </a:solidFill>
                <a:effectLst>
                  <a:outerShdw blurRad="38100" dist="38100" dir="2700000" algn="tl">
                    <a:srgbClr val="000000">
                      <a:alpha val="43137"/>
                    </a:srgbClr>
                  </a:outerShdw>
                </a:effectLst>
              </a:rPr>
              <a:t>Ujjawal Prakash</a:t>
            </a:r>
            <a:endParaRPr lang="en-IN" sz="2500" i="1" dirty="0">
              <a:solidFill>
                <a:srgbClr val="FFC000"/>
              </a:solidFill>
              <a:effectLst>
                <a:outerShdw blurRad="38100" dist="38100" dir="2700000" algn="tl">
                  <a:srgbClr val="000000">
                    <a:alpha val="43137"/>
                  </a:srgbClr>
                </a:outerShdw>
              </a:effectLst>
            </a:endParaRPr>
          </a:p>
          <a:p>
            <a:pPr marL="514350" indent="-514350">
              <a:buFont typeface="+mj-lt"/>
              <a:buAutoNum type="arabicPeriod"/>
            </a:pPr>
            <a:r>
              <a:rPr lang="en-IN" sz="2500" i="1" dirty="0">
                <a:solidFill>
                  <a:srgbClr val="FFC000"/>
                </a:solidFill>
                <a:effectLst>
                  <a:outerShdw blurRad="38100" dist="38100" dir="2700000" algn="tl">
                    <a:srgbClr val="000000">
                      <a:alpha val="43137"/>
                    </a:srgbClr>
                  </a:outerShdw>
                </a:effectLst>
              </a:rPr>
              <a:t>Anshu Singh </a:t>
            </a:r>
            <a:endParaRPr lang="en-IN" sz="2500" i="1" dirty="0">
              <a:solidFill>
                <a:srgbClr val="FFC000"/>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lumMod val="50000"/>
            </a:schemeClr>
          </a:fgClr>
          <a:bgClr>
            <a:schemeClr val="bg1"/>
          </a:bgClr>
        </a:pattFill>
        <a:effectLst/>
      </p:bgPr>
    </p:bg>
    <p:spTree>
      <p:nvGrpSpPr>
        <p:cNvPr id="1" name=""/>
        <p:cNvGrpSpPr/>
        <p:nvPr/>
      </p:nvGrpSpPr>
      <p:grpSpPr>
        <a:xfrm>
          <a:off x="0" y="0"/>
          <a:ext cx="0" cy="0"/>
          <a:chOff x="0" y="0"/>
          <a:chExt cx="0" cy="0"/>
        </a:xfrm>
      </p:grpSpPr>
      <p:pic>
        <p:nvPicPr>
          <p:cNvPr id="25" name="Picture 3"/>
          <p:cNvPicPr>
            <a:picLocks noChangeAspect="1"/>
          </p:cNvPicPr>
          <p:nvPr/>
        </p:nvPicPr>
        <p:blipFill rotWithShape="1">
          <a:blip r:embed="rId1">
            <a:alphaModFix amt="40000"/>
          </a:blip>
          <a:srcRect t="11826" b="3905"/>
          <a:stretch>
            <a:fillRect/>
          </a:stretch>
        </p:blipFill>
        <p:spPr>
          <a:xfrm>
            <a:off x="0" y="0"/>
            <a:ext cx="12192000" cy="6858000"/>
          </a:xfrm>
          <a:prstGeom prst="rect">
            <a:avLst/>
          </a:prstGeom>
          <a:solidFill>
            <a:schemeClr val="accent1">
              <a:alpha val="0"/>
            </a:schemeClr>
          </a:solidFill>
        </p:spPr>
      </p:pic>
      <p:sp>
        <p:nvSpPr>
          <p:cNvPr id="2" name="Title 1"/>
          <p:cNvSpPr>
            <a:spLocks noGrp="1"/>
          </p:cNvSpPr>
          <p:nvPr>
            <p:ph type="ctrTitle"/>
          </p:nvPr>
        </p:nvSpPr>
        <p:spPr>
          <a:xfrm>
            <a:off x="702310" y="2415540"/>
            <a:ext cx="10261600" cy="4375785"/>
          </a:xfrm>
          <a:noFill/>
        </p:spPr>
        <p:txBody>
          <a:bodyPr>
            <a:normAutofit fontScale="90000"/>
          </a:bodyPr>
          <a:lstStyle/>
          <a:p>
            <a:pPr algn="l"/>
            <a:br>
              <a:rPr lang="en-IN" sz="6665" b="1" dirty="0">
                <a:ln w="22225">
                  <a:solidFill>
                    <a:schemeClr val="tx1"/>
                  </a:solidFill>
                  <a:miter lim="800000"/>
                </a:ln>
                <a:noFill/>
              </a:rPr>
            </a:br>
            <a:r>
              <a:rPr lang="en-IN" sz="6665" b="1" dirty="0">
                <a:ln w="22225">
                  <a:solidFill>
                    <a:schemeClr val="tx1"/>
                  </a:solidFill>
                  <a:miter lim="800000"/>
                </a:ln>
                <a:noFill/>
              </a:rPr>
              <a:t>			</a:t>
            </a:r>
            <a:r>
              <a:rPr lang="en-IN" sz="6665" b="1" u="sng" dirty="0">
                <a:ln w="22225">
                  <a:solidFill>
                    <a:schemeClr val="tx1"/>
                  </a:solidFill>
                  <a:miter lim="800000"/>
                </a:ln>
                <a:noFill/>
              </a:rPr>
              <a:t>COVID-19 Detector</a:t>
            </a:r>
            <a:br>
              <a:rPr lang="en-IN" sz="6665" b="1" dirty="0">
                <a:ln w="22225">
                  <a:solidFill>
                    <a:schemeClr val="tx1"/>
                  </a:solidFill>
                  <a:miter lim="800000"/>
                </a:ln>
                <a:noFill/>
              </a:rPr>
            </a:br>
            <a:br>
              <a:rPr lang="en-IN" sz="6665" b="1" dirty="0">
                <a:ln w="22225">
                  <a:solidFill>
                    <a:schemeClr val="tx1"/>
                  </a:solidFill>
                  <a:miter lim="800000"/>
                </a:ln>
                <a:noFill/>
              </a:rPr>
            </a:br>
            <a:br>
              <a:rPr lang="en-IN" sz="2780" dirty="0">
                <a:ln w="22225">
                  <a:solidFill>
                    <a:schemeClr val="tx1"/>
                  </a:solidFill>
                  <a:miter lim="800000"/>
                </a:ln>
                <a:noFill/>
              </a:rPr>
            </a:br>
            <a:r>
              <a:rPr lang="en-IN" sz="2780" dirty="0">
                <a:ln w="22225">
                  <a:solidFill>
                    <a:schemeClr val="tx1"/>
                  </a:solidFill>
                  <a:miter lim="800000"/>
                </a:ln>
                <a:noFill/>
              </a:rPr>
              <a:t>PROGRAMME : </a:t>
            </a:r>
            <a:r>
              <a:rPr lang="en-IN" sz="2780" b="1" dirty="0">
                <a:ln w="22225">
                  <a:solidFill>
                    <a:schemeClr val="tx1"/>
                  </a:solidFill>
                  <a:miter lim="800000"/>
                </a:ln>
                <a:solidFill>
                  <a:srgbClr val="FFFF00"/>
                </a:solidFill>
              </a:rPr>
              <a:t>B.Tech CSE with specialization in AI and ML</a:t>
            </a:r>
            <a:br>
              <a:rPr lang="en-IN" sz="2780" b="1" dirty="0">
                <a:ln w="22225">
                  <a:solidFill>
                    <a:schemeClr val="tx1"/>
                  </a:solidFill>
                  <a:miter lim="800000"/>
                </a:ln>
                <a:solidFill>
                  <a:srgbClr val="FFFF00"/>
                </a:solidFill>
              </a:rPr>
            </a:br>
            <a:r>
              <a:rPr lang="en-IN" sz="2780" b="1" dirty="0">
                <a:ln w="22225">
                  <a:solidFill>
                    <a:schemeClr val="tx1"/>
                  </a:solidFill>
                  <a:miter lim="800000"/>
                </a:ln>
                <a:solidFill>
                  <a:schemeClr val="bg1"/>
                </a:solidFill>
              </a:rPr>
              <a:t>SECTION</a:t>
            </a:r>
            <a:r>
              <a:rPr lang="en-IN" sz="2780" b="1" dirty="0">
                <a:ln w="22225">
                  <a:solidFill>
                    <a:schemeClr val="tx1"/>
                  </a:solidFill>
                  <a:miter lim="800000"/>
                </a:ln>
                <a:solidFill>
                  <a:srgbClr val="FFFF00"/>
                </a:solidFill>
              </a:rPr>
              <a:t> : D</a:t>
            </a:r>
            <a:br>
              <a:rPr lang="en-IN" sz="2780" b="1" dirty="0">
                <a:ln w="22225">
                  <a:solidFill>
                    <a:schemeClr val="tx1"/>
                  </a:solidFill>
                  <a:miter lim="800000"/>
                </a:ln>
                <a:solidFill>
                  <a:srgbClr val="FFFF00"/>
                </a:solidFill>
              </a:rPr>
            </a:br>
            <a:r>
              <a:rPr lang="en-IN" sz="2780" b="1" dirty="0">
                <a:ln w="22225">
                  <a:solidFill>
                    <a:schemeClr val="tx1"/>
                  </a:solidFill>
                  <a:miter lim="800000"/>
                </a:ln>
                <a:solidFill>
                  <a:schemeClr val="bg1"/>
                </a:solidFill>
              </a:rPr>
              <a:t>SEMESTER </a:t>
            </a:r>
            <a:r>
              <a:rPr lang="en-IN" sz="2780" b="1" dirty="0">
                <a:ln w="22225">
                  <a:solidFill>
                    <a:schemeClr val="tx1"/>
                  </a:solidFill>
                  <a:miter lim="800000"/>
                </a:ln>
                <a:solidFill>
                  <a:srgbClr val="FFFF00"/>
                </a:solidFill>
              </a:rPr>
              <a:t>- V</a:t>
            </a:r>
            <a:br>
              <a:rPr lang="en-IN" sz="2780" b="1" dirty="0">
                <a:ln w="22225">
                  <a:solidFill>
                    <a:schemeClr val="tx1"/>
                  </a:solidFill>
                  <a:miter lim="800000"/>
                </a:ln>
                <a:solidFill>
                  <a:srgbClr val="FFFF00"/>
                </a:solidFill>
              </a:rPr>
            </a:br>
            <a:r>
              <a:rPr lang="en-IN" sz="2780" dirty="0">
                <a:ln w="22225">
                  <a:solidFill>
                    <a:schemeClr val="tx1"/>
                  </a:solidFill>
                  <a:miter lim="800000"/>
                </a:ln>
                <a:noFill/>
              </a:rPr>
              <a:t>Student's Name :		</a:t>
            </a:r>
            <a:r>
              <a:rPr lang="en-IN" sz="2780" b="1" i="1" u="sng" dirty="0">
                <a:solidFill>
                  <a:schemeClr val="accent1">
                    <a:lumMod val="20000"/>
                    <a:lumOff val="80000"/>
                  </a:schemeClr>
                </a:solidFill>
                <a:effectLst>
                  <a:outerShdw blurRad="38100" dist="38100" dir="2700000" algn="tl">
                    <a:srgbClr val="000000">
                      <a:alpha val="43137"/>
                    </a:srgbClr>
                  </a:outerShdw>
                </a:effectLst>
                <a:sym typeface="+mn-ea"/>
              </a:rPr>
              <a:t>Madhav Sharma</a:t>
            </a:r>
            <a:br>
              <a:rPr lang="en-IN" sz="2780" b="1" i="1" u="sng" dirty="0">
                <a:solidFill>
                  <a:schemeClr val="accent1">
                    <a:lumMod val="20000"/>
                    <a:lumOff val="80000"/>
                  </a:schemeClr>
                </a:solidFill>
                <a:effectLst>
                  <a:outerShdw blurRad="38100" dist="38100" dir="2700000" algn="tl">
                    <a:srgbClr val="000000">
                      <a:alpha val="43137"/>
                    </a:srgbClr>
                  </a:outerShdw>
                </a:effectLst>
                <a:sym typeface="+mn-ea"/>
              </a:rPr>
            </a:br>
            <a:r>
              <a:rPr lang="en-IN" sz="2780" b="1" i="1" dirty="0">
                <a:solidFill>
                  <a:schemeClr val="accent1">
                    <a:lumMod val="20000"/>
                    <a:lumOff val="80000"/>
                  </a:schemeClr>
                </a:solidFill>
                <a:effectLst>
                  <a:outerShdw blurRad="38100" dist="38100" dir="2700000" algn="tl">
                    <a:srgbClr val="000000">
                      <a:alpha val="43137"/>
                    </a:srgbClr>
                  </a:outerShdw>
                </a:effectLst>
                <a:sym typeface="+mn-ea"/>
              </a:rPr>
              <a:t>							</a:t>
            </a:r>
            <a:r>
              <a:rPr lang="en-IN" sz="2780" b="1" i="1" u="sng" dirty="0">
                <a:solidFill>
                  <a:schemeClr val="accent1">
                    <a:lumMod val="20000"/>
                    <a:lumOff val="80000"/>
                  </a:schemeClr>
                </a:solidFill>
                <a:effectLst>
                  <a:outerShdw blurRad="38100" dist="38100" dir="2700000" algn="tl">
                    <a:srgbClr val="000000">
                      <a:alpha val="43137"/>
                    </a:srgbClr>
                  </a:outerShdw>
                </a:effectLst>
                <a:sym typeface="+mn-ea"/>
              </a:rPr>
              <a:t>Ujjawal Prakash</a:t>
            </a:r>
            <a:br>
              <a:rPr lang="en-IN" sz="2780" b="1" i="1" dirty="0">
                <a:solidFill>
                  <a:schemeClr val="accent1">
                    <a:lumMod val="20000"/>
                    <a:lumOff val="80000"/>
                  </a:schemeClr>
                </a:solidFill>
                <a:effectLst>
                  <a:outerShdw blurRad="38100" dist="38100" dir="2700000" algn="tl">
                    <a:srgbClr val="000000">
                      <a:alpha val="43137"/>
                    </a:srgbClr>
                  </a:outerShdw>
                </a:effectLst>
              </a:rPr>
            </a:br>
            <a:r>
              <a:rPr lang="en-IN" sz="2780" b="1" i="1" dirty="0">
                <a:solidFill>
                  <a:schemeClr val="accent1">
                    <a:lumMod val="20000"/>
                    <a:lumOff val="80000"/>
                  </a:schemeClr>
                </a:solidFill>
                <a:effectLst>
                  <a:outerShdw blurRad="38100" dist="38100" dir="2700000" algn="tl">
                    <a:srgbClr val="000000">
                      <a:alpha val="43137"/>
                    </a:srgbClr>
                  </a:outerShdw>
                </a:effectLst>
              </a:rPr>
              <a:t>						</a:t>
            </a:r>
            <a:r>
              <a:rPr lang="en-IN" sz="2780" dirty="0">
                <a:solidFill>
                  <a:schemeClr val="accent1">
                    <a:lumMod val="20000"/>
                    <a:lumOff val="80000"/>
                  </a:schemeClr>
                </a:solidFill>
                <a:effectLst>
                  <a:outerShdw blurRad="38100" dist="38100" dir="2700000" algn="tl">
                    <a:srgbClr val="000000">
                      <a:alpha val="43137"/>
                    </a:srgbClr>
                  </a:outerShdw>
                </a:effectLst>
              </a:rPr>
              <a:t>	</a:t>
            </a:r>
            <a:r>
              <a:rPr lang="en-IN" sz="2780" b="1" i="1" u="sng" dirty="0">
                <a:solidFill>
                  <a:schemeClr val="accent1">
                    <a:lumMod val="20000"/>
                    <a:lumOff val="80000"/>
                  </a:schemeClr>
                </a:solidFill>
                <a:effectLst>
                  <a:outerShdw blurRad="38100" dist="38100" dir="2700000" algn="tl">
                    <a:srgbClr val="000000">
                      <a:alpha val="43137"/>
                    </a:srgbClr>
                  </a:outerShdw>
                </a:effectLst>
                <a:sym typeface="+mn-ea"/>
              </a:rPr>
              <a:t>Anshu Singh</a:t>
            </a:r>
            <a:br>
              <a:rPr lang="en-IN" sz="2780" b="1" i="1" u="sng" dirty="0">
                <a:solidFill>
                  <a:schemeClr val="accent1">
                    <a:lumMod val="20000"/>
                    <a:lumOff val="80000"/>
                  </a:schemeClr>
                </a:solidFill>
                <a:effectLst>
                  <a:outerShdw blurRad="38100" dist="38100" dir="2700000" algn="tl">
                    <a:srgbClr val="000000">
                      <a:alpha val="43137"/>
                    </a:srgbClr>
                  </a:outerShdw>
                </a:effectLst>
              </a:rPr>
            </a:br>
            <a:r>
              <a:rPr lang="en-IN" sz="2780" dirty="0">
                <a:solidFill>
                  <a:schemeClr val="accent1">
                    <a:lumMod val="20000"/>
                    <a:lumOff val="80000"/>
                  </a:schemeClr>
                </a:solidFill>
                <a:effectLst>
                  <a:outerShdw blurRad="38100" dist="38100" dir="2700000" algn="tl">
                    <a:srgbClr val="000000">
                      <a:alpha val="43137"/>
                    </a:srgbClr>
                  </a:outerShdw>
                </a:effectLst>
              </a:rPr>
              <a:t>							</a:t>
            </a:r>
            <a:br>
              <a:rPr lang="en-IN" sz="2780" dirty="0">
                <a:ln w="22225">
                  <a:solidFill>
                    <a:schemeClr val="tx1"/>
                  </a:solidFill>
                  <a:miter lim="800000"/>
                </a:ln>
                <a:noFill/>
              </a:rPr>
            </a:br>
            <a:endParaRPr lang="en-IN" sz="2780" dirty="0">
              <a:ln w="22225">
                <a:solidFill>
                  <a:schemeClr val="tx1"/>
                </a:solidFill>
                <a:miter lim="800000"/>
              </a:ln>
              <a:no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pPr algn="ctr"/>
            <a:r>
              <a:rPr lang="en-US"/>
              <a:t>T</a:t>
            </a:r>
            <a:r>
              <a:rPr lang="en-IN" altLang="en-US"/>
              <a:t>ABLE OF CONTENTS</a:t>
            </a:r>
            <a:endParaRPr lang="en-IN" altLang="en-US"/>
          </a:p>
        </p:txBody>
      </p:sp>
      <p:sp>
        <p:nvSpPr>
          <p:cNvPr id="3" name="Content Placeholder 2"/>
          <p:cNvSpPr>
            <a:spLocks noGrp="1"/>
          </p:cNvSpPr>
          <p:nvPr>
            <p:ph idx="1"/>
          </p:nvPr>
        </p:nvSpPr>
        <p:spPr>
          <a:solidFill>
            <a:schemeClr val="bg1">
              <a:alpha val="0"/>
            </a:schemeClr>
          </a:solidFill>
        </p:spPr>
        <p:txBody>
          <a:bodyPr>
            <a:normAutofit lnSpcReduction="20000"/>
          </a:bodyPr>
          <a:p>
            <a:r>
              <a:rPr lang="en-IN" altLang="en-US" b="1"/>
              <a:t>INTRODUCTIO TO COVID - 19</a:t>
            </a:r>
            <a:endParaRPr lang="en-IN" altLang="en-US" b="1"/>
          </a:p>
          <a:p>
            <a:r>
              <a:rPr lang="en-IN" altLang="en-US" b="1"/>
              <a:t>INTRODUCTION TO ML</a:t>
            </a:r>
            <a:endParaRPr lang="en-IN" altLang="en-US" b="1"/>
          </a:p>
          <a:p>
            <a:r>
              <a:rPr lang="en-IN" altLang="en-US" b="1">
                <a:sym typeface="+mn-ea"/>
              </a:rPr>
              <a:t>DIFFERENCE BETWEEN TRADITIONAL PROGRAMMING AN ML</a:t>
            </a:r>
            <a:endParaRPr lang="en-IN" altLang="en-US" b="1">
              <a:sym typeface="+mn-ea"/>
            </a:endParaRPr>
          </a:p>
          <a:p>
            <a:r>
              <a:rPr lang="en-IN" b="1" dirty="0">
                <a:sym typeface="+mn-ea"/>
              </a:rPr>
              <a:t>REQUIREMENTS</a:t>
            </a:r>
            <a:endParaRPr lang="en-IN" altLang="en-US" b="1">
              <a:sym typeface="+mn-ea"/>
            </a:endParaRPr>
          </a:p>
          <a:p>
            <a:r>
              <a:rPr lang="en-IN" altLang="en-US" b="1">
                <a:sym typeface="+mn-ea"/>
              </a:rPr>
              <a:t>SYMPTOMS OF COVID 19</a:t>
            </a:r>
            <a:endParaRPr lang="en-IN" altLang="en-US" b="1"/>
          </a:p>
          <a:p>
            <a:r>
              <a:rPr lang="en-IN" altLang="en-US" b="1"/>
              <a:t>OUR MODEL</a:t>
            </a:r>
            <a:endParaRPr lang="en-IN" altLang="en-US" b="1"/>
          </a:p>
          <a:p>
            <a:r>
              <a:rPr lang="en-IN" b="1" dirty="0">
                <a:sym typeface="+mn-ea"/>
              </a:rPr>
              <a:t>HOSPITALS/HEALTH RELATED INSTITUTTIONS CAN PRIOTIZE THEIR PATIENTS</a:t>
            </a:r>
            <a:endParaRPr lang="en-IN" b="1" dirty="0">
              <a:sym typeface="+mn-ea"/>
            </a:endParaRPr>
          </a:p>
          <a:p>
            <a:r>
              <a:rPr lang="en-IN" b="1" dirty="0">
                <a:sym typeface="+mn-ea"/>
              </a:rPr>
              <a:t>GETTING RESULTS AT HOME</a:t>
            </a:r>
            <a:endParaRPr lang="hi-IN" b="1" dirty="0"/>
          </a:p>
          <a:p>
            <a:r>
              <a:rPr lang="en-IN" altLang="hi-IN" b="1" dirty="0"/>
              <a:t>SCOPE OF IMPORVEMENTS</a:t>
            </a:r>
            <a:endParaRPr lang="en-IN" altLang="hi-IN" b="1" dirty="0"/>
          </a:p>
          <a:p>
            <a:r>
              <a:rPr lang="en-IN" altLang="hi-IN" b="1" dirty="0"/>
              <a:t>THANK YOU PAGE</a:t>
            </a:r>
            <a:endParaRPr lang="hi-IN" b="1" dirty="0"/>
          </a:p>
          <a:p>
            <a:endParaRPr lang="en-IN"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677545" y="609600"/>
            <a:ext cx="8596630" cy="641985"/>
          </a:xfrm>
        </p:spPr>
        <p:txBody>
          <a:bodyPr/>
          <a:p>
            <a:r>
              <a:rPr lang="en-IN" altLang="en-US" b="1"/>
              <a:t>INTRODUCTION ABOUT COVID-19</a:t>
            </a:r>
            <a:endParaRPr lang="en-IN" altLang="en-US" b="1"/>
          </a:p>
        </p:txBody>
      </p:sp>
      <p:sp>
        <p:nvSpPr>
          <p:cNvPr id="3" name="Content Placeholder 2"/>
          <p:cNvSpPr>
            <a:spLocks noGrp="1"/>
          </p:cNvSpPr>
          <p:nvPr>
            <p:ph sz="half" idx="1"/>
          </p:nvPr>
        </p:nvSpPr>
        <p:spPr>
          <a:xfrm>
            <a:off x="677545" y="3540125"/>
            <a:ext cx="10421620" cy="2987675"/>
          </a:xfrm>
        </p:spPr>
        <p:txBody>
          <a:bodyPr>
            <a:noAutofit/>
          </a:bodyPr>
          <a:p>
            <a:pPr marL="0" indent="0">
              <a:buNone/>
            </a:pPr>
            <a:r>
              <a:rPr lang="en-US" sz="1600"/>
              <a:t>Coronavirus disease (COVID-19) is an infectious disease caused by a newly discovered coronavirus.</a:t>
            </a:r>
            <a:endParaRPr lang="en-US" sz="1600"/>
          </a:p>
          <a:p>
            <a:pPr marL="0" indent="0">
              <a:buNone/>
            </a:pPr>
            <a:r>
              <a:rPr lang="en-US" sz="1600"/>
              <a:t>Most people who fall sick with COVID-19 will experience mild to moderate symptoms and recover without special treatment.</a:t>
            </a:r>
            <a:endParaRPr lang="en-US" sz="1600"/>
          </a:p>
          <a:p>
            <a:pPr marL="0" indent="0">
              <a:buNone/>
            </a:pPr>
            <a:r>
              <a:rPr lang="en-US" sz="1600"/>
              <a:t>HOW IT SPREADS</a:t>
            </a:r>
            <a:endParaRPr lang="en-US" sz="1600"/>
          </a:p>
          <a:p>
            <a:pPr marL="0" indent="0">
              <a:buNone/>
            </a:pPr>
            <a:r>
              <a:rPr lang="en-US" sz="1600"/>
              <a:t>The virus that causes COVID-19 is mainly transmitted through droplets generated when an infected person coughs, sneezes, or exhales. These droplets are too heavy to hang in the air, and quickly fall on floors or surfaces.</a:t>
            </a:r>
            <a:endParaRPr lang="en-US" sz="1600"/>
          </a:p>
          <a:p>
            <a:pPr marL="0" indent="0">
              <a:buNone/>
            </a:pPr>
            <a:r>
              <a:rPr lang="en-US" sz="1600"/>
              <a:t>You can be infected by breathing in the virus if you are within close proximity of someone who has COVID-19, or by touching a contaminated surface and then your eyes, nose or mouth.</a:t>
            </a:r>
            <a:endParaRPr lang="en-US" sz="1600"/>
          </a:p>
        </p:txBody>
      </p:sp>
      <p:pic>
        <p:nvPicPr>
          <p:cNvPr id="4" name="Content Placeholder 3" descr="covid19-1600x900"/>
          <p:cNvPicPr>
            <a:picLocks noChangeAspect="1"/>
          </p:cNvPicPr>
          <p:nvPr>
            <p:ph sz="half" idx="2"/>
          </p:nvPr>
        </p:nvPicPr>
        <p:blipFill>
          <a:blip r:embed="rId1"/>
          <a:stretch>
            <a:fillRect/>
          </a:stretch>
        </p:blipFill>
        <p:spPr>
          <a:xfrm>
            <a:off x="677545" y="1500505"/>
            <a:ext cx="3910330" cy="1790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373380" y="508000"/>
            <a:ext cx="8596630" cy="1118870"/>
          </a:xfrm>
        </p:spPr>
        <p:txBody>
          <a:bodyPr>
            <a:normAutofit/>
          </a:bodyPr>
          <a:p>
            <a:r>
              <a:rPr lang="en-IN" altLang="en-US" b="1"/>
              <a:t>INTRODUCTION TO ML</a:t>
            </a:r>
            <a:endParaRPr lang="en-IN" altLang="en-US" b="1"/>
          </a:p>
        </p:txBody>
      </p:sp>
      <p:sp>
        <p:nvSpPr>
          <p:cNvPr id="3" name="Content Placeholder 2"/>
          <p:cNvSpPr>
            <a:spLocks noGrp="1"/>
          </p:cNvSpPr>
          <p:nvPr>
            <p:ph sz="half" idx="1"/>
          </p:nvPr>
        </p:nvSpPr>
        <p:spPr>
          <a:xfrm>
            <a:off x="373380" y="1510030"/>
            <a:ext cx="10046335" cy="3690620"/>
          </a:xfrm>
        </p:spPr>
        <p:txBody>
          <a:bodyPr>
            <a:noAutofit/>
          </a:bodyPr>
          <a:p>
            <a:pPr marL="0" indent="0">
              <a:buNone/>
            </a:pPr>
            <a:endParaRPr lang="en-US" sz="2200"/>
          </a:p>
          <a:p>
            <a:pPr marL="0" indent="0">
              <a:buNone/>
            </a:pPr>
            <a:r>
              <a:rPr lang="en-US" sz="2200"/>
              <a:t>Arthur Samuel, a pioneer in the field of artificial intelligence and computer gaming, coined the term “Machine Learning”. He defined machine learning as – “Field of study that gives computers the capability to learn without being explicitly programmed”.</a:t>
            </a:r>
            <a:endParaRPr lang="en-US" sz="2200"/>
          </a:p>
          <a:p>
            <a:pPr marL="0" indent="0">
              <a:buNone/>
            </a:pPr>
            <a:r>
              <a:rPr lang="en-US" sz="2200"/>
              <a:t>In a very layman manner, Machine Learning(ML) can be explained as automating and improving the learning process of computers based on their experiences without being actually programmed i.e. without any human assistance. The process starts with feeding good quality data and then training our machines(computers) by building machine learning models using the data and different algorithms. The choice of algorithms depends on what type of data do we have and what kind of task we are trying to automate.</a:t>
            </a:r>
            <a:endParaRPr 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677545" y="609600"/>
            <a:ext cx="9934575" cy="418465"/>
          </a:xfrm>
        </p:spPr>
        <p:txBody>
          <a:bodyPr>
            <a:normAutofit fontScale="90000"/>
          </a:bodyPr>
          <a:p>
            <a:r>
              <a:rPr lang="en-IN" altLang="en-US" sz="3000" b="1"/>
              <a:t>DIFFERENCE BETWEEN TRADITIONAL PROGRAMMING AN ML</a:t>
            </a:r>
            <a:endParaRPr lang="en-IN" altLang="en-US" sz="3000" b="1"/>
          </a:p>
        </p:txBody>
      </p:sp>
      <p:sp>
        <p:nvSpPr>
          <p:cNvPr id="3" name="Content Placeholder 2"/>
          <p:cNvSpPr>
            <a:spLocks noGrp="1"/>
          </p:cNvSpPr>
          <p:nvPr>
            <p:ph sz="half" idx="1"/>
          </p:nvPr>
        </p:nvSpPr>
        <p:spPr>
          <a:xfrm>
            <a:off x="677545" y="3976370"/>
            <a:ext cx="10391140" cy="1852295"/>
          </a:xfrm>
        </p:spPr>
        <p:txBody>
          <a:bodyPr/>
          <a:p>
            <a:pPr marL="0" indent="0">
              <a:buNone/>
            </a:pPr>
            <a:r>
              <a:rPr lang="en-US">
                <a:sym typeface="+mn-ea"/>
              </a:rPr>
              <a:t>Basic Difference in ML and Traditional Programming?</a:t>
            </a:r>
            <a:endParaRPr lang="en-US"/>
          </a:p>
          <a:p>
            <a:pPr marL="0" indent="0">
              <a:buNone/>
            </a:pPr>
            <a:r>
              <a:rPr lang="en-US">
                <a:sym typeface="+mn-ea"/>
              </a:rPr>
              <a:t>Traditional Programming : We feed in DATA (Input) + PROGRAM (logic), run it on machine and get output.</a:t>
            </a:r>
            <a:endParaRPr lang="en-US"/>
          </a:p>
          <a:p>
            <a:pPr marL="0" indent="0">
              <a:buNone/>
            </a:pPr>
            <a:r>
              <a:rPr lang="en-US">
                <a:sym typeface="+mn-ea"/>
              </a:rPr>
              <a:t>Machine Learning : We feed in DATA(Input) + Output, run it on machine during training and the machine creates its own program(logic), which can be evaluated while testing.</a:t>
            </a:r>
            <a:endParaRPr lang="en-US"/>
          </a:p>
          <a:p>
            <a:pPr marL="0" indent="0">
              <a:buNone/>
            </a:pPr>
            <a:endParaRPr lang="en-US"/>
          </a:p>
        </p:txBody>
      </p:sp>
      <p:pic>
        <p:nvPicPr>
          <p:cNvPr id="5" name="Content Placeholder 4" descr="ML-vs-Programming"/>
          <p:cNvPicPr>
            <a:picLocks noChangeAspect="1"/>
          </p:cNvPicPr>
          <p:nvPr>
            <p:ph sz="half" idx="2"/>
          </p:nvPr>
        </p:nvPicPr>
        <p:blipFill>
          <a:blip r:embed="rId1"/>
          <a:stretch>
            <a:fillRect/>
          </a:stretch>
        </p:blipFill>
        <p:spPr>
          <a:xfrm>
            <a:off x="2538095" y="1533525"/>
            <a:ext cx="6212840" cy="19373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Requirements </a:t>
            </a:r>
            <a:endParaRPr lang="en-IN" dirty="0"/>
          </a:p>
        </p:txBody>
      </p:sp>
      <p:sp>
        <p:nvSpPr>
          <p:cNvPr id="3" name="Content Placeholder 2"/>
          <p:cNvSpPr>
            <a:spLocks noGrp="1"/>
          </p:cNvSpPr>
          <p:nvPr>
            <p:ph idx="1"/>
          </p:nvPr>
        </p:nvSpPr>
        <p:spPr/>
        <p:txBody>
          <a:bodyPr/>
          <a:lstStyle/>
          <a:p>
            <a:r>
              <a:rPr lang="en-IN" dirty="0"/>
              <a:t>Laptop/PC</a:t>
            </a:r>
            <a:endParaRPr lang="en-IN" dirty="0"/>
          </a:p>
          <a:p>
            <a:pPr marL="0" indent="0">
              <a:buNone/>
            </a:pPr>
            <a:endParaRPr lang="en-IN" dirty="0"/>
          </a:p>
          <a:p>
            <a:r>
              <a:rPr lang="en-IN" dirty="0"/>
              <a:t>Python </a:t>
            </a:r>
            <a:endParaRPr lang="en-IN" dirty="0"/>
          </a:p>
          <a:p>
            <a:r>
              <a:rPr lang="en-IN" dirty="0" err="1"/>
              <a:t>Jupyter</a:t>
            </a:r>
            <a:r>
              <a:rPr lang="en-IN" dirty="0"/>
              <a:t> </a:t>
            </a:r>
            <a:endParaRPr lang="en-IN" dirty="0"/>
          </a:p>
          <a:p>
            <a:r>
              <a:rPr lang="en-IN" dirty="0"/>
              <a:t>VS Code</a:t>
            </a:r>
            <a:endParaRPr lang="en-IN" dirty="0"/>
          </a:p>
          <a:p>
            <a:r>
              <a:rPr lang="en-IN" dirty="0"/>
              <a:t>Flask</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Symptoms of Covid-19</a:t>
            </a:r>
            <a:endParaRPr lang="hi-IN" dirty="0"/>
          </a:p>
        </p:txBody>
      </p:sp>
      <p:sp>
        <p:nvSpPr>
          <p:cNvPr id="3" name="Content Placeholder 2"/>
          <p:cNvSpPr>
            <a:spLocks noGrp="1"/>
          </p:cNvSpPr>
          <p:nvPr>
            <p:ph idx="1"/>
          </p:nvPr>
        </p:nvSpPr>
        <p:spPr>
          <a:xfrm>
            <a:off x="677334" y="2160589"/>
            <a:ext cx="8596668" cy="4087811"/>
          </a:xfrm>
        </p:spPr>
        <p:txBody>
          <a:bodyPr>
            <a:noAutofit/>
          </a:bodyPr>
          <a:lstStyle/>
          <a:p>
            <a:pPr algn="l"/>
            <a:r>
              <a:rPr lang="en-US" sz="1400" b="0" i="0" dirty="0">
                <a:solidFill>
                  <a:schemeClr val="tx1"/>
                </a:solidFill>
                <a:effectLst/>
                <a:latin typeface="Arial" panose="020B0604020202020204" pitchFamily="34" charset="0"/>
              </a:rPr>
              <a:t>Most common symptoms:</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fever</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dry cough</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tiredness</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Less common symptoms:</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aches and pains</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sore throat</a:t>
            </a:r>
            <a:endParaRPr lang="en-US" sz="1400" b="0" i="0" dirty="0">
              <a:solidFill>
                <a:schemeClr val="tx1"/>
              </a:solidFill>
              <a:effectLst/>
              <a:latin typeface="Arial" panose="020B0604020202020204" pitchFamily="34" charset="0"/>
            </a:endParaRPr>
          </a:p>
          <a:p>
            <a:pPr algn="l"/>
            <a:r>
              <a:rPr lang="en-US" sz="1400" b="0" i="0" dirty="0" err="1">
                <a:solidFill>
                  <a:schemeClr val="tx1"/>
                </a:solidFill>
                <a:effectLst/>
                <a:latin typeface="Arial" panose="020B0604020202020204" pitchFamily="34" charset="0"/>
              </a:rPr>
              <a:t>diarrhoea</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conjunctivitis</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headache</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loss of taste or smell</a:t>
            </a:r>
            <a:endParaRPr lang="en-US" sz="1400" b="0" i="0" dirty="0">
              <a:solidFill>
                <a:schemeClr val="tx1"/>
              </a:solidFill>
              <a:effectLst/>
              <a:latin typeface="Arial" panose="020B0604020202020204" pitchFamily="34" charset="0"/>
            </a:endParaRPr>
          </a:p>
          <a:p>
            <a:pPr algn="l"/>
            <a:r>
              <a:rPr lang="en-US" sz="1400" b="0" i="0" dirty="0">
                <a:solidFill>
                  <a:schemeClr val="tx1"/>
                </a:solidFill>
                <a:effectLst/>
                <a:latin typeface="Arial" panose="020B0604020202020204" pitchFamily="34" charset="0"/>
              </a:rPr>
              <a:t>a rash on skin, or </a:t>
            </a:r>
            <a:r>
              <a:rPr lang="en-US" sz="1400" b="0" i="0" dirty="0" err="1">
                <a:solidFill>
                  <a:schemeClr val="tx1"/>
                </a:solidFill>
                <a:effectLst/>
                <a:latin typeface="Arial" panose="020B0604020202020204" pitchFamily="34" charset="0"/>
              </a:rPr>
              <a:t>discolouration</a:t>
            </a:r>
            <a:r>
              <a:rPr lang="en-US" sz="1400" b="0" i="0" dirty="0">
                <a:solidFill>
                  <a:schemeClr val="tx1"/>
                </a:solidFill>
                <a:effectLst/>
                <a:latin typeface="Arial" panose="020B0604020202020204" pitchFamily="34" charset="0"/>
              </a:rPr>
              <a:t> of fingers or toes</a:t>
            </a:r>
            <a:endParaRPr lang="en-US" sz="1400" b="0" i="0" dirty="0">
              <a:solidFill>
                <a:schemeClr val="tx1"/>
              </a:solidFill>
              <a:effectLst/>
              <a:latin typeface="Arial" panose="020B0604020202020204" pitchFamily="34" charset="0"/>
            </a:endParaRPr>
          </a:p>
          <a:p>
            <a:endParaRPr lang="hi-IN" sz="1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a:t>
            </a:r>
            <a:endParaRPr lang="hi-IN" dirty="0"/>
          </a:p>
        </p:txBody>
      </p:sp>
      <p:sp>
        <p:nvSpPr>
          <p:cNvPr id="3" name="Content Placeholder 2"/>
          <p:cNvSpPr>
            <a:spLocks noGrp="1"/>
          </p:cNvSpPr>
          <p:nvPr>
            <p:ph idx="1"/>
          </p:nvPr>
        </p:nvSpPr>
        <p:spPr/>
        <p:txBody>
          <a:bodyPr/>
          <a:lstStyle/>
          <a:p>
            <a:r>
              <a:rPr lang="en-US" dirty="0"/>
              <a:t>Containing : Features , Label.</a:t>
            </a:r>
            <a:endParaRPr lang="en-US" dirty="0"/>
          </a:p>
          <a:p>
            <a:endParaRPr lang="en-US" dirty="0"/>
          </a:p>
          <a:p>
            <a:r>
              <a:rPr lang="en-US" dirty="0"/>
              <a:t>Features : Symptoms (we will choose)</a:t>
            </a:r>
            <a:endParaRPr lang="en-US" dirty="0"/>
          </a:p>
          <a:p>
            <a:r>
              <a:rPr lang="en-US" dirty="0"/>
              <a:t>Label : 0/1 (..probabilities also)</a:t>
            </a:r>
            <a:endParaRPr lang="en-US" dirty="0"/>
          </a:p>
          <a:p>
            <a:endParaRPr lang="en-US" dirty="0"/>
          </a:p>
          <a:p>
            <a:r>
              <a:rPr lang="en-US" dirty="0"/>
              <a:t>This model is based on Classification</a:t>
            </a:r>
            <a:endParaRPr lang="en-US" dirty="0"/>
          </a:p>
          <a:p>
            <a:endParaRPr lang="en-US" dirty="0"/>
          </a:p>
          <a:p>
            <a:r>
              <a:rPr lang="en-US" dirty="0"/>
              <a:t>Algorithm : Logistic Regression </a:t>
            </a:r>
            <a:r>
              <a:rPr lang="en-IN" altLang="en-US" dirty="0"/>
              <a:t>, SVM , Decision Tree , Random Forest and ANN </a:t>
            </a: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4687</Words>
  <Application>WPS Presentation</Application>
  <PresentationFormat>Widescreen</PresentationFormat>
  <Paragraphs>111</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Wingdings 3</vt:lpstr>
      <vt:lpstr>Arial</vt:lpstr>
      <vt:lpstr>Bookman Old Style</vt:lpstr>
      <vt:lpstr>Trebuchet MS</vt:lpstr>
      <vt:lpstr>Microsoft YaHei</vt:lpstr>
      <vt:lpstr/>
      <vt:lpstr>Arial Unicode MS</vt:lpstr>
      <vt:lpstr>Calibri</vt:lpstr>
      <vt:lpstr>Mangal</vt:lpstr>
      <vt:lpstr>Segoe Print</vt:lpstr>
      <vt:lpstr>Facet</vt:lpstr>
      <vt:lpstr>PowerPoint 演示文稿</vt:lpstr>
      <vt:lpstr> 			COVID-19 Detector  FACULTY GUIDE : Dr.Ali Imamdi PROGRAMME : B.Tech CSE with specialization in AI and ML SECTION : D SEMESTER - V Student's Name :		Madhav Sharma 							Parangat Narsingha 							Umer Faaroq 							Mohommad Tahir   </vt:lpstr>
      <vt:lpstr>TABLE OF CONTENTS</vt:lpstr>
      <vt:lpstr>INTRODUCTION ABOUT COVID-19</vt:lpstr>
      <vt:lpstr>INTRODUCTION TO ML</vt:lpstr>
      <vt:lpstr>DIFFERENCE BETWEEN TRADITIONAL PROGRAMMING AN ML</vt:lpstr>
      <vt:lpstr>Requirements </vt:lpstr>
      <vt:lpstr>Symptoms of Covid-19</vt:lpstr>
      <vt:lpstr>Model</vt:lpstr>
      <vt:lpstr>Hospitals/Heath related Institutions can prioritize their patients</vt:lpstr>
      <vt:lpstr>Getting Result at Home</vt:lpstr>
      <vt:lpstr>IMPORVEMENTS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Detector</dc:title>
  <dc:creator>Madhav Sharma</dc:creator>
  <cp:lastModifiedBy>hunkm</cp:lastModifiedBy>
  <cp:revision>22</cp:revision>
  <dcterms:created xsi:type="dcterms:W3CDTF">2020-08-21T04:12:00Z</dcterms:created>
  <dcterms:modified xsi:type="dcterms:W3CDTF">2020-12-04T04:10:48Z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