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72" r:id="rId6"/>
    <p:sldId id="260" r:id="rId7"/>
    <p:sldId id="261" r:id="rId8"/>
    <p:sldId id="262" r:id="rId9"/>
    <p:sldId id="263" r:id="rId10"/>
    <p:sldId id="266" r:id="rId11"/>
    <p:sldId id="269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E382-45C9-4612-BF7B-77CF2BE2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EBAC-D42D-4CD3-BB3D-B481F870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5F1B-E751-4762-BB80-0166D301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3A08-7F14-40B5-B690-92A17FB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12F6-C0B3-456F-83E4-487C9B6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F845-736F-4F41-A352-B86B197C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EAA3-68D8-4865-A929-B2C6D6FA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847C-10D7-4B38-812E-3931DFFC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AB6B-FE64-4777-8384-791D7F7C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E21E-D8B3-475A-A1AA-E1CE063B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B5C3B-314E-43CE-B59B-11D802C89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6F796-36DB-49C5-A89E-3D805CFC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10BC-20EF-47BE-A84B-3F78EE5B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EDE8-F364-4011-9611-87B03E6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945A-9FE0-4822-A9D1-EF626F3D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F9F-8F86-40E9-BD21-C7B506C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3D01-8296-4FA9-8F23-B4F10EB1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9A50-0AC3-4902-B0C7-012C0116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E570-4578-4673-94B0-AC561D38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115A-0AC0-4DE7-90E1-C62D745A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3D50-7B8A-4132-861C-E11F0AAF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64E68-8FA3-4297-A328-44604778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CA67-27EA-4715-BE46-0A0CF68D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FF52-5806-4B8C-BA75-AB1A3663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FD6C-9CB3-4574-9474-0E10364F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06F5-BBAB-49FC-8EAC-D04FB34B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13E1-37E9-4950-8765-6C0C2A6B2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07C5-C84F-406A-BFB9-115885C2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F341-C186-475C-B4DE-B1BE291B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8A4D0-1EBB-4917-9AA7-E77FE3A3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C6DCD-FB3F-44E2-B4CD-40A590EF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74B8-0456-4A54-8931-359EA9E9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86A68-C69E-4E3B-BE74-965F7DC6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01D2-847E-4969-9817-A7E91A429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963EF-0741-48F8-8737-72108DB52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0DE3F-ABEE-4C4D-AA9F-81E914524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C34E9-ACE8-482F-8E2A-3521C31B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6ED8D-4BAB-45A3-BF49-B469C22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2B5CF-243F-43C7-B9B5-2C806CE3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DBBF-CA6F-4967-B3A4-264473B3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144F4-9E3F-47C7-BD8D-5A5932C0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7311-1C20-41E5-810A-BBAE05AE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BDBA6-A7D1-4603-A46A-5173DF1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AA218-D5B8-491F-831D-60D93928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72715-6D45-4CC2-889A-C8F2A353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80B7-F841-4DE0-8F66-3CA5705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D720-1A7B-461D-8FB4-F44FFC82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9F7E-8276-4673-9845-87B55FE5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020C7-C9CA-4930-AE89-6C3F3BA0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D4461-AB82-4D68-B2EA-B83FC25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6BBD4-4468-427B-97C6-6DB4A1E6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F2558-142E-4EB6-8A3D-2DC68E9F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184C-A5FD-43B5-987A-30A29041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3A37A-CDFE-493B-954B-371718B29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E30E2-0C41-4278-9EE3-221F8C46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07B2-1DF8-47FE-AA18-9D5F5FA0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BB386-13DD-4220-A817-675BA147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D3F4-73D6-4FCA-AAA5-8EB7ADD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7BEEF-D060-4241-8B6E-09D7BFB7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92B7-EEED-4FA5-A5B5-05269C1C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9610-E328-4E50-8AFE-71075C54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4536-C27E-484F-AD31-9B74EF03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86E9-9771-4486-B6AF-DA95F4EE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03AF8-3F84-4D03-975E-3B5D0247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r="17210" b="1"/>
          <a:stretch/>
        </p:blipFill>
        <p:spPr>
          <a:xfrm>
            <a:off x="0" y="-3810"/>
            <a:ext cx="11094720" cy="6858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706-92FC-4818-90C8-E7B62A56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1DC0-6369-4713-93A6-DB6E06831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3"/>
            <a:ext cx="10677525" cy="7461251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Parser → Program</a:t>
            </a:r>
          </a:p>
          <a:p>
            <a:r>
              <a:rPr lang="en-US" dirty="0">
                <a:latin typeface="+mj-lt"/>
              </a:rPr>
              <a:t>Program → Comment Block | Block </a:t>
            </a:r>
          </a:p>
          <a:p>
            <a:r>
              <a:rPr lang="en-US" dirty="0">
                <a:latin typeface="+mj-lt"/>
              </a:rPr>
              <a:t>Comment → @ Words @</a:t>
            </a:r>
          </a:p>
          <a:p>
            <a:r>
              <a:rPr lang="en-US" dirty="0">
                <a:latin typeface="+mj-lt"/>
              </a:rPr>
              <a:t>Block → start Declaration Process stop</a:t>
            </a:r>
          </a:p>
          <a:p>
            <a:r>
              <a:rPr lang="en-US" dirty="0">
                <a:latin typeface="+mj-lt"/>
              </a:rPr>
              <a:t>Words → Identifier Words | Numb Words| Identifier| Numb.</a:t>
            </a:r>
          </a:p>
          <a:p>
            <a:r>
              <a:rPr lang="es-ES" dirty="0">
                <a:latin typeface="+mj-lt"/>
              </a:rPr>
              <a:t>Declaration </a:t>
            </a:r>
            <a:r>
              <a:rPr lang="en-US" dirty="0">
                <a:latin typeface="+mj-lt"/>
              </a:rPr>
              <a:t>→</a:t>
            </a:r>
            <a:r>
              <a:rPr lang="es-ES" dirty="0">
                <a:latin typeface="+mj-lt"/>
              </a:rPr>
              <a:t> Datatype Identifier ; Declaration | </a:t>
            </a:r>
            <a:r>
              <a:rPr lang="en-US" dirty="0">
                <a:latin typeface="+mj-lt"/>
              </a:rPr>
              <a:t>Datatype Identifier ;</a:t>
            </a:r>
          </a:p>
          <a:p>
            <a:r>
              <a:rPr lang="en-US" dirty="0">
                <a:latin typeface="+mj-lt"/>
              </a:rPr>
              <a:t>Process → </a:t>
            </a:r>
            <a:r>
              <a:rPr lang="en-US" dirty="0" err="1">
                <a:latin typeface="+mj-lt"/>
              </a:rPr>
              <a:t>Assignvalue</a:t>
            </a:r>
            <a:r>
              <a:rPr lang="en-US" dirty="0">
                <a:latin typeface="+mj-lt"/>
              </a:rPr>
              <a:t> ; Process | Control Process | Iterate Process | Print Process |</a:t>
            </a:r>
            <a:r>
              <a:rPr lang="en-US" dirty="0" err="1">
                <a:latin typeface="+mj-lt"/>
              </a:rPr>
              <a:t>ReadValue</a:t>
            </a:r>
            <a:r>
              <a:rPr lang="en-US" dirty="0">
                <a:latin typeface="+mj-lt"/>
              </a:rPr>
              <a:t> Process | </a:t>
            </a:r>
            <a:r>
              <a:rPr lang="en-US" dirty="0" err="1">
                <a:latin typeface="+mj-lt"/>
              </a:rPr>
              <a:t>Assignvalue</a:t>
            </a:r>
            <a:r>
              <a:rPr lang="en-US" dirty="0">
                <a:latin typeface="+mj-lt"/>
              </a:rPr>
              <a:t> ; | Control | Iterate | Print | </a:t>
            </a:r>
            <a:r>
              <a:rPr lang="en-US" dirty="0" err="1">
                <a:latin typeface="+mj-lt"/>
              </a:rPr>
              <a:t>ReadValue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81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5A1D-CA14-40D6-9EE2-A870E515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3FCE-97A5-4CF1-851D-3B04381C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Datatype → var | bool</a:t>
            </a:r>
          </a:p>
          <a:p>
            <a:r>
              <a:rPr lang="fr-FR" dirty="0">
                <a:latin typeface="+mj-lt"/>
              </a:rPr>
              <a:t>Assignvalue </a:t>
            </a:r>
            <a:r>
              <a:rPr lang="en-US" dirty="0">
                <a:latin typeface="+mj-lt"/>
              </a:rPr>
              <a:t>→</a:t>
            </a:r>
            <a:r>
              <a:rPr lang="fr-FR" dirty="0">
                <a:latin typeface="+mj-lt"/>
              </a:rPr>
              <a:t> Identifier = Expression| Identifier is Boolexp</a:t>
            </a:r>
          </a:p>
          <a:p>
            <a:r>
              <a:rPr lang="en-US" dirty="0">
                <a:latin typeface="+mj-lt"/>
              </a:rPr>
              <a:t>Control → incase Condition do Process otherwise Process </a:t>
            </a:r>
            <a:r>
              <a:rPr lang="en-US" dirty="0" err="1">
                <a:latin typeface="+mj-lt"/>
              </a:rPr>
              <a:t>endcase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Iterate → when Condition repeat Process </a:t>
            </a:r>
            <a:r>
              <a:rPr lang="en-US" dirty="0" err="1">
                <a:latin typeface="+mj-lt"/>
              </a:rPr>
              <a:t>endrepeat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Print → show Expression ; | show * value * ;</a:t>
            </a:r>
          </a:p>
          <a:p>
            <a:r>
              <a:rPr lang="en-US" dirty="0" err="1">
                <a:latin typeface="+mj-lt"/>
              </a:rPr>
              <a:t>ReadValue</a:t>
            </a:r>
            <a:r>
              <a:rPr lang="en-US" dirty="0">
                <a:latin typeface="+mj-lt"/>
              </a:rPr>
              <a:t> → input Identifier ;</a:t>
            </a:r>
          </a:p>
          <a:p>
            <a:r>
              <a:rPr lang="en-US" dirty="0">
                <a:latin typeface="+mj-lt"/>
              </a:rPr>
              <a:t>Condition →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|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 or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 | ~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| </a:t>
            </a:r>
            <a:r>
              <a:rPr lang="en-US" dirty="0" err="1">
                <a:latin typeface="+mj-lt"/>
              </a:rPr>
              <a:t>Boolexp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7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DBAE-61FF-4B70-A621-C6DE2289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A543-6BC7-4D2D-91FE-C0B525CF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err="1">
                <a:latin typeface="+mj-lt"/>
              </a:rPr>
              <a:t>Boolexp</a:t>
            </a:r>
            <a:r>
              <a:rPr lang="en-US" sz="3000" dirty="0">
                <a:latin typeface="+mj-lt"/>
              </a:rPr>
              <a:t> → Expression :=: Expression |Expression ~= Expression| Expression &lt;= Expression| Expression &gt;= </a:t>
            </a:r>
            <a:r>
              <a:rPr lang="en-US" sz="3000" dirty="0" err="1">
                <a:latin typeface="+mj-lt"/>
              </a:rPr>
              <a:t>Expression|Expression</a:t>
            </a:r>
            <a:r>
              <a:rPr lang="en-US" sz="3000" dirty="0">
                <a:latin typeface="+mj-lt"/>
              </a:rPr>
              <a:t> &lt; Expression| Expression &gt; Expression |Expression :=: </a:t>
            </a:r>
            <a:r>
              <a:rPr lang="en-US" sz="3000" dirty="0" err="1">
                <a:latin typeface="+mj-lt"/>
              </a:rPr>
              <a:t>Boolexp|Expression</a:t>
            </a:r>
            <a:r>
              <a:rPr lang="en-US" sz="3000" dirty="0">
                <a:latin typeface="+mj-lt"/>
              </a:rPr>
              <a:t> ~= </a:t>
            </a:r>
            <a:r>
              <a:rPr lang="en-US" sz="3000" dirty="0" err="1">
                <a:latin typeface="+mj-lt"/>
              </a:rPr>
              <a:t>Boolexp</a:t>
            </a:r>
            <a:r>
              <a:rPr lang="en-US" sz="3000" dirty="0">
                <a:latin typeface="+mj-lt"/>
              </a:rPr>
              <a:t>| yes | no </a:t>
            </a:r>
          </a:p>
          <a:p>
            <a:r>
              <a:rPr lang="en-US" sz="3000" dirty="0">
                <a:latin typeface="+mj-lt"/>
              </a:rPr>
              <a:t>Expression → Term + Expression |Term – Expression |Term</a:t>
            </a:r>
          </a:p>
          <a:p>
            <a:r>
              <a:rPr lang="en-US" sz="3000" dirty="0">
                <a:latin typeface="+mj-lt"/>
              </a:rPr>
              <a:t>Term → Identifier * Term| Numb * </a:t>
            </a:r>
            <a:r>
              <a:rPr lang="en-US" sz="3000" dirty="0" err="1">
                <a:latin typeface="+mj-lt"/>
              </a:rPr>
              <a:t>Term|Numbneg</a:t>
            </a:r>
            <a:r>
              <a:rPr lang="en-US" sz="3000" dirty="0">
                <a:latin typeface="+mj-lt"/>
              </a:rPr>
              <a:t> * Term | Identifier / </a:t>
            </a:r>
            <a:r>
              <a:rPr lang="en-US" sz="3000" dirty="0" err="1">
                <a:latin typeface="+mj-lt"/>
              </a:rPr>
              <a:t>Term|Numb</a:t>
            </a:r>
            <a:r>
              <a:rPr lang="en-US" sz="3000" dirty="0">
                <a:latin typeface="+mj-lt"/>
              </a:rPr>
              <a:t> /</a:t>
            </a:r>
            <a:r>
              <a:rPr lang="en-US" sz="3000" dirty="0" err="1">
                <a:latin typeface="+mj-lt"/>
              </a:rPr>
              <a:t>Term|Numbneg</a:t>
            </a:r>
            <a:r>
              <a:rPr lang="en-US" sz="3000" dirty="0">
                <a:latin typeface="+mj-lt"/>
              </a:rPr>
              <a:t> /Term | Identifier mod </a:t>
            </a:r>
            <a:r>
              <a:rPr lang="en-US" sz="3000" dirty="0" err="1">
                <a:latin typeface="+mj-lt"/>
              </a:rPr>
              <a:t>Term|Numb</a:t>
            </a:r>
            <a:r>
              <a:rPr lang="en-US" sz="3000" dirty="0">
                <a:latin typeface="+mj-lt"/>
              </a:rPr>
              <a:t> mod </a:t>
            </a:r>
            <a:r>
              <a:rPr lang="en-US" sz="3000" dirty="0" err="1">
                <a:latin typeface="+mj-lt"/>
              </a:rPr>
              <a:t>Term|Numbneg</a:t>
            </a:r>
            <a:r>
              <a:rPr lang="en-US" sz="3000" dirty="0">
                <a:latin typeface="+mj-lt"/>
              </a:rPr>
              <a:t> mod </a:t>
            </a:r>
            <a:r>
              <a:rPr lang="en-US" sz="3000" dirty="0" err="1">
                <a:latin typeface="+mj-lt"/>
              </a:rPr>
              <a:t>Term|Identifier|Numb|Numbneg</a:t>
            </a:r>
            <a:endParaRPr lang="en-US" sz="3000" dirty="0">
              <a:latin typeface="+mj-lt"/>
            </a:endParaRPr>
          </a:p>
          <a:p>
            <a:r>
              <a:rPr lang="fr-FR" sz="3000" dirty="0">
                <a:latin typeface="+mj-lt"/>
              </a:rPr>
              <a:t>Identifier → _[^a-z]alphanumeric | [^a-z]alphanumeric</a:t>
            </a:r>
          </a:p>
          <a:p>
            <a:r>
              <a:rPr lang="en-US" sz="3000" dirty="0">
                <a:latin typeface="+mj-lt"/>
              </a:rPr>
              <a:t>Numb → number</a:t>
            </a:r>
          </a:p>
          <a:p>
            <a:r>
              <a:rPr lang="en-US" sz="3000" dirty="0" err="1">
                <a:latin typeface="+mj-lt"/>
              </a:rPr>
              <a:t>Numbneg</a:t>
            </a:r>
            <a:r>
              <a:rPr lang="en-US" sz="3000" dirty="0">
                <a:latin typeface="+mj-lt"/>
              </a:rPr>
              <a:t> → - Numb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47DD-E7E5-462B-A4AA-2B1D623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Demonstration: Executing Prolog Files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B72DDE8-2518-40F4-BBBC-2FFB0A973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" t="1693" r="2529" b="27472"/>
          <a:stretch/>
        </p:blipFill>
        <p:spPr>
          <a:xfrm>
            <a:off x="1943100" y="1914525"/>
            <a:ext cx="7781925" cy="4191000"/>
          </a:xfrm>
        </p:spPr>
      </p:pic>
    </p:spTree>
    <p:extLst>
      <p:ext uri="{BB962C8B-B14F-4D97-AF65-F5344CB8AC3E}">
        <p14:creationId xmlns:p14="http://schemas.microsoft.com/office/powerpoint/2010/main" val="404471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5BC2-A25E-4734-B40A-B074A8BF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6"/>
            <a:ext cx="9144000" cy="1447800"/>
          </a:xfrm>
        </p:spPr>
        <p:txBody>
          <a:bodyPr/>
          <a:lstStyle/>
          <a:p>
            <a:r>
              <a:rPr lang="en-US" dirty="0"/>
              <a:t>SER502-Spring2019-Team11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1B6E9-F387-489F-86EE-01DA45E9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199"/>
            <a:ext cx="9144000" cy="35337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Team 11 – bumpy</a:t>
            </a:r>
          </a:p>
          <a:p>
            <a:r>
              <a:rPr lang="en-US" sz="3200" dirty="0">
                <a:latin typeface="+mj-lt"/>
              </a:rPr>
              <a:t>Bharat Goel</a:t>
            </a:r>
          </a:p>
          <a:p>
            <a:r>
              <a:rPr lang="en-US" sz="3200" dirty="0">
                <a:latin typeface="+mj-lt"/>
              </a:rPr>
              <a:t>Madhukar Raj</a:t>
            </a:r>
          </a:p>
          <a:p>
            <a:r>
              <a:rPr lang="en-US" sz="3200" dirty="0">
                <a:latin typeface="+mj-lt"/>
              </a:rPr>
              <a:t>Palak </a:t>
            </a:r>
            <a:r>
              <a:rPr lang="en-US" sz="3200" dirty="0" err="1">
                <a:latin typeface="+mj-lt"/>
              </a:rPr>
              <a:t>Chugh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Yuti Desai</a:t>
            </a:r>
          </a:p>
        </p:txBody>
      </p:sp>
    </p:spTree>
    <p:extLst>
      <p:ext uri="{BB962C8B-B14F-4D97-AF65-F5344CB8AC3E}">
        <p14:creationId xmlns:p14="http://schemas.microsoft.com/office/powerpoint/2010/main" val="14840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A5D3-763D-4987-9E3B-FD37F5AA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62B4-C5C1-451B-9DF3-3BBCC5DB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9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Bumpy Language is developed in Prolog Completely</a:t>
            </a:r>
          </a:p>
          <a:p>
            <a:r>
              <a:rPr lang="en-US" dirty="0">
                <a:latin typeface="+mj-lt"/>
              </a:rPr>
              <a:t>We are using Top- down parsing technique</a:t>
            </a:r>
          </a:p>
          <a:p>
            <a:r>
              <a:rPr lang="en-US" dirty="0">
                <a:latin typeface="+mj-lt"/>
              </a:rPr>
              <a:t>Data structures used by the parser and interpreter: List </a:t>
            </a:r>
          </a:p>
          <a:p>
            <a:r>
              <a:rPr lang="en-US" dirty="0">
                <a:latin typeface="+mj-lt"/>
              </a:rPr>
              <a:t>Interpreter: Our interpreter is based on Reduction machine. </a:t>
            </a:r>
          </a:p>
          <a:p>
            <a:r>
              <a:rPr lang="en-US" dirty="0">
                <a:latin typeface="+mj-lt"/>
              </a:rPr>
              <a:t>It is an Imperative language and Statically typed</a:t>
            </a:r>
          </a:p>
          <a:p>
            <a:r>
              <a:rPr lang="en-US" dirty="0">
                <a:latin typeface="+mj-lt"/>
              </a:rPr>
              <a:t>It provides data types such as Integer and Boolean</a:t>
            </a:r>
          </a:p>
          <a:p>
            <a:r>
              <a:rPr lang="en-US" dirty="0">
                <a:latin typeface="+mj-lt"/>
              </a:rPr>
              <a:t>Looping construct – while loop</a:t>
            </a:r>
          </a:p>
          <a:p>
            <a:r>
              <a:rPr lang="en-US" dirty="0">
                <a:latin typeface="+mj-lt"/>
              </a:rPr>
              <a:t>Decision control statement – if-else statement</a:t>
            </a:r>
          </a:p>
          <a:p>
            <a:r>
              <a:rPr lang="en-US" dirty="0">
                <a:latin typeface="+mj-lt"/>
              </a:rPr>
              <a:t>inspired by C language</a:t>
            </a:r>
          </a:p>
        </p:txBody>
      </p:sp>
    </p:spTree>
    <p:extLst>
      <p:ext uri="{BB962C8B-B14F-4D97-AF65-F5344CB8AC3E}">
        <p14:creationId xmlns:p14="http://schemas.microsoft.com/office/powerpoint/2010/main" val="271592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7969-226E-4BBC-A886-E65C474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and Constructs For BUMPY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10BE-A2A9-4DB0-814F-33EF2DE0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5227365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+mj-lt"/>
            </a:endParaRPr>
          </a:p>
          <a:p>
            <a:r>
              <a:rPr lang="en-US" sz="3300" dirty="0">
                <a:latin typeface="+mj-lt"/>
              </a:rPr>
              <a:t>Operators: +,-,*,/,%,&lt;,&gt;,&lt;=,&gt;=, ~=, :=:, = ,and, or, </a:t>
            </a:r>
          </a:p>
          <a:p>
            <a:r>
              <a:rPr lang="en-US" sz="3300" dirty="0">
                <a:latin typeface="+mj-lt"/>
              </a:rPr>
              <a:t>Arithmetic Operator: +,-,*,/,% </a:t>
            </a:r>
          </a:p>
          <a:p>
            <a:pPr marL="457200" lvl="1" indent="0">
              <a:buNone/>
            </a:pPr>
            <a:r>
              <a:rPr lang="en-US" sz="2600" dirty="0"/>
              <a:t>Addition :  +</a:t>
            </a:r>
          </a:p>
          <a:p>
            <a:pPr marL="457200" lvl="1" indent="0">
              <a:buNone/>
            </a:pPr>
            <a:r>
              <a:rPr lang="en-US" sz="2600" dirty="0"/>
              <a:t>Subtraction:  -</a:t>
            </a:r>
          </a:p>
          <a:p>
            <a:pPr marL="457200" lvl="1" indent="0">
              <a:buNone/>
            </a:pPr>
            <a:r>
              <a:rPr lang="en-US" sz="2600" dirty="0"/>
              <a:t>Multiplication:  *</a:t>
            </a:r>
          </a:p>
          <a:p>
            <a:pPr marL="457200" lvl="1" indent="0">
              <a:buNone/>
            </a:pPr>
            <a:r>
              <a:rPr lang="en-US" sz="2600" dirty="0"/>
              <a:t>Division:  /</a:t>
            </a:r>
          </a:p>
          <a:p>
            <a:pPr marL="457200" lvl="1" indent="0">
              <a:buNone/>
            </a:pPr>
            <a:r>
              <a:rPr lang="en-US" sz="2600" dirty="0"/>
              <a:t>Mod:  %</a:t>
            </a:r>
          </a:p>
          <a:p>
            <a:r>
              <a:rPr lang="en-US" sz="3300" dirty="0">
                <a:latin typeface="+mj-lt"/>
              </a:rPr>
              <a:t>Comparison Operator: &lt;,&gt;,&lt;=,&gt;=, ~=, :=: </a:t>
            </a:r>
          </a:p>
          <a:p>
            <a:pPr marL="457200" lvl="1" indent="0">
              <a:buNone/>
            </a:pPr>
            <a:r>
              <a:rPr lang="en-US" sz="2300" dirty="0"/>
              <a:t>Less than:  &lt;</a:t>
            </a:r>
          </a:p>
          <a:p>
            <a:pPr marL="457200" lvl="1" indent="0">
              <a:buNone/>
            </a:pPr>
            <a:r>
              <a:rPr lang="en-US" sz="2300" dirty="0"/>
              <a:t>Greater than:  &gt;</a:t>
            </a:r>
          </a:p>
          <a:p>
            <a:pPr marL="457200" lvl="1" indent="0">
              <a:buNone/>
            </a:pPr>
            <a:r>
              <a:rPr lang="en-US" sz="2300" dirty="0"/>
              <a:t>Less than equal to:  &lt;=</a:t>
            </a:r>
          </a:p>
          <a:p>
            <a:pPr marL="457200" lvl="1" indent="0">
              <a:buNone/>
            </a:pPr>
            <a:r>
              <a:rPr lang="en-US" sz="2300" dirty="0"/>
              <a:t>Greater than equal to:  &gt;=</a:t>
            </a:r>
          </a:p>
          <a:p>
            <a:pPr marL="457200" lvl="1" indent="0">
              <a:buNone/>
            </a:pPr>
            <a:r>
              <a:rPr lang="en-US" sz="2300" dirty="0"/>
              <a:t>Not equals to:   ~=</a:t>
            </a:r>
          </a:p>
          <a:p>
            <a:pPr marL="457200" lvl="1" indent="0">
              <a:buNone/>
            </a:pPr>
            <a:r>
              <a:rPr lang="en-US" sz="2300" dirty="0"/>
              <a:t>Equals to:   :=: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FCA0-4B29-4E06-9F0F-1D3F4421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and Constructs For BUMPY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1E5-0D93-4C19-8756-EBAC1C5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Assignment Operator: = </a:t>
            </a:r>
          </a:p>
          <a:p>
            <a:r>
              <a:rPr lang="en-US" dirty="0">
                <a:latin typeface="+mj-lt"/>
              </a:rPr>
              <a:t>Boolean Operator : and, or ,not</a:t>
            </a:r>
          </a:p>
          <a:p>
            <a:r>
              <a:rPr lang="en-US" dirty="0">
                <a:latin typeface="+mj-lt"/>
              </a:rPr>
              <a:t>Primitive types: bool, var </a:t>
            </a:r>
          </a:p>
          <a:p>
            <a:pPr marL="457200" lvl="1" indent="0">
              <a:buNone/>
            </a:pPr>
            <a:r>
              <a:rPr lang="en-US" sz="2200" dirty="0"/>
              <a:t>Bool : takes Boolean value</a:t>
            </a:r>
          </a:p>
          <a:p>
            <a:pPr marL="457200" lvl="1" indent="0">
              <a:buNone/>
            </a:pPr>
            <a:r>
              <a:rPr lang="en-US" sz="2200" dirty="0"/>
              <a:t>Var: takes integer value</a:t>
            </a:r>
          </a:p>
          <a:p>
            <a:r>
              <a:rPr lang="en-US" dirty="0">
                <a:latin typeface="+mj-lt"/>
              </a:rPr>
              <a:t>Decision Constructs: incase do otherwise </a:t>
            </a:r>
            <a:r>
              <a:rPr lang="en-US" dirty="0" err="1">
                <a:latin typeface="+mj-lt"/>
              </a:rPr>
              <a:t>endcase</a:t>
            </a:r>
            <a:r>
              <a:rPr lang="en-US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sz="2200" dirty="0"/>
              <a:t>Incase (condition) do (process) otherwise (process) </a:t>
            </a:r>
            <a:r>
              <a:rPr lang="en-US" sz="2200" dirty="0" err="1"/>
              <a:t>endcase</a:t>
            </a:r>
            <a:endParaRPr lang="en-US" sz="2200" dirty="0"/>
          </a:p>
          <a:p>
            <a:r>
              <a:rPr lang="en-US" dirty="0">
                <a:latin typeface="+mj-lt"/>
              </a:rPr>
              <a:t>Iterative Constructs: when repeat </a:t>
            </a:r>
            <a:r>
              <a:rPr lang="en-US" dirty="0" err="1">
                <a:latin typeface="+mj-lt"/>
              </a:rPr>
              <a:t>endrepeat</a:t>
            </a:r>
            <a:r>
              <a:rPr lang="en-US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sz="2200" dirty="0"/>
              <a:t>When (condition) repeat (process) </a:t>
            </a:r>
            <a:r>
              <a:rPr lang="en-US" sz="2200" dirty="0" err="1"/>
              <a:t>endrepeat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B06F1-CCE7-48EB-8BF8-39AF0481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r="6742" b="1"/>
          <a:stretch/>
        </p:blipFill>
        <p:spPr>
          <a:xfrm>
            <a:off x="-1" y="-111511"/>
            <a:ext cx="12192000" cy="6132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F582DE-ADF1-4ED1-BC2B-9BFFD8B75115}"/>
              </a:ext>
            </a:extLst>
          </p:cNvPr>
          <p:cNvSpPr txBox="1">
            <a:spLocks/>
          </p:cNvSpPr>
          <p:nvPr/>
        </p:nvSpPr>
        <p:spPr>
          <a:xfrm>
            <a:off x="838199" y="5814990"/>
            <a:ext cx="10515600" cy="853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Design Flow</a:t>
            </a:r>
          </a:p>
        </p:txBody>
      </p:sp>
    </p:spTree>
    <p:extLst>
      <p:ext uri="{BB962C8B-B14F-4D97-AF65-F5344CB8AC3E}">
        <p14:creationId xmlns:p14="http://schemas.microsoft.com/office/powerpoint/2010/main" val="44908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4213-14C7-4812-B3B6-BBA5CD70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Analyzer and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BC54-8119-4283-B396-5D5FFA1E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0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Lexical Analyzer and Parser written in Prolog Definite Clause Grammar.</a:t>
            </a:r>
          </a:p>
          <a:p>
            <a:r>
              <a:rPr lang="en-US" dirty="0">
                <a:latin typeface="+mj-lt"/>
              </a:rPr>
              <a:t>Once the program is fed to the Lexer, it generates a list of lexemes for program by identifying keywords, eliminating spaces, tabs and new lines.</a:t>
            </a:r>
          </a:p>
          <a:p>
            <a:r>
              <a:rPr lang="en-US" dirty="0">
                <a:latin typeface="+mj-lt"/>
              </a:rPr>
              <a:t>After getting the tokens, tokens are passed through the parser which is a prolog DCG code with the grammar defined for the language using prolog predicates and it generates the parse tree for the given code.</a:t>
            </a:r>
          </a:p>
          <a:p>
            <a:r>
              <a:rPr lang="en-US" dirty="0">
                <a:latin typeface="+mj-lt"/>
              </a:rPr>
              <a:t>It Parses in a top-down fashion.</a:t>
            </a:r>
          </a:p>
        </p:txBody>
      </p:sp>
    </p:spTree>
    <p:extLst>
      <p:ext uri="{BB962C8B-B14F-4D97-AF65-F5344CB8AC3E}">
        <p14:creationId xmlns:p14="http://schemas.microsoft.com/office/powerpoint/2010/main" val="276710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E528-B3F9-4EE6-B707-14E7B5A4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Intermediate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7084-822A-443E-A500-552F61EF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Parse tree is itself the intermediate code as we are using Prolog for creating language.</a:t>
            </a:r>
          </a:p>
          <a:p>
            <a:r>
              <a:rPr lang="en-US" dirty="0">
                <a:latin typeface="+mj-lt"/>
              </a:rPr>
              <a:t>It gives Intermediate code as output to a separate file.</a:t>
            </a:r>
          </a:p>
          <a:p>
            <a:r>
              <a:rPr lang="en-US" dirty="0">
                <a:latin typeface="+mj-lt"/>
              </a:rPr>
              <a:t>Intermediate Code is generated using DCG as well.</a:t>
            </a:r>
          </a:p>
          <a:p>
            <a:r>
              <a:rPr lang="en-US" dirty="0">
                <a:latin typeface="+mj-lt"/>
              </a:rPr>
              <a:t>Used interpreter to evaluate the intermediate code.</a:t>
            </a:r>
          </a:p>
        </p:txBody>
      </p:sp>
    </p:spTree>
    <p:extLst>
      <p:ext uri="{BB962C8B-B14F-4D97-AF65-F5344CB8AC3E}">
        <p14:creationId xmlns:p14="http://schemas.microsoft.com/office/powerpoint/2010/main" val="8405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B4EA-E68C-4BCB-A541-294AF922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Runtime/Interpreter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A5DA-046F-4575-9D36-AFC0143A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Programmed in Prolog.</a:t>
            </a:r>
          </a:p>
          <a:p>
            <a:r>
              <a:rPr lang="en-US" dirty="0">
                <a:latin typeface="+mj-lt"/>
              </a:rPr>
              <a:t>The Interpreter is implemented by traversing node by node through the generated parse tree. Each node denotes an evaluation step that needs to be performed</a:t>
            </a:r>
          </a:p>
          <a:p>
            <a:r>
              <a:rPr lang="en-US" dirty="0">
                <a:latin typeface="+mj-lt"/>
              </a:rPr>
              <a:t>The environment at each node is looked up or updated via a list data structure in prolog.</a:t>
            </a:r>
          </a:p>
          <a:p>
            <a:r>
              <a:rPr lang="en-US" dirty="0">
                <a:latin typeface="+mj-lt"/>
              </a:rPr>
              <a:t>Used reduction rules to evaluate the code.</a:t>
            </a:r>
          </a:p>
        </p:txBody>
      </p:sp>
    </p:spTree>
    <p:extLst>
      <p:ext uri="{BB962C8B-B14F-4D97-AF65-F5344CB8AC3E}">
        <p14:creationId xmlns:p14="http://schemas.microsoft.com/office/powerpoint/2010/main" val="365438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SER502-Spring2019-Team11</vt:lpstr>
      <vt:lpstr>Feature Of The Language</vt:lpstr>
      <vt:lpstr>Operators and Constructs For BUMPY</vt:lpstr>
      <vt:lpstr>Operators and Constructs For BUMPY</vt:lpstr>
      <vt:lpstr>PowerPoint Presentation</vt:lpstr>
      <vt:lpstr>Lexical Analyzer and Parser</vt:lpstr>
      <vt:lpstr>Intermediate Code</vt:lpstr>
      <vt:lpstr>Runtime/Interpreter</vt:lpstr>
      <vt:lpstr>Language Grammar </vt:lpstr>
      <vt:lpstr>Language Grammar (Continued..)</vt:lpstr>
      <vt:lpstr>Language Grammar (Continued..)</vt:lpstr>
      <vt:lpstr>Demonstration: Executing Prolog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 Desai</dc:creator>
  <cp:lastModifiedBy>Yuti Desai</cp:lastModifiedBy>
  <cp:revision>239</cp:revision>
  <dcterms:created xsi:type="dcterms:W3CDTF">2019-04-28T02:59:00Z</dcterms:created>
  <dcterms:modified xsi:type="dcterms:W3CDTF">2019-05-01T08:28:26Z</dcterms:modified>
</cp:coreProperties>
</file>