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8" r:id="rId4"/>
    <p:sldId id="263" r:id="rId5"/>
    <p:sldId id="264" r:id="rId6"/>
    <p:sldId id="265" r:id="rId7"/>
    <p:sldId id="259" r:id="rId8"/>
    <p:sldId id="268" r:id="rId9"/>
    <p:sldId id="267" r:id="rId10"/>
    <p:sldId id="266" r:id="rId11"/>
    <p:sldId id="260" r:id="rId12"/>
    <p:sldId id="271" r:id="rId13"/>
    <p:sldId id="270" r:id="rId14"/>
    <p:sldId id="269" r:id="rId15"/>
    <p:sldId id="262" r:id="rId16"/>
    <p:sldId id="26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2F0"/>
    <a:srgbClr val="ECE2EB"/>
    <a:srgbClr val="C8DBD4"/>
    <a:srgbClr val="BDDBBB"/>
    <a:srgbClr val="D3E3E5"/>
    <a:srgbClr val="D0E6CA"/>
    <a:srgbClr val="FFFFFF"/>
    <a:srgbClr val="E9F0F1"/>
    <a:srgbClr val="BED4D9"/>
    <a:srgbClr val="D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23597-EE4D-8959-B6FB-4F8263F99EFF}" v="42" dt="2024-11-19T03:11:29.227"/>
    <p1510:client id="{CBB604D7-7D98-DE77-C614-DF60C023E368}" v="58" dt="2024-11-19T03:06:23.221"/>
    <p1510:client id="{D7199E0D-EB5B-9043-BACE-C31E6AA269E7}" v="64" dt="2024-11-19T02:40:28.317"/>
    <p1510:client id="{EC48209C-DA42-D673-9384-DBC3FB2464CB}" v="139" dt="2024-11-19T03:12:47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7284-988C-5CCF-4690-23338BAF2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9D7BB-4806-4280-AB14-28D9F76CC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DD4F7-BAA2-79BE-C3F5-8B66ADD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5033-C46D-220D-1789-61B05718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2FE77-FBD5-FA04-BCA4-3ABE6443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2478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2A14-B2C3-B4A3-DB26-86B718CE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6EE58-107C-23A3-1094-DD4E43DD2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77E3-7776-0CD0-12C4-714263E0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833DB-C1A0-0AC7-90FF-7691774F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2829E-1560-9EFC-3C95-6375CFB6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252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2F402-5BB5-83A5-E90A-09B31B92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91EDB-627C-9C30-DD50-4DCCE79C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154A-F4D4-EE15-07BB-E8522A18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68106-09DA-A819-D103-8BD9A88A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EA88-48B3-765A-0078-BF27B4F2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5082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2777-301A-1899-C233-9BA309C7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61AF-99E3-9D4F-F177-6085C086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AFEB-91D8-97E5-A40F-6EDF8D1B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20FB7-6100-0E64-9498-01C14D83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F8C1-F9FC-1A19-7AE1-1789884B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45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A08C-0980-9BDC-7D4B-E188F038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198A5-B577-5912-9A56-D400E87D8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EE6B3-9A65-9E5E-ED6C-5848A221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38C28-F2E7-E752-EF12-E70ABC05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55176-0481-2DE1-0769-2C217051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064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CDDD-A09D-4958-C3CC-86077F5A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8BCF-C1CC-8979-6DB3-6BFC6CCA0A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B02D4-7622-C1FA-CCE0-ED41590BB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3E4E-DE35-452B-1799-03FF65A3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A091A-EC46-CBF7-48DE-D57B68AD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F36E2-E9A3-42E8-8354-B4724C9B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4170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F805-7380-99E7-ECB3-3FC0167A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E5869-0636-1104-ADBA-63B40B64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3FEF-6991-E1C8-D11F-B27BBE93E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7035D-1712-9882-B3E1-012957DB5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C2B33-DB5D-FABB-E595-36FA52BB9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C8B684-8DDA-BA38-6420-37431677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E5F76-EF41-695B-512F-D23F7A217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67E06-5856-A8CC-5C64-CB1C9A61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276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FFC3-93ED-DF33-DBDB-87534381E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01B42-778A-ADF8-F6CA-B1132EE9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834C5-299A-405A-3DA8-486F82DF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888FF-CE57-6A96-571B-DC78DA20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15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22485-99C7-6C3F-2220-718C706E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78A22-E95F-11B2-A129-3BDE3F4D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C1EB4-09C0-2249-9423-CD16D927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744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C4B6-C1FF-4508-2250-7FD9DE86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AB98-E8BD-7076-1E62-EF08A30B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8F3F2-6457-0B4D-3147-C6E495EF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CBFC1-7AE2-97C1-14A4-D3C4040E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E5106-8334-7248-15A9-AA5AF8A6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51D6-9F57-6E2F-491C-B9FAF000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9301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8475-DB81-CAAC-64BA-4EE2A3D7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8AEFB-A27E-39BC-48A0-5A9D0B768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2630D-9DFF-E126-85AD-CF2A3FE9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439D0-E20D-0ED3-0C69-0E16A5E7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34A35-3751-205A-96CF-2A50C53C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7CB30-48E6-4CBE-2777-434FA637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334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FC51D-95D1-DB69-D320-0617D1AA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887AE-36E0-535E-5F08-5B4B77F95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85CA7-585D-187D-F13E-B57AA4313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B35C0-1E45-B647-A5FF-A7505A98A61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DCC69-766C-E78D-67C4-5B77D52D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2D1F-D908-400D-4670-D8FC4254B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D15A6-F44D-0D46-BF2E-846D588F0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0EA392-0140-FA13-3BAE-29C0FC4D7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Access Control Attack</a:t>
            </a:r>
            <a:br>
              <a:rPr lang="en-US" sz="4800">
                <a:solidFill>
                  <a:schemeClr val="tx2"/>
                </a:solidFill>
              </a:rPr>
            </a:br>
            <a:r>
              <a:rPr lang="en-US" sz="4800">
                <a:solidFill>
                  <a:schemeClr val="tx2"/>
                </a:solidFill>
              </a:rPr>
              <a:t>Mitigation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473D-87A7-1C97-D5EA-F947CB4AF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>
                <a:solidFill>
                  <a:schemeClr val="tx2"/>
                </a:solidFill>
              </a:rPr>
              <a:t>Group 12: Brianna </a:t>
            </a:r>
            <a:r>
              <a:rPr lang="en-US" sz="2000" err="1">
                <a:solidFill>
                  <a:schemeClr val="tx2"/>
                </a:solidFill>
              </a:rPr>
              <a:t>Deaubler</a:t>
            </a:r>
            <a:r>
              <a:rPr lang="en-US" sz="2000">
                <a:solidFill>
                  <a:schemeClr val="tx2"/>
                </a:solidFill>
              </a:rPr>
              <a:t>, Madelyn Speers, </a:t>
            </a:r>
            <a:endParaRPr lang="en-US">
              <a:solidFill>
                <a:schemeClr val="tx2"/>
              </a:solidFill>
            </a:endParaRPr>
          </a:p>
          <a:p>
            <a:r>
              <a:rPr lang="en-US" sz="2000">
                <a:solidFill>
                  <a:schemeClr val="tx2"/>
                </a:solidFill>
              </a:rPr>
              <a:t>Angelin Benny, Daut </a:t>
            </a:r>
            <a:r>
              <a:rPr lang="en-US" sz="2000" err="1">
                <a:solidFill>
                  <a:schemeClr val="tx2"/>
                </a:solidFill>
              </a:rPr>
              <a:t>Hadzijusufovic</a:t>
            </a:r>
            <a:endParaRPr lang="en-US" sz="2000">
              <a:solidFill>
                <a:schemeClr val="tx2"/>
              </a:solidFill>
            </a:endParaRPr>
          </a:p>
          <a:p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79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1A56A4-FD0F-8444-E694-AEB15161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AE0-E2FB-F120-7D08-EB8A107F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Moderately Effective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Prevents unauthorized devices from connecting to the network.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Works well as a barrier to rogue access points.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Limitations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36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Vulnerable to MAC address spoofing, where attackers mimic an authorized MAC address.</a:t>
            </a:r>
            <a:endParaRPr lang="en-US" sz="18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Requires frequent updates to maintain accuracy as new devices are added or removed.</a:t>
            </a:r>
            <a:endParaRPr lang="en-US" sz="32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Complementary Measure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36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Best used alongside other controls like employee training or network segmentation for added security.</a:t>
            </a:r>
            <a:endParaRPr lang="en-US" sz="32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1081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492D6B-7747-7E27-C0B0-99012A12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787" y="1741337"/>
            <a:ext cx="5448730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Employee Cybersecurity Training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843F110-FEA8-7FFE-A198-5FF39CE33448}"/>
              </a:ext>
            </a:extLst>
          </p:cNvPr>
          <p:cNvSpPr txBox="1"/>
          <p:nvPr/>
        </p:nvSpPr>
        <p:spPr>
          <a:xfrm>
            <a:off x="4552764" y="4043819"/>
            <a:ext cx="4154465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/>
              <a:t>Mitigation Technique 3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38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9DC04-AB98-E8DF-F9B2-B434D9EE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7B9B-9321-4BA9-21EA-423CC904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Definition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Cybersecurity training teaches employees how to recognize and respond to potential security threats and follow best practices.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Purpose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Reduces the risk of human error leading to security breaches.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Helps prevent vulnerabilities like weak passwords, phishing, and unauthorized access.</a:t>
            </a: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How It Works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Training sessions focus on key topics like password policies, social engineering awareness, and physical security protocols.</a:t>
            </a:r>
            <a:endParaRPr lang="en-US" sz="20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Reinforced through periodic assessments and simulations, such as phishing tests.</a:t>
            </a:r>
            <a:endParaRPr lang="en-US" sz="20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47203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AEA842-9C45-1FFB-0776-D62F4DA2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Estimated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DA88-C083-F27F-10F3-D24EA47D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Low Cost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Can be delivered using internal resources or affordable online platforms.</a:t>
            </a:r>
            <a:endParaRPr lang="en-US" sz="20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Reusable training modules reduce recurring costs.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Investment Areas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Development of training materials, simulations, or hiring a third-party service for workshops.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Consideration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Minimal cost compared to potential savings from avoiding breaches caused by human error.</a:t>
            </a:r>
            <a:endParaRPr lang="en-US" sz="20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7161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1A56A4-FD0F-8444-E694-AEB15161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AE0-E2FB-F120-7D08-EB8A107F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Moderately Effective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Reduces risks associated with phishing, weak passwords, and physical breaches.</a:t>
            </a:r>
            <a:endParaRPr lang="en-US" sz="20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Indirectly strengthens the effectiveness of other technical controls like MAC filtering.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Limitations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Does not directly prevent rogue APs but minimizes the likelihood of employees unknowingly enabling threats.</a:t>
            </a:r>
            <a:endParaRPr lang="en-US" sz="20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Requires consistent updates to address emerging threats and ensure engagement.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Complementary Measure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Best when combined with technical solutions like network segmentation or MAC filtering.</a:t>
            </a:r>
            <a:endParaRPr lang="en-US" sz="20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84336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2674-CCAC-B92F-EE70-51887010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8" y="128471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Side by Side Comparison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7"/>
            <a:ext cx="2412221" cy="1810093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716A8F-0670-62E3-DA9D-3DBC044A7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899590"/>
              </p:ext>
            </p:extLst>
          </p:nvPr>
        </p:nvGraphicFramePr>
        <p:xfrm>
          <a:off x="839938" y="1102953"/>
          <a:ext cx="10223704" cy="5080270"/>
        </p:xfrm>
        <a:graphic>
          <a:graphicData uri="http://schemas.openxmlformats.org/drawingml/2006/table">
            <a:tbl>
              <a:tblPr firstRow="1" firstCol="1" bandRow="1">
                <a:solidFill>
                  <a:srgbClr val="C8DBD4"/>
                </a:solidFill>
                <a:tableStyleId>{5C22544A-7EE6-4342-B048-85BDC9FD1C3A}</a:tableStyleId>
              </a:tblPr>
              <a:tblGrid>
                <a:gridCol w="2384813">
                  <a:extLst>
                    <a:ext uri="{9D8B030D-6E8A-4147-A177-3AD203B41FA5}">
                      <a16:colId xmlns:a16="http://schemas.microsoft.com/office/drawing/2014/main" val="1300560"/>
                    </a:ext>
                  </a:extLst>
                </a:gridCol>
                <a:gridCol w="1889771">
                  <a:extLst>
                    <a:ext uri="{9D8B030D-6E8A-4147-A177-3AD203B41FA5}">
                      <a16:colId xmlns:a16="http://schemas.microsoft.com/office/drawing/2014/main" val="1549068589"/>
                    </a:ext>
                  </a:extLst>
                </a:gridCol>
                <a:gridCol w="2191102">
                  <a:extLst>
                    <a:ext uri="{9D8B030D-6E8A-4147-A177-3AD203B41FA5}">
                      <a16:colId xmlns:a16="http://schemas.microsoft.com/office/drawing/2014/main" val="290879215"/>
                    </a:ext>
                  </a:extLst>
                </a:gridCol>
                <a:gridCol w="1437775">
                  <a:extLst>
                    <a:ext uri="{9D8B030D-6E8A-4147-A177-3AD203B41FA5}">
                      <a16:colId xmlns:a16="http://schemas.microsoft.com/office/drawing/2014/main" val="325325380"/>
                    </a:ext>
                  </a:extLst>
                </a:gridCol>
                <a:gridCol w="2320243">
                  <a:extLst>
                    <a:ext uri="{9D8B030D-6E8A-4147-A177-3AD203B41FA5}">
                      <a16:colId xmlns:a16="http://schemas.microsoft.com/office/drawing/2014/main" val="3819477526"/>
                    </a:ext>
                  </a:extLst>
                </a:gridCol>
              </a:tblGrid>
              <a:tr h="1169482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2"/>
                          </a:solidFill>
                        </a:rPr>
                        <a:t>Mitigations</a:t>
                      </a:r>
                    </a:p>
                  </a:txBody>
                  <a:tcPr marL="153388" marR="153388" marT="76694" marB="76694">
                    <a:solidFill>
                      <a:srgbClr val="BED4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2"/>
                          </a:solidFill>
                        </a:rPr>
                        <a:t>Benefits</a:t>
                      </a:r>
                    </a:p>
                  </a:txBody>
                  <a:tcPr marL="153388" marR="153388" marT="76694" marB="76694">
                    <a:solidFill>
                      <a:srgbClr val="BED4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2"/>
                          </a:solidFill>
                        </a:rPr>
                        <a:t>Negatives</a:t>
                      </a:r>
                    </a:p>
                  </a:txBody>
                  <a:tcPr marL="153388" marR="153388" marT="76694" marB="76694">
                    <a:solidFill>
                      <a:srgbClr val="BED4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2"/>
                          </a:solidFill>
                        </a:rPr>
                        <a:t>Costs</a:t>
                      </a:r>
                    </a:p>
                  </a:txBody>
                  <a:tcPr marL="153388" marR="153388" marT="76694" marB="76694">
                    <a:solidFill>
                      <a:srgbClr val="BED4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2"/>
                          </a:solidFill>
                        </a:rPr>
                        <a:t>Consideration</a:t>
                      </a:r>
                    </a:p>
                  </a:txBody>
                  <a:tcPr marL="153388" marR="153388" marT="76694" marB="76694">
                    <a:solidFill>
                      <a:srgbClr val="BED4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111171"/>
                  </a:ext>
                </a:extLst>
              </a:tr>
              <a:tr h="12505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>
                          <a:solidFill>
                            <a:schemeClr val="tx2"/>
                          </a:solidFill>
                        </a:rPr>
                        <a:t>IPS (Intrusion Prevention System) 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153388" marR="153388" marT="76694" marB="76694">
                    <a:solidFill>
                      <a:srgbClr val="C8DBD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</a:rPr>
                        <a:t>Detects and blocks threats in real-time; Efficient</a:t>
                      </a: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False positives do exist and vulnerable to zero-day exploits</a:t>
                      </a: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Moderate to High </a:t>
                      </a: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</a:rPr>
                        <a:t>Best for organizations needing real-time threat detection</a:t>
                      </a:r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72522"/>
                  </a:ext>
                </a:extLst>
              </a:tr>
              <a:tr h="1470545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2"/>
                          </a:solidFill>
                        </a:rPr>
                        <a:t>MAC Address Filtering </a:t>
                      </a:r>
                    </a:p>
                  </a:txBody>
                  <a:tcPr marL="153388" marR="153388" marT="76694" marB="76694">
                    <a:solidFill>
                      <a:srgbClr val="C8DBD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Blocks unauthorized devices; simple to implement</a:t>
                      </a:r>
                      <a:endParaRPr lang="en-US" sz="1700">
                        <a:solidFill>
                          <a:schemeClr val="tx2"/>
                        </a:solidFill>
                      </a:endParaRP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Vulnerable to MAC spoofing; frequent updates</a:t>
                      </a:r>
                      <a:endParaRPr lang="en-US" sz="1700">
                        <a:solidFill>
                          <a:schemeClr val="tx2"/>
                        </a:solidFill>
                      </a:endParaRP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Moderate to High</a:t>
                      </a:r>
                      <a:endParaRPr lang="en-US" sz="1700">
                        <a:solidFill>
                          <a:schemeClr val="tx2"/>
                        </a:solidFill>
                      </a:endParaRP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Best with company-owned devices only</a:t>
                      </a:r>
                      <a:endParaRPr lang="en-US" sz="1700">
                        <a:solidFill>
                          <a:schemeClr val="tx2"/>
                        </a:solidFill>
                      </a:endParaRP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253735"/>
                  </a:ext>
                </a:extLst>
              </a:tr>
              <a:tr h="984221"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2"/>
                          </a:solidFill>
                        </a:rPr>
                        <a:t>Employee Training</a:t>
                      </a:r>
                    </a:p>
                  </a:txBody>
                  <a:tcPr marL="153388" marR="153388" marT="76694" marB="76694">
                    <a:solidFill>
                      <a:srgbClr val="C8DBD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Reduces human error; enhances overall awareness</a:t>
                      </a:r>
                      <a:endParaRPr lang="en-US" sz="1700">
                        <a:solidFill>
                          <a:schemeClr val="tx2"/>
                        </a:solidFill>
                      </a:endParaRP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Doesn’t directly stop technical threats</a:t>
                      </a:r>
                      <a:endParaRPr lang="en-US" sz="1700">
                        <a:solidFill>
                          <a:schemeClr val="tx2"/>
                        </a:solidFill>
                      </a:endParaRP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Low</a:t>
                      </a:r>
                      <a:endParaRPr lang="en-US" sz="1700">
                        <a:solidFill>
                          <a:schemeClr val="tx2"/>
                        </a:solidFill>
                      </a:endParaRP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700" b="0" i="0" u="none" strike="noStrike" noProof="0">
                          <a:solidFill>
                            <a:schemeClr val="tx2"/>
                          </a:solidFill>
                          <a:latin typeface="Aptos"/>
                        </a:rPr>
                        <a:t>Best paired with technical solutions</a:t>
                      </a:r>
                      <a:endParaRPr lang="en-US" sz="1700">
                        <a:solidFill>
                          <a:schemeClr val="tx2"/>
                        </a:solidFill>
                      </a:endParaRPr>
                    </a:p>
                  </a:txBody>
                  <a:tcPr marL="153388" marR="153388" marT="76694" marB="76694">
                    <a:solidFill>
                      <a:srgbClr val="EAF2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96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44196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060E73-15BB-8D71-2820-822B02CA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928" y="317233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solidFill>
                  <a:schemeClr val="tx2"/>
                </a:solidFill>
              </a:rPr>
              <a:t>Optimal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D856-7667-07D2-6F9D-D2256FA1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765" y="1962190"/>
            <a:ext cx="4206598" cy="24308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Why We Chose It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r>
              <a:rPr lang="en-US" sz="2000" b="1">
                <a:solidFill>
                  <a:schemeClr val="tx2"/>
                </a:solidFill>
                <a:ea typeface="+mn-lt"/>
                <a:cs typeface="+mn-lt"/>
              </a:rPr>
              <a:t>Cost-Effective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en-US" sz="160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Moderate cost for implementation if all devices are company-owned.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2000" b="1">
                <a:solidFill>
                  <a:schemeClr val="tx2"/>
                </a:solidFill>
                <a:ea typeface="+mn-lt"/>
                <a:cs typeface="+mn-lt"/>
              </a:rPr>
              <a:t>Direct Mitigation</a:t>
            </a:r>
            <a:r>
              <a:rPr lang="en-US" sz="1600">
                <a:solidFill>
                  <a:schemeClr val="tx2"/>
                </a:solidFill>
                <a:ea typeface="+mn-lt"/>
                <a:cs typeface="+mn-lt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Specifically targets unauthorized devices, including rogue access points.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Simplicity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 Easy to implement and manage on existing network infrastructure.</a:t>
            </a:r>
            <a:endParaRPr lang="en-US" sz="20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>
              <a:solidFill>
                <a:schemeClr val="tx2"/>
              </a:solidFill>
            </a:endParaRPr>
          </a:p>
          <a:p>
            <a:endParaRPr lang="en-US" sz="16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35A764-012F-E7E9-AB93-7B9E8A4A43BB}"/>
              </a:ext>
            </a:extLst>
          </p:cNvPr>
          <p:cNvSpPr txBox="1"/>
          <p:nvPr/>
        </p:nvSpPr>
        <p:spPr>
          <a:xfrm>
            <a:off x="7132857" y="1962190"/>
            <a:ext cx="3465534" cy="39846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>
                <a:solidFill>
                  <a:schemeClr val="tx2"/>
                </a:solidFill>
              </a:rPr>
              <a:t>Why It’s the Best Option</a:t>
            </a:r>
            <a:r>
              <a:rPr lang="en-US" sz="2400">
                <a:solidFill>
                  <a:schemeClr val="tx2"/>
                </a:solidFill>
              </a:rPr>
              <a:t>: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solidFill>
                  <a:schemeClr val="tx2"/>
                </a:solidFill>
              </a:rPr>
              <a:t>Balances </a:t>
            </a:r>
            <a:r>
              <a:rPr lang="en-US" sz="2000" b="1" u="sng">
                <a:solidFill>
                  <a:schemeClr val="tx2"/>
                </a:solidFill>
              </a:rPr>
              <a:t>affordability</a:t>
            </a:r>
            <a:r>
              <a:rPr lang="en-US" sz="2000">
                <a:solidFill>
                  <a:schemeClr val="tx2"/>
                </a:solidFill>
              </a:rPr>
              <a:t> and </a:t>
            </a:r>
            <a:r>
              <a:rPr lang="en-US" sz="2000" b="1" u="sng">
                <a:solidFill>
                  <a:schemeClr val="tx2"/>
                </a:solidFill>
              </a:rPr>
              <a:t>effectiveness</a:t>
            </a:r>
            <a:r>
              <a:rPr lang="en-US" sz="2000" u="sng">
                <a:solidFill>
                  <a:schemeClr val="tx2"/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solidFill>
                  <a:schemeClr val="tx2"/>
                </a:solidFill>
              </a:rPr>
              <a:t>Prevents unauthorized network access without requiring major upgrades.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solidFill>
                  <a:schemeClr val="tx2"/>
                </a:solidFill>
              </a:rPr>
              <a:t>Addresses the primary threat posed by rogue APs effectively.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sz="160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133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73143-F69F-F52E-33F7-5FF15A853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1819" y="1597306"/>
            <a:ext cx="5760846" cy="1306889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EFFD-50A1-8B65-78A7-2AC89A063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3429000"/>
            <a:ext cx="5760846" cy="21643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tx2"/>
                </a:solidFill>
                <a:ea typeface="+mn-lt"/>
                <a:cs typeface="+mn-lt"/>
              </a:rPr>
              <a:t>We appreciate your time and attention.</a:t>
            </a:r>
            <a:endParaRPr lang="en-US" sz="280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tx2"/>
                </a:solidFill>
                <a:ea typeface="+mn-lt"/>
                <a:cs typeface="+mn-lt"/>
              </a:rPr>
              <a:t>If you have any questions, we’d be happy to answer them!</a:t>
            </a:r>
            <a:endParaRPr lang="en-US" sz="2800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318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7"/>
            <a:ext cx="2412221" cy="1810093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8F95634F-C8CA-9B25-BEB4-0B5EE3B9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Mitigation Techniques Explored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Intrusion Prevention System (IPS)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MAC Address Filtering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Employee Cybersecurity Training</a:t>
            </a:r>
            <a:endParaRPr lang="en-US"/>
          </a:p>
          <a:p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997814A-571F-BD97-B725-65840E6C9C6E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ea typeface="+mn-lt"/>
                <a:cs typeface="+mn-lt"/>
              </a:rPr>
              <a:t>What to Expect in This Presentation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Detailed explanation of each mitigation technique.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Side-by-side comparison of costs, benefits, and limitations.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Our optimal choice and rationale: </a:t>
            </a:r>
            <a:r>
              <a:rPr lang="en-US" b="1">
                <a:ea typeface="+mn-lt"/>
                <a:cs typeface="+mn-lt"/>
              </a:rPr>
              <a:t>MAC Address Filtering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Closing discussion and Q&amp;A.</a:t>
            </a:r>
            <a:endParaRPr lang="en-US"/>
          </a:p>
          <a:p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F55AF5A-09F6-AD24-D026-637E4B0C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280607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836CD-9421-0FF9-D8F3-7A8CA71D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Intrusion</a:t>
            </a:r>
            <a:b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Prevention</a:t>
            </a:r>
            <a:b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System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46ADF2-F0A9-AFCF-EE49-1B214955556A}"/>
              </a:ext>
            </a:extLst>
          </p:cNvPr>
          <p:cNvSpPr txBox="1"/>
          <p:nvPr/>
        </p:nvSpPr>
        <p:spPr>
          <a:xfrm>
            <a:off x="3502135" y="4001587"/>
            <a:ext cx="5188034" cy="6820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Mitigation Technique 1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7212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9DC04-AB98-E8DF-F9B2-B434D9EE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7B9B-9321-4BA9-21EA-423CC904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b="1">
                <a:solidFill>
                  <a:schemeClr val="tx2"/>
                </a:solidFill>
              </a:rPr>
              <a:t>Definition</a:t>
            </a:r>
            <a:r>
              <a:rPr lang="en-US" sz="2400">
                <a:solidFill>
                  <a:schemeClr val="tx2"/>
                </a:solidFill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An Intrusion Prevention System (IPS) is a security solution designed to monitor network traffic, detect threats, and actively block malicious activities in real-time.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Purpose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Prevents unauthorized access and mitigates threats by actively identifying and stopping malicious actions.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Protects network from malware or attacks such as DoS or brute force.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b="1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</a:rPr>
              <a:t>How it Works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Monitors network traffic for suspicious activity based on known attack patterns or behaviors.</a:t>
            </a:r>
            <a:endParaRPr lang="en-US" sz="2000" b="1">
              <a:solidFill>
                <a:schemeClr val="tx2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Automatically takes action, such as blocking IPs or dropping malicious packets.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955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AEA842-9C45-1FFB-0776-D62F4DA2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Estimated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DA88-C083-F27F-10F3-D24EA47D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32" y="1107384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Moderate to High Cost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Moderate for software-based IPS solutions integrated into existing firewalls or routers.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High for standalone hardware-based IPS, which requires deployment and configuration.</a:t>
            </a: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Maintenance Cost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Requires regular updates to threat signatures and monitoring rules.</a:t>
            </a: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Consideration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Cost depends on network size and whether software or hardware solutions are deployed.</a:t>
            </a:r>
          </a:p>
          <a:p>
            <a:pPr marL="0" indent="0">
              <a:buNone/>
            </a:pPr>
            <a:endParaRPr lang="en-US" sz="1400" b="1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400">
              <a:solidFill>
                <a:schemeClr val="tx2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1400">
              <a:solidFill>
                <a:schemeClr val="tx2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6770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1A56A4-FD0F-8444-E694-AEB15161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E7AE0-E2FB-F120-7D08-EB8A107F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32" y="1013439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Highly Effective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Provides real-time threat detection and prevention.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Reduces exposure to known threats like malware, brute force attacks, and unauthorized access attempts.</a:t>
            </a: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Limitations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Limited against unknown (zero-day) exploits unless combined with behavior-based detection.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Can occasionally generate false positives, blocking legitimate traffic.</a:t>
            </a: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Complementary Measure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Works best alongside firewalls, employee training, and network segmentation.</a:t>
            </a:r>
          </a:p>
          <a:p>
            <a:endParaRPr lang="en-US" sz="1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0774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E71CAF-0711-275B-C934-7EF8AF9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MAC Address Filtering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313FA96-4DC3-12CE-C78E-4A918E7D95B2}"/>
              </a:ext>
            </a:extLst>
          </p:cNvPr>
          <p:cNvSpPr txBox="1"/>
          <p:nvPr/>
        </p:nvSpPr>
        <p:spPr>
          <a:xfrm>
            <a:off x="4487448" y="3924076"/>
            <a:ext cx="32182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/>
              <a:t>Mitigation Technique 2</a:t>
            </a:r>
          </a:p>
        </p:txBody>
      </p:sp>
    </p:spTree>
    <p:extLst>
      <p:ext uri="{BB962C8B-B14F-4D97-AF65-F5344CB8AC3E}">
        <p14:creationId xmlns:p14="http://schemas.microsoft.com/office/powerpoint/2010/main" val="9853113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D9DC04-AB98-E8DF-F9B2-B434D9EE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7B9B-9321-4BA9-21EA-423CC904E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Definition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MAC address filtering restricts network access to only devices with approved MAC (Media Access Control) addresses.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Purpose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Prevents unauthorized devices, like rogue access points, from connecting to the network.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How It Works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A list of allowed MAC addresses is created and configured on network equipment.</a:t>
            </a:r>
            <a:endParaRPr lang="en-US" sz="20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Devices not on the list are blocked from accessing the network.</a:t>
            </a:r>
            <a:endParaRPr lang="en-US" sz="20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566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AEA842-9C45-1FFB-0776-D62F4DA2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Estimated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DA88-C083-F27F-10F3-D24EA47DC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32" y="668973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Moderate Cost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Suitable for environments where all devices are company-owned.</a:t>
            </a:r>
            <a:endParaRPr lang="en-US" sz="20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Requires initial setup and periodic updates to the approved MAC address list.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  <a:ea typeface="+mn-lt"/>
                <a:cs typeface="+mn-lt"/>
              </a:rPr>
              <a:t>High Cost</a:t>
            </a:r>
            <a:r>
              <a:rPr lang="en-US" sz="24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If employees use personal devices, each would need to be registered and possibly reconfigured.</a:t>
            </a:r>
            <a:endParaRPr lang="en-US" sz="2000">
              <a:solidFill>
                <a:schemeClr val="tx2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Cost can escalate with larger networks or frequent device turnover.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400" b="1">
                <a:solidFill>
                  <a:schemeClr val="tx2"/>
                </a:solidFill>
              </a:rPr>
              <a:t>Considerations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tx2"/>
                </a:solidFill>
                <a:ea typeface="+mn-lt"/>
                <a:cs typeface="+mn-lt"/>
              </a:rPr>
              <a:t>Costs increase if personal devices are used or if the organization lacks centralized device management.</a:t>
            </a:r>
            <a:endParaRPr lang="en-US" sz="20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1139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Access Control Attack Mitigation Plans</vt:lpstr>
      <vt:lpstr>Overview</vt:lpstr>
      <vt:lpstr>Intrusion Prevention System</vt:lpstr>
      <vt:lpstr>Overview </vt:lpstr>
      <vt:lpstr>Estimated Cost Analysis</vt:lpstr>
      <vt:lpstr>Effectiveness</vt:lpstr>
      <vt:lpstr>MAC Address Filtering</vt:lpstr>
      <vt:lpstr>Overview </vt:lpstr>
      <vt:lpstr>Estimated Cost Analysis</vt:lpstr>
      <vt:lpstr>Effectiveness</vt:lpstr>
      <vt:lpstr>Employee Cybersecurity Training</vt:lpstr>
      <vt:lpstr>Overview </vt:lpstr>
      <vt:lpstr>Estimated Cost Analysis</vt:lpstr>
      <vt:lpstr>Effectiveness</vt:lpstr>
      <vt:lpstr>Side by Side Comparison </vt:lpstr>
      <vt:lpstr>Optimal Choice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Brianna Deaubler</dc:creator>
  <cp:revision>5</cp:revision>
  <dcterms:created xsi:type="dcterms:W3CDTF">2024-11-13T22:16:15Z</dcterms:created>
  <dcterms:modified xsi:type="dcterms:W3CDTF">2024-11-19T03:19:18Z</dcterms:modified>
</cp:coreProperties>
</file>