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Poppins"/>
      <p:bold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2">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2"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Poppins-boldItalic.fntdata"/><Relationship Id="rId27" Type="http://schemas.openxmlformats.org/officeDocument/2006/relationships/font" Target="fonts/Poppi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a67a7ee3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g2a67a7ee31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63ea0de2b3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263ea0de2b3_2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3ea0de2b3_2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263ea0de2b3_2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3ea0de2b3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263ea0de2b3_2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63ea0de2b3_2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600">
                <a:solidFill>
                  <a:schemeClr val="lt1"/>
                </a:solidFill>
                <a:latin typeface="Poppins"/>
                <a:ea typeface="Poppins"/>
                <a:cs typeface="Poppins"/>
                <a:sym typeface="Poppins"/>
              </a:rPr>
              <a:t>Dari data yang dianalisis, diasumsikan harga jual yang diberikan oleh Jobhun ditentukan berdasarkan tipe produk yang diberikan. Dimana pada harga jual Rp700 ribu dengan target pengguna terbanyak, produk yang dijual yaitu JA (Jobhun Academy). Hal tersebut menunjukkan bahwa harga Rp700 ribu tersebut memenuhi ekspektasi dan kemampuan pembayaran target pengguna Jobhun untuk membeli produk tipe JA, terutama bagi para mahasiswa. </a:t>
            </a:r>
            <a:endParaRPr sz="600">
              <a:solidFill>
                <a:schemeClr val="lt1"/>
              </a:solidFill>
            </a:endParaRPr>
          </a:p>
          <a:p>
            <a:pPr indent="0" lvl="0" marL="0" rtl="0" algn="l">
              <a:spcBef>
                <a:spcPts val="0"/>
              </a:spcBef>
              <a:spcAft>
                <a:spcPts val="0"/>
              </a:spcAft>
              <a:buNone/>
            </a:pPr>
            <a:r>
              <a:t/>
            </a:r>
            <a:endParaRPr/>
          </a:p>
        </p:txBody>
      </p:sp>
      <p:sp>
        <p:nvSpPr>
          <p:cNvPr id="177" name="Google Shape;177;g263ea0de2b3_21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63ea0de2b3_1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263ea0de2b3_13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3ea0de2b3_1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263ea0de2b3_13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a7a65a1dd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2a7a65a1ddd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59eec5db8cf7eaf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59eec5db8cf7eafb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67a7ee3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2a67a7ee310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7cf6f991552faa3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Pembukaan : </a:t>
            </a:r>
            <a:endParaRPr/>
          </a:p>
          <a:p>
            <a:pPr indent="-298450" lvl="0" marL="457200" rtl="0" algn="l">
              <a:spcBef>
                <a:spcPts val="0"/>
              </a:spcBef>
              <a:spcAft>
                <a:spcPts val="0"/>
              </a:spcAft>
              <a:buSzPts val="1100"/>
              <a:buAutoNum type="arabicPeriod"/>
            </a:pPr>
            <a:r>
              <a:rPr lang="en"/>
              <a:t>Latar belakang masalah</a:t>
            </a:r>
            <a:endParaRPr/>
          </a:p>
          <a:p>
            <a:pPr indent="-298450" lvl="0" marL="457200" rtl="0" algn="l">
              <a:spcBef>
                <a:spcPts val="0"/>
              </a:spcBef>
              <a:spcAft>
                <a:spcPts val="0"/>
              </a:spcAft>
              <a:buSzPts val="1100"/>
              <a:buAutoNum type="arabicPeriod"/>
            </a:pPr>
            <a:r>
              <a:rPr lang="en"/>
              <a:t>Proses yang akan dilakukan</a:t>
            </a:r>
            <a:endParaRPr/>
          </a:p>
          <a:p>
            <a:pPr indent="-298450" lvl="0" marL="457200" rtl="0" algn="l">
              <a:spcBef>
                <a:spcPts val="0"/>
              </a:spcBef>
              <a:spcAft>
                <a:spcPts val="0"/>
              </a:spcAft>
              <a:buSzPts val="1100"/>
              <a:buAutoNum type="arabicPeriod"/>
            </a:pPr>
            <a:r>
              <a:rPr lang="en"/>
              <a:t>Goals yang ingin dicapai</a:t>
            </a:r>
            <a:endParaRPr/>
          </a:p>
          <a:p>
            <a:pPr indent="0" lvl="0" marL="0" rtl="0" algn="l">
              <a:spcBef>
                <a:spcPts val="0"/>
              </a:spcBef>
              <a:spcAft>
                <a:spcPts val="0"/>
              </a:spcAft>
              <a:buNone/>
            </a:pPr>
            <a:r>
              <a:t/>
            </a:r>
            <a:endParaRPr/>
          </a:p>
        </p:txBody>
      </p:sp>
      <p:sp>
        <p:nvSpPr>
          <p:cNvPr id="67" name="Google Shape;67;g7cf6f991552faa38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67a7ee31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2a67a7ee310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67d45eb4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2a67d45eb4d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67a7ee31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2a67a7ee310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40a49a359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2640a49a359_9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67a7ee31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2a67a7ee310_0_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3fd819c3c_5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263fd819c3c_5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6.jpg"/><Relationship Id="rId4" Type="http://schemas.openxmlformats.org/officeDocument/2006/relationships/image" Target="../media/image6.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6.jp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6.jpg"/><Relationship Id="rId4" Type="http://schemas.openxmlformats.org/officeDocument/2006/relationships/hyperlink" Target="https://dataindonesia.id/internet/detail/pengguna-media-sosial-di-indonesia-sebanyak-167-juta-pada-2023" TargetMode="External"/><Relationship Id="rId5"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6.jp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1.jpg"/><Relationship Id="rId4" Type="http://schemas.openxmlformats.org/officeDocument/2006/relationships/image" Target="../media/image22.jpg"/><Relationship Id="rId5" Type="http://schemas.openxmlformats.org/officeDocument/2006/relationships/hyperlink" Target="https://lookerstudio.google.com/reporting/ea85028b-3875-44b6-a51d-5016ec7ac4a1/page/4AMl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6.jp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6.jpg"/><Relationship Id="rId4" Type="http://schemas.openxmlformats.org/officeDocument/2006/relationships/image" Target="../media/image3.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6.jpg"/><Relationship Id="rId4" Type="http://schemas.openxmlformats.org/officeDocument/2006/relationships/image" Target="../media/image10.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1" Type="http://schemas.openxmlformats.org/officeDocument/2006/relationships/image" Target="../media/image5.jpg"/><Relationship Id="rId10" Type="http://schemas.openxmlformats.org/officeDocument/2006/relationships/image" Target="../media/image12.png"/><Relationship Id="rId13" Type="http://schemas.openxmlformats.org/officeDocument/2006/relationships/hyperlink" Target="https://docs.google.com/spreadsheets/d/1lqOooTZ5NmX7bRFAzN-eGG3n1X4EaBpxKBuWpnR2ksw/edit#gid=1544184730" TargetMode="External"/><Relationship Id="rId12" Type="http://schemas.openxmlformats.org/officeDocument/2006/relationships/image" Target="../media/image14.jpg"/><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9.jpg"/><Relationship Id="rId4"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9.png"/><Relationship Id="rId7" Type="http://schemas.openxmlformats.org/officeDocument/2006/relationships/image" Target="../media/image7.png"/><Relationship Id="rId8"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9.jpg"/><Relationship Id="rId4" Type="http://schemas.openxmlformats.org/officeDocument/2006/relationships/hyperlink" Target="https://docs.google.com/spreadsheets/d/1CLjblyNWC-Jq1FY3Vw4KSGuIgqJQtDMTW2uBQo03cEA/edit#gid=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1403700" y="2357400"/>
            <a:ext cx="5307000" cy="538800"/>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1" lang="en" sz="3500">
                <a:latin typeface="Poppins"/>
                <a:ea typeface="Poppins"/>
                <a:cs typeface="Poppins"/>
                <a:sym typeface="Poppins"/>
              </a:rPr>
              <a:t>Business Intelligence</a:t>
            </a:r>
            <a:endParaRPr sz="700"/>
          </a:p>
        </p:txBody>
      </p:sp>
      <p:sp>
        <p:nvSpPr>
          <p:cNvPr id="55" name="Google Shape;55;p13"/>
          <p:cNvSpPr txBox="1"/>
          <p:nvPr/>
        </p:nvSpPr>
        <p:spPr>
          <a:xfrm>
            <a:off x="1403701" y="3013500"/>
            <a:ext cx="4680600" cy="2310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 sz="1500">
                <a:latin typeface="Poppins"/>
                <a:ea typeface="Poppins"/>
                <a:cs typeface="Poppins"/>
                <a:sym typeface="Poppins"/>
              </a:rPr>
              <a:t>Capstone Project - Grup 1</a:t>
            </a:r>
            <a:endParaRPr sz="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6" name="Shape 156"/>
        <p:cNvGrpSpPr/>
        <p:nvPr/>
      </p:nvGrpSpPr>
      <p:grpSpPr>
        <a:xfrm>
          <a:off x="0" y="0"/>
          <a:ext cx="0" cy="0"/>
          <a:chOff x="0" y="0"/>
          <a:chExt cx="0" cy="0"/>
        </a:xfrm>
      </p:grpSpPr>
      <p:sp>
        <p:nvSpPr>
          <p:cNvPr id="157" name="Google Shape;157;p22"/>
          <p:cNvSpPr txBox="1"/>
          <p:nvPr/>
        </p:nvSpPr>
        <p:spPr>
          <a:xfrm>
            <a:off x="881325" y="710025"/>
            <a:ext cx="57558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1800">
                <a:solidFill>
                  <a:srgbClr val="FFFFFF"/>
                </a:solidFill>
                <a:latin typeface="Poppins"/>
                <a:ea typeface="Poppins"/>
                <a:cs typeface="Poppins"/>
                <a:sym typeface="Poppins"/>
              </a:rPr>
              <a:t>Analisis Data: Kelas Terlaris Jobhun</a:t>
            </a:r>
            <a:endParaRPr sz="700"/>
          </a:p>
        </p:txBody>
      </p:sp>
      <p:sp>
        <p:nvSpPr>
          <p:cNvPr id="158" name="Google Shape;158;p22"/>
          <p:cNvSpPr txBox="1"/>
          <p:nvPr/>
        </p:nvSpPr>
        <p:spPr>
          <a:xfrm>
            <a:off x="4132550" y="3201350"/>
            <a:ext cx="4524600" cy="1539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100">
                <a:solidFill>
                  <a:schemeClr val="dk1"/>
                </a:solidFill>
                <a:latin typeface="Poppins"/>
                <a:ea typeface="Poppins"/>
                <a:cs typeface="Poppins"/>
                <a:sym typeface="Poppins"/>
              </a:rPr>
              <a:t>Gambar disamping merupakan </a:t>
            </a:r>
            <a:r>
              <a:rPr i="1" lang="en" sz="1100">
                <a:solidFill>
                  <a:schemeClr val="dk1"/>
                </a:solidFill>
                <a:latin typeface="Poppins"/>
                <a:ea typeface="Poppins"/>
                <a:cs typeface="Poppins"/>
                <a:sym typeface="Poppins"/>
              </a:rPr>
              <a:t>Chart</a:t>
            </a:r>
            <a:r>
              <a:rPr lang="en" sz="1100">
                <a:solidFill>
                  <a:schemeClr val="dk1"/>
                </a:solidFill>
                <a:latin typeface="Poppins"/>
                <a:ea typeface="Poppins"/>
                <a:cs typeface="Poppins"/>
                <a:sym typeface="Poppins"/>
              </a:rPr>
              <a:t> Kelas terlaris di Jobhun yang menjelaskan bahwa kelas yang berkaitan dengan persiapan karir atau </a:t>
            </a:r>
            <a:r>
              <a:rPr lang="en" sz="1100">
                <a:solidFill>
                  <a:schemeClr val="dk1"/>
                </a:solidFill>
                <a:latin typeface="Poppins"/>
                <a:ea typeface="Poppins"/>
                <a:cs typeface="Poppins"/>
                <a:sym typeface="Poppins"/>
              </a:rPr>
              <a:t>career</a:t>
            </a:r>
            <a:r>
              <a:rPr lang="en" sz="1100">
                <a:solidFill>
                  <a:schemeClr val="dk1"/>
                </a:solidFill>
                <a:latin typeface="Poppins"/>
                <a:ea typeface="Poppins"/>
                <a:cs typeface="Poppins"/>
                <a:sym typeface="Poppins"/>
              </a:rPr>
              <a:t> preparation </a:t>
            </a:r>
            <a:r>
              <a:rPr lang="en" sz="1100">
                <a:solidFill>
                  <a:schemeClr val="dk1"/>
                </a:solidFill>
                <a:latin typeface="Poppins"/>
                <a:ea typeface="Poppins"/>
                <a:cs typeface="Poppins"/>
                <a:sym typeface="Poppins"/>
              </a:rPr>
              <a:t>memiliki</a:t>
            </a:r>
            <a:r>
              <a:rPr lang="en" sz="1100">
                <a:solidFill>
                  <a:schemeClr val="dk1"/>
                </a:solidFill>
                <a:latin typeface="Poppins"/>
                <a:ea typeface="Poppins"/>
                <a:cs typeface="Poppins"/>
                <a:sym typeface="Poppins"/>
              </a:rPr>
              <a:t> peminat yang cukup banyak dengan 61 pengguna atau sebesar 18% dari total pengguna Jobhun. Hal tersebut dapat terjadi karena sebagian besar pengguna jobhun merupakan seorang </a:t>
            </a:r>
            <a:r>
              <a:rPr lang="en" sz="1100">
                <a:solidFill>
                  <a:schemeClr val="accent1"/>
                </a:solidFill>
                <a:latin typeface="Poppins"/>
                <a:ea typeface="Poppins"/>
                <a:cs typeface="Poppins"/>
                <a:sym typeface="Poppins"/>
              </a:rPr>
              <a:t>jobseeker, mahasiswa</a:t>
            </a:r>
            <a:r>
              <a:rPr lang="en" sz="1100">
                <a:solidFill>
                  <a:srgbClr val="00FFFF"/>
                </a:solidFill>
                <a:latin typeface="Poppins"/>
                <a:ea typeface="Poppins"/>
                <a:cs typeface="Poppins"/>
                <a:sym typeface="Poppins"/>
              </a:rPr>
              <a:t>,</a:t>
            </a:r>
            <a:r>
              <a:rPr lang="en" sz="1100">
                <a:solidFill>
                  <a:schemeClr val="dk1"/>
                </a:solidFill>
                <a:latin typeface="Poppins"/>
                <a:ea typeface="Poppins"/>
                <a:cs typeface="Poppins"/>
                <a:sym typeface="Poppins"/>
              </a:rPr>
              <a:t> dan </a:t>
            </a:r>
            <a:r>
              <a:rPr lang="en" sz="1100">
                <a:solidFill>
                  <a:schemeClr val="accent1"/>
                </a:solidFill>
                <a:latin typeface="Poppins"/>
                <a:ea typeface="Poppins"/>
                <a:cs typeface="Poppins"/>
                <a:sym typeface="Poppins"/>
              </a:rPr>
              <a:t>fresh graduate</a:t>
            </a:r>
            <a:r>
              <a:rPr lang="en" sz="1100">
                <a:solidFill>
                  <a:schemeClr val="dk1"/>
                </a:solidFill>
                <a:latin typeface="Poppins"/>
                <a:ea typeface="Poppins"/>
                <a:cs typeface="Poppins"/>
                <a:sym typeface="Poppins"/>
              </a:rPr>
              <a:t> yang masih belum memiliki banyak pengalaman kerja.</a:t>
            </a:r>
            <a:endParaRPr sz="1100">
              <a:solidFill>
                <a:schemeClr val="dk2"/>
              </a:solidFill>
              <a:latin typeface="Poppins"/>
              <a:ea typeface="Poppins"/>
              <a:cs typeface="Poppins"/>
              <a:sym typeface="Poppins"/>
            </a:endParaRPr>
          </a:p>
        </p:txBody>
      </p:sp>
      <p:pic>
        <p:nvPicPr>
          <p:cNvPr id="159" name="Google Shape;159;p22"/>
          <p:cNvPicPr preferRelativeResize="0"/>
          <p:nvPr/>
        </p:nvPicPr>
        <p:blipFill rotWithShape="1">
          <a:blip r:embed="rId4">
            <a:alphaModFix/>
          </a:blip>
          <a:srcRect b="0" l="695" r="0" t="0"/>
          <a:stretch/>
        </p:blipFill>
        <p:spPr>
          <a:xfrm>
            <a:off x="4132550" y="1157813"/>
            <a:ext cx="2349125" cy="2043550"/>
          </a:xfrm>
          <a:prstGeom prst="rect">
            <a:avLst/>
          </a:prstGeom>
          <a:noFill/>
          <a:ln>
            <a:noFill/>
          </a:ln>
        </p:spPr>
      </p:pic>
      <p:pic>
        <p:nvPicPr>
          <p:cNvPr id="160" name="Google Shape;160;p22"/>
          <p:cNvPicPr preferRelativeResize="0"/>
          <p:nvPr/>
        </p:nvPicPr>
        <p:blipFill>
          <a:blip r:embed="rId5">
            <a:alphaModFix/>
          </a:blip>
          <a:stretch>
            <a:fillRect/>
          </a:stretch>
        </p:blipFill>
        <p:spPr>
          <a:xfrm>
            <a:off x="471900" y="1097775"/>
            <a:ext cx="3583200" cy="32679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4" name="Shape 164"/>
        <p:cNvGrpSpPr/>
        <p:nvPr/>
      </p:nvGrpSpPr>
      <p:grpSpPr>
        <a:xfrm>
          <a:off x="0" y="0"/>
          <a:ext cx="0" cy="0"/>
          <a:chOff x="0" y="0"/>
          <a:chExt cx="0" cy="0"/>
        </a:xfrm>
      </p:grpSpPr>
      <p:sp>
        <p:nvSpPr>
          <p:cNvPr id="165" name="Google Shape;165;p23"/>
          <p:cNvSpPr txBox="1"/>
          <p:nvPr/>
        </p:nvSpPr>
        <p:spPr>
          <a:xfrm>
            <a:off x="392850" y="710025"/>
            <a:ext cx="79761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1800">
                <a:solidFill>
                  <a:srgbClr val="FFFFFF"/>
                </a:solidFill>
                <a:latin typeface="Poppins"/>
                <a:ea typeface="Poppins"/>
                <a:cs typeface="Poppins"/>
                <a:sym typeface="Poppins"/>
              </a:rPr>
              <a:t>Analisis Data: Topik yang paling diminati pengguna Jobhun</a:t>
            </a:r>
            <a:endParaRPr sz="700"/>
          </a:p>
        </p:txBody>
      </p:sp>
      <p:sp>
        <p:nvSpPr>
          <p:cNvPr id="166" name="Google Shape;166;p23"/>
          <p:cNvSpPr txBox="1"/>
          <p:nvPr/>
        </p:nvSpPr>
        <p:spPr>
          <a:xfrm>
            <a:off x="4304625" y="1706050"/>
            <a:ext cx="4220100" cy="2216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chemeClr val="dk1"/>
                </a:solidFill>
                <a:latin typeface="Poppins"/>
                <a:ea typeface="Poppins"/>
                <a:cs typeface="Poppins"/>
                <a:sym typeface="Poppins"/>
              </a:rPr>
              <a:t>Gambar disamping merupakan </a:t>
            </a:r>
            <a:r>
              <a:rPr i="1" lang="en" sz="1200">
                <a:solidFill>
                  <a:schemeClr val="dk1"/>
                </a:solidFill>
                <a:latin typeface="Poppins"/>
                <a:ea typeface="Poppins"/>
                <a:cs typeface="Poppins"/>
                <a:sym typeface="Poppins"/>
              </a:rPr>
              <a:t>Chart</a:t>
            </a:r>
            <a:r>
              <a:rPr lang="en" sz="1200">
                <a:solidFill>
                  <a:schemeClr val="dk1"/>
                </a:solidFill>
                <a:latin typeface="Poppins"/>
                <a:ea typeface="Poppins"/>
                <a:cs typeface="Poppins"/>
                <a:sym typeface="Poppins"/>
              </a:rPr>
              <a:t> Topik yang paling diminati oleh pengguna Jobhun. Dari </a:t>
            </a:r>
            <a:r>
              <a:rPr i="1" lang="en" sz="1200">
                <a:solidFill>
                  <a:schemeClr val="dk1"/>
                </a:solidFill>
                <a:latin typeface="Poppins"/>
                <a:ea typeface="Poppins"/>
                <a:cs typeface="Poppins"/>
                <a:sym typeface="Poppins"/>
              </a:rPr>
              <a:t>Chart</a:t>
            </a:r>
            <a:r>
              <a:rPr lang="en" sz="1200">
                <a:solidFill>
                  <a:schemeClr val="dk1"/>
                </a:solidFill>
                <a:latin typeface="Poppins"/>
                <a:ea typeface="Poppins"/>
                <a:cs typeface="Poppins"/>
                <a:sym typeface="Poppins"/>
              </a:rPr>
              <a:t> tersebut terlihat bahwa pengguna Content Writer sebesar 170 pengguna atau sebesar 13% dari total pengguna Jobhun. Disusul oleh UX Writer sebesar 12% dan Copywriter sebesar 11% dari total pengguna..</a:t>
            </a:r>
            <a:endParaRPr sz="1200">
              <a:solidFill>
                <a:schemeClr val="dk1"/>
              </a:solidFill>
              <a:latin typeface="Poppins"/>
              <a:ea typeface="Poppins"/>
              <a:cs typeface="Poppins"/>
              <a:sym typeface="Poppins"/>
            </a:endParaRPr>
          </a:p>
          <a:p>
            <a:pPr indent="0" lvl="0" marL="0" rtl="0" algn="just">
              <a:spcBef>
                <a:spcPts val="0"/>
              </a:spcBef>
              <a:spcAft>
                <a:spcPts val="0"/>
              </a:spcAft>
              <a:buNone/>
            </a:pPr>
            <a:r>
              <a:t/>
            </a:r>
            <a:endParaRPr sz="1200">
              <a:solidFill>
                <a:schemeClr val="dk1"/>
              </a:solidFill>
              <a:latin typeface="Poppins"/>
              <a:ea typeface="Poppins"/>
              <a:cs typeface="Poppins"/>
              <a:sym typeface="Poppins"/>
            </a:endParaRPr>
          </a:p>
          <a:p>
            <a:pPr indent="0" lvl="0" marL="0" rtl="0" algn="just">
              <a:spcBef>
                <a:spcPts val="0"/>
              </a:spcBef>
              <a:spcAft>
                <a:spcPts val="0"/>
              </a:spcAft>
              <a:buNone/>
            </a:pPr>
            <a:r>
              <a:rPr lang="en" sz="1200">
                <a:solidFill>
                  <a:schemeClr val="dk1"/>
                </a:solidFill>
                <a:latin typeface="Poppins"/>
                <a:ea typeface="Poppins"/>
                <a:cs typeface="Poppins"/>
                <a:sym typeface="Poppins"/>
              </a:rPr>
              <a:t>Dapat dilihat dari analisis tersebut </a:t>
            </a:r>
            <a:r>
              <a:rPr lang="en" sz="1200">
                <a:solidFill>
                  <a:srgbClr val="4A86E8"/>
                </a:solidFill>
                <a:latin typeface="Poppins"/>
                <a:ea typeface="Poppins"/>
                <a:cs typeface="Poppins"/>
                <a:sym typeface="Poppins"/>
              </a:rPr>
              <a:t>Content Writer </a:t>
            </a:r>
            <a:r>
              <a:rPr lang="en" sz="1200">
                <a:solidFill>
                  <a:schemeClr val="dk1"/>
                </a:solidFill>
                <a:latin typeface="Poppins"/>
                <a:ea typeface="Poppins"/>
                <a:cs typeface="Poppins"/>
                <a:sym typeface="Poppins"/>
              </a:rPr>
              <a:t>merupakan</a:t>
            </a:r>
            <a:r>
              <a:rPr lang="en" sz="1200">
                <a:solidFill>
                  <a:srgbClr val="4A86E8"/>
                </a:solidFill>
                <a:latin typeface="Poppins"/>
                <a:ea typeface="Poppins"/>
                <a:cs typeface="Poppins"/>
                <a:sym typeface="Poppins"/>
              </a:rPr>
              <a:t> </a:t>
            </a:r>
            <a:r>
              <a:rPr lang="en" sz="1200">
                <a:solidFill>
                  <a:schemeClr val="dk1"/>
                </a:solidFill>
                <a:latin typeface="Poppins"/>
                <a:ea typeface="Poppins"/>
                <a:cs typeface="Poppins"/>
                <a:sym typeface="Poppins"/>
              </a:rPr>
              <a:t>topik yang paling diminati pengguna jobhun. Selanjutnya topik </a:t>
            </a:r>
            <a:r>
              <a:rPr lang="en" sz="1200">
                <a:solidFill>
                  <a:srgbClr val="4A86E8"/>
                </a:solidFill>
                <a:latin typeface="Poppins"/>
                <a:ea typeface="Poppins"/>
                <a:cs typeface="Poppins"/>
                <a:sym typeface="Poppins"/>
              </a:rPr>
              <a:t>UX Writer </a:t>
            </a:r>
            <a:r>
              <a:rPr lang="en" sz="1200">
                <a:solidFill>
                  <a:schemeClr val="dk1"/>
                </a:solidFill>
                <a:latin typeface="Poppins"/>
                <a:ea typeface="Poppins"/>
                <a:cs typeface="Poppins"/>
                <a:sym typeface="Poppins"/>
              </a:rPr>
              <a:t>diposisi kedua dan topik </a:t>
            </a:r>
            <a:r>
              <a:rPr lang="en" sz="1200">
                <a:solidFill>
                  <a:srgbClr val="4A86E8"/>
                </a:solidFill>
                <a:latin typeface="Poppins"/>
                <a:ea typeface="Poppins"/>
                <a:cs typeface="Poppins"/>
                <a:sym typeface="Poppins"/>
              </a:rPr>
              <a:t>Copywriter </a:t>
            </a:r>
            <a:r>
              <a:rPr lang="en" sz="1200">
                <a:solidFill>
                  <a:schemeClr val="dk1"/>
                </a:solidFill>
                <a:latin typeface="Poppins"/>
                <a:ea typeface="Poppins"/>
                <a:cs typeface="Poppins"/>
                <a:sym typeface="Poppins"/>
              </a:rPr>
              <a:t>diposisi ketiga.</a:t>
            </a:r>
            <a:r>
              <a:rPr lang="en" sz="1200">
                <a:solidFill>
                  <a:srgbClr val="4A86E8"/>
                </a:solidFill>
                <a:latin typeface="Poppins"/>
                <a:ea typeface="Poppins"/>
                <a:cs typeface="Poppins"/>
                <a:sym typeface="Poppins"/>
              </a:rPr>
              <a:t> </a:t>
            </a:r>
            <a:endParaRPr sz="1200">
              <a:solidFill>
                <a:schemeClr val="accent1"/>
              </a:solidFill>
              <a:latin typeface="Poppins"/>
              <a:ea typeface="Poppins"/>
              <a:cs typeface="Poppins"/>
              <a:sym typeface="Poppins"/>
            </a:endParaRPr>
          </a:p>
        </p:txBody>
      </p:sp>
      <p:pic>
        <p:nvPicPr>
          <p:cNvPr id="167" name="Google Shape;167;p23"/>
          <p:cNvPicPr preferRelativeResize="0"/>
          <p:nvPr/>
        </p:nvPicPr>
        <p:blipFill>
          <a:blip r:embed="rId4">
            <a:alphaModFix/>
          </a:blip>
          <a:stretch>
            <a:fillRect/>
          </a:stretch>
        </p:blipFill>
        <p:spPr>
          <a:xfrm>
            <a:off x="649750" y="1328864"/>
            <a:ext cx="3498975" cy="337988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1" name="Shape 171"/>
        <p:cNvGrpSpPr/>
        <p:nvPr/>
      </p:nvGrpSpPr>
      <p:grpSpPr>
        <a:xfrm>
          <a:off x="0" y="0"/>
          <a:ext cx="0" cy="0"/>
          <a:chOff x="0" y="0"/>
          <a:chExt cx="0" cy="0"/>
        </a:xfrm>
      </p:grpSpPr>
      <p:sp>
        <p:nvSpPr>
          <p:cNvPr id="172" name="Google Shape;172;p24"/>
          <p:cNvSpPr txBox="1"/>
          <p:nvPr/>
        </p:nvSpPr>
        <p:spPr>
          <a:xfrm>
            <a:off x="819825" y="720275"/>
            <a:ext cx="8050800" cy="2463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1600">
                <a:solidFill>
                  <a:srgbClr val="FFFFFF"/>
                </a:solidFill>
                <a:latin typeface="Poppins"/>
                <a:ea typeface="Poppins"/>
                <a:cs typeface="Poppins"/>
                <a:sym typeface="Poppins"/>
              </a:rPr>
              <a:t>Analisis Data: Topik yang paling diminati target pengguna Jobhun</a:t>
            </a:r>
            <a:endParaRPr sz="1600"/>
          </a:p>
        </p:txBody>
      </p:sp>
      <p:sp>
        <p:nvSpPr>
          <p:cNvPr id="173" name="Google Shape;173;p24"/>
          <p:cNvSpPr txBox="1"/>
          <p:nvPr/>
        </p:nvSpPr>
        <p:spPr>
          <a:xfrm>
            <a:off x="4063675" y="1550575"/>
            <a:ext cx="4500000" cy="2955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chemeClr val="dk1"/>
                </a:solidFill>
                <a:latin typeface="Poppins"/>
                <a:ea typeface="Poppins"/>
                <a:cs typeface="Poppins"/>
                <a:sym typeface="Poppins"/>
              </a:rPr>
              <a:t>Gambar disamping merupakan </a:t>
            </a:r>
            <a:r>
              <a:rPr i="1" lang="en" sz="1200">
                <a:solidFill>
                  <a:schemeClr val="dk1"/>
                </a:solidFill>
                <a:latin typeface="Poppins"/>
                <a:ea typeface="Poppins"/>
                <a:cs typeface="Poppins"/>
                <a:sym typeface="Poppins"/>
              </a:rPr>
              <a:t>Chart</a:t>
            </a:r>
            <a:r>
              <a:rPr lang="en" sz="1200">
                <a:solidFill>
                  <a:schemeClr val="dk1"/>
                </a:solidFill>
                <a:latin typeface="Poppins"/>
                <a:ea typeface="Poppins"/>
                <a:cs typeface="Poppins"/>
                <a:sym typeface="Poppins"/>
              </a:rPr>
              <a:t> </a:t>
            </a:r>
            <a:r>
              <a:rPr lang="en" sz="1200">
                <a:solidFill>
                  <a:schemeClr val="dk1"/>
                </a:solidFill>
                <a:latin typeface="Poppins"/>
                <a:ea typeface="Poppins"/>
                <a:cs typeface="Poppins"/>
                <a:sym typeface="Poppins"/>
              </a:rPr>
              <a:t>topik yang paling diminati oleh target pengguna Jobhun. Dari chart tersebut terlihat bahwa target pengguna jobhun paling berminat pada topik </a:t>
            </a:r>
            <a:r>
              <a:rPr lang="en" sz="1200">
                <a:solidFill>
                  <a:schemeClr val="accent1"/>
                </a:solidFill>
                <a:latin typeface="Poppins"/>
                <a:ea typeface="Poppins"/>
                <a:cs typeface="Poppins"/>
                <a:sym typeface="Poppins"/>
              </a:rPr>
              <a:t>Content Writer sebesar 15% dan Social Media Specialist sebesar 13% dari total target pengguna Jobhun.</a:t>
            </a:r>
            <a:r>
              <a:rPr lang="en" sz="1200">
                <a:solidFill>
                  <a:schemeClr val="dk1"/>
                </a:solidFill>
                <a:latin typeface="Poppins"/>
                <a:ea typeface="Poppins"/>
                <a:cs typeface="Poppins"/>
                <a:sym typeface="Poppins"/>
              </a:rPr>
              <a:t> </a:t>
            </a:r>
            <a:endParaRPr sz="1200">
              <a:solidFill>
                <a:schemeClr val="accent1"/>
              </a:solidFill>
              <a:latin typeface="Poppins"/>
              <a:ea typeface="Poppins"/>
              <a:cs typeface="Poppins"/>
              <a:sym typeface="Poppins"/>
            </a:endParaRPr>
          </a:p>
          <a:p>
            <a:pPr indent="0" lvl="0" marL="0" rtl="0" algn="just">
              <a:spcBef>
                <a:spcPts val="0"/>
              </a:spcBef>
              <a:spcAft>
                <a:spcPts val="0"/>
              </a:spcAft>
              <a:buNone/>
            </a:pPr>
            <a:r>
              <a:t/>
            </a:r>
            <a:endParaRPr sz="1200">
              <a:solidFill>
                <a:schemeClr val="dk1"/>
              </a:solidFill>
              <a:latin typeface="Poppins"/>
              <a:ea typeface="Poppins"/>
              <a:cs typeface="Poppins"/>
              <a:sym typeface="Poppins"/>
            </a:endParaRPr>
          </a:p>
          <a:p>
            <a:pPr indent="0" lvl="0" marL="0" rtl="0" algn="just">
              <a:spcBef>
                <a:spcPts val="0"/>
              </a:spcBef>
              <a:spcAft>
                <a:spcPts val="0"/>
              </a:spcAft>
              <a:buNone/>
            </a:pPr>
            <a:r>
              <a:rPr lang="en" sz="1200">
                <a:solidFill>
                  <a:schemeClr val="dk1"/>
                </a:solidFill>
                <a:latin typeface="Poppins"/>
                <a:ea typeface="Poppins"/>
                <a:cs typeface="Poppins"/>
                <a:sym typeface="Poppins"/>
              </a:rPr>
              <a:t>Menurut website </a:t>
            </a:r>
            <a:r>
              <a:rPr lang="en" sz="1200" u="sng">
                <a:solidFill>
                  <a:schemeClr val="hlink"/>
                </a:solidFill>
                <a:latin typeface="Poppins"/>
                <a:ea typeface="Poppins"/>
                <a:cs typeface="Poppins"/>
                <a:sym typeface="Poppins"/>
                <a:hlinkClick r:id="rId4"/>
              </a:rPr>
              <a:t>dataindonesia.id</a:t>
            </a:r>
            <a:r>
              <a:rPr lang="en" sz="1200">
                <a:solidFill>
                  <a:schemeClr val="dk1"/>
                </a:solidFill>
                <a:latin typeface="Poppins"/>
                <a:ea typeface="Poppins"/>
                <a:cs typeface="Poppins"/>
                <a:sym typeface="Poppins"/>
              </a:rPr>
              <a:t>, penggunaan media sosial di Indonesia per Januari 2023 sebanyak 167 juta orang atau 60,4% dari populasi Indonesia. Hal ini membuat pemasaran online melalui berbagai macam konten sangat menjamur di Indonesia. Oleh karena itu, hal tersebutlah yang diasumsikan menjadi pemicu ketertarikan target pengguna Jobhun dalam memilih topik </a:t>
            </a:r>
            <a:r>
              <a:rPr lang="en" sz="1200">
                <a:solidFill>
                  <a:schemeClr val="accent1"/>
                </a:solidFill>
                <a:latin typeface="Poppins"/>
                <a:ea typeface="Poppins"/>
                <a:cs typeface="Poppins"/>
                <a:sym typeface="Poppins"/>
              </a:rPr>
              <a:t>content writer dan social media specialist.</a:t>
            </a:r>
            <a:r>
              <a:rPr lang="en" sz="1200">
                <a:solidFill>
                  <a:schemeClr val="accent1"/>
                </a:solidFill>
                <a:latin typeface="Poppins"/>
                <a:ea typeface="Poppins"/>
                <a:cs typeface="Poppins"/>
                <a:sym typeface="Poppins"/>
              </a:rPr>
              <a:t> </a:t>
            </a:r>
            <a:endParaRPr sz="1200">
              <a:solidFill>
                <a:schemeClr val="accent1"/>
              </a:solidFill>
              <a:latin typeface="Poppins"/>
              <a:ea typeface="Poppins"/>
              <a:cs typeface="Poppins"/>
              <a:sym typeface="Poppins"/>
            </a:endParaRPr>
          </a:p>
        </p:txBody>
      </p:sp>
      <p:pic>
        <p:nvPicPr>
          <p:cNvPr id="174" name="Google Shape;174;p24"/>
          <p:cNvPicPr preferRelativeResize="0"/>
          <p:nvPr/>
        </p:nvPicPr>
        <p:blipFill rotWithShape="1">
          <a:blip r:embed="rId5">
            <a:alphaModFix/>
          </a:blip>
          <a:srcRect b="0" l="2328" r="1471" t="0"/>
          <a:stretch/>
        </p:blipFill>
        <p:spPr>
          <a:xfrm>
            <a:off x="550625" y="1235750"/>
            <a:ext cx="3441200" cy="3270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5"/>
          <p:cNvSpPr txBox="1"/>
          <p:nvPr/>
        </p:nvSpPr>
        <p:spPr>
          <a:xfrm>
            <a:off x="533350" y="684825"/>
            <a:ext cx="7779600" cy="2463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1600">
                <a:solidFill>
                  <a:srgbClr val="FFFFFF"/>
                </a:solidFill>
                <a:latin typeface="Poppins"/>
                <a:ea typeface="Poppins"/>
                <a:cs typeface="Poppins"/>
                <a:sym typeface="Poppins"/>
              </a:rPr>
              <a:t>Analisis Data: Harga jual yang sesuai dengan target pengguna Jobhun</a:t>
            </a:r>
            <a:endParaRPr sz="1600"/>
          </a:p>
        </p:txBody>
      </p:sp>
      <p:sp>
        <p:nvSpPr>
          <p:cNvPr id="180" name="Google Shape;180;p25"/>
          <p:cNvSpPr txBox="1"/>
          <p:nvPr/>
        </p:nvSpPr>
        <p:spPr>
          <a:xfrm>
            <a:off x="4054225" y="1311738"/>
            <a:ext cx="4499700" cy="3140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chemeClr val="dk1"/>
                </a:solidFill>
                <a:latin typeface="Poppins"/>
                <a:ea typeface="Poppins"/>
                <a:cs typeface="Poppins"/>
                <a:sym typeface="Poppins"/>
              </a:rPr>
              <a:t>Gambar disamping</a:t>
            </a:r>
            <a:r>
              <a:rPr lang="en" sz="1200">
                <a:solidFill>
                  <a:schemeClr val="dk1"/>
                </a:solidFill>
                <a:latin typeface="Poppins"/>
                <a:ea typeface="Poppins"/>
                <a:cs typeface="Poppins"/>
                <a:sym typeface="Poppins"/>
              </a:rPr>
              <a:t> merupakan </a:t>
            </a:r>
            <a:r>
              <a:rPr i="1" lang="en" sz="1200">
                <a:solidFill>
                  <a:schemeClr val="dk1"/>
                </a:solidFill>
                <a:latin typeface="Poppins"/>
                <a:ea typeface="Poppins"/>
                <a:cs typeface="Poppins"/>
                <a:sym typeface="Poppins"/>
              </a:rPr>
              <a:t>Chart</a:t>
            </a:r>
            <a:r>
              <a:rPr lang="en" sz="1200">
                <a:solidFill>
                  <a:schemeClr val="dk1"/>
                </a:solidFill>
                <a:latin typeface="Poppins"/>
                <a:ea typeface="Poppins"/>
                <a:cs typeface="Poppins"/>
                <a:sym typeface="Poppins"/>
              </a:rPr>
              <a:t> penentuan harga jual kelas/konsultasi yang sesuai dengan target pengguna Jobhun. Gambar tersebut menunjukkan bahwa nominal pembayaran yang sering dibayarkan oleh target pengguna jobhun yaitu dibawah 1 juta rupiah dengan nominal pembayaran tertinggi berada di Rp700.000  dan pembayaran terendah berada di Rp0. Nominal Rp0-Rp700 ribu ini menunjukkan bagaimana kemampuan pembayaran dari setiap target pengguna Jobhun. </a:t>
            </a:r>
            <a:endParaRPr sz="1200">
              <a:solidFill>
                <a:schemeClr val="dk1"/>
              </a:solidFill>
              <a:latin typeface="Poppins"/>
              <a:ea typeface="Poppins"/>
              <a:cs typeface="Poppins"/>
              <a:sym typeface="Poppins"/>
            </a:endParaRPr>
          </a:p>
          <a:p>
            <a:pPr indent="0" lvl="0" marL="0" rtl="0" algn="just">
              <a:spcBef>
                <a:spcPts val="0"/>
              </a:spcBef>
              <a:spcAft>
                <a:spcPts val="0"/>
              </a:spcAft>
              <a:buNone/>
            </a:pPr>
            <a:r>
              <a:t/>
            </a:r>
            <a:endParaRPr sz="1200">
              <a:solidFill>
                <a:schemeClr val="dk1"/>
              </a:solidFill>
              <a:latin typeface="Poppins"/>
              <a:ea typeface="Poppins"/>
              <a:cs typeface="Poppins"/>
              <a:sym typeface="Poppins"/>
            </a:endParaRPr>
          </a:p>
          <a:p>
            <a:pPr indent="0" lvl="0" marL="0" rtl="0" algn="just">
              <a:spcBef>
                <a:spcPts val="0"/>
              </a:spcBef>
              <a:spcAft>
                <a:spcPts val="0"/>
              </a:spcAft>
              <a:buNone/>
            </a:pPr>
            <a:r>
              <a:rPr lang="en" sz="1200">
                <a:solidFill>
                  <a:schemeClr val="dk1"/>
                </a:solidFill>
                <a:latin typeface="Poppins"/>
                <a:ea typeface="Poppins"/>
                <a:cs typeface="Poppins"/>
                <a:sym typeface="Poppins"/>
              </a:rPr>
              <a:t>Jika dikaitkan lagi dengan profesi pengguna jobhun yang sebagian besar merupakan mahasiswa dan jobseeker, maka besarnya nominal pembayaran Rp0-Rp700 ribu ini dapat terjadi karena jobseeker cenderung tidak memiliki penghasilan yang tetap.</a:t>
            </a:r>
            <a:endParaRPr sz="1200">
              <a:solidFill>
                <a:schemeClr val="dk1"/>
              </a:solidFill>
              <a:latin typeface="Poppins"/>
              <a:ea typeface="Poppins"/>
              <a:cs typeface="Poppins"/>
              <a:sym typeface="Poppins"/>
            </a:endParaRPr>
          </a:p>
        </p:txBody>
      </p:sp>
      <p:pic>
        <p:nvPicPr>
          <p:cNvPr id="181" name="Google Shape;181;p25"/>
          <p:cNvPicPr preferRelativeResize="0"/>
          <p:nvPr/>
        </p:nvPicPr>
        <p:blipFill rotWithShape="1">
          <a:blip r:embed="rId4">
            <a:alphaModFix/>
          </a:blip>
          <a:srcRect b="0" l="833" r="0" t="4906"/>
          <a:stretch/>
        </p:blipFill>
        <p:spPr>
          <a:xfrm>
            <a:off x="533350" y="1230925"/>
            <a:ext cx="3520875" cy="3301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p26"/>
          <p:cNvSpPr txBox="1"/>
          <p:nvPr/>
        </p:nvSpPr>
        <p:spPr>
          <a:xfrm>
            <a:off x="965313" y="720525"/>
            <a:ext cx="28152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1800">
                <a:solidFill>
                  <a:srgbClr val="FFFFFF"/>
                </a:solidFill>
                <a:latin typeface="Poppins"/>
                <a:ea typeface="Poppins"/>
                <a:cs typeface="Poppins"/>
                <a:sym typeface="Poppins"/>
              </a:rPr>
              <a:t>Rekomendasi</a:t>
            </a:r>
            <a:endParaRPr b="1" sz="1800">
              <a:solidFill>
                <a:srgbClr val="FFFFFF"/>
              </a:solidFill>
              <a:latin typeface="Poppins"/>
              <a:ea typeface="Poppins"/>
              <a:cs typeface="Poppins"/>
              <a:sym typeface="Poppins"/>
            </a:endParaRPr>
          </a:p>
        </p:txBody>
      </p:sp>
      <p:sp>
        <p:nvSpPr>
          <p:cNvPr id="187" name="Google Shape;187;p26"/>
          <p:cNvSpPr txBox="1"/>
          <p:nvPr/>
        </p:nvSpPr>
        <p:spPr>
          <a:xfrm>
            <a:off x="965325" y="1108625"/>
            <a:ext cx="7408500" cy="37866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lang="en" sz="1500">
                <a:latin typeface="Poppins"/>
                <a:ea typeface="Poppins"/>
                <a:cs typeface="Poppins"/>
                <a:sym typeface="Poppins"/>
              </a:rPr>
              <a:t>Berdasarkan insight di slide-slide sebelumnya, kami memberikan rekomendasi sebagai berikut:</a:t>
            </a:r>
            <a:endParaRPr sz="1500">
              <a:latin typeface="Poppins"/>
              <a:ea typeface="Poppins"/>
              <a:cs typeface="Poppins"/>
              <a:sym typeface="Poppins"/>
            </a:endParaRPr>
          </a:p>
          <a:p>
            <a:pPr indent="-323850" lvl="0" marL="457200" marR="0" rtl="0" algn="just">
              <a:lnSpc>
                <a:spcPct val="140000"/>
              </a:lnSpc>
              <a:spcBef>
                <a:spcPts val="0"/>
              </a:spcBef>
              <a:spcAft>
                <a:spcPts val="0"/>
              </a:spcAft>
              <a:buSzPts val="1500"/>
              <a:buFont typeface="Poppins"/>
              <a:buChar char="●"/>
            </a:pPr>
            <a:r>
              <a:rPr lang="en" sz="1500">
                <a:latin typeface="Poppins"/>
                <a:ea typeface="Poppins"/>
                <a:cs typeface="Poppins"/>
                <a:sym typeface="Poppins"/>
              </a:rPr>
              <a:t>Untuk kelas yang sepi peminat seperti Social Media Specialist Batch 6 dan Human Resource 0123 dengan hanya 22 mentee, perlu dipertimbangkan untuk menyesuaikan harga kelas atau lebih sering menawarkan diskon untuk menarik pengguna.</a:t>
            </a:r>
            <a:endParaRPr sz="1500">
              <a:latin typeface="Poppins"/>
              <a:ea typeface="Poppins"/>
              <a:cs typeface="Poppins"/>
              <a:sym typeface="Poppins"/>
            </a:endParaRPr>
          </a:p>
          <a:p>
            <a:pPr indent="-323850" lvl="0" marL="457200" marR="0" rtl="0" algn="just">
              <a:lnSpc>
                <a:spcPct val="140000"/>
              </a:lnSpc>
              <a:spcBef>
                <a:spcPts val="0"/>
              </a:spcBef>
              <a:spcAft>
                <a:spcPts val="0"/>
              </a:spcAft>
              <a:buSzPts val="1500"/>
              <a:buFont typeface="Poppins"/>
              <a:buChar char="●"/>
            </a:pPr>
            <a:r>
              <a:rPr lang="en" sz="1500">
                <a:latin typeface="Poppins"/>
                <a:ea typeface="Poppins"/>
                <a:cs typeface="Poppins"/>
                <a:sym typeface="Poppins"/>
              </a:rPr>
              <a:t>Topik yang termasuk sedikit diminati oleh pengguna layanan Jobhun yaitu Career Prep &amp; SEO Specialist dengan hanya 103 pengguna. Rentang harga topik ini yaitu mulai dari Rp0-Rp700.000, rentang ini lebih kecil daripada topik yang paling banyak peminat yaitu Content Writer dengan rentang Rp0-Rp1.500.000. Jadi perlu dievaluasi faktor-faktor selain harga, bisa dari kualitas instruktur, kualitas materi, dan lain-lain.</a:t>
            </a:r>
            <a:endParaRPr sz="1500">
              <a:latin typeface="Poppins"/>
              <a:ea typeface="Poppins"/>
              <a:cs typeface="Poppins"/>
              <a:sym typeface="Poppi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Google Shape;192;p27"/>
          <p:cNvSpPr txBox="1"/>
          <p:nvPr/>
        </p:nvSpPr>
        <p:spPr>
          <a:xfrm>
            <a:off x="965313" y="720525"/>
            <a:ext cx="28152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1800">
                <a:solidFill>
                  <a:srgbClr val="FFFFFF"/>
                </a:solidFill>
                <a:latin typeface="Poppins"/>
                <a:ea typeface="Poppins"/>
                <a:cs typeface="Poppins"/>
                <a:sym typeface="Poppins"/>
              </a:rPr>
              <a:t>Rekomendasi</a:t>
            </a:r>
            <a:endParaRPr b="1" sz="1800">
              <a:solidFill>
                <a:srgbClr val="FFFFFF"/>
              </a:solidFill>
              <a:latin typeface="Poppins"/>
              <a:ea typeface="Poppins"/>
              <a:cs typeface="Poppins"/>
              <a:sym typeface="Poppins"/>
            </a:endParaRPr>
          </a:p>
        </p:txBody>
      </p:sp>
      <p:sp>
        <p:nvSpPr>
          <p:cNvPr id="193" name="Google Shape;193;p27"/>
          <p:cNvSpPr txBox="1"/>
          <p:nvPr/>
        </p:nvSpPr>
        <p:spPr>
          <a:xfrm>
            <a:off x="965325" y="1108625"/>
            <a:ext cx="7408500" cy="3786600"/>
          </a:xfrm>
          <a:prstGeom prst="rect">
            <a:avLst/>
          </a:prstGeom>
          <a:noFill/>
          <a:ln>
            <a:noFill/>
          </a:ln>
        </p:spPr>
        <p:txBody>
          <a:bodyPr anchorCtr="0" anchor="t" bIns="0" lIns="0" spcFirstLastPara="1" rIns="0" wrap="square" tIns="0">
            <a:spAutoFit/>
          </a:bodyPr>
          <a:lstStyle/>
          <a:p>
            <a:pPr indent="-323850" lvl="0" marL="457200" marR="0" rtl="0" algn="just">
              <a:lnSpc>
                <a:spcPct val="140000"/>
              </a:lnSpc>
              <a:spcBef>
                <a:spcPts val="0"/>
              </a:spcBef>
              <a:spcAft>
                <a:spcPts val="0"/>
              </a:spcAft>
              <a:buSzPts val="1500"/>
              <a:buFont typeface="Poppins"/>
              <a:buChar char="●"/>
            </a:pPr>
            <a:r>
              <a:rPr lang="en" sz="1500">
                <a:latin typeface="Poppins"/>
                <a:ea typeface="Poppins"/>
                <a:cs typeface="Poppins"/>
                <a:sym typeface="Poppins"/>
              </a:rPr>
              <a:t>Topik yang paling banyak diminati oleh target pengguna Jobhun adalah Content Writer dengan 277 target pengguna, </a:t>
            </a:r>
            <a:r>
              <a:rPr lang="en" sz="1500">
                <a:latin typeface="Poppins"/>
                <a:ea typeface="Poppins"/>
                <a:cs typeface="Poppins"/>
                <a:sym typeface="Poppins"/>
              </a:rPr>
              <a:t>namun ada 107 target pengguna yang tidak </a:t>
            </a:r>
            <a:r>
              <a:rPr lang="en" sz="1500">
                <a:latin typeface="Poppins"/>
                <a:ea typeface="Poppins"/>
                <a:cs typeface="Poppins"/>
                <a:sym typeface="Poppins"/>
              </a:rPr>
              <a:t>mencapai tahap pembelian/transaksi</a:t>
            </a:r>
            <a:r>
              <a:rPr lang="en" sz="1500">
                <a:latin typeface="Poppins"/>
                <a:ea typeface="Poppins"/>
                <a:cs typeface="Poppins"/>
                <a:sym typeface="Poppins"/>
              </a:rPr>
              <a:t>. Tim Jobhun perlu meminta feedback kepada target pengguna yang tidak jadi transaksi sebagai bahan evaluasi. </a:t>
            </a:r>
            <a:endParaRPr sz="1500">
              <a:latin typeface="Poppins"/>
              <a:ea typeface="Poppins"/>
              <a:cs typeface="Poppins"/>
              <a:sym typeface="Poppins"/>
            </a:endParaRPr>
          </a:p>
          <a:p>
            <a:pPr indent="-323850" lvl="0" marL="457200" marR="0" rtl="0" algn="just">
              <a:lnSpc>
                <a:spcPct val="140000"/>
              </a:lnSpc>
              <a:spcBef>
                <a:spcPts val="0"/>
              </a:spcBef>
              <a:spcAft>
                <a:spcPts val="0"/>
              </a:spcAft>
              <a:buSzPts val="1500"/>
              <a:buFont typeface="Poppins"/>
              <a:buChar char="●"/>
            </a:pPr>
            <a:r>
              <a:rPr lang="en" sz="1500">
                <a:latin typeface="Poppins"/>
                <a:ea typeface="Poppins"/>
                <a:cs typeface="Poppins"/>
                <a:sym typeface="Poppins"/>
              </a:rPr>
              <a:t>Harga jual kelas yang sesuai dengan target pengguna Jobhun berada pada rentang Rp0-Rp700.000. Dan banyak mentee yang membayar di nominal Rp700.000, ini berarti nominal Rp700.000 masih </a:t>
            </a:r>
            <a:r>
              <a:rPr i="1" lang="en" sz="1500">
                <a:latin typeface="Poppins"/>
                <a:ea typeface="Poppins"/>
                <a:cs typeface="Poppins"/>
                <a:sym typeface="Poppins"/>
              </a:rPr>
              <a:t>affordable</a:t>
            </a:r>
            <a:r>
              <a:rPr lang="en" sz="1500">
                <a:latin typeface="Poppins"/>
                <a:ea typeface="Poppins"/>
                <a:cs typeface="Poppins"/>
                <a:sym typeface="Poppins"/>
              </a:rPr>
              <a:t> bagi pengguna. Dan terlihat ada kelas dengan harga Rp0, kami mengasumsikan ini adalah promo kelas gratis. Menurut kami, Jobhun masih perlu meneruskan promo kelas gratis ini untuk menarik lebih banyak pengguna.</a:t>
            </a:r>
            <a:endParaRPr sz="1500">
              <a:latin typeface="Poppins"/>
              <a:ea typeface="Poppins"/>
              <a:cs typeface="Poppins"/>
              <a:sym typeface="Poppi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7" name="Shape 197"/>
        <p:cNvGrpSpPr/>
        <p:nvPr/>
      </p:nvGrpSpPr>
      <p:grpSpPr>
        <a:xfrm>
          <a:off x="0" y="0"/>
          <a:ext cx="0" cy="0"/>
          <a:chOff x="0" y="0"/>
          <a:chExt cx="0" cy="0"/>
        </a:xfrm>
      </p:grpSpPr>
      <p:pic>
        <p:nvPicPr>
          <p:cNvPr id="198" name="Google Shape;198;p28"/>
          <p:cNvPicPr preferRelativeResize="0"/>
          <p:nvPr/>
        </p:nvPicPr>
        <p:blipFill rotWithShape="1">
          <a:blip r:embed="rId4">
            <a:alphaModFix/>
          </a:blip>
          <a:srcRect b="3400" l="2600" r="1778" t="0"/>
          <a:stretch/>
        </p:blipFill>
        <p:spPr>
          <a:xfrm>
            <a:off x="1651419" y="583900"/>
            <a:ext cx="5841167" cy="4180375"/>
          </a:xfrm>
          <a:prstGeom prst="rect">
            <a:avLst/>
          </a:prstGeom>
          <a:noFill/>
          <a:ln>
            <a:noFill/>
          </a:ln>
        </p:spPr>
      </p:pic>
      <p:sp>
        <p:nvSpPr>
          <p:cNvPr id="199" name="Google Shape;199;p28"/>
          <p:cNvSpPr txBox="1"/>
          <p:nvPr/>
        </p:nvSpPr>
        <p:spPr>
          <a:xfrm>
            <a:off x="740050" y="430634"/>
            <a:ext cx="29142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1800">
                <a:latin typeface="Poppins"/>
                <a:ea typeface="Poppins"/>
                <a:cs typeface="Poppins"/>
                <a:sym typeface="Poppins"/>
              </a:rPr>
              <a:t>Dashboard</a:t>
            </a:r>
            <a:endParaRPr sz="700"/>
          </a:p>
        </p:txBody>
      </p:sp>
      <p:sp>
        <p:nvSpPr>
          <p:cNvPr id="200" name="Google Shape;200;p28"/>
          <p:cNvSpPr txBox="1"/>
          <p:nvPr/>
        </p:nvSpPr>
        <p:spPr>
          <a:xfrm>
            <a:off x="184900" y="4866700"/>
            <a:ext cx="7510800" cy="153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 sz="1000">
                <a:latin typeface="Poppins"/>
                <a:ea typeface="Poppins"/>
                <a:cs typeface="Poppins"/>
                <a:sym typeface="Poppins"/>
              </a:rPr>
              <a:t>Link dashboard : </a:t>
            </a:r>
            <a:r>
              <a:rPr lang="en" sz="1000" u="sng">
                <a:solidFill>
                  <a:schemeClr val="hlink"/>
                </a:solidFill>
                <a:latin typeface="Poppins"/>
                <a:ea typeface="Poppins"/>
                <a:cs typeface="Poppins"/>
                <a:sym typeface="Poppins"/>
                <a:hlinkClick r:id="rId5"/>
              </a:rPr>
              <a:t>https://lookerstudio.google.com/reporting/ea85028b-3875-44b6-a51d-5016ec7ac4a1/page/4AMlD</a:t>
            </a:r>
            <a:r>
              <a:rPr lang="en" sz="1000">
                <a:latin typeface="Poppins"/>
                <a:ea typeface="Poppins"/>
                <a:cs typeface="Poppins"/>
                <a:sym typeface="Poppins"/>
              </a:rPr>
              <a:t> </a:t>
            </a:r>
            <a:endParaRPr sz="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4" name="Shape 204"/>
        <p:cNvGrpSpPr/>
        <p:nvPr/>
      </p:nvGrpSpPr>
      <p:grpSpPr>
        <a:xfrm>
          <a:off x="0" y="0"/>
          <a:ext cx="0" cy="0"/>
          <a:chOff x="0" y="0"/>
          <a:chExt cx="0" cy="0"/>
        </a:xfrm>
      </p:grpSpPr>
      <p:sp>
        <p:nvSpPr>
          <p:cNvPr id="205" name="Google Shape;205;p29"/>
          <p:cNvSpPr txBox="1"/>
          <p:nvPr/>
        </p:nvSpPr>
        <p:spPr>
          <a:xfrm>
            <a:off x="963549" y="700900"/>
            <a:ext cx="42087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1800">
                <a:solidFill>
                  <a:srgbClr val="FFFFFF"/>
                </a:solidFill>
                <a:latin typeface="Poppins"/>
                <a:ea typeface="Poppins"/>
                <a:cs typeface="Poppins"/>
                <a:sym typeface="Poppins"/>
              </a:rPr>
              <a:t>Kesimpulan</a:t>
            </a:r>
            <a:endParaRPr sz="700"/>
          </a:p>
        </p:txBody>
      </p:sp>
      <p:sp>
        <p:nvSpPr>
          <p:cNvPr id="206" name="Google Shape;206;p29"/>
          <p:cNvSpPr txBox="1"/>
          <p:nvPr/>
        </p:nvSpPr>
        <p:spPr>
          <a:xfrm>
            <a:off x="640950" y="1269975"/>
            <a:ext cx="7862100" cy="3287700"/>
          </a:xfrm>
          <a:prstGeom prst="rect">
            <a:avLst/>
          </a:prstGeom>
          <a:noFill/>
          <a:ln>
            <a:noFill/>
          </a:ln>
        </p:spPr>
        <p:txBody>
          <a:bodyPr anchorCtr="0" anchor="t" bIns="0" lIns="0" spcFirstLastPara="1" rIns="0" wrap="square" tIns="0">
            <a:spAutoFit/>
          </a:bodyPr>
          <a:lstStyle/>
          <a:p>
            <a:pPr indent="0" lvl="0" marL="0" rtl="0" algn="just">
              <a:lnSpc>
                <a:spcPct val="140000"/>
              </a:lnSpc>
              <a:spcBef>
                <a:spcPts val="0"/>
              </a:spcBef>
              <a:spcAft>
                <a:spcPts val="0"/>
              </a:spcAft>
              <a:buClr>
                <a:schemeClr val="dk1"/>
              </a:buClr>
              <a:buSzPts val="1100"/>
              <a:buFont typeface="Arial"/>
              <a:buNone/>
            </a:pPr>
            <a:r>
              <a:rPr lang="en" sz="1200">
                <a:latin typeface="Poppins"/>
                <a:ea typeface="Poppins"/>
                <a:cs typeface="Poppins"/>
                <a:sym typeface="Poppins"/>
              </a:rPr>
              <a:t>Dalam rangkaian analisis data Jobhun, dapat disimpulkan bahwa total pengguna pada tahun 2019-2023 mencapai 1.922 Pengguna dan menghasilkan pendapatan sebesar </a:t>
            </a:r>
            <a:r>
              <a:rPr lang="en" sz="1200">
                <a:latin typeface="Poppins"/>
                <a:ea typeface="Poppins"/>
                <a:cs typeface="Poppins"/>
                <a:sym typeface="Poppins"/>
              </a:rPr>
              <a:t>Rp 979</a:t>
            </a:r>
            <a:r>
              <a:rPr lang="en" sz="1200">
                <a:latin typeface="Poppins"/>
                <a:ea typeface="Poppins"/>
                <a:cs typeface="Poppins"/>
                <a:sym typeface="Poppins"/>
              </a:rPr>
              <a:t>,170,636. Puncak penjualan terjadi pada bulan September 2021  dengan pendapatan sebesar </a:t>
            </a:r>
            <a:r>
              <a:rPr lang="en" sz="1200">
                <a:latin typeface="Poppins"/>
                <a:ea typeface="Poppins"/>
                <a:cs typeface="Poppins"/>
                <a:sym typeface="Poppins"/>
              </a:rPr>
              <a:t>Rp 28</a:t>
            </a:r>
            <a:r>
              <a:rPr lang="en" sz="1200">
                <a:latin typeface="Poppins"/>
                <a:ea typeface="Poppins"/>
                <a:cs typeface="Poppins"/>
                <a:sym typeface="Poppins"/>
              </a:rPr>
              <a:t>.033.600.</a:t>
            </a:r>
            <a:endParaRPr sz="1200">
              <a:latin typeface="Poppins"/>
              <a:ea typeface="Poppins"/>
              <a:cs typeface="Poppins"/>
              <a:sym typeface="Poppins"/>
            </a:endParaRPr>
          </a:p>
          <a:p>
            <a:pPr indent="0" lvl="0" marL="0" rtl="0" algn="just">
              <a:lnSpc>
                <a:spcPct val="140000"/>
              </a:lnSpc>
              <a:spcBef>
                <a:spcPts val="0"/>
              </a:spcBef>
              <a:spcAft>
                <a:spcPts val="0"/>
              </a:spcAft>
              <a:buClr>
                <a:schemeClr val="dk1"/>
              </a:buClr>
              <a:buSzPts val="1100"/>
              <a:buFont typeface="Arial"/>
              <a:buNone/>
            </a:pPr>
            <a:r>
              <a:rPr lang="en" sz="1200">
                <a:latin typeface="Poppins"/>
                <a:ea typeface="Poppins"/>
                <a:cs typeface="Poppins"/>
                <a:sym typeface="Poppins"/>
              </a:rPr>
              <a:t>Kelas Career Preparation dan Persiapan </a:t>
            </a:r>
            <a:r>
              <a:rPr lang="en" sz="1200">
                <a:latin typeface="Poppins"/>
                <a:ea typeface="Poppins"/>
                <a:cs typeface="Poppins"/>
                <a:sym typeface="Poppins"/>
              </a:rPr>
              <a:t>Karir</a:t>
            </a:r>
            <a:r>
              <a:rPr lang="en" sz="1200">
                <a:latin typeface="Poppins"/>
                <a:ea typeface="Poppins"/>
                <a:cs typeface="Poppins"/>
                <a:sym typeface="Poppins"/>
              </a:rPr>
              <a:t> Menghadapi Dunia Kerja bagi </a:t>
            </a:r>
            <a:r>
              <a:rPr lang="en" sz="1200">
                <a:latin typeface="Poppins"/>
                <a:ea typeface="Poppins"/>
                <a:cs typeface="Poppins"/>
                <a:sym typeface="Poppins"/>
              </a:rPr>
              <a:t>Fresh Graduate</a:t>
            </a:r>
            <a:r>
              <a:rPr lang="en" sz="1200">
                <a:latin typeface="Poppins"/>
                <a:ea typeface="Poppins"/>
                <a:cs typeface="Poppins"/>
                <a:sym typeface="Poppins"/>
              </a:rPr>
              <a:t> menjadi kelas terlaris dengan peminat lebih banyak karena sebagian besar target maupun pengguna Layanan jobhun yaitu Mahasiswa/Mahasiswi, </a:t>
            </a:r>
            <a:r>
              <a:rPr lang="en" sz="1200">
                <a:latin typeface="Poppins"/>
                <a:ea typeface="Poppins"/>
                <a:cs typeface="Poppins"/>
                <a:sym typeface="Poppins"/>
              </a:rPr>
              <a:t>Fresh Graduate</a:t>
            </a:r>
            <a:r>
              <a:rPr lang="en" sz="1200">
                <a:latin typeface="Poppins"/>
                <a:ea typeface="Poppins"/>
                <a:cs typeface="Poppins"/>
                <a:sym typeface="Poppins"/>
              </a:rPr>
              <a:t>, dan Jobseeker sehingga sangat membutuhkan kelas tersebut. Topik paling diminati bagi pengguna layanan Jobhun yaitu topik mengenai Content Writer, UX writer dan Copywriter. Berikutnya, 3 topik paling diminati oleh target pengguna Jobhun yaitu Content Writer, Social Media Specialist dan UX Writer. Hal ini dipengaruhi karena saat ini banyak nya penduduk Indonesia yang menggunakan Sosial Media, sehingga sangat berpeluang bagi pengguna untuk menjadikan Sosial Media sebagai penghasilan atau bahkan pekerjaan. Harga jual kelas atau konsultasi yang memenuhi </a:t>
            </a:r>
            <a:r>
              <a:rPr lang="en" sz="1200">
                <a:latin typeface="Poppins"/>
                <a:ea typeface="Poppins"/>
                <a:cs typeface="Poppins"/>
                <a:sym typeface="Poppins"/>
              </a:rPr>
              <a:t>ekspektasi dan kemampuan membayar</a:t>
            </a:r>
            <a:r>
              <a:rPr lang="en" sz="1200">
                <a:latin typeface="Poppins"/>
                <a:ea typeface="Poppins"/>
                <a:cs typeface="Poppins"/>
                <a:sym typeface="Poppins"/>
              </a:rPr>
              <a:t> oleh pengguna yaitu harga kisaran </a:t>
            </a:r>
            <a:r>
              <a:rPr lang="en" sz="1200">
                <a:latin typeface="Poppins"/>
                <a:ea typeface="Poppins"/>
                <a:cs typeface="Poppins"/>
                <a:sym typeface="Poppins"/>
              </a:rPr>
              <a:t>Rp0</a:t>
            </a:r>
            <a:r>
              <a:rPr lang="en" sz="1200">
                <a:latin typeface="Poppins"/>
                <a:ea typeface="Poppins"/>
                <a:cs typeface="Poppins"/>
                <a:sym typeface="Poppins"/>
              </a:rPr>
              <a:t> - Rp700.000.</a:t>
            </a:r>
            <a:endParaRPr sz="1200">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nvSpPr>
        <p:spPr>
          <a:xfrm>
            <a:off x="881325" y="710028"/>
            <a:ext cx="20904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1800">
                <a:solidFill>
                  <a:srgbClr val="FFFFFF"/>
                </a:solidFill>
                <a:latin typeface="Poppins"/>
                <a:ea typeface="Poppins"/>
                <a:cs typeface="Poppins"/>
                <a:sym typeface="Poppins"/>
              </a:rPr>
              <a:t>Grup 1</a:t>
            </a:r>
            <a:endParaRPr sz="700"/>
          </a:p>
        </p:txBody>
      </p:sp>
      <p:sp>
        <p:nvSpPr>
          <p:cNvPr id="61" name="Google Shape;61;p14"/>
          <p:cNvSpPr txBox="1"/>
          <p:nvPr/>
        </p:nvSpPr>
        <p:spPr>
          <a:xfrm>
            <a:off x="1170075" y="1506351"/>
            <a:ext cx="2869200" cy="153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1000">
                <a:latin typeface="Poppins"/>
                <a:ea typeface="Poppins"/>
                <a:cs typeface="Poppins"/>
                <a:sym typeface="Poppins"/>
              </a:rPr>
              <a:t>Mentor</a:t>
            </a:r>
            <a:endParaRPr b="1" sz="1000">
              <a:latin typeface="Poppins"/>
              <a:ea typeface="Poppins"/>
              <a:cs typeface="Poppins"/>
              <a:sym typeface="Poppins"/>
            </a:endParaRPr>
          </a:p>
        </p:txBody>
      </p:sp>
      <p:sp>
        <p:nvSpPr>
          <p:cNvPr id="62" name="Google Shape;62;p14"/>
          <p:cNvSpPr txBox="1"/>
          <p:nvPr/>
        </p:nvSpPr>
        <p:spPr>
          <a:xfrm>
            <a:off x="4652375" y="1506350"/>
            <a:ext cx="3015900" cy="25245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1000">
                <a:latin typeface="Poppins"/>
                <a:ea typeface="Poppins"/>
                <a:cs typeface="Poppins"/>
                <a:sym typeface="Poppins"/>
              </a:rPr>
              <a:t>Anggota Grup: </a:t>
            </a:r>
            <a:endParaRPr b="1" sz="1000">
              <a:latin typeface="Poppins"/>
              <a:ea typeface="Poppins"/>
              <a:cs typeface="Poppins"/>
              <a:sym typeface="Poppins"/>
            </a:endParaRPr>
          </a:p>
          <a:p>
            <a:pPr indent="-292100" lvl="0" marL="457200" rtl="0" algn="l">
              <a:lnSpc>
                <a:spcPct val="140000"/>
              </a:lnSpc>
              <a:spcBef>
                <a:spcPts val="0"/>
              </a:spcBef>
              <a:spcAft>
                <a:spcPts val="0"/>
              </a:spcAft>
              <a:buSzPts val="1000"/>
              <a:buFont typeface="Poppins"/>
              <a:buAutoNum type="arabicPeriod"/>
            </a:pPr>
            <a:r>
              <a:rPr lang="en" sz="1000">
                <a:latin typeface="Poppins"/>
                <a:ea typeface="Poppins"/>
                <a:cs typeface="Poppins"/>
                <a:sym typeface="Poppins"/>
              </a:rPr>
              <a:t>Agustin Prasetyowati</a:t>
            </a:r>
            <a:endParaRPr sz="1000">
              <a:latin typeface="Poppins"/>
              <a:ea typeface="Poppins"/>
              <a:cs typeface="Poppins"/>
              <a:sym typeface="Poppins"/>
            </a:endParaRPr>
          </a:p>
          <a:p>
            <a:pPr indent="-292100" lvl="0" marL="457200" rtl="0" algn="l">
              <a:lnSpc>
                <a:spcPct val="140000"/>
              </a:lnSpc>
              <a:spcBef>
                <a:spcPts val="0"/>
              </a:spcBef>
              <a:spcAft>
                <a:spcPts val="0"/>
              </a:spcAft>
              <a:buSzPts val="1000"/>
              <a:buFont typeface="Poppins"/>
              <a:buAutoNum type="arabicPeriod"/>
            </a:pPr>
            <a:r>
              <a:rPr lang="en" sz="1000">
                <a:latin typeface="Poppins"/>
                <a:ea typeface="Poppins"/>
                <a:cs typeface="Poppins"/>
                <a:sym typeface="Poppins"/>
              </a:rPr>
              <a:t>Aishela Putri</a:t>
            </a:r>
            <a:endParaRPr sz="1000">
              <a:latin typeface="Poppins"/>
              <a:ea typeface="Poppins"/>
              <a:cs typeface="Poppins"/>
              <a:sym typeface="Poppins"/>
            </a:endParaRPr>
          </a:p>
          <a:p>
            <a:pPr indent="-292100" lvl="0" marL="457200" rtl="0" algn="l">
              <a:lnSpc>
                <a:spcPct val="140000"/>
              </a:lnSpc>
              <a:spcBef>
                <a:spcPts val="0"/>
              </a:spcBef>
              <a:spcAft>
                <a:spcPts val="0"/>
              </a:spcAft>
              <a:buSzPts val="1000"/>
              <a:buFont typeface="Poppins"/>
              <a:buAutoNum type="arabicPeriod"/>
            </a:pPr>
            <a:r>
              <a:rPr lang="en" sz="1000">
                <a:latin typeface="Poppins"/>
                <a:ea typeface="Poppins"/>
                <a:cs typeface="Poppins"/>
                <a:sym typeface="Poppins"/>
              </a:rPr>
              <a:t>Andi Nur Aidil Fitrah</a:t>
            </a:r>
            <a:endParaRPr sz="1000">
              <a:latin typeface="Poppins"/>
              <a:ea typeface="Poppins"/>
              <a:cs typeface="Poppins"/>
              <a:sym typeface="Poppins"/>
            </a:endParaRPr>
          </a:p>
          <a:p>
            <a:pPr indent="-292100" lvl="0" marL="457200" rtl="0" algn="l">
              <a:lnSpc>
                <a:spcPct val="140000"/>
              </a:lnSpc>
              <a:spcBef>
                <a:spcPts val="0"/>
              </a:spcBef>
              <a:spcAft>
                <a:spcPts val="0"/>
              </a:spcAft>
              <a:buSzPts val="1000"/>
              <a:buFont typeface="Poppins"/>
              <a:buAutoNum type="arabicPeriod"/>
            </a:pPr>
            <a:r>
              <a:rPr lang="en" sz="1000">
                <a:latin typeface="Poppins"/>
                <a:ea typeface="Poppins"/>
                <a:cs typeface="Poppins"/>
                <a:sym typeface="Poppins"/>
              </a:rPr>
              <a:t>Anggita Sari</a:t>
            </a:r>
            <a:endParaRPr sz="1000">
              <a:latin typeface="Poppins"/>
              <a:ea typeface="Poppins"/>
              <a:cs typeface="Poppins"/>
              <a:sym typeface="Poppins"/>
            </a:endParaRPr>
          </a:p>
          <a:p>
            <a:pPr indent="-292100" lvl="0" marL="457200" rtl="0" algn="l">
              <a:lnSpc>
                <a:spcPct val="140000"/>
              </a:lnSpc>
              <a:spcBef>
                <a:spcPts val="0"/>
              </a:spcBef>
              <a:spcAft>
                <a:spcPts val="0"/>
              </a:spcAft>
              <a:buSzPts val="1000"/>
              <a:buFont typeface="Poppins"/>
              <a:buAutoNum type="arabicPeriod"/>
            </a:pPr>
            <a:r>
              <a:rPr lang="en" sz="1000">
                <a:latin typeface="Poppins"/>
                <a:ea typeface="Poppins"/>
                <a:cs typeface="Poppins"/>
                <a:sym typeface="Poppins"/>
              </a:rPr>
              <a:t>Arga Syahputra Damanik</a:t>
            </a:r>
            <a:endParaRPr sz="1000">
              <a:latin typeface="Poppins"/>
              <a:ea typeface="Poppins"/>
              <a:cs typeface="Poppins"/>
              <a:sym typeface="Poppins"/>
            </a:endParaRPr>
          </a:p>
          <a:p>
            <a:pPr indent="-292100" lvl="0" marL="457200" rtl="0" algn="l">
              <a:lnSpc>
                <a:spcPct val="140000"/>
              </a:lnSpc>
              <a:spcBef>
                <a:spcPts val="0"/>
              </a:spcBef>
              <a:spcAft>
                <a:spcPts val="0"/>
              </a:spcAft>
              <a:buSzPts val="1000"/>
              <a:buFont typeface="Poppins"/>
              <a:buAutoNum type="arabicPeriod"/>
            </a:pPr>
            <a:r>
              <a:rPr lang="en" sz="1000">
                <a:latin typeface="Poppins"/>
                <a:ea typeface="Poppins"/>
                <a:cs typeface="Poppins"/>
                <a:sym typeface="Poppins"/>
              </a:rPr>
              <a:t>Arie Widya Kafitasari</a:t>
            </a:r>
            <a:endParaRPr sz="1000">
              <a:latin typeface="Poppins"/>
              <a:ea typeface="Poppins"/>
              <a:cs typeface="Poppins"/>
              <a:sym typeface="Poppins"/>
            </a:endParaRPr>
          </a:p>
          <a:p>
            <a:pPr indent="-292100" lvl="0" marL="457200" rtl="0" algn="l">
              <a:lnSpc>
                <a:spcPct val="140000"/>
              </a:lnSpc>
              <a:spcBef>
                <a:spcPts val="0"/>
              </a:spcBef>
              <a:spcAft>
                <a:spcPts val="0"/>
              </a:spcAft>
              <a:buSzPts val="1000"/>
              <a:buFont typeface="Poppins"/>
              <a:buAutoNum type="arabicPeriod"/>
            </a:pPr>
            <a:r>
              <a:rPr lang="en" sz="1000">
                <a:latin typeface="Poppins"/>
                <a:ea typeface="Poppins"/>
                <a:cs typeface="Poppins"/>
                <a:sym typeface="Poppins"/>
              </a:rPr>
              <a:t>Beefrhanna Arrasy Busyra</a:t>
            </a:r>
            <a:endParaRPr sz="1000">
              <a:latin typeface="Poppins"/>
              <a:ea typeface="Poppins"/>
              <a:cs typeface="Poppins"/>
              <a:sym typeface="Poppins"/>
            </a:endParaRPr>
          </a:p>
          <a:p>
            <a:pPr indent="-292100" lvl="0" marL="457200" rtl="0" algn="l">
              <a:lnSpc>
                <a:spcPct val="140000"/>
              </a:lnSpc>
              <a:spcBef>
                <a:spcPts val="0"/>
              </a:spcBef>
              <a:spcAft>
                <a:spcPts val="0"/>
              </a:spcAft>
              <a:buSzPts val="1000"/>
              <a:buFont typeface="Poppins"/>
              <a:buAutoNum type="arabicPeriod"/>
            </a:pPr>
            <a:r>
              <a:rPr lang="en" sz="1000">
                <a:latin typeface="Poppins"/>
                <a:ea typeface="Poppins"/>
                <a:cs typeface="Poppins"/>
                <a:sym typeface="Poppins"/>
              </a:rPr>
              <a:t>Ni Made Oktaviani Putri Dharma Andini</a:t>
            </a:r>
            <a:endParaRPr sz="1000">
              <a:latin typeface="Poppins"/>
              <a:ea typeface="Poppins"/>
              <a:cs typeface="Poppins"/>
              <a:sym typeface="Poppins"/>
            </a:endParaRPr>
          </a:p>
          <a:p>
            <a:pPr indent="-292100" lvl="0" marL="457200" rtl="0" algn="l">
              <a:lnSpc>
                <a:spcPct val="140000"/>
              </a:lnSpc>
              <a:spcBef>
                <a:spcPts val="0"/>
              </a:spcBef>
              <a:spcAft>
                <a:spcPts val="0"/>
              </a:spcAft>
              <a:buSzPts val="1000"/>
              <a:buFont typeface="Poppins"/>
              <a:buAutoNum type="arabicPeriod"/>
            </a:pPr>
            <a:r>
              <a:rPr lang="en" sz="1000">
                <a:latin typeface="Poppins"/>
                <a:ea typeface="Poppins"/>
                <a:cs typeface="Poppins"/>
                <a:sym typeface="Poppins"/>
              </a:rPr>
              <a:t>Octaviani Sheilla Safenson</a:t>
            </a:r>
            <a:endParaRPr sz="1000">
              <a:latin typeface="Poppins"/>
              <a:ea typeface="Poppins"/>
              <a:cs typeface="Poppins"/>
              <a:sym typeface="Poppins"/>
            </a:endParaRPr>
          </a:p>
          <a:p>
            <a:pPr indent="-292100" lvl="0" marL="457200" rtl="0" algn="l">
              <a:lnSpc>
                <a:spcPct val="140000"/>
              </a:lnSpc>
              <a:spcBef>
                <a:spcPts val="0"/>
              </a:spcBef>
              <a:spcAft>
                <a:spcPts val="0"/>
              </a:spcAft>
              <a:buSzPts val="1000"/>
              <a:buFont typeface="Poppins"/>
              <a:buAutoNum type="arabicPeriod"/>
            </a:pPr>
            <a:r>
              <a:rPr lang="en" sz="1000">
                <a:latin typeface="Poppins"/>
                <a:ea typeface="Poppins"/>
                <a:cs typeface="Poppins"/>
                <a:sym typeface="Poppins"/>
              </a:rPr>
              <a:t>Rifqi Ainun Najib</a:t>
            </a:r>
            <a:endParaRPr sz="1000">
              <a:latin typeface="Poppins"/>
              <a:ea typeface="Poppins"/>
              <a:cs typeface="Poppins"/>
              <a:sym typeface="Poppins"/>
            </a:endParaRPr>
          </a:p>
          <a:p>
            <a:pPr indent="-292100" lvl="0" marL="457200" marR="0" rtl="0" algn="l">
              <a:lnSpc>
                <a:spcPct val="140000"/>
              </a:lnSpc>
              <a:spcBef>
                <a:spcPts val="0"/>
              </a:spcBef>
              <a:spcAft>
                <a:spcPts val="0"/>
              </a:spcAft>
              <a:buSzPts val="1000"/>
              <a:buFont typeface="Poppins"/>
              <a:buAutoNum type="arabicPeriod"/>
            </a:pPr>
            <a:r>
              <a:rPr lang="en" sz="1000">
                <a:latin typeface="Poppins"/>
                <a:ea typeface="Poppins"/>
                <a:cs typeface="Poppins"/>
                <a:sym typeface="Poppins"/>
              </a:rPr>
              <a:t>Salsa Bila Naqiyyah</a:t>
            </a:r>
            <a:endParaRPr sz="1000">
              <a:latin typeface="Poppins"/>
              <a:ea typeface="Poppins"/>
              <a:cs typeface="Poppins"/>
              <a:sym typeface="Poppins"/>
            </a:endParaRPr>
          </a:p>
        </p:txBody>
      </p:sp>
      <p:pic>
        <p:nvPicPr>
          <p:cNvPr id="63" name="Google Shape;63;p14"/>
          <p:cNvPicPr preferRelativeResize="0"/>
          <p:nvPr/>
        </p:nvPicPr>
        <p:blipFill>
          <a:blip r:embed="rId4">
            <a:alphaModFix/>
          </a:blip>
          <a:stretch>
            <a:fillRect/>
          </a:stretch>
        </p:blipFill>
        <p:spPr>
          <a:xfrm>
            <a:off x="1170075" y="1692600"/>
            <a:ext cx="2240400" cy="2227500"/>
          </a:xfrm>
          <a:prstGeom prst="rect">
            <a:avLst/>
          </a:prstGeom>
          <a:noFill/>
          <a:ln>
            <a:noFill/>
          </a:ln>
        </p:spPr>
      </p:pic>
      <p:sp>
        <p:nvSpPr>
          <p:cNvPr id="64" name="Google Shape;64;p14"/>
          <p:cNvSpPr txBox="1"/>
          <p:nvPr/>
        </p:nvSpPr>
        <p:spPr>
          <a:xfrm>
            <a:off x="1170075" y="3952451"/>
            <a:ext cx="2869200" cy="153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 sz="1000">
                <a:latin typeface="Poppins"/>
                <a:ea typeface="Poppins"/>
                <a:cs typeface="Poppins"/>
                <a:sym typeface="Poppins"/>
              </a:rPr>
              <a:t>Togu Hasintongan Simanjuntak</a:t>
            </a:r>
            <a:endParaRPr sz="1000">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15"/>
          <p:cNvSpPr txBox="1"/>
          <p:nvPr/>
        </p:nvSpPr>
        <p:spPr>
          <a:xfrm>
            <a:off x="881325" y="710028"/>
            <a:ext cx="2090400" cy="384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1800">
                <a:solidFill>
                  <a:srgbClr val="FFFFFF"/>
                </a:solidFill>
                <a:latin typeface="Poppins"/>
                <a:ea typeface="Poppins"/>
                <a:cs typeface="Poppins"/>
                <a:sym typeface="Poppins"/>
              </a:rPr>
              <a:t>Pembukaan</a:t>
            </a:r>
            <a:endParaRPr sz="700"/>
          </a:p>
        </p:txBody>
      </p:sp>
      <p:sp>
        <p:nvSpPr>
          <p:cNvPr id="70" name="Google Shape;70;p15"/>
          <p:cNvSpPr txBox="1"/>
          <p:nvPr/>
        </p:nvSpPr>
        <p:spPr>
          <a:xfrm flipH="1">
            <a:off x="609750" y="1175725"/>
            <a:ext cx="7924500" cy="35907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None/>
            </a:pPr>
            <a:r>
              <a:rPr lang="en" sz="1200">
                <a:latin typeface="Poppins"/>
                <a:ea typeface="Poppins"/>
                <a:cs typeface="Poppins"/>
                <a:sym typeface="Poppins"/>
              </a:rPr>
              <a:t>Selamat datang dalam presentasi kelompok Business Intelligence 1. Di dalam presentasi ini kami akan memaparkan dan menjelaskan mengenai analisis pengguna layanan Jobhun dari tahun 2019 - 2023. Tujuan proyek kali ini antara lain membantu Jobhun menganalisa beberapa data unit bisnis yang akan digunakan untuk menggali potensi, wawasan, evaluasi dan pengambilan keputusan. Metode analisis yang digunakan pada project ini yaitu :</a:t>
            </a:r>
            <a:endParaRPr sz="1200">
              <a:latin typeface="Poppins"/>
              <a:ea typeface="Poppins"/>
              <a:cs typeface="Poppins"/>
              <a:sym typeface="Poppins"/>
            </a:endParaRPr>
          </a:p>
          <a:p>
            <a:pPr indent="-304800" lvl="0" marL="457200" rtl="0" algn="just">
              <a:lnSpc>
                <a:spcPct val="140000"/>
              </a:lnSpc>
              <a:spcBef>
                <a:spcPts val="0"/>
              </a:spcBef>
              <a:spcAft>
                <a:spcPts val="0"/>
              </a:spcAft>
              <a:buSzPts val="1200"/>
              <a:buFont typeface="Poppins"/>
              <a:buAutoNum type="arabicPeriod"/>
            </a:pPr>
            <a:r>
              <a:rPr lang="en" sz="1200">
                <a:latin typeface="Poppins"/>
                <a:ea typeface="Poppins"/>
                <a:cs typeface="Poppins"/>
                <a:sym typeface="Poppins"/>
              </a:rPr>
              <a:t>Descriptive </a:t>
            </a:r>
            <a:r>
              <a:rPr lang="en" sz="1200">
                <a:latin typeface="Poppins"/>
                <a:ea typeface="Poppins"/>
                <a:cs typeface="Poppins"/>
                <a:sym typeface="Poppins"/>
              </a:rPr>
              <a:t>Analysis</a:t>
            </a:r>
            <a:r>
              <a:rPr lang="en" sz="1200">
                <a:latin typeface="Poppins"/>
                <a:ea typeface="Poppins"/>
                <a:cs typeface="Poppins"/>
                <a:sym typeface="Poppins"/>
              </a:rPr>
              <a:t> </a:t>
            </a:r>
            <a:endParaRPr sz="1200">
              <a:latin typeface="Poppins"/>
              <a:ea typeface="Poppins"/>
              <a:cs typeface="Poppins"/>
              <a:sym typeface="Poppins"/>
            </a:endParaRPr>
          </a:p>
          <a:p>
            <a:pPr indent="-304800" lvl="0" marL="457200" rtl="0" algn="just">
              <a:lnSpc>
                <a:spcPct val="140000"/>
              </a:lnSpc>
              <a:spcBef>
                <a:spcPts val="0"/>
              </a:spcBef>
              <a:spcAft>
                <a:spcPts val="0"/>
              </a:spcAft>
              <a:buSzPts val="1200"/>
              <a:buFont typeface="Poppins"/>
              <a:buAutoNum type="arabicPeriod"/>
            </a:pPr>
            <a:r>
              <a:rPr lang="en" sz="1200">
                <a:latin typeface="Poppins"/>
                <a:ea typeface="Poppins"/>
                <a:cs typeface="Poppins"/>
                <a:sym typeface="Poppins"/>
              </a:rPr>
              <a:t>Diagnostic Analysis</a:t>
            </a:r>
            <a:endParaRPr sz="1200">
              <a:latin typeface="Poppins"/>
              <a:ea typeface="Poppins"/>
              <a:cs typeface="Poppins"/>
              <a:sym typeface="Poppins"/>
            </a:endParaRPr>
          </a:p>
          <a:p>
            <a:pPr indent="-304800" lvl="0" marL="457200" rtl="0" algn="just">
              <a:lnSpc>
                <a:spcPct val="140000"/>
              </a:lnSpc>
              <a:spcBef>
                <a:spcPts val="0"/>
              </a:spcBef>
              <a:spcAft>
                <a:spcPts val="0"/>
              </a:spcAft>
              <a:buSzPts val="1200"/>
              <a:buFont typeface="Poppins"/>
              <a:buAutoNum type="arabicPeriod"/>
            </a:pPr>
            <a:r>
              <a:rPr lang="en" sz="1200">
                <a:latin typeface="Poppins"/>
                <a:ea typeface="Poppins"/>
                <a:cs typeface="Poppins"/>
                <a:sym typeface="Poppins"/>
              </a:rPr>
              <a:t>Exploration Data Analisis</a:t>
            </a:r>
            <a:endParaRPr sz="1200">
              <a:latin typeface="Poppins"/>
              <a:ea typeface="Poppins"/>
              <a:cs typeface="Poppins"/>
              <a:sym typeface="Poppins"/>
            </a:endParaRPr>
          </a:p>
          <a:p>
            <a:pPr indent="0" lvl="0" marL="0" rtl="0" algn="just">
              <a:lnSpc>
                <a:spcPct val="140000"/>
              </a:lnSpc>
              <a:spcBef>
                <a:spcPts val="0"/>
              </a:spcBef>
              <a:spcAft>
                <a:spcPts val="0"/>
              </a:spcAft>
              <a:buClr>
                <a:schemeClr val="dk1"/>
              </a:buClr>
              <a:buSzPts val="1100"/>
              <a:buFont typeface="Arial"/>
              <a:buNone/>
            </a:pPr>
            <a:r>
              <a:rPr lang="en" sz="1200">
                <a:latin typeface="Poppins"/>
                <a:ea typeface="Poppins"/>
                <a:cs typeface="Poppins"/>
                <a:sym typeface="Poppins"/>
              </a:rPr>
              <a:t>Dalam project ini, Kami menggunakan bantuan tools Business Intelligence yaitu Looker dan menghasilkan beberapa data antara lain yaitu :</a:t>
            </a:r>
            <a:endParaRPr sz="1200">
              <a:latin typeface="Poppins"/>
              <a:ea typeface="Poppins"/>
              <a:cs typeface="Poppins"/>
              <a:sym typeface="Poppins"/>
            </a:endParaRPr>
          </a:p>
          <a:p>
            <a:pPr indent="-304800" lvl="0" marL="457200" rtl="0" algn="just">
              <a:lnSpc>
                <a:spcPct val="140000"/>
              </a:lnSpc>
              <a:spcBef>
                <a:spcPts val="0"/>
              </a:spcBef>
              <a:spcAft>
                <a:spcPts val="0"/>
              </a:spcAft>
              <a:buSzPts val="1200"/>
              <a:buFont typeface="Poppins"/>
              <a:buAutoNum type="arabicPeriod"/>
            </a:pPr>
            <a:r>
              <a:rPr lang="en" sz="1200">
                <a:latin typeface="Poppins"/>
                <a:ea typeface="Poppins"/>
                <a:cs typeface="Poppins"/>
                <a:sym typeface="Poppins"/>
              </a:rPr>
              <a:t>Kelas terlaris yang pernah ada di Jobhun</a:t>
            </a:r>
            <a:endParaRPr sz="1200">
              <a:latin typeface="Poppins"/>
              <a:ea typeface="Poppins"/>
              <a:cs typeface="Poppins"/>
              <a:sym typeface="Poppins"/>
            </a:endParaRPr>
          </a:p>
          <a:p>
            <a:pPr indent="-304800" lvl="0" marL="457200" rtl="0" algn="just">
              <a:lnSpc>
                <a:spcPct val="140000"/>
              </a:lnSpc>
              <a:spcBef>
                <a:spcPts val="0"/>
              </a:spcBef>
              <a:spcAft>
                <a:spcPts val="0"/>
              </a:spcAft>
              <a:buSzPts val="1200"/>
              <a:buFont typeface="Poppins"/>
              <a:buAutoNum type="arabicPeriod"/>
            </a:pPr>
            <a:r>
              <a:rPr lang="en" sz="1200">
                <a:latin typeface="Poppins"/>
                <a:ea typeface="Poppins"/>
                <a:cs typeface="Poppins"/>
                <a:sym typeface="Poppins"/>
              </a:rPr>
              <a:t>Topik yang paling diminati pengguna Jobhun yang telah menggunakan layanan Jobhun</a:t>
            </a:r>
            <a:endParaRPr sz="1200">
              <a:latin typeface="Poppins"/>
              <a:ea typeface="Poppins"/>
              <a:cs typeface="Poppins"/>
              <a:sym typeface="Poppins"/>
            </a:endParaRPr>
          </a:p>
          <a:p>
            <a:pPr indent="-304800" lvl="0" marL="457200" rtl="0" algn="just">
              <a:lnSpc>
                <a:spcPct val="140000"/>
              </a:lnSpc>
              <a:spcBef>
                <a:spcPts val="0"/>
              </a:spcBef>
              <a:spcAft>
                <a:spcPts val="0"/>
              </a:spcAft>
              <a:buSzPts val="1200"/>
              <a:buFont typeface="Poppins"/>
              <a:buAutoNum type="arabicPeriod"/>
            </a:pPr>
            <a:r>
              <a:rPr lang="en" sz="1200">
                <a:latin typeface="Poppins"/>
                <a:ea typeface="Poppins"/>
                <a:cs typeface="Poppins"/>
                <a:sym typeface="Poppins"/>
              </a:rPr>
              <a:t>Topik yang paling diminati target pengguna Jobhun</a:t>
            </a:r>
            <a:endParaRPr sz="1200">
              <a:latin typeface="Poppins"/>
              <a:ea typeface="Poppins"/>
              <a:cs typeface="Poppins"/>
              <a:sym typeface="Poppins"/>
            </a:endParaRPr>
          </a:p>
          <a:p>
            <a:pPr indent="-304800" lvl="0" marL="457200" rtl="0" algn="just">
              <a:lnSpc>
                <a:spcPct val="140000"/>
              </a:lnSpc>
              <a:spcBef>
                <a:spcPts val="0"/>
              </a:spcBef>
              <a:spcAft>
                <a:spcPts val="0"/>
              </a:spcAft>
              <a:buSzPts val="1200"/>
              <a:buFont typeface="Poppins"/>
              <a:buAutoNum type="arabicPeriod"/>
            </a:pPr>
            <a:r>
              <a:rPr lang="en" sz="1200">
                <a:latin typeface="Poppins"/>
                <a:ea typeface="Poppins"/>
                <a:cs typeface="Poppins"/>
                <a:sym typeface="Poppins"/>
              </a:rPr>
              <a:t>Penentuan harga jual kelas/konsultasi sesuai dengan target pengguna Jobhun</a:t>
            </a:r>
            <a:endParaRPr sz="1200">
              <a:latin typeface="Poppins"/>
              <a:ea typeface="Poppins"/>
              <a:cs typeface="Poppins"/>
              <a:sym typeface="Poppins"/>
            </a:endParaRPr>
          </a:p>
          <a:p>
            <a:pPr indent="0" lvl="0" marL="0" marR="0" rtl="0" algn="just">
              <a:lnSpc>
                <a:spcPct val="140000"/>
              </a:lnSpc>
              <a:spcBef>
                <a:spcPts val="0"/>
              </a:spcBef>
              <a:spcAft>
                <a:spcPts val="0"/>
              </a:spcAft>
              <a:buNone/>
            </a:pPr>
            <a:r>
              <a:t/>
            </a:r>
            <a:endParaRPr sz="1200">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4" name="Shape 74"/>
        <p:cNvGrpSpPr/>
        <p:nvPr/>
      </p:nvGrpSpPr>
      <p:grpSpPr>
        <a:xfrm>
          <a:off x="0" y="0"/>
          <a:ext cx="0" cy="0"/>
          <a:chOff x="0" y="0"/>
          <a:chExt cx="0" cy="0"/>
        </a:xfrm>
      </p:grpSpPr>
      <p:sp>
        <p:nvSpPr>
          <p:cNvPr id="75" name="Google Shape;75;p16"/>
          <p:cNvSpPr txBox="1"/>
          <p:nvPr/>
        </p:nvSpPr>
        <p:spPr>
          <a:xfrm>
            <a:off x="881325" y="710028"/>
            <a:ext cx="20904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1800">
                <a:solidFill>
                  <a:srgbClr val="FFFFFF"/>
                </a:solidFill>
                <a:latin typeface="Poppins"/>
                <a:ea typeface="Poppins"/>
                <a:cs typeface="Poppins"/>
                <a:sym typeface="Poppins"/>
              </a:rPr>
              <a:t>Tujuan Proyek </a:t>
            </a:r>
            <a:endParaRPr sz="700"/>
          </a:p>
        </p:txBody>
      </p:sp>
      <p:pic>
        <p:nvPicPr>
          <p:cNvPr id="76" name="Google Shape;76;p16"/>
          <p:cNvPicPr preferRelativeResize="0"/>
          <p:nvPr/>
        </p:nvPicPr>
        <p:blipFill>
          <a:blip r:embed="rId4">
            <a:alphaModFix/>
          </a:blip>
          <a:stretch>
            <a:fillRect/>
          </a:stretch>
        </p:blipFill>
        <p:spPr>
          <a:xfrm>
            <a:off x="881325" y="1270876"/>
            <a:ext cx="3063000" cy="3063000"/>
          </a:xfrm>
          <a:prstGeom prst="rect">
            <a:avLst/>
          </a:prstGeom>
          <a:noFill/>
          <a:ln>
            <a:noFill/>
          </a:ln>
        </p:spPr>
      </p:pic>
      <p:sp>
        <p:nvSpPr>
          <p:cNvPr id="77" name="Google Shape;77;p16"/>
          <p:cNvSpPr txBox="1"/>
          <p:nvPr/>
        </p:nvSpPr>
        <p:spPr>
          <a:xfrm>
            <a:off x="3766700" y="1694175"/>
            <a:ext cx="3713400" cy="22164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lang="en" sz="1800">
                <a:latin typeface="Poppins"/>
                <a:ea typeface="Poppins"/>
                <a:cs typeface="Poppins"/>
                <a:sym typeface="Poppins"/>
              </a:rPr>
              <a:t>Proyek ini akan membantu Jobhun menganalisa beberapa data unit bisnis yang akan digunakan untuk menggali potensi, wawasan, evaluasi dan pengambilan keputusan.</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1" name="Shape 81"/>
        <p:cNvGrpSpPr/>
        <p:nvPr/>
      </p:nvGrpSpPr>
      <p:grpSpPr>
        <a:xfrm>
          <a:off x="0" y="0"/>
          <a:ext cx="0" cy="0"/>
          <a:chOff x="0" y="0"/>
          <a:chExt cx="0" cy="0"/>
        </a:xfrm>
      </p:grpSpPr>
      <p:sp>
        <p:nvSpPr>
          <p:cNvPr id="82" name="Google Shape;82;p17"/>
          <p:cNvSpPr txBox="1"/>
          <p:nvPr/>
        </p:nvSpPr>
        <p:spPr>
          <a:xfrm>
            <a:off x="968400" y="755700"/>
            <a:ext cx="66747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1800">
                <a:solidFill>
                  <a:srgbClr val="FFFFFF"/>
                </a:solidFill>
                <a:latin typeface="Poppins"/>
                <a:ea typeface="Poppins"/>
                <a:cs typeface="Poppins"/>
                <a:sym typeface="Poppins"/>
              </a:rPr>
              <a:t>Identifikasi Stakeholder</a:t>
            </a:r>
            <a:endParaRPr sz="700"/>
          </a:p>
        </p:txBody>
      </p:sp>
      <p:sp>
        <p:nvSpPr>
          <p:cNvPr id="83" name="Google Shape;83;p17"/>
          <p:cNvSpPr txBox="1"/>
          <p:nvPr/>
        </p:nvSpPr>
        <p:spPr>
          <a:xfrm>
            <a:off x="4137000" y="1312450"/>
            <a:ext cx="4331700" cy="34632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lang="en" sz="1500">
                <a:latin typeface="Poppins"/>
                <a:ea typeface="Poppins"/>
                <a:cs typeface="Poppins"/>
                <a:sym typeface="Poppins"/>
              </a:rPr>
              <a:t>Stakeholder dalam proyek ini yaitu PT Jobhun Membangun Indonesia dengan platformnya yang bernama Jobhun. </a:t>
            </a:r>
            <a:endParaRPr sz="1500">
              <a:latin typeface="Poppins"/>
              <a:ea typeface="Poppins"/>
              <a:cs typeface="Poppins"/>
              <a:sym typeface="Poppins"/>
            </a:endParaRPr>
          </a:p>
          <a:p>
            <a:pPr indent="0" lvl="0" marL="0" marR="0" rtl="0" algn="just">
              <a:lnSpc>
                <a:spcPct val="140000"/>
              </a:lnSpc>
              <a:spcBef>
                <a:spcPts val="0"/>
              </a:spcBef>
              <a:spcAft>
                <a:spcPts val="0"/>
              </a:spcAft>
              <a:buNone/>
            </a:pPr>
            <a:r>
              <a:t/>
            </a:r>
            <a:endParaRPr sz="1500">
              <a:latin typeface="Poppins"/>
              <a:ea typeface="Poppins"/>
              <a:cs typeface="Poppins"/>
              <a:sym typeface="Poppins"/>
            </a:endParaRPr>
          </a:p>
          <a:p>
            <a:pPr indent="0" lvl="0" marL="0" marR="0" rtl="0" algn="just">
              <a:lnSpc>
                <a:spcPct val="140000"/>
              </a:lnSpc>
              <a:spcBef>
                <a:spcPts val="0"/>
              </a:spcBef>
              <a:spcAft>
                <a:spcPts val="0"/>
              </a:spcAft>
              <a:buNone/>
            </a:pPr>
            <a:r>
              <a:rPr lang="en" sz="1500">
                <a:latin typeface="Poppins"/>
                <a:ea typeface="Poppins"/>
                <a:cs typeface="Poppins"/>
                <a:sym typeface="Poppins"/>
              </a:rPr>
              <a:t>Jobhun adalah platform yang menyediakan experts untuk berbagai kebutuhan pengembangan karier. Melalui Jobhun, pengguna bisa memilih experts yang dibutuhkan untuk berbagai kebutuhan, seperti konsultasi, pelatihan, undang expert, hingga rekrut expert. </a:t>
            </a:r>
            <a:endParaRPr sz="1500">
              <a:latin typeface="Poppins"/>
              <a:ea typeface="Poppins"/>
              <a:cs typeface="Poppins"/>
              <a:sym typeface="Poppins"/>
            </a:endParaRPr>
          </a:p>
        </p:txBody>
      </p:sp>
      <p:pic>
        <p:nvPicPr>
          <p:cNvPr id="84" name="Google Shape;84;p17"/>
          <p:cNvPicPr preferRelativeResize="0"/>
          <p:nvPr/>
        </p:nvPicPr>
        <p:blipFill>
          <a:blip r:embed="rId4">
            <a:alphaModFix amt="11000"/>
          </a:blip>
          <a:stretch>
            <a:fillRect/>
          </a:stretch>
        </p:blipFill>
        <p:spPr>
          <a:xfrm>
            <a:off x="4938362" y="1929875"/>
            <a:ext cx="3179775" cy="2339930"/>
          </a:xfrm>
          <a:prstGeom prst="rect">
            <a:avLst/>
          </a:prstGeom>
          <a:noFill/>
          <a:ln>
            <a:noFill/>
          </a:ln>
        </p:spPr>
      </p:pic>
      <p:pic>
        <p:nvPicPr>
          <p:cNvPr id="85" name="Google Shape;85;p17"/>
          <p:cNvPicPr preferRelativeResize="0"/>
          <p:nvPr/>
        </p:nvPicPr>
        <p:blipFill>
          <a:blip r:embed="rId5">
            <a:alphaModFix/>
          </a:blip>
          <a:stretch>
            <a:fillRect/>
          </a:stretch>
        </p:blipFill>
        <p:spPr>
          <a:xfrm>
            <a:off x="881325" y="2246274"/>
            <a:ext cx="2838324" cy="1181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9" name="Shape 89"/>
        <p:cNvGrpSpPr/>
        <p:nvPr/>
      </p:nvGrpSpPr>
      <p:grpSpPr>
        <a:xfrm>
          <a:off x="0" y="0"/>
          <a:ext cx="0" cy="0"/>
          <a:chOff x="0" y="0"/>
          <a:chExt cx="0" cy="0"/>
        </a:xfrm>
      </p:grpSpPr>
      <p:sp>
        <p:nvSpPr>
          <p:cNvPr id="90" name="Google Shape;90;p18"/>
          <p:cNvSpPr txBox="1"/>
          <p:nvPr/>
        </p:nvSpPr>
        <p:spPr>
          <a:xfrm>
            <a:off x="1148038" y="720525"/>
            <a:ext cx="28152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1800">
                <a:solidFill>
                  <a:srgbClr val="FFFFFF"/>
                </a:solidFill>
                <a:latin typeface="Poppins"/>
                <a:ea typeface="Poppins"/>
                <a:cs typeface="Poppins"/>
                <a:sym typeface="Poppins"/>
              </a:rPr>
              <a:t>Data Collection</a:t>
            </a:r>
            <a:endParaRPr sz="700"/>
          </a:p>
        </p:txBody>
      </p:sp>
      <p:sp>
        <p:nvSpPr>
          <p:cNvPr id="91" name="Google Shape;91;p18"/>
          <p:cNvSpPr/>
          <p:nvPr/>
        </p:nvSpPr>
        <p:spPr>
          <a:xfrm>
            <a:off x="519750" y="1240550"/>
            <a:ext cx="978300" cy="66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Data</a:t>
            </a:r>
            <a:endParaRPr sz="1200"/>
          </a:p>
          <a:p>
            <a:pPr indent="0" lvl="0" marL="0" rtl="0" algn="ctr">
              <a:spcBef>
                <a:spcPts val="0"/>
              </a:spcBef>
              <a:spcAft>
                <a:spcPts val="0"/>
              </a:spcAft>
              <a:buNone/>
            </a:pPr>
            <a:r>
              <a:rPr lang="en" sz="1200"/>
              <a:t> Collection</a:t>
            </a:r>
            <a:endParaRPr sz="1200"/>
          </a:p>
        </p:txBody>
      </p:sp>
      <p:sp>
        <p:nvSpPr>
          <p:cNvPr id="92" name="Google Shape;92;p18"/>
          <p:cNvSpPr/>
          <p:nvPr/>
        </p:nvSpPr>
        <p:spPr>
          <a:xfrm>
            <a:off x="2683575" y="1240538"/>
            <a:ext cx="1410000" cy="66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Data Understanding</a:t>
            </a:r>
            <a:endParaRPr sz="1200"/>
          </a:p>
        </p:txBody>
      </p:sp>
      <p:sp>
        <p:nvSpPr>
          <p:cNvPr id="93" name="Google Shape;93;p18"/>
          <p:cNvSpPr/>
          <p:nvPr/>
        </p:nvSpPr>
        <p:spPr>
          <a:xfrm>
            <a:off x="830550" y="1990313"/>
            <a:ext cx="356700" cy="317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4" name="Google Shape;94;p18"/>
          <p:cNvSpPr/>
          <p:nvPr/>
        </p:nvSpPr>
        <p:spPr>
          <a:xfrm>
            <a:off x="3240213" y="1996950"/>
            <a:ext cx="356700" cy="317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5" name="Google Shape;95;p18"/>
          <p:cNvSpPr/>
          <p:nvPr/>
        </p:nvSpPr>
        <p:spPr>
          <a:xfrm>
            <a:off x="5579775" y="1333950"/>
            <a:ext cx="2815200" cy="369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Data Cleansing/Transformation</a:t>
            </a:r>
            <a:endParaRPr sz="1200"/>
          </a:p>
        </p:txBody>
      </p:sp>
      <p:sp>
        <p:nvSpPr>
          <p:cNvPr id="96" name="Google Shape;96;p18"/>
          <p:cNvSpPr/>
          <p:nvPr/>
        </p:nvSpPr>
        <p:spPr>
          <a:xfrm>
            <a:off x="6809013" y="1703250"/>
            <a:ext cx="356700" cy="317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97" name="Google Shape;97;p18"/>
          <p:cNvPicPr preferRelativeResize="0"/>
          <p:nvPr/>
        </p:nvPicPr>
        <p:blipFill>
          <a:blip r:embed="rId4">
            <a:alphaModFix/>
          </a:blip>
          <a:stretch>
            <a:fillRect/>
          </a:stretch>
        </p:blipFill>
        <p:spPr>
          <a:xfrm>
            <a:off x="485800" y="2338875"/>
            <a:ext cx="1105600" cy="460300"/>
          </a:xfrm>
          <a:prstGeom prst="rect">
            <a:avLst/>
          </a:prstGeom>
          <a:noFill/>
          <a:ln>
            <a:noFill/>
          </a:ln>
        </p:spPr>
      </p:pic>
      <p:sp>
        <p:nvSpPr>
          <p:cNvPr id="98" name="Google Shape;98;p18"/>
          <p:cNvSpPr txBox="1"/>
          <p:nvPr/>
        </p:nvSpPr>
        <p:spPr>
          <a:xfrm>
            <a:off x="532500" y="2969500"/>
            <a:ext cx="1012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Data Pengguna &amp; Transaksi  </a:t>
            </a:r>
            <a:endParaRPr sz="1200">
              <a:solidFill>
                <a:schemeClr val="dk2"/>
              </a:solidFill>
            </a:endParaRPr>
          </a:p>
        </p:txBody>
      </p:sp>
      <p:sp>
        <p:nvSpPr>
          <p:cNvPr id="99" name="Google Shape;99;p18"/>
          <p:cNvSpPr/>
          <p:nvPr/>
        </p:nvSpPr>
        <p:spPr>
          <a:xfrm>
            <a:off x="1787275" y="1445575"/>
            <a:ext cx="417900" cy="369300"/>
          </a:xfrm>
          <a:prstGeom prst="stripedRightArrow">
            <a:avLst>
              <a:gd fmla="val 50000" name="adj1"/>
              <a:gd fmla="val 50000" name="adj2"/>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1"/>
              </a:highlight>
            </a:endParaRPr>
          </a:p>
        </p:txBody>
      </p:sp>
      <p:sp>
        <p:nvSpPr>
          <p:cNvPr id="100" name="Google Shape;100;p18"/>
          <p:cNvSpPr/>
          <p:nvPr/>
        </p:nvSpPr>
        <p:spPr>
          <a:xfrm>
            <a:off x="4572000" y="1443300"/>
            <a:ext cx="417900" cy="369300"/>
          </a:xfrm>
          <a:prstGeom prst="stripedRightArrow">
            <a:avLst>
              <a:gd fmla="val 50000" name="adj1"/>
              <a:gd fmla="val 50000" name="adj2"/>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1"/>
              </a:highlight>
            </a:endParaRPr>
          </a:p>
        </p:txBody>
      </p:sp>
      <p:sp>
        <p:nvSpPr>
          <p:cNvPr id="101" name="Google Shape;101;p18"/>
          <p:cNvSpPr txBox="1"/>
          <p:nvPr/>
        </p:nvSpPr>
        <p:spPr>
          <a:xfrm>
            <a:off x="2128975" y="2262725"/>
            <a:ext cx="2953200" cy="200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chemeClr val="dk2"/>
                </a:solidFill>
              </a:rPr>
              <a:t>Proses yang dilakukan :</a:t>
            </a:r>
            <a:endParaRPr b="1" sz="1300">
              <a:solidFill>
                <a:schemeClr val="dk2"/>
              </a:solidFill>
            </a:endParaRPr>
          </a:p>
          <a:p>
            <a:pPr indent="-292100" lvl="0" marL="342900" rtl="0" algn="l">
              <a:lnSpc>
                <a:spcPct val="115000"/>
              </a:lnSpc>
              <a:spcBef>
                <a:spcPts val="0"/>
              </a:spcBef>
              <a:spcAft>
                <a:spcPts val="0"/>
              </a:spcAft>
              <a:buClr>
                <a:schemeClr val="dk2"/>
              </a:buClr>
              <a:buSzPts val="1000"/>
              <a:buAutoNum type="arabicPeriod"/>
            </a:pPr>
            <a:r>
              <a:rPr b="1" lang="en" sz="1000">
                <a:solidFill>
                  <a:schemeClr val="dk1"/>
                </a:solidFill>
                <a:latin typeface="Roboto"/>
                <a:ea typeface="Roboto"/>
                <a:cs typeface="Roboto"/>
                <a:sym typeface="Roboto"/>
              </a:rPr>
              <a:t>Deskripsi Data</a:t>
            </a:r>
            <a:endParaRPr b="1" sz="1000">
              <a:solidFill>
                <a:schemeClr val="dk1"/>
              </a:solidFill>
              <a:latin typeface="Roboto"/>
              <a:ea typeface="Roboto"/>
              <a:cs typeface="Roboto"/>
              <a:sym typeface="Roboto"/>
            </a:endParaRPr>
          </a:p>
          <a:p>
            <a:pPr indent="-228600" lvl="0" marL="342900" rtl="0" algn="l">
              <a:lnSpc>
                <a:spcPct val="115000"/>
              </a:lnSpc>
              <a:spcBef>
                <a:spcPts val="0"/>
              </a:spcBef>
              <a:spcAft>
                <a:spcPts val="0"/>
              </a:spcAft>
              <a:buNone/>
            </a:pPr>
            <a:r>
              <a:t/>
            </a:r>
            <a:endParaRPr b="1" sz="1000">
              <a:solidFill>
                <a:schemeClr val="dk1"/>
              </a:solidFill>
              <a:latin typeface="Roboto"/>
              <a:ea typeface="Roboto"/>
              <a:cs typeface="Roboto"/>
              <a:sym typeface="Roboto"/>
            </a:endParaRPr>
          </a:p>
          <a:p>
            <a:pPr indent="-228600" lvl="0" marL="342900" rtl="0" algn="l">
              <a:spcBef>
                <a:spcPts val="0"/>
              </a:spcBef>
              <a:spcAft>
                <a:spcPts val="0"/>
              </a:spcAft>
              <a:buNone/>
            </a:pPr>
            <a:r>
              <a:rPr b="1" lang="en" sz="1000">
                <a:solidFill>
                  <a:schemeClr val="dk1"/>
                </a:solidFill>
                <a:latin typeface="Roboto"/>
                <a:ea typeface="Roboto"/>
                <a:cs typeface="Roboto"/>
                <a:sym typeface="Roboto"/>
              </a:rPr>
              <a:t> </a:t>
            </a:r>
            <a:endParaRPr b="1" sz="1000">
              <a:solidFill>
                <a:schemeClr val="dk1"/>
              </a:solidFill>
              <a:latin typeface="Roboto"/>
              <a:ea typeface="Roboto"/>
              <a:cs typeface="Roboto"/>
              <a:sym typeface="Roboto"/>
            </a:endParaRPr>
          </a:p>
          <a:p>
            <a:pPr indent="-228600" lvl="0" marL="342900" rtl="0" algn="l">
              <a:spcBef>
                <a:spcPts val="0"/>
              </a:spcBef>
              <a:spcAft>
                <a:spcPts val="0"/>
              </a:spcAft>
              <a:buNone/>
            </a:pPr>
            <a:r>
              <a:t/>
            </a:r>
            <a:endParaRPr b="1" sz="1000">
              <a:solidFill>
                <a:schemeClr val="dk1"/>
              </a:solidFill>
              <a:latin typeface="Roboto"/>
              <a:ea typeface="Roboto"/>
              <a:cs typeface="Roboto"/>
              <a:sym typeface="Roboto"/>
            </a:endParaRPr>
          </a:p>
          <a:p>
            <a:pPr indent="-292100" lvl="0" marL="342900" rtl="0" algn="l">
              <a:spcBef>
                <a:spcPts val="0"/>
              </a:spcBef>
              <a:spcAft>
                <a:spcPts val="0"/>
              </a:spcAft>
              <a:buClr>
                <a:schemeClr val="dk2"/>
              </a:buClr>
              <a:buSzPts val="1000"/>
              <a:buAutoNum type="arabicPeriod"/>
            </a:pPr>
            <a:r>
              <a:rPr b="1" lang="en" sz="1000">
                <a:solidFill>
                  <a:schemeClr val="dk1"/>
                </a:solidFill>
                <a:latin typeface="Roboto"/>
                <a:ea typeface="Roboto"/>
                <a:cs typeface="Roboto"/>
                <a:sym typeface="Roboto"/>
              </a:rPr>
              <a:t>Pemahaman Variabel</a:t>
            </a:r>
            <a:endParaRPr b="1" sz="1000">
              <a:solidFill>
                <a:schemeClr val="dk1"/>
              </a:solidFill>
              <a:latin typeface="Roboto"/>
              <a:ea typeface="Roboto"/>
              <a:cs typeface="Roboto"/>
              <a:sym typeface="Roboto"/>
            </a:endParaRPr>
          </a:p>
          <a:p>
            <a:pPr indent="-228600" lvl="0" marL="342900" rtl="0" algn="l">
              <a:spcBef>
                <a:spcPts val="0"/>
              </a:spcBef>
              <a:spcAft>
                <a:spcPts val="0"/>
              </a:spcAft>
              <a:buNone/>
            </a:pPr>
            <a:r>
              <a:t/>
            </a:r>
            <a:endParaRPr b="1" sz="1000">
              <a:solidFill>
                <a:schemeClr val="dk1"/>
              </a:solidFill>
              <a:latin typeface="Roboto"/>
              <a:ea typeface="Roboto"/>
              <a:cs typeface="Roboto"/>
              <a:sym typeface="Roboto"/>
            </a:endParaRPr>
          </a:p>
          <a:p>
            <a:pPr indent="-228600" lvl="0" marL="342900" rtl="0" algn="l">
              <a:spcBef>
                <a:spcPts val="0"/>
              </a:spcBef>
              <a:spcAft>
                <a:spcPts val="0"/>
              </a:spcAft>
              <a:buNone/>
            </a:pPr>
            <a:r>
              <a:t/>
            </a:r>
            <a:endParaRPr b="1" sz="1000">
              <a:solidFill>
                <a:schemeClr val="dk1"/>
              </a:solidFill>
              <a:latin typeface="Roboto"/>
              <a:ea typeface="Roboto"/>
              <a:cs typeface="Roboto"/>
              <a:sym typeface="Roboto"/>
            </a:endParaRPr>
          </a:p>
          <a:p>
            <a:pPr indent="-228600" lvl="0" marL="342900" rtl="0" algn="l">
              <a:spcBef>
                <a:spcPts val="0"/>
              </a:spcBef>
              <a:spcAft>
                <a:spcPts val="0"/>
              </a:spcAft>
              <a:buNone/>
            </a:pPr>
            <a:r>
              <a:t/>
            </a:r>
            <a:endParaRPr b="1" sz="1000">
              <a:solidFill>
                <a:schemeClr val="dk1"/>
              </a:solidFill>
              <a:latin typeface="Roboto"/>
              <a:ea typeface="Roboto"/>
              <a:cs typeface="Roboto"/>
              <a:sym typeface="Roboto"/>
            </a:endParaRPr>
          </a:p>
          <a:p>
            <a:pPr indent="-228600" lvl="0" marL="342900" rtl="0" algn="l">
              <a:spcBef>
                <a:spcPts val="0"/>
              </a:spcBef>
              <a:spcAft>
                <a:spcPts val="0"/>
              </a:spcAft>
              <a:buNone/>
            </a:pPr>
            <a:r>
              <a:t/>
            </a:r>
            <a:endParaRPr b="1" sz="1000">
              <a:solidFill>
                <a:schemeClr val="dk1"/>
              </a:solidFill>
              <a:latin typeface="Roboto"/>
              <a:ea typeface="Roboto"/>
              <a:cs typeface="Roboto"/>
              <a:sym typeface="Roboto"/>
            </a:endParaRPr>
          </a:p>
          <a:p>
            <a:pPr indent="-292100" lvl="0" marL="342900" rtl="0" algn="l">
              <a:spcBef>
                <a:spcPts val="0"/>
              </a:spcBef>
              <a:spcAft>
                <a:spcPts val="0"/>
              </a:spcAft>
              <a:buClr>
                <a:schemeClr val="dk2"/>
              </a:buClr>
              <a:buSzPts val="1000"/>
              <a:buAutoNum type="arabicPeriod"/>
            </a:pPr>
            <a:r>
              <a:rPr b="1" lang="en" sz="1000">
                <a:solidFill>
                  <a:schemeClr val="dk1"/>
                </a:solidFill>
                <a:latin typeface="Roboto"/>
                <a:ea typeface="Roboto"/>
                <a:cs typeface="Roboto"/>
                <a:sym typeface="Roboto"/>
              </a:rPr>
              <a:t>Pemahaman Konteks Bisnis</a:t>
            </a:r>
            <a:endParaRPr b="1" sz="1000">
              <a:solidFill>
                <a:schemeClr val="dk2"/>
              </a:solidFill>
            </a:endParaRPr>
          </a:p>
        </p:txBody>
      </p:sp>
      <p:sp>
        <p:nvSpPr>
          <p:cNvPr id="102" name="Google Shape;102;p18"/>
          <p:cNvSpPr txBox="1"/>
          <p:nvPr/>
        </p:nvSpPr>
        <p:spPr>
          <a:xfrm>
            <a:off x="2463325" y="2650875"/>
            <a:ext cx="2172900" cy="600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900">
                <a:solidFill>
                  <a:srgbClr val="374151"/>
                </a:solidFill>
                <a:latin typeface="Roboto"/>
                <a:ea typeface="Roboto"/>
                <a:cs typeface="Roboto"/>
                <a:sym typeface="Roboto"/>
              </a:rPr>
              <a:t>Memahami secara umum tentang data yang ada, termasuk jumlah baris, kolom, serta tipe data yang dimiliki.</a:t>
            </a:r>
            <a:endParaRPr sz="900">
              <a:solidFill>
                <a:schemeClr val="dk2"/>
              </a:solidFill>
            </a:endParaRPr>
          </a:p>
        </p:txBody>
      </p:sp>
      <p:sp>
        <p:nvSpPr>
          <p:cNvPr id="103" name="Google Shape;103;p18"/>
          <p:cNvSpPr txBox="1"/>
          <p:nvPr/>
        </p:nvSpPr>
        <p:spPr>
          <a:xfrm>
            <a:off x="2463325" y="3297375"/>
            <a:ext cx="2108700" cy="738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900">
                <a:solidFill>
                  <a:srgbClr val="374151"/>
                </a:solidFill>
                <a:latin typeface="Roboto"/>
                <a:ea typeface="Roboto"/>
                <a:cs typeface="Roboto"/>
                <a:sym typeface="Roboto"/>
              </a:rPr>
              <a:t>Memahami arti dari setiap variabel dan bagaimana variabel tersebut dapat berkontribusi terhadap analisis atau model yang dibangun.</a:t>
            </a:r>
            <a:endParaRPr sz="900">
              <a:solidFill>
                <a:schemeClr val="dk2"/>
              </a:solidFill>
            </a:endParaRPr>
          </a:p>
        </p:txBody>
      </p:sp>
      <p:sp>
        <p:nvSpPr>
          <p:cNvPr id="104" name="Google Shape;104;p18"/>
          <p:cNvSpPr txBox="1"/>
          <p:nvPr/>
        </p:nvSpPr>
        <p:spPr>
          <a:xfrm>
            <a:off x="2463325" y="4064950"/>
            <a:ext cx="2172900" cy="877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900">
                <a:solidFill>
                  <a:srgbClr val="374151"/>
                </a:solidFill>
                <a:latin typeface="Roboto"/>
                <a:ea typeface="Roboto"/>
                <a:cs typeface="Roboto"/>
                <a:sym typeface="Roboto"/>
              </a:rPr>
              <a:t>Memahami konteks bisnis di sekitar data tersebut. Ini membantu memastikan bahwa analisis yang dilakukan relevan dengan tujuan bisnis yang lebih besar.</a:t>
            </a:r>
            <a:endParaRPr sz="900">
              <a:solidFill>
                <a:schemeClr val="dk2"/>
              </a:solidFill>
            </a:endParaRPr>
          </a:p>
        </p:txBody>
      </p:sp>
      <p:pic>
        <p:nvPicPr>
          <p:cNvPr id="105" name="Google Shape;105;p18"/>
          <p:cNvPicPr preferRelativeResize="0"/>
          <p:nvPr/>
        </p:nvPicPr>
        <p:blipFill rotWithShape="1">
          <a:blip r:embed="rId5">
            <a:alphaModFix/>
          </a:blip>
          <a:srcRect b="51472" l="0" r="0" t="8987"/>
          <a:stretch/>
        </p:blipFill>
        <p:spPr>
          <a:xfrm>
            <a:off x="5228248" y="2206000"/>
            <a:ext cx="640080" cy="365760"/>
          </a:xfrm>
          <a:prstGeom prst="rect">
            <a:avLst/>
          </a:prstGeom>
          <a:noFill/>
          <a:ln>
            <a:noFill/>
          </a:ln>
        </p:spPr>
      </p:pic>
      <p:pic>
        <p:nvPicPr>
          <p:cNvPr id="106" name="Google Shape;106;p18"/>
          <p:cNvPicPr preferRelativeResize="0"/>
          <p:nvPr/>
        </p:nvPicPr>
        <p:blipFill rotWithShape="1">
          <a:blip r:embed="rId6">
            <a:alphaModFix/>
          </a:blip>
          <a:srcRect b="54942" l="0" r="0" t="0"/>
          <a:stretch/>
        </p:blipFill>
        <p:spPr>
          <a:xfrm>
            <a:off x="6221925" y="2206000"/>
            <a:ext cx="640080" cy="365760"/>
          </a:xfrm>
          <a:prstGeom prst="rect">
            <a:avLst/>
          </a:prstGeom>
          <a:noFill/>
          <a:ln>
            <a:noFill/>
          </a:ln>
        </p:spPr>
      </p:pic>
      <p:pic>
        <p:nvPicPr>
          <p:cNvPr id="107" name="Google Shape;107;p18"/>
          <p:cNvPicPr preferRelativeResize="0"/>
          <p:nvPr/>
        </p:nvPicPr>
        <p:blipFill rotWithShape="1">
          <a:blip r:embed="rId7">
            <a:alphaModFix/>
          </a:blip>
          <a:srcRect b="29243" l="0" r="0" t="0"/>
          <a:stretch/>
        </p:blipFill>
        <p:spPr>
          <a:xfrm>
            <a:off x="7946950" y="2205996"/>
            <a:ext cx="640080" cy="365760"/>
          </a:xfrm>
          <a:prstGeom prst="rect">
            <a:avLst/>
          </a:prstGeom>
          <a:noFill/>
          <a:ln>
            <a:noFill/>
          </a:ln>
        </p:spPr>
      </p:pic>
      <p:pic>
        <p:nvPicPr>
          <p:cNvPr id="108" name="Google Shape;108;p18"/>
          <p:cNvPicPr preferRelativeResize="0"/>
          <p:nvPr/>
        </p:nvPicPr>
        <p:blipFill>
          <a:blip r:embed="rId8">
            <a:alphaModFix/>
          </a:blip>
          <a:stretch>
            <a:fillRect/>
          </a:stretch>
        </p:blipFill>
        <p:spPr>
          <a:xfrm>
            <a:off x="7011388" y="2206000"/>
            <a:ext cx="640080" cy="365760"/>
          </a:xfrm>
          <a:prstGeom prst="rect">
            <a:avLst/>
          </a:prstGeom>
          <a:noFill/>
          <a:ln>
            <a:noFill/>
          </a:ln>
        </p:spPr>
      </p:pic>
      <p:pic>
        <p:nvPicPr>
          <p:cNvPr id="109" name="Google Shape;109;p18"/>
          <p:cNvPicPr preferRelativeResize="0"/>
          <p:nvPr/>
        </p:nvPicPr>
        <p:blipFill>
          <a:blip r:embed="rId9">
            <a:alphaModFix/>
          </a:blip>
          <a:stretch>
            <a:fillRect/>
          </a:stretch>
        </p:blipFill>
        <p:spPr>
          <a:xfrm>
            <a:off x="5243686" y="2931161"/>
            <a:ext cx="914400" cy="640080"/>
          </a:xfrm>
          <a:prstGeom prst="rect">
            <a:avLst/>
          </a:prstGeom>
          <a:noFill/>
          <a:ln>
            <a:noFill/>
          </a:ln>
        </p:spPr>
      </p:pic>
      <p:pic>
        <p:nvPicPr>
          <p:cNvPr id="110" name="Google Shape;110;p18"/>
          <p:cNvPicPr preferRelativeResize="0"/>
          <p:nvPr/>
        </p:nvPicPr>
        <p:blipFill>
          <a:blip r:embed="rId10">
            <a:alphaModFix/>
          </a:blip>
          <a:stretch>
            <a:fillRect/>
          </a:stretch>
        </p:blipFill>
        <p:spPr>
          <a:xfrm>
            <a:off x="6560650" y="2931163"/>
            <a:ext cx="1279575" cy="640080"/>
          </a:xfrm>
          <a:prstGeom prst="rect">
            <a:avLst/>
          </a:prstGeom>
          <a:noFill/>
          <a:ln cap="flat" cmpd="sng" w="9525">
            <a:solidFill>
              <a:schemeClr val="dk1"/>
            </a:solidFill>
            <a:prstDash val="solid"/>
            <a:round/>
            <a:headEnd len="sm" w="sm" type="none"/>
            <a:tailEnd len="sm" w="sm" type="none"/>
          </a:ln>
        </p:spPr>
      </p:pic>
      <p:cxnSp>
        <p:nvCxnSpPr>
          <p:cNvPr id="111" name="Google Shape;111;p18"/>
          <p:cNvCxnSpPr/>
          <p:nvPr/>
        </p:nvCxnSpPr>
        <p:spPr>
          <a:xfrm>
            <a:off x="5908025" y="2384375"/>
            <a:ext cx="274200" cy="9000"/>
          </a:xfrm>
          <a:prstGeom prst="straightConnector1">
            <a:avLst/>
          </a:prstGeom>
          <a:noFill/>
          <a:ln cap="flat" cmpd="sng" w="9525">
            <a:solidFill>
              <a:schemeClr val="dk2"/>
            </a:solidFill>
            <a:prstDash val="solid"/>
            <a:round/>
            <a:headEnd len="med" w="med" type="none"/>
            <a:tailEnd len="med" w="med" type="triangle"/>
          </a:ln>
        </p:spPr>
      </p:cxnSp>
      <p:cxnSp>
        <p:nvCxnSpPr>
          <p:cNvPr id="112" name="Google Shape;112;p18"/>
          <p:cNvCxnSpPr/>
          <p:nvPr/>
        </p:nvCxnSpPr>
        <p:spPr>
          <a:xfrm>
            <a:off x="7662113" y="2384375"/>
            <a:ext cx="274200" cy="9000"/>
          </a:xfrm>
          <a:prstGeom prst="straightConnector1">
            <a:avLst/>
          </a:prstGeom>
          <a:noFill/>
          <a:ln cap="flat" cmpd="sng" w="9525">
            <a:solidFill>
              <a:schemeClr val="dk2"/>
            </a:solidFill>
            <a:prstDash val="solid"/>
            <a:round/>
            <a:headEnd len="med" w="med" type="none"/>
            <a:tailEnd len="med" w="med" type="triangle"/>
          </a:ln>
        </p:spPr>
      </p:cxnSp>
      <p:sp>
        <p:nvSpPr>
          <p:cNvPr id="113" name="Google Shape;113;p18"/>
          <p:cNvSpPr txBox="1"/>
          <p:nvPr/>
        </p:nvSpPr>
        <p:spPr>
          <a:xfrm>
            <a:off x="5228250" y="1995275"/>
            <a:ext cx="535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2"/>
                </a:solidFill>
              </a:rPr>
              <a:t>Before</a:t>
            </a:r>
            <a:endParaRPr b="1" sz="800">
              <a:solidFill>
                <a:schemeClr val="dk2"/>
              </a:solidFill>
            </a:endParaRPr>
          </a:p>
        </p:txBody>
      </p:sp>
      <p:sp>
        <p:nvSpPr>
          <p:cNvPr id="114" name="Google Shape;114;p18"/>
          <p:cNvSpPr txBox="1"/>
          <p:nvPr/>
        </p:nvSpPr>
        <p:spPr>
          <a:xfrm>
            <a:off x="7063538" y="1995275"/>
            <a:ext cx="535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2"/>
                </a:solidFill>
              </a:rPr>
              <a:t>Before</a:t>
            </a:r>
            <a:endParaRPr b="1" sz="800">
              <a:solidFill>
                <a:schemeClr val="dk2"/>
              </a:solidFill>
            </a:endParaRPr>
          </a:p>
        </p:txBody>
      </p:sp>
      <p:sp>
        <p:nvSpPr>
          <p:cNvPr id="115" name="Google Shape;115;p18"/>
          <p:cNvSpPr txBox="1"/>
          <p:nvPr/>
        </p:nvSpPr>
        <p:spPr>
          <a:xfrm>
            <a:off x="6307125" y="1995275"/>
            <a:ext cx="494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2"/>
                </a:solidFill>
              </a:rPr>
              <a:t>After</a:t>
            </a:r>
            <a:endParaRPr b="1" sz="800">
              <a:solidFill>
                <a:schemeClr val="dk2"/>
              </a:solidFill>
            </a:endParaRPr>
          </a:p>
        </p:txBody>
      </p:sp>
      <p:sp>
        <p:nvSpPr>
          <p:cNvPr id="116" name="Google Shape;116;p18"/>
          <p:cNvSpPr txBox="1"/>
          <p:nvPr/>
        </p:nvSpPr>
        <p:spPr>
          <a:xfrm>
            <a:off x="8086725" y="1995275"/>
            <a:ext cx="494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2"/>
                </a:solidFill>
              </a:rPr>
              <a:t>After</a:t>
            </a:r>
            <a:endParaRPr b="1" sz="800">
              <a:solidFill>
                <a:schemeClr val="dk2"/>
              </a:solidFill>
            </a:endParaRPr>
          </a:p>
        </p:txBody>
      </p:sp>
      <p:cxnSp>
        <p:nvCxnSpPr>
          <p:cNvPr id="117" name="Google Shape;117;p18"/>
          <p:cNvCxnSpPr/>
          <p:nvPr/>
        </p:nvCxnSpPr>
        <p:spPr>
          <a:xfrm>
            <a:off x="6222263" y="3314050"/>
            <a:ext cx="274200" cy="9000"/>
          </a:xfrm>
          <a:prstGeom prst="straightConnector1">
            <a:avLst/>
          </a:prstGeom>
          <a:noFill/>
          <a:ln cap="flat" cmpd="sng" w="9525">
            <a:solidFill>
              <a:schemeClr val="dk2"/>
            </a:solidFill>
            <a:prstDash val="solid"/>
            <a:round/>
            <a:headEnd len="med" w="med" type="none"/>
            <a:tailEnd len="med" w="med" type="triangle"/>
          </a:ln>
        </p:spPr>
      </p:cxnSp>
      <p:sp>
        <p:nvSpPr>
          <p:cNvPr id="118" name="Google Shape;118;p18"/>
          <p:cNvSpPr txBox="1"/>
          <p:nvPr/>
        </p:nvSpPr>
        <p:spPr>
          <a:xfrm>
            <a:off x="5387650" y="2650875"/>
            <a:ext cx="717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2"/>
                </a:solidFill>
              </a:rPr>
              <a:t>Before</a:t>
            </a:r>
            <a:endParaRPr b="1" sz="900">
              <a:solidFill>
                <a:schemeClr val="dk2"/>
              </a:solidFill>
            </a:endParaRPr>
          </a:p>
        </p:txBody>
      </p:sp>
      <p:sp>
        <p:nvSpPr>
          <p:cNvPr id="119" name="Google Shape;119;p18"/>
          <p:cNvSpPr txBox="1"/>
          <p:nvPr/>
        </p:nvSpPr>
        <p:spPr>
          <a:xfrm>
            <a:off x="6953225" y="2650875"/>
            <a:ext cx="494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2"/>
                </a:solidFill>
              </a:rPr>
              <a:t>After</a:t>
            </a:r>
            <a:endParaRPr b="1" sz="900">
              <a:solidFill>
                <a:schemeClr val="dk2"/>
              </a:solidFill>
            </a:endParaRPr>
          </a:p>
        </p:txBody>
      </p:sp>
      <p:pic>
        <p:nvPicPr>
          <p:cNvPr id="120" name="Google Shape;120;p18"/>
          <p:cNvPicPr preferRelativeResize="0"/>
          <p:nvPr/>
        </p:nvPicPr>
        <p:blipFill rotWithShape="1">
          <a:blip r:embed="rId11">
            <a:alphaModFix/>
          </a:blip>
          <a:srcRect b="14917" l="0" r="46027" t="17674"/>
          <a:stretch/>
        </p:blipFill>
        <p:spPr>
          <a:xfrm>
            <a:off x="5228252" y="3866825"/>
            <a:ext cx="1268226" cy="968008"/>
          </a:xfrm>
          <a:prstGeom prst="rect">
            <a:avLst/>
          </a:prstGeom>
          <a:noFill/>
          <a:ln cap="flat" cmpd="sng" w="9525">
            <a:solidFill>
              <a:schemeClr val="dk1"/>
            </a:solidFill>
            <a:prstDash val="solid"/>
            <a:round/>
            <a:headEnd len="sm" w="sm" type="none"/>
            <a:tailEnd len="sm" w="sm" type="none"/>
          </a:ln>
        </p:spPr>
      </p:pic>
      <p:sp>
        <p:nvSpPr>
          <p:cNvPr id="121" name="Google Shape;121;p18"/>
          <p:cNvSpPr txBox="1"/>
          <p:nvPr/>
        </p:nvSpPr>
        <p:spPr>
          <a:xfrm>
            <a:off x="5387650" y="3604050"/>
            <a:ext cx="717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2"/>
                </a:solidFill>
              </a:rPr>
              <a:t>Before</a:t>
            </a:r>
            <a:endParaRPr b="1" sz="900">
              <a:solidFill>
                <a:schemeClr val="dk2"/>
              </a:solidFill>
            </a:endParaRPr>
          </a:p>
        </p:txBody>
      </p:sp>
      <p:cxnSp>
        <p:nvCxnSpPr>
          <p:cNvPr id="122" name="Google Shape;122;p18"/>
          <p:cNvCxnSpPr/>
          <p:nvPr/>
        </p:nvCxnSpPr>
        <p:spPr>
          <a:xfrm>
            <a:off x="6560638" y="4346325"/>
            <a:ext cx="274200" cy="9000"/>
          </a:xfrm>
          <a:prstGeom prst="straightConnector1">
            <a:avLst/>
          </a:prstGeom>
          <a:noFill/>
          <a:ln cap="flat" cmpd="sng" w="9525">
            <a:solidFill>
              <a:schemeClr val="dk2"/>
            </a:solidFill>
            <a:prstDash val="solid"/>
            <a:round/>
            <a:headEnd len="med" w="med" type="none"/>
            <a:tailEnd len="med" w="med" type="triangle"/>
          </a:ln>
        </p:spPr>
      </p:cxnSp>
      <p:pic>
        <p:nvPicPr>
          <p:cNvPr id="123" name="Google Shape;123;p18"/>
          <p:cNvPicPr preferRelativeResize="0"/>
          <p:nvPr/>
        </p:nvPicPr>
        <p:blipFill rotWithShape="1">
          <a:blip r:embed="rId12">
            <a:alphaModFix/>
          </a:blip>
          <a:srcRect b="10595" l="0" r="49233" t="21354"/>
          <a:stretch/>
        </p:blipFill>
        <p:spPr>
          <a:xfrm>
            <a:off x="6899025" y="3836900"/>
            <a:ext cx="1271026" cy="997924"/>
          </a:xfrm>
          <a:prstGeom prst="rect">
            <a:avLst/>
          </a:prstGeom>
          <a:noFill/>
          <a:ln cap="flat" cmpd="sng" w="9525">
            <a:solidFill>
              <a:schemeClr val="dk1"/>
            </a:solidFill>
            <a:prstDash val="solid"/>
            <a:round/>
            <a:headEnd len="sm" w="sm" type="none"/>
            <a:tailEnd len="sm" w="sm" type="none"/>
          </a:ln>
        </p:spPr>
      </p:pic>
      <p:sp>
        <p:nvSpPr>
          <p:cNvPr id="124" name="Google Shape;124;p18"/>
          <p:cNvSpPr txBox="1"/>
          <p:nvPr/>
        </p:nvSpPr>
        <p:spPr>
          <a:xfrm>
            <a:off x="7287338" y="3604050"/>
            <a:ext cx="494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2"/>
                </a:solidFill>
              </a:rPr>
              <a:t>After</a:t>
            </a:r>
            <a:endParaRPr b="1" sz="900">
              <a:solidFill>
                <a:schemeClr val="dk2"/>
              </a:solidFill>
            </a:endParaRPr>
          </a:p>
        </p:txBody>
      </p:sp>
      <p:sp>
        <p:nvSpPr>
          <p:cNvPr id="125" name="Google Shape;125;p18"/>
          <p:cNvSpPr txBox="1"/>
          <p:nvPr/>
        </p:nvSpPr>
        <p:spPr>
          <a:xfrm>
            <a:off x="532500" y="3708400"/>
            <a:ext cx="13368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rPr>
              <a:t>Link : </a:t>
            </a:r>
            <a:r>
              <a:rPr lang="en" sz="900" u="sng">
                <a:solidFill>
                  <a:schemeClr val="hlink"/>
                </a:solidFill>
                <a:hlinkClick r:id="rId13"/>
              </a:rPr>
              <a:t>https://docs.google.com/spreadsheets/d/1lqOooTZ5NmX7bRFAzN-eGG3n1X4EaBpxKBuWpnR2ksw/edit#gid=1544184730</a:t>
            </a:r>
            <a:r>
              <a:rPr lang="en" sz="900">
                <a:solidFill>
                  <a:srgbClr val="4A86E8"/>
                </a:solidFill>
              </a:rPr>
              <a:t> </a:t>
            </a:r>
            <a:endParaRPr sz="900">
              <a:solidFill>
                <a:srgbClr val="4A86E8"/>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p19"/>
          <p:cNvSpPr txBox="1"/>
          <p:nvPr/>
        </p:nvSpPr>
        <p:spPr>
          <a:xfrm>
            <a:off x="965313" y="720525"/>
            <a:ext cx="28152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1800">
                <a:solidFill>
                  <a:srgbClr val="FFFFFF"/>
                </a:solidFill>
                <a:latin typeface="Poppins"/>
                <a:ea typeface="Poppins"/>
                <a:cs typeface="Poppins"/>
                <a:sym typeface="Poppins"/>
              </a:rPr>
              <a:t>Proses Cleansing</a:t>
            </a:r>
            <a:endParaRPr sz="700"/>
          </a:p>
        </p:txBody>
      </p:sp>
      <p:sp>
        <p:nvSpPr>
          <p:cNvPr id="131" name="Google Shape;131;p19"/>
          <p:cNvSpPr/>
          <p:nvPr/>
        </p:nvSpPr>
        <p:spPr>
          <a:xfrm>
            <a:off x="560925" y="1731300"/>
            <a:ext cx="1245600" cy="74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Customer B2C</a:t>
            </a:r>
            <a:endParaRPr/>
          </a:p>
        </p:txBody>
      </p:sp>
      <p:sp>
        <p:nvSpPr>
          <p:cNvPr id="132" name="Google Shape;132;p19"/>
          <p:cNvSpPr/>
          <p:nvPr/>
        </p:nvSpPr>
        <p:spPr>
          <a:xfrm>
            <a:off x="560925" y="2739950"/>
            <a:ext cx="1245600" cy="74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List Customer Paid</a:t>
            </a:r>
            <a:endParaRPr/>
          </a:p>
        </p:txBody>
      </p:sp>
      <p:sp>
        <p:nvSpPr>
          <p:cNvPr id="133" name="Google Shape;133;p19"/>
          <p:cNvSpPr/>
          <p:nvPr/>
        </p:nvSpPr>
        <p:spPr>
          <a:xfrm>
            <a:off x="2401125" y="2251225"/>
            <a:ext cx="1245600" cy="74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Customer Paid</a:t>
            </a:r>
            <a:endParaRPr/>
          </a:p>
        </p:txBody>
      </p:sp>
      <p:cxnSp>
        <p:nvCxnSpPr>
          <p:cNvPr id="134" name="Google Shape;134;p19"/>
          <p:cNvCxnSpPr>
            <a:endCxn id="133" idx="1"/>
          </p:cNvCxnSpPr>
          <p:nvPr/>
        </p:nvCxnSpPr>
        <p:spPr>
          <a:xfrm flipH="1" rot="10800000">
            <a:off x="1806525" y="2625475"/>
            <a:ext cx="594600" cy="574800"/>
          </a:xfrm>
          <a:prstGeom prst="straightConnector1">
            <a:avLst/>
          </a:prstGeom>
          <a:noFill/>
          <a:ln cap="flat" cmpd="sng" w="9525">
            <a:solidFill>
              <a:schemeClr val="dk2"/>
            </a:solidFill>
            <a:prstDash val="solid"/>
            <a:round/>
            <a:headEnd len="med" w="med" type="none"/>
            <a:tailEnd len="med" w="med" type="triangle"/>
          </a:ln>
        </p:spPr>
      </p:cxnSp>
      <p:cxnSp>
        <p:nvCxnSpPr>
          <p:cNvPr id="135" name="Google Shape;135;p19"/>
          <p:cNvCxnSpPr>
            <a:endCxn id="133" idx="1"/>
          </p:cNvCxnSpPr>
          <p:nvPr/>
        </p:nvCxnSpPr>
        <p:spPr>
          <a:xfrm>
            <a:off x="1832625" y="2117875"/>
            <a:ext cx="568500" cy="507600"/>
          </a:xfrm>
          <a:prstGeom prst="straightConnector1">
            <a:avLst/>
          </a:prstGeom>
          <a:noFill/>
          <a:ln cap="flat" cmpd="sng" w="9525">
            <a:solidFill>
              <a:schemeClr val="dk2"/>
            </a:solidFill>
            <a:prstDash val="solid"/>
            <a:round/>
            <a:headEnd len="med" w="med" type="none"/>
            <a:tailEnd len="med" w="med" type="triangle"/>
          </a:ln>
        </p:spPr>
      </p:cxnSp>
      <p:sp>
        <p:nvSpPr>
          <p:cNvPr id="136" name="Google Shape;136;p19"/>
          <p:cNvSpPr txBox="1"/>
          <p:nvPr/>
        </p:nvSpPr>
        <p:spPr>
          <a:xfrm>
            <a:off x="3953800" y="1163775"/>
            <a:ext cx="4689900" cy="36294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lang="en" sz="900">
                <a:latin typeface="Poppins"/>
                <a:ea typeface="Poppins"/>
                <a:cs typeface="Poppins"/>
                <a:sym typeface="Poppins"/>
              </a:rPr>
              <a:t>Pada proses data cleansing dan Transformation</a:t>
            </a:r>
            <a:endParaRPr sz="900">
              <a:latin typeface="Poppins"/>
              <a:ea typeface="Poppins"/>
              <a:cs typeface="Poppins"/>
              <a:sym typeface="Poppins"/>
            </a:endParaRPr>
          </a:p>
          <a:p>
            <a:pPr indent="-285750" lvl="0" marL="457200" marR="0" rtl="0" algn="just">
              <a:lnSpc>
                <a:spcPct val="140000"/>
              </a:lnSpc>
              <a:spcBef>
                <a:spcPts val="0"/>
              </a:spcBef>
              <a:spcAft>
                <a:spcPts val="0"/>
              </a:spcAft>
              <a:buSzPts val="900"/>
              <a:buFont typeface="Poppins"/>
              <a:buChar char="●"/>
            </a:pPr>
            <a:r>
              <a:rPr lang="en" sz="900">
                <a:latin typeface="Poppins"/>
                <a:ea typeface="Poppins"/>
                <a:cs typeface="Poppins"/>
                <a:sym typeface="Poppins"/>
              </a:rPr>
              <a:t>Memperbaiki berbagai kesalahan struktural dalam kumpulan data, kesalahan ejaan dan ketikan seperti tanggerang menjadi tangerang, Kak Cynthiathia menjadi Kak Cynthia dll.</a:t>
            </a:r>
            <a:endParaRPr sz="900">
              <a:latin typeface="Poppins"/>
              <a:ea typeface="Poppins"/>
              <a:cs typeface="Poppins"/>
              <a:sym typeface="Poppins"/>
            </a:endParaRPr>
          </a:p>
          <a:p>
            <a:pPr indent="-285750" lvl="0" marL="457200" marR="0" rtl="0" algn="just">
              <a:lnSpc>
                <a:spcPct val="140000"/>
              </a:lnSpc>
              <a:spcBef>
                <a:spcPts val="0"/>
              </a:spcBef>
              <a:spcAft>
                <a:spcPts val="0"/>
              </a:spcAft>
              <a:buSzPts val="900"/>
              <a:buFont typeface="Poppins"/>
              <a:buChar char="●"/>
            </a:pPr>
            <a:r>
              <a:rPr lang="en" sz="900">
                <a:latin typeface="Poppins"/>
                <a:ea typeface="Poppins"/>
                <a:cs typeface="Poppins"/>
                <a:sym typeface="Poppins"/>
              </a:rPr>
              <a:t>Menggabungkan berbagai data yang bermakna sejenis (kategorisasi data) </a:t>
            </a:r>
            <a:endParaRPr sz="900">
              <a:latin typeface="Poppins"/>
              <a:ea typeface="Poppins"/>
              <a:cs typeface="Poppins"/>
              <a:sym typeface="Poppins"/>
            </a:endParaRPr>
          </a:p>
          <a:p>
            <a:pPr indent="0" lvl="0" marL="457200" marR="0" rtl="0" algn="just">
              <a:lnSpc>
                <a:spcPct val="140000"/>
              </a:lnSpc>
              <a:spcBef>
                <a:spcPts val="0"/>
              </a:spcBef>
              <a:spcAft>
                <a:spcPts val="0"/>
              </a:spcAft>
              <a:buNone/>
            </a:pPr>
            <a:r>
              <a:rPr lang="en" sz="900">
                <a:latin typeface="Poppins"/>
                <a:ea typeface="Poppins"/>
                <a:cs typeface="Poppins"/>
                <a:sym typeface="Poppins"/>
              </a:rPr>
              <a:t>seperti profesi pegawai, pekerja, dan karyawan menjadi employee, menggabungkan profesi PR, Public Relations, menjadi Public Relation, menggabungkan Guru Bahasa Inggris, Guru SMA, menjadi Guru  menggabungkan tahu_jobhun_dari_mana Adik, Kakak, Saudara, Saudara Kandung menjadi Kerabat dll.</a:t>
            </a:r>
            <a:endParaRPr sz="900">
              <a:latin typeface="Poppins"/>
              <a:ea typeface="Poppins"/>
              <a:cs typeface="Poppins"/>
              <a:sym typeface="Poppins"/>
            </a:endParaRPr>
          </a:p>
          <a:p>
            <a:pPr indent="-285750" lvl="0" marL="457200" marR="0" rtl="0" algn="just">
              <a:lnSpc>
                <a:spcPct val="140000"/>
              </a:lnSpc>
              <a:spcBef>
                <a:spcPts val="0"/>
              </a:spcBef>
              <a:spcAft>
                <a:spcPts val="0"/>
              </a:spcAft>
              <a:buSzPts val="900"/>
              <a:buFont typeface="Poppins"/>
              <a:buChar char="●"/>
            </a:pPr>
            <a:r>
              <a:rPr lang="en" sz="900">
                <a:latin typeface="Poppins"/>
                <a:ea typeface="Poppins"/>
                <a:cs typeface="Poppins"/>
                <a:sym typeface="Poppins"/>
              </a:rPr>
              <a:t>Menambahkan kolom “Topik” untuk keperluan Data Analisis sesuai dengan kelas yang diikuti .</a:t>
            </a:r>
            <a:endParaRPr sz="900">
              <a:latin typeface="Poppins"/>
              <a:ea typeface="Poppins"/>
              <a:cs typeface="Poppins"/>
              <a:sym typeface="Poppins"/>
            </a:endParaRPr>
          </a:p>
          <a:p>
            <a:pPr indent="-285750" lvl="0" marL="457200" marR="0" rtl="0" algn="just">
              <a:lnSpc>
                <a:spcPct val="140000"/>
              </a:lnSpc>
              <a:spcBef>
                <a:spcPts val="0"/>
              </a:spcBef>
              <a:spcAft>
                <a:spcPts val="0"/>
              </a:spcAft>
              <a:buSzPts val="900"/>
              <a:buFont typeface="Poppins"/>
              <a:buChar char="●"/>
            </a:pPr>
            <a:r>
              <a:rPr lang="en" sz="900">
                <a:latin typeface="Poppins"/>
                <a:ea typeface="Poppins"/>
                <a:cs typeface="Poppins"/>
                <a:sym typeface="Poppins"/>
              </a:rPr>
              <a:t>Mengubah konsistensi data yang sesuai dengan isi data menggunakan excel seperti data tanggal, nominal_pembayaran, fee_mentor_konsul dan fee_jobhun.</a:t>
            </a:r>
            <a:endParaRPr sz="900">
              <a:latin typeface="Poppins"/>
              <a:ea typeface="Poppins"/>
              <a:cs typeface="Poppins"/>
              <a:sym typeface="Poppins"/>
            </a:endParaRPr>
          </a:p>
          <a:p>
            <a:pPr indent="-285750" lvl="0" marL="457200" marR="0" rtl="0" algn="just">
              <a:lnSpc>
                <a:spcPct val="140000"/>
              </a:lnSpc>
              <a:spcBef>
                <a:spcPts val="0"/>
              </a:spcBef>
              <a:spcAft>
                <a:spcPts val="0"/>
              </a:spcAft>
              <a:buSzPts val="900"/>
              <a:buFont typeface="Poppins"/>
              <a:buChar char="●"/>
            </a:pPr>
            <a:r>
              <a:rPr lang="en" sz="900">
                <a:latin typeface="Poppins"/>
                <a:ea typeface="Poppins"/>
                <a:cs typeface="Poppins"/>
                <a:sym typeface="Poppins"/>
              </a:rPr>
              <a:t>Pengecekan duplikasi dan menghapus data duplikat dengan menggunakan big query dengan menggunakan query having count &gt; 1 dan create new table </a:t>
            </a:r>
            <a:endParaRPr b="1" sz="900">
              <a:solidFill>
                <a:schemeClr val="accent1"/>
              </a:solidFill>
              <a:latin typeface="Poppins"/>
              <a:ea typeface="Poppins"/>
              <a:cs typeface="Poppins"/>
              <a:sym typeface="Poppins"/>
            </a:endParaRPr>
          </a:p>
        </p:txBody>
      </p:sp>
      <p:sp>
        <p:nvSpPr>
          <p:cNvPr id="137" name="Google Shape;137;p19"/>
          <p:cNvSpPr txBox="1"/>
          <p:nvPr/>
        </p:nvSpPr>
        <p:spPr>
          <a:xfrm>
            <a:off x="560925" y="3593350"/>
            <a:ext cx="3415800" cy="1043700"/>
          </a:xfrm>
          <a:prstGeom prst="rect">
            <a:avLst/>
          </a:prstGeom>
          <a:noFill/>
          <a:ln>
            <a:noFill/>
          </a:ln>
        </p:spPr>
        <p:txBody>
          <a:bodyPr anchorCtr="0" anchor="t" bIns="91425" lIns="91425" spcFirstLastPara="1" rIns="91425" wrap="square" tIns="91425">
            <a:spAutoFit/>
          </a:bodyPr>
          <a:lstStyle/>
          <a:p>
            <a:pPr indent="0" lvl="0" marL="0" rtl="0" algn="just">
              <a:lnSpc>
                <a:spcPct val="140000"/>
              </a:lnSpc>
              <a:spcBef>
                <a:spcPts val="0"/>
              </a:spcBef>
              <a:spcAft>
                <a:spcPts val="0"/>
              </a:spcAft>
              <a:buClr>
                <a:schemeClr val="dk1"/>
              </a:buClr>
              <a:buSzPts val="1100"/>
              <a:buFont typeface="Arial"/>
              <a:buNone/>
            </a:pPr>
            <a:r>
              <a:rPr b="1" lang="en" sz="900">
                <a:solidFill>
                  <a:schemeClr val="dk1"/>
                </a:solidFill>
                <a:latin typeface="Poppins"/>
                <a:ea typeface="Poppins"/>
                <a:cs typeface="Poppins"/>
                <a:sym typeface="Poppins"/>
              </a:rPr>
              <a:t>Data setelah proses cleansing :</a:t>
            </a:r>
            <a:endParaRPr b="1" sz="900">
              <a:solidFill>
                <a:schemeClr val="dk1"/>
              </a:solidFill>
              <a:latin typeface="Poppins"/>
              <a:ea typeface="Poppins"/>
              <a:cs typeface="Poppins"/>
              <a:sym typeface="Poppins"/>
            </a:endParaRPr>
          </a:p>
          <a:p>
            <a:pPr indent="0" lvl="0" marL="0" rtl="0" algn="just">
              <a:lnSpc>
                <a:spcPct val="140000"/>
              </a:lnSpc>
              <a:spcBef>
                <a:spcPts val="0"/>
              </a:spcBef>
              <a:spcAft>
                <a:spcPts val="0"/>
              </a:spcAft>
              <a:buClr>
                <a:schemeClr val="dk1"/>
              </a:buClr>
              <a:buSzPts val="1100"/>
              <a:buFont typeface="Arial"/>
              <a:buNone/>
            </a:pPr>
            <a:r>
              <a:rPr b="1" lang="en" sz="900" u="sng">
                <a:solidFill>
                  <a:schemeClr val="accent5"/>
                </a:solidFill>
                <a:latin typeface="Poppins"/>
                <a:ea typeface="Poppins"/>
                <a:cs typeface="Poppins"/>
                <a:sym typeface="Poppins"/>
                <a:hlinkClick r:id="rId4">
                  <a:extLst>
                    <a:ext uri="{A12FA001-AC4F-418D-AE19-62706E023703}">
                      <ahyp:hlinkClr val="tx"/>
                    </a:ext>
                  </a:extLst>
                </a:hlinkClick>
              </a:rPr>
              <a:t>https://docs.google.com/spreadsheets/d/1CLjblyNWC-Jq1FY3Vw4KSGuIgqJQtDMTW2uBQo03cEA/edit#gid=0</a:t>
            </a:r>
            <a:r>
              <a:rPr b="1" lang="en" sz="900">
                <a:solidFill>
                  <a:schemeClr val="accent1"/>
                </a:solidFill>
                <a:latin typeface="Poppins"/>
                <a:ea typeface="Poppins"/>
                <a:cs typeface="Poppins"/>
                <a:sym typeface="Poppins"/>
              </a:rPr>
              <a:t> </a:t>
            </a:r>
            <a:endParaRPr b="1" sz="900">
              <a:solidFill>
                <a:schemeClr val="accent1"/>
              </a:solidFill>
              <a:latin typeface="Poppins"/>
              <a:ea typeface="Poppins"/>
              <a:cs typeface="Poppins"/>
              <a:sym typeface="Poppins"/>
            </a:endParaRPr>
          </a:p>
          <a:p>
            <a:pPr indent="0" lvl="0" marL="0" rtl="0" algn="l">
              <a:spcBef>
                <a:spcPts val="0"/>
              </a:spcBef>
              <a:spcAft>
                <a:spcPts val="0"/>
              </a:spcAft>
              <a:buNone/>
            </a:pPr>
            <a:r>
              <a:t/>
            </a:r>
            <a:endParaRPr sz="1800">
              <a:solidFill>
                <a:schemeClr val="dk2"/>
              </a:solidFill>
            </a:endParaRPr>
          </a:p>
        </p:txBody>
      </p:sp>
      <p:sp>
        <p:nvSpPr>
          <p:cNvPr id="138" name="Google Shape;138;p19"/>
          <p:cNvSpPr txBox="1"/>
          <p:nvPr/>
        </p:nvSpPr>
        <p:spPr>
          <a:xfrm>
            <a:off x="553875" y="1191925"/>
            <a:ext cx="1315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Data Lake</a:t>
            </a:r>
            <a:endParaRPr sz="1800">
              <a:solidFill>
                <a:schemeClr val="dk2"/>
              </a:solidFill>
            </a:endParaRPr>
          </a:p>
        </p:txBody>
      </p:sp>
      <p:sp>
        <p:nvSpPr>
          <p:cNvPr id="139" name="Google Shape;139;p19"/>
          <p:cNvSpPr txBox="1"/>
          <p:nvPr/>
        </p:nvSpPr>
        <p:spPr>
          <a:xfrm>
            <a:off x="2533425" y="1195900"/>
            <a:ext cx="98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Dataset</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20"/>
          <p:cNvSpPr txBox="1"/>
          <p:nvPr/>
        </p:nvSpPr>
        <p:spPr>
          <a:xfrm>
            <a:off x="881324" y="710025"/>
            <a:ext cx="42087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1800">
                <a:solidFill>
                  <a:srgbClr val="FFFFFF"/>
                </a:solidFill>
                <a:latin typeface="Poppins"/>
                <a:ea typeface="Poppins"/>
                <a:cs typeface="Poppins"/>
                <a:sym typeface="Poppins"/>
              </a:rPr>
              <a:t>DATA EXPLORATION</a:t>
            </a:r>
            <a:endParaRPr sz="700"/>
          </a:p>
        </p:txBody>
      </p:sp>
      <p:sp>
        <p:nvSpPr>
          <p:cNvPr id="145" name="Google Shape;145;p20"/>
          <p:cNvSpPr txBox="1"/>
          <p:nvPr/>
        </p:nvSpPr>
        <p:spPr>
          <a:xfrm>
            <a:off x="1461725" y="1388675"/>
            <a:ext cx="6605100" cy="539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AutoNum type="arabicPeriod"/>
            </a:pPr>
            <a:r>
              <a:rPr lang="en" sz="1800">
                <a:solidFill>
                  <a:schemeClr val="dk2"/>
                </a:solidFill>
              </a:rPr>
              <a:t>Pengolahan Data</a:t>
            </a:r>
            <a:endParaRPr sz="1800">
              <a:solidFill>
                <a:schemeClr val="dk2"/>
              </a:solidFill>
            </a:endParaRPr>
          </a:p>
          <a:p>
            <a:pPr indent="0" lvl="0" marL="0" rtl="0" algn="l">
              <a:spcBef>
                <a:spcPts val="0"/>
              </a:spcBef>
              <a:spcAft>
                <a:spcPts val="0"/>
              </a:spcAft>
              <a:buNone/>
            </a:pPr>
            <a:r>
              <a:rPr lang="en" sz="1800">
                <a:solidFill>
                  <a:schemeClr val="dk2"/>
                </a:solidFill>
              </a:rPr>
              <a:t>Pengolahan data menggunakan bigquery dengan menghubungkan spreadsheet data yang sudah di cleaning. </a:t>
            </a:r>
            <a:endParaRPr sz="1800">
              <a:solidFill>
                <a:schemeClr val="dk2"/>
              </a:solidFill>
            </a:endParaRPr>
          </a:p>
        </p:txBody>
      </p:sp>
      <p:sp>
        <p:nvSpPr>
          <p:cNvPr id="146" name="Google Shape;146;p20"/>
          <p:cNvSpPr txBox="1"/>
          <p:nvPr/>
        </p:nvSpPr>
        <p:spPr>
          <a:xfrm>
            <a:off x="1543975" y="2530650"/>
            <a:ext cx="5755500" cy="4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2. Pembuatan Chart (visualisasi) menggunakan lookerstudio dengan menghubungan dengan bigquery.</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0" name="Shape 150"/>
        <p:cNvGrpSpPr/>
        <p:nvPr/>
      </p:nvGrpSpPr>
      <p:grpSpPr>
        <a:xfrm>
          <a:off x="0" y="0"/>
          <a:ext cx="0" cy="0"/>
          <a:chOff x="0" y="0"/>
          <a:chExt cx="0" cy="0"/>
        </a:xfrm>
      </p:grpSpPr>
      <p:sp>
        <p:nvSpPr>
          <p:cNvPr id="151" name="Google Shape;151;p21"/>
          <p:cNvSpPr txBox="1"/>
          <p:nvPr/>
        </p:nvSpPr>
        <p:spPr>
          <a:xfrm>
            <a:off x="493325" y="759200"/>
            <a:ext cx="40965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1800">
                <a:solidFill>
                  <a:srgbClr val="FFFFFF"/>
                </a:solidFill>
                <a:latin typeface="Poppins"/>
                <a:ea typeface="Poppins"/>
                <a:cs typeface="Poppins"/>
                <a:sym typeface="Poppins"/>
              </a:rPr>
              <a:t>Metode Analisis</a:t>
            </a:r>
            <a:endParaRPr sz="700"/>
          </a:p>
        </p:txBody>
      </p:sp>
      <p:sp>
        <p:nvSpPr>
          <p:cNvPr id="152" name="Google Shape;152;p21"/>
          <p:cNvSpPr txBox="1"/>
          <p:nvPr/>
        </p:nvSpPr>
        <p:spPr>
          <a:xfrm>
            <a:off x="627800" y="1202700"/>
            <a:ext cx="7337400" cy="33033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lang="en" sz="1300">
                <a:latin typeface="Poppins"/>
                <a:ea typeface="Poppins"/>
                <a:cs typeface="Poppins"/>
                <a:sym typeface="Poppins"/>
              </a:rPr>
              <a:t>Metode Analisis yang digunakan pada project ini adalah :</a:t>
            </a:r>
            <a:endParaRPr sz="1300">
              <a:latin typeface="Poppins"/>
              <a:ea typeface="Poppins"/>
              <a:cs typeface="Poppins"/>
              <a:sym typeface="Poppins"/>
            </a:endParaRPr>
          </a:p>
          <a:p>
            <a:pPr indent="-311150" lvl="0" marL="457200" marR="0" rtl="0" algn="just">
              <a:lnSpc>
                <a:spcPct val="140000"/>
              </a:lnSpc>
              <a:spcBef>
                <a:spcPts val="0"/>
              </a:spcBef>
              <a:spcAft>
                <a:spcPts val="0"/>
              </a:spcAft>
              <a:buSzPts val="1300"/>
              <a:buFont typeface="Poppins"/>
              <a:buAutoNum type="arabicPeriod"/>
            </a:pPr>
            <a:r>
              <a:rPr lang="en" sz="1300">
                <a:latin typeface="Poppins"/>
                <a:ea typeface="Poppins"/>
                <a:cs typeface="Poppins"/>
                <a:sym typeface="Poppins"/>
              </a:rPr>
              <a:t>Descriptive Analysis </a:t>
            </a:r>
            <a:endParaRPr sz="1300">
              <a:latin typeface="Poppins"/>
              <a:ea typeface="Poppins"/>
              <a:cs typeface="Poppins"/>
              <a:sym typeface="Poppins"/>
            </a:endParaRPr>
          </a:p>
          <a:p>
            <a:pPr indent="-311150" lvl="0" marL="800100" marR="0" rtl="0" algn="just">
              <a:lnSpc>
                <a:spcPct val="140000"/>
              </a:lnSpc>
              <a:spcBef>
                <a:spcPts val="0"/>
              </a:spcBef>
              <a:spcAft>
                <a:spcPts val="0"/>
              </a:spcAft>
              <a:buSzPts val="1300"/>
              <a:buFont typeface="Poppins"/>
              <a:buChar char="-"/>
            </a:pPr>
            <a:r>
              <a:rPr lang="en" sz="1300">
                <a:latin typeface="Poppins"/>
                <a:ea typeface="Poppins"/>
                <a:cs typeface="Poppins"/>
                <a:sym typeface="Poppins"/>
              </a:rPr>
              <a:t>Mengetahui variabel (kelas/topik) paling banyak diminati</a:t>
            </a:r>
            <a:endParaRPr sz="1300">
              <a:latin typeface="Poppins"/>
              <a:ea typeface="Poppins"/>
              <a:cs typeface="Poppins"/>
              <a:sym typeface="Poppins"/>
            </a:endParaRPr>
          </a:p>
          <a:p>
            <a:pPr indent="-317500" lvl="0" marL="800100" rtl="0" algn="just">
              <a:lnSpc>
                <a:spcPct val="140000"/>
              </a:lnSpc>
              <a:spcBef>
                <a:spcPts val="0"/>
              </a:spcBef>
              <a:spcAft>
                <a:spcPts val="0"/>
              </a:spcAft>
              <a:buSzPts val="1400"/>
              <a:buFont typeface="Poppins"/>
              <a:buChar char="-"/>
            </a:pPr>
            <a:r>
              <a:rPr lang="en" sz="1300">
                <a:solidFill>
                  <a:schemeClr val="dk1"/>
                </a:solidFill>
                <a:latin typeface="Poppins"/>
                <a:ea typeface="Poppins"/>
                <a:cs typeface="Poppins"/>
                <a:sym typeface="Poppins"/>
              </a:rPr>
              <a:t>Mengetahui </a:t>
            </a:r>
            <a:r>
              <a:rPr lang="en" sz="1300">
                <a:solidFill>
                  <a:schemeClr val="dk1"/>
                </a:solidFill>
                <a:latin typeface="Poppins"/>
                <a:ea typeface="Poppins"/>
                <a:cs typeface="Poppins"/>
                <a:sym typeface="Poppins"/>
              </a:rPr>
              <a:t>harga jual kelas/konsultasi berdasarkan target pengguna Jobhun</a:t>
            </a:r>
            <a:endParaRPr>
              <a:latin typeface="Poppins"/>
              <a:ea typeface="Poppins"/>
              <a:cs typeface="Poppins"/>
              <a:sym typeface="Poppins"/>
            </a:endParaRPr>
          </a:p>
          <a:p>
            <a:pPr indent="-311150" lvl="0" marL="800100" marR="0" rtl="0" algn="just">
              <a:lnSpc>
                <a:spcPct val="140000"/>
              </a:lnSpc>
              <a:spcBef>
                <a:spcPts val="0"/>
              </a:spcBef>
              <a:spcAft>
                <a:spcPts val="0"/>
              </a:spcAft>
              <a:buSzPts val="1300"/>
              <a:buFont typeface="Poppins"/>
              <a:buChar char="-"/>
            </a:pPr>
            <a:r>
              <a:rPr lang="en" sz="1300">
                <a:latin typeface="Poppins"/>
                <a:ea typeface="Poppins"/>
                <a:cs typeface="Poppins"/>
                <a:sym typeface="Poppins"/>
              </a:rPr>
              <a:t>Trend pendaftaran peserta Jobhun</a:t>
            </a:r>
            <a:endParaRPr sz="1300">
              <a:latin typeface="Poppins"/>
              <a:ea typeface="Poppins"/>
              <a:cs typeface="Poppins"/>
              <a:sym typeface="Poppins"/>
            </a:endParaRPr>
          </a:p>
          <a:p>
            <a:pPr indent="-311150" lvl="0" marL="457200" marR="0" rtl="0" algn="just">
              <a:lnSpc>
                <a:spcPct val="140000"/>
              </a:lnSpc>
              <a:spcBef>
                <a:spcPts val="0"/>
              </a:spcBef>
              <a:spcAft>
                <a:spcPts val="0"/>
              </a:spcAft>
              <a:buSzPts val="1300"/>
              <a:buFont typeface="Poppins"/>
              <a:buAutoNum type="arabicPeriod"/>
            </a:pPr>
            <a:r>
              <a:rPr lang="en" sz="1300">
                <a:latin typeface="Poppins"/>
                <a:ea typeface="Poppins"/>
                <a:cs typeface="Poppins"/>
                <a:sym typeface="Poppins"/>
              </a:rPr>
              <a:t>Diagnostic Analysis</a:t>
            </a:r>
            <a:endParaRPr sz="1300">
              <a:latin typeface="Poppins"/>
              <a:ea typeface="Poppins"/>
              <a:cs typeface="Poppins"/>
              <a:sym typeface="Poppins"/>
            </a:endParaRPr>
          </a:p>
          <a:p>
            <a:pPr indent="-311150" lvl="0" marL="800100" rtl="0" algn="just">
              <a:lnSpc>
                <a:spcPct val="140000"/>
              </a:lnSpc>
              <a:spcBef>
                <a:spcPts val="0"/>
              </a:spcBef>
              <a:spcAft>
                <a:spcPts val="0"/>
              </a:spcAft>
              <a:buClr>
                <a:schemeClr val="dk1"/>
              </a:buClr>
              <a:buSzPts val="1300"/>
              <a:buFont typeface="Poppins"/>
              <a:buChar char="-"/>
            </a:pPr>
            <a:r>
              <a:rPr lang="en" sz="1300">
                <a:solidFill>
                  <a:schemeClr val="dk1"/>
                </a:solidFill>
                <a:latin typeface="Poppins"/>
                <a:ea typeface="Poppins"/>
                <a:cs typeface="Poppins"/>
                <a:sym typeface="Poppins"/>
              </a:rPr>
              <a:t>Mengapa kelas atau topik banyak diminati</a:t>
            </a:r>
            <a:endParaRPr sz="1300">
              <a:solidFill>
                <a:schemeClr val="dk1"/>
              </a:solidFill>
              <a:latin typeface="Poppins"/>
              <a:ea typeface="Poppins"/>
              <a:cs typeface="Poppins"/>
              <a:sym typeface="Poppins"/>
            </a:endParaRPr>
          </a:p>
          <a:p>
            <a:pPr indent="-311150" lvl="0" marL="800100" rtl="0" algn="just">
              <a:lnSpc>
                <a:spcPct val="140000"/>
              </a:lnSpc>
              <a:spcBef>
                <a:spcPts val="0"/>
              </a:spcBef>
              <a:spcAft>
                <a:spcPts val="0"/>
              </a:spcAft>
              <a:buClr>
                <a:schemeClr val="dk1"/>
              </a:buClr>
              <a:buSzPts val="1300"/>
              <a:buFont typeface="Poppins"/>
              <a:buChar char="-"/>
            </a:pPr>
            <a:r>
              <a:rPr lang="en" sz="1300">
                <a:solidFill>
                  <a:schemeClr val="dk1"/>
                </a:solidFill>
                <a:latin typeface="Poppins"/>
                <a:ea typeface="Poppins"/>
                <a:cs typeface="Poppins"/>
                <a:sym typeface="Poppins"/>
              </a:rPr>
              <a:t>Berapa harga jual kelas/konsultasi berdasarkan target pengguna Jobhun</a:t>
            </a:r>
            <a:endParaRPr sz="1300">
              <a:solidFill>
                <a:schemeClr val="dk1"/>
              </a:solidFill>
              <a:latin typeface="Poppins"/>
              <a:ea typeface="Poppins"/>
              <a:cs typeface="Poppins"/>
              <a:sym typeface="Poppins"/>
            </a:endParaRPr>
          </a:p>
          <a:p>
            <a:pPr indent="-311150" lvl="0" marL="800100" marR="0" rtl="0" algn="just">
              <a:lnSpc>
                <a:spcPct val="140000"/>
              </a:lnSpc>
              <a:spcBef>
                <a:spcPts val="0"/>
              </a:spcBef>
              <a:spcAft>
                <a:spcPts val="0"/>
              </a:spcAft>
              <a:buSzPts val="1300"/>
              <a:buFont typeface="Poppins"/>
              <a:buChar char="-"/>
            </a:pPr>
            <a:r>
              <a:rPr lang="en" sz="1300">
                <a:latin typeface="Poppins"/>
                <a:ea typeface="Poppins"/>
                <a:cs typeface="Poppins"/>
                <a:sym typeface="Poppins"/>
              </a:rPr>
              <a:t>Melihat lebih detail apa yang terjadi pada periode tertentu</a:t>
            </a:r>
            <a:endParaRPr sz="1300">
              <a:latin typeface="Poppins"/>
              <a:ea typeface="Poppins"/>
              <a:cs typeface="Poppins"/>
              <a:sym typeface="Poppins"/>
            </a:endParaRPr>
          </a:p>
          <a:p>
            <a:pPr indent="-311150" lvl="0" marL="457200" marR="0" rtl="0" algn="just">
              <a:lnSpc>
                <a:spcPct val="140000"/>
              </a:lnSpc>
              <a:spcBef>
                <a:spcPts val="0"/>
              </a:spcBef>
              <a:spcAft>
                <a:spcPts val="0"/>
              </a:spcAft>
              <a:buSzPts val="1300"/>
              <a:buFont typeface="Poppins"/>
              <a:buAutoNum type="arabicPeriod"/>
            </a:pPr>
            <a:r>
              <a:rPr lang="en" sz="1300">
                <a:latin typeface="Poppins"/>
                <a:ea typeface="Poppins"/>
                <a:cs typeface="Poppins"/>
                <a:sym typeface="Poppins"/>
              </a:rPr>
              <a:t>EDA (Exploration Data Analysis)</a:t>
            </a:r>
            <a:endParaRPr sz="1300">
              <a:latin typeface="Poppins"/>
              <a:ea typeface="Poppins"/>
              <a:cs typeface="Poppins"/>
              <a:sym typeface="Poppins"/>
            </a:endParaRPr>
          </a:p>
          <a:p>
            <a:pPr indent="-311150" lvl="0" marL="800100" marR="0" rtl="0" algn="just">
              <a:lnSpc>
                <a:spcPct val="140000"/>
              </a:lnSpc>
              <a:spcBef>
                <a:spcPts val="0"/>
              </a:spcBef>
              <a:spcAft>
                <a:spcPts val="0"/>
              </a:spcAft>
              <a:buSzPts val="1300"/>
              <a:buFont typeface="Poppins"/>
              <a:buChar char="-"/>
            </a:pPr>
            <a:r>
              <a:rPr lang="en" sz="1300">
                <a:latin typeface="Poppins"/>
                <a:ea typeface="Poppins"/>
                <a:cs typeface="Poppins"/>
                <a:sym typeface="Poppins"/>
              </a:rPr>
              <a:t>Pengamatan melalui visualisasi chart</a:t>
            </a:r>
            <a:endParaRPr sz="1300">
              <a:latin typeface="Poppins"/>
              <a:ea typeface="Poppins"/>
              <a:cs typeface="Poppins"/>
              <a:sym typeface="Poppins"/>
            </a:endParaRPr>
          </a:p>
          <a:p>
            <a:pPr indent="-311150" lvl="0" marL="800100" marR="0" rtl="0" algn="just">
              <a:lnSpc>
                <a:spcPct val="140000"/>
              </a:lnSpc>
              <a:spcBef>
                <a:spcPts val="0"/>
              </a:spcBef>
              <a:spcAft>
                <a:spcPts val="0"/>
              </a:spcAft>
              <a:buSzPts val="1300"/>
              <a:buFont typeface="Poppins"/>
              <a:buChar char="-"/>
            </a:pPr>
            <a:r>
              <a:rPr lang="en" sz="1300">
                <a:latin typeface="Poppins"/>
                <a:ea typeface="Poppins"/>
                <a:cs typeface="Poppins"/>
                <a:sym typeface="Poppins"/>
              </a:rPr>
              <a:t>Pengolahan data melalui query (manipulation/aggregate)</a:t>
            </a:r>
            <a:endParaRPr sz="1300">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