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8"/>
  </p:notesMasterIdLst>
  <p:sldIdLst>
    <p:sldId id="257" r:id="rId2"/>
    <p:sldId id="256" r:id="rId3"/>
    <p:sldId id="258" r:id="rId4"/>
    <p:sldId id="263" r:id="rId5"/>
    <p:sldId id="292" r:id="rId6"/>
    <p:sldId id="289" r:id="rId7"/>
    <p:sldId id="259" r:id="rId8"/>
    <p:sldId id="291" r:id="rId9"/>
    <p:sldId id="303" r:id="rId10"/>
    <p:sldId id="290" r:id="rId11"/>
    <p:sldId id="287" r:id="rId12"/>
    <p:sldId id="288" r:id="rId13"/>
    <p:sldId id="267" r:id="rId14"/>
    <p:sldId id="285" r:id="rId15"/>
    <p:sldId id="270" r:id="rId16"/>
    <p:sldId id="299" r:id="rId17"/>
    <p:sldId id="274" r:id="rId18"/>
    <p:sldId id="262" r:id="rId19"/>
    <p:sldId id="260" r:id="rId20"/>
    <p:sldId id="265" r:id="rId21"/>
    <p:sldId id="266" r:id="rId22"/>
    <p:sldId id="264" r:id="rId23"/>
    <p:sldId id="278" r:id="rId24"/>
    <p:sldId id="261" r:id="rId25"/>
    <p:sldId id="276" r:id="rId26"/>
    <p:sldId id="280" r:id="rId27"/>
    <p:sldId id="300" r:id="rId28"/>
    <p:sldId id="301" r:id="rId29"/>
    <p:sldId id="282" r:id="rId30"/>
    <p:sldId id="283" r:id="rId31"/>
    <p:sldId id="284" r:id="rId32"/>
    <p:sldId id="294" r:id="rId33"/>
    <p:sldId id="295" r:id="rId34"/>
    <p:sldId id="293" r:id="rId35"/>
    <p:sldId id="296" r:id="rId36"/>
    <p:sldId id="302" r:id="rId37"/>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280" y="-104"/>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5C7EA4-75BD-E845-BF6B-C36063A35517}" type="datetimeFigureOut">
              <a:rPr lang="en-US" smtClean="0"/>
              <a:t>7/7/15</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28FCEE-FE28-764D-A2BF-822A0F29DF9A}" type="slidenum">
              <a:rPr lang="en-US" smtClean="0"/>
              <a:t>‹#›</a:t>
            </a:fld>
            <a:endParaRPr lang="en-US"/>
          </a:p>
        </p:txBody>
      </p:sp>
    </p:spTree>
    <p:extLst>
      <p:ext uri="{BB962C8B-B14F-4D97-AF65-F5344CB8AC3E}">
        <p14:creationId xmlns:p14="http://schemas.microsoft.com/office/powerpoint/2010/main" val="259607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and</a:t>
            </a:r>
            <a:r>
              <a:rPr lang="en-US" baseline="0" dirty="0" smtClean="0"/>
              <a:t> welcome to my thesis defense! </a:t>
            </a:r>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1</a:t>
            </a:fld>
            <a:endParaRPr lang="en-US"/>
          </a:p>
        </p:txBody>
      </p:sp>
    </p:spTree>
    <p:extLst>
      <p:ext uri="{BB962C8B-B14F-4D97-AF65-F5344CB8AC3E}">
        <p14:creationId xmlns:p14="http://schemas.microsoft.com/office/powerpoint/2010/main" val="231021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present theoretical fran1ework readily accounts for the availability </a:t>
            </a:r>
            <a:r>
              <a:rPr lang="en-US" dirty="0" err="1" smtClean="0"/>
              <a:t>ofseveral</a:t>
            </a:r>
            <a:r>
              <a:rPr lang="en-US" dirty="0" smtClean="0"/>
              <a:t> </a:t>
            </a:r>
            <a:r>
              <a:rPr lang="en-US" dirty="0" err="1" smtClean="0"/>
              <a:t>altemative</a:t>
            </a:r>
            <a:r>
              <a:rPr lang="en-US" dirty="0" smtClean="0"/>
              <a:t>, and often inconsistent, mappings for a given conceptual domain in the long </a:t>
            </a:r>
            <a:r>
              <a:rPr lang="en-US" dirty="0" err="1" smtClean="0"/>
              <a:t>tenn</a:t>
            </a:r>
            <a:r>
              <a:rPr lang="en-US" dirty="0" smtClean="0"/>
              <a:t> memory of a single individual, as well as across </a:t>
            </a:r>
            <a:r>
              <a:rPr lang="en-US" dirty="0" err="1" smtClean="0"/>
              <a:t>indi</a:t>
            </a:r>
            <a:r>
              <a:rPr lang="en-US" dirty="0" smtClean="0"/>
              <a:t>- </a:t>
            </a:r>
            <a:r>
              <a:rPr lang="en-US" dirty="0" err="1" smtClean="0"/>
              <a:t>viduals</a:t>
            </a:r>
            <a:r>
              <a:rPr lang="en-US" dirty="0" smtClean="0"/>
              <a:t>, languages and cultures: people can conceptualize an abstract domain in wholly different ways in different occasions and </a:t>
            </a:r>
            <a:r>
              <a:rPr lang="en-US" dirty="0" err="1" smtClean="0"/>
              <a:t>leam</a:t>
            </a:r>
            <a:r>
              <a:rPr lang="en-US" dirty="0" smtClean="0"/>
              <a:t> them all. They are only constrained not to use them at the same time within a single mental model. The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12</a:t>
            </a:fld>
            <a:endParaRPr lang="en-US"/>
          </a:p>
        </p:txBody>
      </p:sp>
    </p:spTree>
    <p:extLst>
      <p:ext uri="{BB962C8B-B14F-4D97-AF65-F5344CB8AC3E}">
        <p14:creationId xmlns:p14="http://schemas.microsoft.com/office/powerpoint/2010/main" val="2188765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present theoretical fran1ework readily accounts for the availability </a:t>
            </a:r>
            <a:r>
              <a:rPr lang="en-US" dirty="0" err="1" smtClean="0"/>
              <a:t>ofseveral</a:t>
            </a:r>
            <a:r>
              <a:rPr lang="en-US" dirty="0" smtClean="0"/>
              <a:t> </a:t>
            </a:r>
            <a:r>
              <a:rPr lang="en-US" dirty="0" err="1" smtClean="0"/>
              <a:t>altemative</a:t>
            </a:r>
            <a:r>
              <a:rPr lang="en-US" dirty="0" smtClean="0"/>
              <a:t>, and often inconsistent, mappings for a given conceptual domain in the long </a:t>
            </a:r>
            <a:r>
              <a:rPr lang="en-US" dirty="0" err="1" smtClean="0"/>
              <a:t>tenn</a:t>
            </a:r>
            <a:r>
              <a:rPr lang="en-US" dirty="0" smtClean="0"/>
              <a:t> memory of a single individual, as well as across </a:t>
            </a:r>
            <a:r>
              <a:rPr lang="en-US" dirty="0" err="1" smtClean="0"/>
              <a:t>indi</a:t>
            </a:r>
            <a:r>
              <a:rPr lang="en-US" dirty="0" smtClean="0"/>
              <a:t>- </a:t>
            </a:r>
            <a:r>
              <a:rPr lang="en-US" dirty="0" err="1" smtClean="0"/>
              <a:t>viduals</a:t>
            </a:r>
            <a:r>
              <a:rPr lang="en-US" dirty="0" smtClean="0"/>
              <a:t>, languages and cultures: people can conceptualize an abstract domain in wholly different ways in different occasions and </a:t>
            </a:r>
            <a:r>
              <a:rPr lang="en-US" dirty="0" err="1" smtClean="0"/>
              <a:t>leam</a:t>
            </a:r>
            <a:r>
              <a:rPr lang="en-US" dirty="0" smtClean="0"/>
              <a:t> them all. They are only constrained not to use them at the same time within a single mental model. The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16</a:t>
            </a:fld>
            <a:endParaRPr lang="en-US"/>
          </a:p>
        </p:txBody>
      </p:sp>
    </p:spTree>
    <p:extLst>
      <p:ext uri="{BB962C8B-B14F-4D97-AF65-F5344CB8AC3E}">
        <p14:creationId xmlns:p14="http://schemas.microsoft.com/office/powerpoint/2010/main" val="2188765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were collected for </a:t>
            </a:r>
            <a:r>
              <a:rPr lang="en-US" dirty="0" smtClean="0"/>
              <a:t>173 undergraduates at Chico State.</a:t>
            </a:r>
            <a:r>
              <a:rPr lang="en-US" baseline="0" dirty="0" smtClean="0"/>
              <a:t>  </a:t>
            </a:r>
          </a:p>
          <a:p>
            <a:r>
              <a:rPr lang="en-US" baseline="0" dirty="0" smtClean="0"/>
              <a:t>20 participants were excluded on the basis of language fluency. </a:t>
            </a:r>
          </a:p>
          <a:p>
            <a:r>
              <a:rPr lang="en-US" baseline="0" dirty="0" smtClean="0"/>
              <a:t>Of these, 116 indicated an initial preference for a left-to-right spatial construal of time, and constituted the sample for statistical analysis.  </a:t>
            </a:r>
          </a:p>
          <a:p>
            <a:r>
              <a:rPr lang="en-US" baseline="0" dirty="0" smtClean="0"/>
              <a:t>64% were female, 36% male, the median age was 21. </a:t>
            </a:r>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20</a:t>
            </a:fld>
            <a:endParaRPr lang="en-US"/>
          </a:p>
        </p:txBody>
      </p:sp>
    </p:spTree>
    <p:extLst>
      <p:ext uri="{BB962C8B-B14F-4D97-AF65-F5344CB8AC3E}">
        <p14:creationId xmlns:p14="http://schemas.microsoft.com/office/powerpoint/2010/main" val="128901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significant effect of direction only on comprehension, F (1,112) = 3.92, p = 0.05, η</a:t>
            </a:r>
            <a:r>
              <a:rPr lang="en-US" sz="1200" kern="1200" baseline="-25000" dirty="0" smtClean="0">
                <a:solidFill>
                  <a:schemeClr val="tx1"/>
                </a:solidFill>
                <a:effectLst/>
                <a:latin typeface="+mn-lt"/>
                <a:ea typeface="+mn-ea"/>
                <a:cs typeface="+mn-cs"/>
              </a:rPr>
              <a:t>p</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 .03</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25</a:t>
            </a:fld>
            <a:endParaRPr lang="en-US"/>
          </a:p>
        </p:txBody>
      </p:sp>
    </p:spTree>
    <p:extLst>
      <p:ext uri="{BB962C8B-B14F-4D97-AF65-F5344CB8AC3E}">
        <p14:creationId xmlns:p14="http://schemas.microsoft.com/office/powerpoint/2010/main" val="2039113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present theoretical fran1ework readily accounts for the availability </a:t>
            </a:r>
            <a:r>
              <a:rPr lang="en-US" dirty="0" err="1" smtClean="0"/>
              <a:t>ofseveral</a:t>
            </a:r>
            <a:r>
              <a:rPr lang="en-US" dirty="0" smtClean="0"/>
              <a:t> </a:t>
            </a:r>
            <a:r>
              <a:rPr lang="en-US" dirty="0" err="1" smtClean="0"/>
              <a:t>altemative</a:t>
            </a:r>
            <a:r>
              <a:rPr lang="en-US" dirty="0" smtClean="0"/>
              <a:t>, and often inconsistent, mappings for a given conceptual domain in the long </a:t>
            </a:r>
            <a:r>
              <a:rPr lang="en-US" dirty="0" err="1" smtClean="0"/>
              <a:t>tenn</a:t>
            </a:r>
            <a:r>
              <a:rPr lang="en-US" dirty="0" smtClean="0"/>
              <a:t> memory of a single individual, as well as across </a:t>
            </a:r>
            <a:r>
              <a:rPr lang="en-US" dirty="0" err="1" smtClean="0"/>
              <a:t>indi</a:t>
            </a:r>
            <a:r>
              <a:rPr lang="en-US" dirty="0" smtClean="0"/>
              <a:t>- </a:t>
            </a:r>
            <a:r>
              <a:rPr lang="en-US" dirty="0" err="1" smtClean="0"/>
              <a:t>viduals</a:t>
            </a:r>
            <a:r>
              <a:rPr lang="en-US" dirty="0" smtClean="0"/>
              <a:t>, languages and cultures: people can conceptualize an abstract domain in wholly different ways in different occasions and </a:t>
            </a:r>
            <a:r>
              <a:rPr lang="en-US" dirty="0" err="1" smtClean="0"/>
              <a:t>leam</a:t>
            </a:r>
            <a:r>
              <a:rPr lang="en-US" dirty="0" smtClean="0"/>
              <a:t> them all. They are only constrained not to use them at the same time within a single mental model. The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27</a:t>
            </a:fld>
            <a:endParaRPr lang="en-US"/>
          </a:p>
        </p:txBody>
      </p:sp>
    </p:spTree>
    <p:extLst>
      <p:ext uri="{BB962C8B-B14F-4D97-AF65-F5344CB8AC3E}">
        <p14:creationId xmlns:p14="http://schemas.microsoft.com/office/powerpoint/2010/main" val="2188765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present theoretical fran1ework readily accounts for the availability </a:t>
            </a:r>
            <a:r>
              <a:rPr lang="en-US" dirty="0" err="1" smtClean="0"/>
              <a:t>ofseveral</a:t>
            </a:r>
            <a:r>
              <a:rPr lang="en-US" dirty="0" smtClean="0"/>
              <a:t> </a:t>
            </a:r>
            <a:r>
              <a:rPr lang="en-US" dirty="0" err="1" smtClean="0"/>
              <a:t>altemative</a:t>
            </a:r>
            <a:r>
              <a:rPr lang="en-US" dirty="0" smtClean="0"/>
              <a:t>, and often inconsistent, mappings for a given conceptual domain in the long </a:t>
            </a:r>
            <a:r>
              <a:rPr lang="en-US" dirty="0" err="1" smtClean="0"/>
              <a:t>tenn</a:t>
            </a:r>
            <a:r>
              <a:rPr lang="en-US" dirty="0" smtClean="0"/>
              <a:t> memory of a single individual, as well as across </a:t>
            </a:r>
            <a:r>
              <a:rPr lang="en-US" dirty="0" err="1" smtClean="0"/>
              <a:t>indi</a:t>
            </a:r>
            <a:r>
              <a:rPr lang="en-US" dirty="0" smtClean="0"/>
              <a:t>- </a:t>
            </a:r>
            <a:r>
              <a:rPr lang="en-US" dirty="0" err="1" smtClean="0"/>
              <a:t>viduals</a:t>
            </a:r>
            <a:r>
              <a:rPr lang="en-US" dirty="0" smtClean="0"/>
              <a:t>, languages and cultures: people can conceptualize an abstract domain in wholly different ways in different occasions and </a:t>
            </a:r>
            <a:r>
              <a:rPr lang="en-US" dirty="0" err="1" smtClean="0"/>
              <a:t>leam</a:t>
            </a:r>
            <a:r>
              <a:rPr lang="en-US" dirty="0" smtClean="0"/>
              <a:t> them all. They are only constrained not to use them at the same time within a single mental model. The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28</a:t>
            </a:fld>
            <a:endParaRPr lang="en-US"/>
          </a:p>
        </p:txBody>
      </p:sp>
    </p:spTree>
    <p:extLst>
      <p:ext uri="{BB962C8B-B14F-4D97-AF65-F5344CB8AC3E}">
        <p14:creationId xmlns:p14="http://schemas.microsoft.com/office/powerpoint/2010/main" val="2188765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multivariate </a:t>
            </a:r>
            <a:r>
              <a:rPr lang="en-US" sz="1200" kern="1200" dirty="0" err="1" smtClean="0">
                <a:solidFill>
                  <a:schemeClr val="tx1"/>
                </a:solidFill>
                <a:effectLst/>
                <a:latin typeface="+mn-lt"/>
                <a:ea typeface="+mn-ea"/>
                <a:cs typeface="+mn-cs"/>
              </a:rPr>
              <a:t>Kruskal</a:t>
            </a:r>
            <a:r>
              <a:rPr lang="en-US" sz="1200" kern="1200" dirty="0" smtClean="0">
                <a:solidFill>
                  <a:schemeClr val="tx1"/>
                </a:solidFill>
                <a:effectLst/>
                <a:latin typeface="+mn-lt"/>
                <a:ea typeface="+mn-ea"/>
                <a:cs typeface="+mn-cs"/>
              </a:rPr>
              <a:t>-Wallis test examining the influence of SCT choice behavior on comprehension and reasoning revealed a significant effect on reasoning, </a:t>
            </a:r>
            <a:r>
              <a:rPr lang="en-US" sz="1200" i="1" kern="1200" dirty="0" smtClean="0">
                <a:solidFill>
                  <a:schemeClr val="tx1"/>
                </a:solidFill>
                <a:effectLst/>
                <a:latin typeface="+mn-lt"/>
                <a:ea typeface="+mn-ea"/>
                <a:cs typeface="+mn-cs"/>
              </a:rPr>
              <a:t>X</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(3,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 116) = 10.7, p = .013. </a:t>
            </a:r>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31</a:t>
            </a:fld>
            <a:endParaRPr lang="en-US"/>
          </a:p>
        </p:txBody>
      </p:sp>
    </p:spTree>
    <p:extLst>
      <p:ext uri="{BB962C8B-B14F-4D97-AF65-F5344CB8AC3E}">
        <p14:creationId xmlns:p14="http://schemas.microsoft.com/office/powerpoint/2010/main" val="165232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title of my thesis is..</a:t>
            </a:r>
          </a:p>
          <a:p>
            <a:r>
              <a:rPr lang="en-US" baseline="0" dirty="0" smtClean="0"/>
              <a:t>Visualizing Time</a:t>
            </a:r>
          </a:p>
          <a:p>
            <a:r>
              <a:rPr lang="en-US" baseline="0" dirty="0" smtClean="0"/>
              <a:t>The influence of timeline axis and direction on causal reasoning in litigation law. </a:t>
            </a:r>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2</a:t>
            </a:fld>
            <a:endParaRPr lang="en-US"/>
          </a:p>
        </p:txBody>
      </p:sp>
    </p:spTree>
    <p:extLst>
      <p:ext uri="{BB962C8B-B14F-4D97-AF65-F5344CB8AC3E}">
        <p14:creationId xmlns:p14="http://schemas.microsoft.com/office/powerpoint/2010/main" val="110690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start</a:t>
            </a:r>
            <a:r>
              <a:rPr lang="en-US" baseline="0" dirty="0" smtClean="0"/>
              <a:t> this morning/afternoon by introducing the motivation and conceptual framework for my work this year. </a:t>
            </a:r>
          </a:p>
          <a:p>
            <a:r>
              <a:rPr lang="en-US" baseline="0" dirty="0" smtClean="0"/>
              <a:t>Then, I will discuss the design, materials and procedure used in my study. </a:t>
            </a:r>
          </a:p>
          <a:p>
            <a:r>
              <a:rPr lang="en-US" baseline="0" dirty="0" smtClean="0"/>
              <a:t>Finally, I will share my results, before discussing implications for future work and then open the floor for questions. </a:t>
            </a:r>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3</a:t>
            </a:fld>
            <a:endParaRPr lang="en-US"/>
          </a:p>
        </p:txBody>
      </p:sp>
    </p:spTree>
    <p:extLst>
      <p:ext uri="{BB962C8B-B14F-4D97-AF65-F5344CB8AC3E}">
        <p14:creationId xmlns:p14="http://schemas.microsoft.com/office/powerpoint/2010/main" val="4283083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work this year was informed by the desire to apply theories relevant to multimedia learning which</a:t>
            </a:r>
            <a:r>
              <a:rPr lang="en-US" baseline="0" dirty="0" smtClean="0"/>
              <a:t> I learned </a:t>
            </a:r>
            <a:r>
              <a:rPr lang="en-US" dirty="0" smtClean="0"/>
              <a:t>in the</a:t>
            </a:r>
            <a:r>
              <a:rPr lang="en-US" baseline="0" dirty="0" smtClean="0"/>
              <a:t> first 1.5 years of the ICV program, to a particular domain that interests me. </a:t>
            </a:r>
          </a:p>
          <a:p>
            <a:r>
              <a:rPr lang="en-US" baseline="0" dirty="0" smtClean="0"/>
              <a:t>For the domain, I chose temporal &amp; abstract cognition, which touch on perception/cognition, abstract thinking, mental representations and embodied cognition. </a:t>
            </a:r>
          </a:p>
          <a:p>
            <a:r>
              <a:rPr lang="en-US" baseline="0" dirty="0" smtClean="0"/>
              <a:t>I decided to apply these concepts to the domain of litigation law, in which the ICV LCI lab has expertise. </a:t>
            </a:r>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5</a:t>
            </a:fld>
            <a:endParaRPr lang="en-US"/>
          </a:p>
        </p:txBody>
      </p:sp>
    </p:spTree>
    <p:extLst>
      <p:ext uri="{BB962C8B-B14F-4D97-AF65-F5344CB8AC3E}">
        <p14:creationId xmlns:p14="http://schemas.microsoft.com/office/powerpoint/2010/main" val="306480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6</a:t>
            </a:fld>
            <a:endParaRPr lang="en-US"/>
          </a:p>
        </p:txBody>
      </p:sp>
    </p:spTree>
    <p:extLst>
      <p:ext uri="{BB962C8B-B14F-4D97-AF65-F5344CB8AC3E}">
        <p14:creationId xmlns:p14="http://schemas.microsoft.com/office/powerpoint/2010/main" val="306480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concetpual</a:t>
            </a:r>
            <a:r>
              <a:rPr lang="en-US" baseline="0" dirty="0" smtClean="0"/>
              <a:t> </a:t>
            </a:r>
            <a:r>
              <a:rPr lang="en-US" dirty="0" smtClean="0"/>
              <a:t>metaphor involves understanding one domain of experience, love, in terms of a very different domain of experience, journeys. </a:t>
            </a:r>
          </a:p>
          <a:p>
            <a:r>
              <a:rPr lang="en-US" dirty="0" smtClean="0"/>
              <a:t>The metaphor can be understood as a mapping from a source domain (in this case, journeys) to a target domain (in this case, love). </a:t>
            </a:r>
          </a:p>
          <a:p>
            <a:r>
              <a:rPr lang="en-US" dirty="0" smtClean="0"/>
              <a:t>There are ontological correspondences, according to which entities in the domain of love (e.g., the lovers, their common goals, their difficulties, the love relationship, etc.) correspond systematically to entities in the domain of a journey (the travelers, the vehicle, des </a:t>
            </a:r>
            <a:r>
              <a:rPr lang="en-US" dirty="0" err="1" smtClean="0"/>
              <a:t>tinations</a:t>
            </a:r>
            <a:r>
              <a:rPr lang="en-US" dirty="0" smtClean="0"/>
              <a:t>, etc.). </a:t>
            </a:r>
          </a:p>
          <a:p>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7</a:t>
            </a:fld>
            <a:endParaRPr lang="en-US"/>
          </a:p>
        </p:txBody>
      </p:sp>
    </p:spTree>
    <p:extLst>
      <p:ext uri="{BB962C8B-B14F-4D97-AF65-F5344CB8AC3E}">
        <p14:creationId xmlns:p14="http://schemas.microsoft.com/office/powerpoint/2010/main" val="3064808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is understood in terms of things (i.e., entities) and motion. </a:t>
            </a:r>
          </a:p>
          <a:p>
            <a:r>
              <a:rPr lang="en-US" dirty="0" smtClean="0"/>
              <a:t>The present time is at the same location as a canonical observer.</a:t>
            </a:r>
          </a:p>
          <a:p>
            <a:r>
              <a:rPr lang="en-US" dirty="0" smtClean="0"/>
              <a:t>The passing of time is motion.</a:t>
            </a:r>
          </a:p>
          <a:p>
            <a:r>
              <a:rPr lang="en-US" dirty="0" smtClean="0"/>
              <a:t>One thing is moving, the other is stationary; the stationary entity is the deictic center.</a:t>
            </a:r>
          </a:p>
          <a:p>
            <a:r>
              <a:rPr lang="en-US" dirty="0" smtClean="0"/>
              <a:t>Since motion is continuous and one-dimensional, the passage of time is continuous and one-dimensional.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8</a:t>
            </a:fld>
            <a:endParaRPr lang="en-US"/>
          </a:p>
        </p:txBody>
      </p:sp>
    </p:spTree>
    <p:extLst>
      <p:ext uri="{BB962C8B-B14F-4D97-AF65-F5344CB8AC3E}">
        <p14:creationId xmlns:p14="http://schemas.microsoft.com/office/powerpoint/2010/main" val="3064808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8FCEE-FE28-764D-A2BF-822A0F29DF9A}" type="slidenum">
              <a:rPr lang="en-US" smtClean="0"/>
              <a:t>9</a:t>
            </a:fld>
            <a:endParaRPr lang="en-US"/>
          </a:p>
        </p:txBody>
      </p:sp>
    </p:spTree>
    <p:extLst>
      <p:ext uri="{BB962C8B-B14F-4D97-AF65-F5344CB8AC3E}">
        <p14:creationId xmlns:p14="http://schemas.microsoft.com/office/powerpoint/2010/main" val="306480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Conceptual Metaphor Theory suggests that abstract concepts are grounded through experiential correlations in primary metaphors, which in tum are</a:t>
            </a:r>
            <a:r>
              <a:rPr lang="en-US" baseline="0" dirty="0" smtClean="0"/>
              <a:t> </a:t>
            </a:r>
            <a:r>
              <a:rPr lang="en-US" dirty="0" smtClean="0"/>
              <a:t>grounded in </a:t>
            </a:r>
            <a:r>
              <a:rPr lang="en-US" dirty="0" err="1" smtClean="0"/>
              <a:t>perceptuo</a:t>
            </a:r>
            <a:r>
              <a:rPr lang="en-US" dirty="0" smtClean="0"/>
              <a:t>-motor correlations, such as watching an object to move from one location to another. Such experiences are supposed to be determined by the characteristics of human bodies and their perceptual and motor systems, as well as by the character- </a:t>
            </a:r>
            <a:r>
              <a:rPr lang="en-US" dirty="0" err="1" smtClean="0"/>
              <a:t>istics</a:t>
            </a:r>
            <a:r>
              <a:rPr lang="en-US" dirty="0" smtClean="0"/>
              <a:t> of the environment with which humans interact. Therefore, image schemas should be basically universal.</a:t>
            </a:r>
          </a:p>
          <a:p>
            <a:r>
              <a:rPr lang="en-US" dirty="0" smtClean="0"/>
              <a:t>By including the possibility of language influences on conceptual mappings, the two current versions of Metaphoric Structuring (Weak and Integrated) are, in principle, better equipped to deal with cross- linguistic variability, but not with within-subject moment-to-moment variability.</a:t>
            </a:r>
          </a:p>
          <a:p>
            <a:r>
              <a:rPr lang="en-US" dirty="0" smtClean="0"/>
              <a:t>As the upcoming review will reveal, there is an impressive degree </a:t>
            </a:r>
            <a:r>
              <a:rPr lang="en-US" dirty="0" err="1" smtClean="0"/>
              <a:t>offlexibility</a:t>
            </a:r>
            <a:r>
              <a:rPr lang="en-US" dirty="0" smtClean="0"/>
              <a:t> in conceptual mappings, both within and across languages and cultures. Alternative conceptual metaphors can be selected with high ease and speed, as well as old mappings replaced by new ones.</a:t>
            </a:r>
          </a:p>
          <a:p>
            <a:endParaRPr lang="en-US" dirty="0" smtClean="0"/>
          </a:p>
          <a:p>
            <a:r>
              <a:rPr lang="en-US" dirty="0" smtClean="0"/>
              <a:t>To summarize, the present review of research on conceptual </a:t>
            </a:r>
            <a:r>
              <a:rPr lang="en-US" dirty="0" err="1" smtClean="0"/>
              <a:t>metaphorsof</a:t>
            </a:r>
            <a:r>
              <a:rPr lang="en-US" dirty="0" smtClean="0"/>
              <a:t> time has revealed a massive degree of cognitive flexibility. First, several alternative mappings are available to each individual within a single </a:t>
            </a:r>
            <a:r>
              <a:rPr lang="en-US" dirty="0" err="1" smtClean="0"/>
              <a:t>lan</a:t>
            </a:r>
            <a:r>
              <a:rPr lang="en-US" dirty="0" smtClean="0"/>
              <a:t>- </a:t>
            </a:r>
            <a:r>
              <a:rPr lang="en-US" dirty="0" err="1" smtClean="0"/>
              <a:t>guage</a:t>
            </a:r>
            <a:r>
              <a:rPr lang="en-US" dirty="0" smtClean="0"/>
              <a:t> and culture, as well as across different languages and cultures. The alternatives can vary in about every possible parameter: they can res01t to different source domains to generate </a:t>
            </a:r>
            <a:r>
              <a:rPr lang="en-US" dirty="0" err="1" smtClean="0"/>
              <a:t>wholy</a:t>
            </a:r>
            <a:r>
              <a:rPr lang="en-US" dirty="0" smtClean="0"/>
              <a:t> inconsistent mappings; when they rely on the domain of space, they can map to all three spatial axes, to both poles within each axis, and taking each possible perspective. Second, there are clear effects of space on time, as well as effects of time on space, although the studies which have assessed both directionalities only report the former. Third, new conceptual metaphors can be acquired at an </a:t>
            </a:r>
            <a:r>
              <a:rPr lang="en-US" dirty="0" err="1" smtClean="0"/>
              <a:t>impres</a:t>
            </a:r>
            <a:r>
              <a:rPr lang="en-US" dirty="0" smtClean="0"/>
              <a:t>- </a:t>
            </a:r>
            <a:r>
              <a:rPr lang="en-US" dirty="0" err="1" smtClean="0"/>
              <a:t>sive</a:t>
            </a:r>
            <a:r>
              <a:rPr lang="en-US" dirty="0" smtClean="0"/>
              <a:t> speed, even in the face of highly practiced, life-long conceptual map- pings for the same abstract domain</a:t>
            </a:r>
          </a:p>
          <a:p>
            <a:endParaRPr lang="en-US" dirty="0" smtClean="0"/>
          </a:p>
          <a:p>
            <a:r>
              <a:rPr lang="en-US" dirty="0" smtClean="0"/>
              <a:t>Overall, studies on </a:t>
            </a:r>
            <a:r>
              <a:rPr lang="en-US" dirty="0" err="1" smtClean="0"/>
              <a:t>Iinem·Iy</a:t>
            </a:r>
            <a:r>
              <a:rPr lang="en-US" dirty="0" smtClean="0"/>
              <a:t> ordered sequences support the </a:t>
            </a:r>
            <a:r>
              <a:rPr lang="en-US" dirty="0" err="1" smtClean="0"/>
              <a:t>followingconclusions</a:t>
            </a:r>
            <a:r>
              <a:rPr lang="en-US" dirty="0" smtClean="0"/>
              <a:t>. There are cross-linguistic and cross-cultural </a:t>
            </a:r>
            <a:r>
              <a:rPr lang="en-US" dirty="0" err="1" smtClean="0"/>
              <a:t>vm·iations</a:t>
            </a:r>
            <a:r>
              <a:rPr lang="en-US" dirty="0" smtClean="0"/>
              <a:t>, </a:t>
            </a:r>
            <a:r>
              <a:rPr lang="en-US" dirty="0" err="1" smtClean="0"/>
              <a:t>cou</a:t>
            </a:r>
            <a:r>
              <a:rPr lang="en-US" dirty="0" smtClean="0"/>
              <a:t>- pled with wide within-individual variation. Clem· bidirectional effects be- tween the concrete and abstract domains are observed, against the Strict Directionality Hypothesis. Several factors mediating the manifestation of cross-domain influences have been isolated, namely, associative strength from number </a:t>
            </a:r>
            <a:r>
              <a:rPr lang="en-US" dirty="0" err="1" smtClean="0"/>
              <a:t>fmmat</a:t>
            </a:r>
            <a:r>
              <a:rPr lang="en-US" dirty="0" smtClean="0"/>
              <a:t>, temporal overlap between the processing of both domains, volunta1y choice of spatial shape and number-to-shape mapping, coherence interactions with other spatial mappings concurrently in use in the task at hand, and intrinsic differences in the automaticity of a given conceptual mapping.</a:t>
            </a:r>
          </a:p>
          <a:p>
            <a:endParaRPr lang="en-US" dirty="0" smtClean="0"/>
          </a:p>
        </p:txBody>
      </p:sp>
      <p:sp>
        <p:nvSpPr>
          <p:cNvPr id="4" name="Slide Number Placeholder 3"/>
          <p:cNvSpPr>
            <a:spLocks noGrp="1"/>
          </p:cNvSpPr>
          <p:nvPr>
            <p:ph type="sldNum" sz="quarter" idx="10"/>
          </p:nvPr>
        </p:nvSpPr>
        <p:spPr/>
        <p:txBody>
          <a:bodyPr/>
          <a:lstStyle/>
          <a:p>
            <a:fld id="{0428FCEE-FE28-764D-A2BF-822A0F29DF9A}" type="slidenum">
              <a:rPr lang="en-US" smtClean="0"/>
              <a:t>10</a:t>
            </a:fld>
            <a:endParaRPr lang="en-US"/>
          </a:p>
        </p:txBody>
      </p:sp>
    </p:spTree>
    <p:extLst>
      <p:ext uri="{BB962C8B-B14F-4D97-AF65-F5344CB8AC3E}">
        <p14:creationId xmlns:p14="http://schemas.microsoft.com/office/powerpoint/2010/main" val="306480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0D3243-C1B7-F54C-BD3F-980F839D8B64}" type="datetimeFigureOut">
              <a:rPr lang="en-US" smtClean="0"/>
              <a:t>7/7/15</a:t>
            </a:fld>
            <a:endParaRPr lang="en-US"/>
          </a:p>
        </p:txBody>
      </p:sp>
      <p:sp>
        <p:nvSpPr>
          <p:cNvPr id="5" name="Footer Placeholder 4"/>
          <p:cNvSpPr>
            <a:spLocks noGrp="1"/>
          </p:cNvSpPr>
          <p:nvPr>
            <p:ph type="ftr" sz="quarter" idx="11"/>
          </p:nvPr>
        </p:nvSpPr>
        <p:spPr>
          <a:xfrm>
            <a:off x="2143982" y="0"/>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236646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D3243-C1B7-F54C-BD3F-980F839D8B64}" type="datetimeFigureOut">
              <a:rPr lang="en-US" smtClean="0"/>
              <a:t>7/7/15</a:t>
            </a:fld>
            <a:endParaRPr lang="en-US"/>
          </a:p>
        </p:txBody>
      </p:sp>
      <p:sp>
        <p:nvSpPr>
          <p:cNvPr id="5" name="Footer Placeholder 4"/>
          <p:cNvSpPr>
            <a:spLocks noGrp="1"/>
          </p:cNvSpPr>
          <p:nvPr>
            <p:ph type="ftr" sz="quarter" idx="11"/>
          </p:nvPr>
        </p:nvSpPr>
        <p:spPr>
          <a:xfrm>
            <a:off x="2143982" y="0"/>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165932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7"/>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7"/>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D3243-C1B7-F54C-BD3F-980F839D8B64}" type="datetimeFigureOut">
              <a:rPr lang="en-US" smtClean="0"/>
              <a:t>7/7/15</a:t>
            </a:fld>
            <a:endParaRPr lang="en-US"/>
          </a:p>
        </p:txBody>
      </p:sp>
      <p:sp>
        <p:nvSpPr>
          <p:cNvPr id="5" name="Footer Placeholder 4"/>
          <p:cNvSpPr>
            <a:spLocks noGrp="1"/>
          </p:cNvSpPr>
          <p:nvPr>
            <p:ph type="ftr" sz="quarter" idx="11"/>
          </p:nvPr>
        </p:nvSpPr>
        <p:spPr>
          <a:xfrm>
            <a:off x="2143982" y="0"/>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184832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D3243-C1B7-F54C-BD3F-980F839D8B64}" type="datetimeFigureOut">
              <a:rPr lang="en-US" smtClean="0"/>
              <a:t>7/7/15</a:t>
            </a:fld>
            <a:endParaRPr lang="en-US"/>
          </a:p>
        </p:txBody>
      </p:sp>
      <p:sp>
        <p:nvSpPr>
          <p:cNvPr id="5" name="Footer Placeholder 4"/>
          <p:cNvSpPr>
            <a:spLocks noGrp="1"/>
          </p:cNvSpPr>
          <p:nvPr>
            <p:ph type="ftr" sz="quarter" idx="11"/>
          </p:nvPr>
        </p:nvSpPr>
        <p:spPr>
          <a:xfrm>
            <a:off x="2143982" y="0"/>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146266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20"/>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0D3243-C1B7-F54C-BD3F-980F839D8B64}" type="datetimeFigureOut">
              <a:rPr lang="en-US" smtClean="0"/>
              <a:t>7/7/15</a:t>
            </a:fld>
            <a:endParaRPr lang="en-US"/>
          </a:p>
        </p:txBody>
      </p:sp>
      <p:sp>
        <p:nvSpPr>
          <p:cNvPr id="5" name="Footer Placeholder 4"/>
          <p:cNvSpPr>
            <a:spLocks noGrp="1"/>
          </p:cNvSpPr>
          <p:nvPr>
            <p:ph type="ftr" sz="quarter" idx="11"/>
          </p:nvPr>
        </p:nvSpPr>
        <p:spPr>
          <a:xfrm>
            <a:off x="2143982" y="0"/>
            <a:ext cx="2895600" cy="304271"/>
          </a:xfrm>
          <a:prstGeom prst="rect">
            <a:avLst/>
          </a:prstGeom>
        </p:spPr>
        <p:txBody>
          <a:bodyPr/>
          <a:lstStyle/>
          <a:p>
            <a:endParaRPr lang="en-US"/>
          </a:p>
        </p:txBody>
      </p:sp>
      <p:sp>
        <p:nvSpPr>
          <p:cNvPr id="6" name="Slide Number Placeholder 5"/>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411807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0D3243-C1B7-F54C-BD3F-980F839D8B64}" type="datetimeFigureOut">
              <a:rPr lang="en-US" smtClean="0"/>
              <a:t>7/7/15</a:t>
            </a:fld>
            <a:endParaRPr lang="en-US"/>
          </a:p>
        </p:txBody>
      </p:sp>
      <p:sp>
        <p:nvSpPr>
          <p:cNvPr id="6" name="Footer Placeholder 5"/>
          <p:cNvSpPr>
            <a:spLocks noGrp="1"/>
          </p:cNvSpPr>
          <p:nvPr>
            <p:ph type="ftr" sz="quarter" idx="11"/>
          </p:nvPr>
        </p:nvSpPr>
        <p:spPr>
          <a:xfrm>
            <a:off x="2143982" y="0"/>
            <a:ext cx="2895600" cy="304271"/>
          </a:xfrm>
          <a:prstGeom prst="rect">
            <a:avLst/>
          </a:prstGeom>
        </p:spPr>
        <p:txBody>
          <a:bodyPr/>
          <a:lstStyle/>
          <a:p>
            <a:endParaRPr lang="en-US"/>
          </a:p>
        </p:txBody>
      </p:sp>
      <p:sp>
        <p:nvSpPr>
          <p:cNvPr id="7" name="Slide Number Placeholder 6"/>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60028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0D3243-C1B7-F54C-BD3F-980F839D8B64}" type="datetimeFigureOut">
              <a:rPr lang="en-US" smtClean="0"/>
              <a:t>7/7/15</a:t>
            </a:fld>
            <a:endParaRPr lang="en-US"/>
          </a:p>
        </p:txBody>
      </p:sp>
      <p:sp>
        <p:nvSpPr>
          <p:cNvPr id="8" name="Footer Placeholder 7"/>
          <p:cNvSpPr>
            <a:spLocks noGrp="1"/>
          </p:cNvSpPr>
          <p:nvPr>
            <p:ph type="ftr" sz="quarter" idx="11"/>
          </p:nvPr>
        </p:nvSpPr>
        <p:spPr>
          <a:xfrm>
            <a:off x="2143982" y="0"/>
            <a:ext cx="2895600" cy="304271"/>
          </a:xfrm>
          <a:prstGeom prst="rect">
            <a:avLst/>
          </a:prstGeom>
        </p:spPr>
        <p:txBody>
          <a:bodyPr/>
          <a:lstStyle/>
          <a:p>
            <a:endParaRPr lang="en-US"/>
          </a:p>
        </p:txBody>
      </p:sp>
      <p:sp>
        <p:nvSpPr>
          <p:cNvPr id="9" name="Slide Number Placeholder 8"/>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165562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0D3243-C1B7-F54C-BD3F-980F839D8B64}" type="datetimeFigureOut">
              <a:rPr lang="en-US" smtClean="0"/>
              <a:t>7/7/15</a:t>
            </a:fld>
            <a:endParaRPr lang="en-US"/>
          </a:p>
        </p:txBody>
      </p:sp>
      <p:sp>
        <p:nvSpPr>
          <p:cNvPr id="4" name="Footer Placeholder 3"/>
          <p:cNvSpPr>
            <a:spLocks noGrp="1"/>
          </p:cNvSpPr>
          <p:nvPr>
            <p:ph type="ftr" sz="quarter" idx="11"/>
          </p:nvPr>
        </p:nvSpPr>
        <p:spPr>
          <a:xfrm>
            <a:off x="2143982" y="0"/>
            <a:ext cx="2895600" cy="304271"/>
          </a:xfrm>
          <a:prstGeom prst="rect">
            <a:avLst/>
          </a:prstGeom>
        </p:spPr>
        <p:txBody>
          <a:bodyPr/>
          <a:lstStyle/>
          <a:p>
            <a:endParaRPr lang="en-US"/>
          </a:p>
        </p:txBody>
      </p:sp>
      <p:sp>
        <p:nvSpPr>
          <p:cNvPr id="5" name="Slide Number Placeholder 4"/>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26855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D3243-C1B7-F54C-BD3F-980F839D8B64}" type="datetimeFigureOut">
              <a:rPr lang="en-US" smtClean="0"/>
              <a:t>7/7/15</a:t>
            </a:fld>
            <a:endParaRPr lang="en-US"/>
          </a:p>
        </p:txBody>
      </p:sp>
      <p:sp>
        <p:nvSpPr>
          <p:cNvPr id="3" name="Footer Placeholder 2"/>
          <p:cNvSpPr>
            <a:spLocks noGrp="1"/>
          </p:cNvSpPr>
          <p:nvPr>
            <p:ph type="ftr" sz="quarter" idx="11"/>
          </p:nvPr>
        </p:nvSpPr>
        <p:spPr>
          <a:xfrm>
            <a:off x="2143982" y="0"/>
            <a:ext cx="2895600" cy="304271"/>
          </a:xfrm>
          <a:prstGeom prst="rect">
            <a:avLst/>
          </a:prstGeom>
        </p:spPr>
        <p:txBody>
          <a:bodyPr/>
          <a:lstStyle/>
          <a:p>
            <a:endParaRPr lang="en-US"/>
          </a:p>
        </p:txBody>
      </p:sp>
      <p:sp>
        <p:nvSpPr>
          <p:cNvPr id="4" name="Slide Number Placeholder 3"/>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259932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27543"/>
            <a:ext cx="3008313" cy="96837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D3243-C1B7-F54C-BD3F-980F839D8B64}" type="datetimeFigureOut">
              <a:rPr lang="en-US" smtClean="0"/>
              <a:t>7/7/15</a:t>
            </a:fld>
            <a:endParaRPr lang="en-US"/>
          </a:p>
        </p:txBody>
      </p:sp>
      <p:sp>
        <p:nvSpPr>
          <p:cNvPr id="6" name="Footer Placeholder 5"/>
          <p:cNvSpPr>
            <a:spLocks noGrp="1"/>
          </p:cNvSpPr>
          <p:nvPr>
            <p:ph type="ftr" sz="quarter" idx="11"/>
          </p:nvPr>
        </p:nvSpPr>
        <p:spPr>
          <a:xfrm>
            <a:off x="2143982" y="0"/>
            <a:ext cx="2895600" cy="304271"/>
          </a:xfrm>
          <a:prstGeom prst="rect">
            <a:avLst/>
          </a:prstGeom>
        </p:spPr>
        <p:txBody>
          <a:bodyPr/>
          <a:lstStyle/>
          <a:p>
            <a:endParaRPr lang="en-US"/>
          </a:p>
        </p:txBody>
      </p:sp>
      <p:sp>
        <p:nvSpPr>
          <p:cNvPr id="7" name="Slide Number Placeholder 6"/>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80466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D3243-C1B7-F54C-BD3F-980F839D8B64}" type="datetimeFigureOut">
              <a:rPr lang="en-US" smtClean="0"/>
              <a:t>7/7/15</a:t>
            </a:fld>
            <a:endParaRPr lang="en-US"/>
          </a:p>
        </p:txBody>
      </p:sp>
      <p:sp>
        <p:nvSpPr>
          <p:cNvPr id="6" name="Footer Placeholder 5"/>
          <p:cNvSpPr>
            <a:spLocks noGrp="1"/>
          </p:cNvSpPr>
          <p:nvPr>
            <p:ph type="ftr" sz="quarter" idx="11"/>
          </p:nvPr>
        </p:nvSpPr>
        <p:spPr>
          <a:xfrm>
            <a:off x="2143982" y="0"/>
            <a:ext cx="2895600" cy="304271"/>
          </a:xfrm>
          <a:prstGeom prst="rect">
            <a:avLst/>
          </a:prstGeom>
        </p:spPr>
        <p:txBody>
          <a:bodyPr/>
          <a:lstStyle/>
          <a:p>
            <a:endParaRPr lang="en-US"/>
          </a:p>
        </p:txBody>
      </p:sp>
      <p:sp>
        <p:nvSpPr>
          <p:cNvPr id="7" name="Slide Number Placeholder 6"/>
          <p:cNvSpPr>
            <a:spLocks noGrp="1"/>
          </p:cNvSpPr>
          <p:nvPr>
            <p:ph type="sldNum" sz="quarter" idx="12"/>
          </p:nvPr>
        </p:nvSpPr>
        <p:spPr>
          <a:xfrm>
            <a:off x="6059287" y="52046"/>
            <a:ext cx="2133600" cy="304271"/>
          </a:xfrm>
          <a:prstGeom prst="rect">
            <a:avLst/>
          </a:prstGeom>
        </p:spPr>
        <p:txBody>
          <a:bodyPr/>
          <a:lstStyle/>
          <a:p>
            <a:fld id="{B82BD431-6B5A-2E46-BFC9-26539D695FC0}" type="slidenum">
              <a:rPr lang="en-US" smtClean="0"/>
              <a:t>‹#›</a:t>
            </a:fld>
            <a:endParaRPr lang="en-US"/>
          </a:p>
        </p:txBody>
      </p:sp>
    </p:spTree>
    <p:extLst>
      <p:ext uri="{BB962C8B-B14F-4D97-AF65-F5344CB8AC3E}">
        <p14:creationId xmlns:p14="http://schemas.microsoft.com/office/powerpoint/2010/main" val="108888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1"/>
            <a:ext cx="8229600" cy="9525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3500"/>
            <a:ext cx="8229600" cy="3684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0"/>
            <a:ext cx="2133600" cy="297221"/>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Header</a:t>
            </a:r>
            <a:endParaRPr lang="en-US" dirty="0"/>
          </a:p>
        </p:txBody>
      </p:sp>
      <p:sp>
        <p:nvSpPr>
          <p:cNvPr id="7" name="Text Placeholder 2"/>
          <p:cNvSpPr txBox="1">
            <a:spLocks/>
          </p:cNvSpPr>
          <p:nvPr userDrawn="1"/>
        </p:nvSpPr>
        <p:spPr>
          <a:xfrm>
            <a:off x="457200" y="5018262"/>
            <a:ext cx="8229600" cy="575733"/>
          </a:xfrm>
          <a:prstGeom prst="rect">
            <a:avLst/>
          </a:prstGeom>
        </p:spPr>
        <p:txBody>
          <a:bodyPr vert="horz" lIns="91440" tIns="45720" rIns="91440" bIns="45720" rtlCol="0" anchor="b">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000" dirty="0">
              <a:solidFill>
                <a:schemeClr val="bg1">
                  <a:lumMod val="75000"/>
                </a:schemeClr>
              </a:solidFill>
            </a:endParaRPr>
          </a:p>
        </p:txBody>
      </p:sp>
    </p:spTree>
    <p:extLst>
      <p:ext uri="{BB962C8B-B14F-4D97-AF65-F5344CB8AC3E}">
        <p14:creationId xmlns:p14="http://schemas.microsoft.com/office/powerpoint/2010/main" val="4366071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package" Target="../embeddings/Microsoft_Word_Document1.docx"/><Relationship Id="rId5" Type="http://schemas.openxmlformats.org/officeDocument/2006/relationships/image" Target="../media/image19.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package" Target="../embeddings/Microsoft_Word_Document2.docx"/><Relationship Id="rId5" Type="http://schemas.openxmlformats.org/officeDocument/2006/relationships/image" Target="../media/image27.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79342"/>
            <a:ext cx="9144000" cy="1225021"/>
          </a:xfrm>
        </p:spPr>
        <p:txBody>
          <a:bodyPr>
            <a:normAutofit/>
          </a:bodyPr>
          <a:lstStyle/>
          <a:p>
            <a:r>
              <a:rPr lang="en-US" sz="3600" dirty="0" smtClean="0"/>
              <a:t>International Cognitive Visualization</a:t>
            </a:r>
            <a:endParaRPr lang="en-US" sz="3600" dirty="0"/>
          </a:p>
        </p:txBody>
      </p:sp>
      <p:sp>
        <p:nvSpPr>
          <p:cNvPr id="3" name="Subtitle 2"/>
          <p:cNvSpPr>
            <a:spLocks noGrp="1"/>
          </p:cNvSpPr>
          <p:nvPr>
            <p:ph type="subTitle" idx="1"/>
          </p:nvPr>
        </p:nvSpPr>
        <p:spPr>
          <a:xfrm>
            <a:off x="0" y="2848786"/>
            <a:ext cx="9144000" cy="681073"/>
          </a:xfrm>
        </p:spPr>
        <p:txBody>
          <a:bodyPr>
            <a:normAutofit/>
          </a:bodyPr>
          <a:lstStyle/>
          <a:p>
            <a:r>
              <a:rPr lang="en-US" sz="2800" dirty="0" smtClean="0"/>
              <a:t>Thesis Defense for Amy Rae Fox </a:t>
            </a:r>
            <a:endParaRPr lang="en-US" sz="2800" dirty="0"/>
          </a:p>
        </p:txBody>
      </p:sp>
      <p:pic>
        <p:nvPicPr>
          <p:cNvPr id="9" name="Picture 8"/>
          <p:cNvPicPr>
            <a:picLocks noChangeAspect="1"/>
          </p:cNvPicPr>
          <p:nvPr/>
        </p:nvPicPr>
        <p:blipFill>
          <a:blip r:embed="rId3"/>
          <a:stretch>
            <a:fillRect/>
          </a:stretch>
        </p:blipFill>
        <p:spPr>
          <a:xfrm>
            <a:off x="766558" y="4317225"/>
            <a:ext cx="1374036" cy="1312968"/>
          </a:xfrm>
          <a:prstGeom prst="rect">
            <a:avLst/>
          </a:prstGeom>
        </p:spPr>
      </p:pic>
      <p:pic>
        <p:nvPicPr>
          <p:cNvPr id="10" name="Picture 9"/>
          <p:cNvPicPr>
            <a:picLocks noChangeAspect="1"/>
          </p:cNvPicPr>
          <p:nvPr/>
        </p:nvPicPr>
        <p:blipFill>
          <a:blip r:embed="rId4"/>
          <a:stretch>
            <a:fillRect/>
          </a:stretch>
        </p:blipFill>
        <p:spPr>
          <a:xfrm>
            <a:off x="4793600" y="4498652"/>
            <a:ext cx="1575330" cy="1131541"/>
          </a:xfrm>
          <a:prstGeom prst="rect">
            <a:avLst/>
          </a:prstGeom>
        </p:spPr>
      </p:pic>
      <p:pic>
        <p:nvPicPr>
          <p:cNvPr id="11" name="Picture 10"/>
          <p:cNvPicPr>
            <a:picLocks noChangeAspect="1"/>
          </p:cNvPicPr>
          <p:nvPr/>
        </p:nvPicPr>
        <p:blipFill>
          <a:blip r:embed="rId5"/>
          <a:stretch>
            <a:fillRect/>
          </a:stretch>
        </p:blipFill>
        <p:spPr>
          <a:xfrm>
            <a:off x="2230695" y="4249248"/>
            <a:ext cx="2198628" cy="1465752"/>
          </a:xfrm>
          <a:prstGeom prst="rect">
            <a:avLst/>
          </a:prstGeom>
        </p:spPr>
      </p:pic>
      <p:pic>
        <p:nvPicPr>
          <p:cNvPr id="12" name="Picture 11"/>
          <p:cNvPicPr>
            <a:picLocks noChangeAspect="1"/>
          </p:cNvPicPr>
          <p:nvPr/>
        </p:nvPicPr>
        <p:blipFill>
          <a:blip r:embed="rId6"/>
          <a:stretch>
            <a:fillRect/>
          </a:stretch>
        </p:blipFill>
        <p:spPr>
          <a:xfrm>
            <a:off x="6978164" y="4317225"/>
            <a:ext cx="1266357" cy="1266357"/>
          </a:xfrm>
          <a:prstGeom prst="rect">
            <a:avLst/>
          </a:prstGeom>
        </p:spPr>
      </p:pic>
    </p:spTree>
    <p:extLst>
      <p:ext uri="{BB962C8B-B14F-4D97-AF65-F5344CB8AC3E}">
        <p14:creationId xmlns:p14="http://schemas.microsoft.com/office/powerpoint/2010/main" val="409469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7" y="19098"/>
            <a:ext cx="6090889" cy="369332"/>
          </a:xfrm>
          <a:prstGeom prst="rect">
            <a:avLst/>
          </a:prstGeom>
          <a:noFill/>
        </p:spPr>
        <p:txBody>
          <a:bodyPr wrap="square" rtlCol="0">
            <a:spAutoFit/>
          </a:bodyPr>
          <a:lstStyle/>
          <a:p>
            <a:r>
              <a:rPr lang="en-US" dirty="0" smtClean="0"/>
              <a:t>Introduction &gt; Coherent Working Models Theory</a:t>
            </a:r>
            <a:endParaRPr lang="en-US" dirty="0"/>
          </a:p>
        </p:txBody>
      </p:sp>
      <p:pic>
        <p:nvPicPr>
          <p:cNvPr id="9" name="pasted-image.pdf"/>
          <p:cNvPicPr/>
          <p:nvPr/>
        </p:nvPicPr>
        <p:blipFill>
          <a:blip r:embed="rId3">
            <a:alphaModFix amt="50000"/>
            <a:extLst/>
          </a:blip>
          <a:stretch>
            <a:fillRect/>
          </a:stretch>
        </p:blipFill>
        <p:spPr>
          <a:xfrm>
            <a:off x="0" y="0"/>
            <a:ext cx="449918" cy="440778"/>
          </a:xfrm>
          <a:prstGeom prst="rect">
            <a:avLst/>
          </a:prstGeom>
          <a:ln w="12700">
            <a:miter lim="400000"/>
          </a:ln>
        </p:spPr>
      </p:pic>
      <p:sp>
        <p:nvSpPr>
          <p:cNvPr id="3" name="TextBox 2"/>
          <p:cNvSpPr txBox="1"/>
          <p:nvPr/>
        </p:nvSpPr>
        <p:spPr>
          <a:xfrm>
            <a:off x="810846" y="2301278"/>
            <a:ext cx="7795846" cy="954107"/>
          </a:xfrm>
          <a:prstGeom prst="rect">
            <a:avLst/>
          </a:prstGeom>
          <a:noFill/>
        </p:spPr>
        <p:txBody>
          <a:bodyPr wrap="square" rtlCol="0">
            <a:spAutoFit/>
          </a:bodyPr>
          <a:lstStyle/>
          <a:p>
            <a:r>
              <a:rPr lang="en-US" sz="2800" dirty="0">
                <a:latin typeface="Calibri"/>
                <a:cs typeface="Calibri"/>
              </a:rPr>
              <a:t>How do </a:t>
            </a:r>
            <a:r>
              <a:rPr lang="en-US" sz="2800" dirty="0" smtClean="0">
                <a:latin typeface="Calibri"/>
                <a:cs typeface="Calibri"/>
              </a:rPr>
              <a:t>individuals choose </a:t>
            </a:r>
            <a:r>
              <a:rPr lang="en-US" sz="2800" dirty="0">
                <a:latin typeface="Calibri"/>
                <a:cs typeface="Calibri"/>
              </a:rPr>
              <a:t>which </a:t>
            </a:r>
            <a:r>
              <a:rPr lang="en-US" sz="2800" dirty="0" smtClean="0">
                <a:latin typeface="Calibri"/>
                <a:cs typeface="Calibri"/>
              </a:rPr>
              <a:t>metaphor </a:t>
            </a:r>
            <a:r>
              <a:rPr lang="en-US" sz="2800" dirty="0">
                <a:latin typeface="Calibri"/>
                <a:cs typeface="Calibri"/>
              </a:rPr>
              <a:t>to activate in </a:t>
            </a:r>
            <a:r>
              <a:rPr lang="en-US" sz="2800" dirty="0" smtClean="0">
                <a:latin typeface="Calibri"/>
                <a:cs typeface="Calibri"/>
              </a:rPr>
              <a:t>a given context ?</a:t>
            </a:r>
            <a:endParaRPr lang="en-US" sz="2800" dirty="0">
              <a:latin typeface="Calibri"/>
              <a:cs typeface="Calibri"/>
            </a:endParaRPr>
          </a:p>
        </p:txBody>
      </p:sp>
    </p:spTree>
    <p:extLst>
      <p:ext uri="{BB962C8B-B14F-4D97-AF65-F5344CB8AC3E}">
        <p14:creationId xmlns:p14="http://schemas.microsoft.com/office/powerpoint/2010/main" val="317356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7" name="Group 6"/>
          <p:cNvGrpSpPr/>
          <p:nvPr/>
        </p:nvGrpSpPr>
        <p:grpSpPr>
          <a:xfrm>
            <a:off x="4095172" y="1275773"/>
            <a:ext cx="4805452" cy="2876152"/>
            <a:chOff x="4095172" y="1275773"/>
            <a:chExt cx="4805452" cy="2876152"/>
          </a:xfrm>
        </p:grpSpPr>
        <p:pic>
          <p:nvPicPr>
            <p:cNvPr id="11" name="Picture 10"/>
            <p:cNvPicPr>
              <a:picLocks noChangeAspect="1"/>
            </p:cNvPicPr>
            <p:nvPr/>
          </p:nvPicPr>
          <p:blipFill>
            <a:blip r:embed="rId2"/>
            <a:stretch>
              <a:fillRect/>
            </a:stretch>
          </p:blipFill>
          <p:spPr>
            <a:xfrm>
              <a:off x="4095172" y="1275773"/>
              <a:ext cx="4805452" cy="2717031"/>
            </a:xfrm>
            <a:prstGeom prst="rect">
              <a:avLst/>
            </a:prstGeom>
          </p:spPr>
        </p:pic>
        <p:sp>
          <p:nvSpPr>
            <p:cNvPr id="12" name="TextBox 11"/>
            <p:cNvSpPr txBox="1"/>
            <p:nvPr/>
          </p:nvSpPr>
          <p:spPr>
            <a:xfrm>
              <a:off x="4572000" y="3844148"/>
              <a:ext cx="4174539" cy="307777"/>
            </a:xfrm>
            <a:prstGeom prst="rect">
              <a:avLst/>
            </a:prstGeom>
            <a:noFill/>
          </p:spPr>
          <p:txBody>
            <a:bodyPr wrap="square" rtlCol="0">
              <a:spAutoFit/>
            </a:bodyPr>
            <a:lstStyle/>
            <a:p>
              <a:r>
                <a:rPr lang="en-US" sz="1400" dirty="0" smtClean="0">
                  <a:latin typeface="Calibri"/>
                  <a:cs typeface="Calibri"/>
                </a:rPr>
                <a:t>Comparison of congruency effects on response latency</a:t>
              </a:r>
              <a:endParaRPr lang="en-US" sz="1400" dirty="0">
                <a:latin typeface="Calibri"/>
                <a:cs typeface="Calibri"/>
              </a:endParaRPr>
            </a:p>
          </p:txBody>
        </p:sp>
      </p:grpSp>
      <p:pic>
        <p:nvPicPr>
          <p:cNvPr id="14" name="Picture 13"/>
          <p:cNvPicPr>
            <a:picLocks noChangeAspect="1"/>
          </p:cNvPicPr>
          <p:nvPr/>
        </p:nvPicPr>
        <p:blipFill>
          <a:blip r:embed="rId3"/>
          <a:stretch>
            <a:fillRect/>
          </a:stretch>
        </p:blipFill>
        <p:spPr>
          <a:xfrm>
            <a:off x="509540" y="1125094"/>
            <a:ext cx="1629448" cy="772583"/>
          </a:xfrm>
          <a:prstGeom prst="rect">
            <a:avLst/>
          </a:prstGeom>
        </p:spPr>
      </p:pic>
      <p:pic>
        <p:nvPicPr>
          <p:cNvPr id="15" name="Picture 14"/>
          <p:cNvPicPr>
            <a:picLocks noChangeAspect="1"/>
          </p:cNvPicPr>
          <p:nvPr/>
        </p:nvPicPr>
        <p:blipFill>
          <a:blip r:embed="rId4"/>
          <a:stretch>
            <a:fillRect/>
          </a:stretch>
        </p:blipFill>
        <p:spPr>
          <a:xfrm>
            <a:off x="2395489" y="1253858"/>
            <a:ext cx="1699683" cy="643819"/>
          </a:xfrm>
          <a:prstGeom prst="rect">
            <a:avLst/>
          </a:prstGeom>
        </p:spPr>
      </p:pic>
      <p:pic>
        <p:nvPicPr>
          <p:cNvPr id="17" name="Picture 16"/>
          <p:cNvPicPr>
            <a:picLocks noChangeAspect="1"/>
          </p:cNvPicPr>
          <p:nvPr/>
        </p:nvPicPr>
        <p:blipFill>
          <a:blip r:embed="rId5"/>
          <a:stretch>
            <a:fillRect/>
          </a:stretch>
        </p:blipFill>
        <p:spPr>
          <a:xfrm>
            <a:off x="665788" y="2666091"/>
            <a:ext cx="1473200" cy="682037"/>
          </a:xfrm>
          <a:prstGeom prst="rect">
            <a:avLst/>
          </a:prstGeom>
        </p:spPr>
      </p:pic>
      <p:pic>
        <p:nvPicPr>
          <p:cNvPr id="18" name="Picture 17"/>
          <p:cNvPicPr>
            <a:picLocks noChangeAspect="1"/>
          </p:cNvPicPr>
          <p:nvPr/>
        </p:nvPicPr>
        <p:blipFill>
          <a:blip r:embed="rId6"/>
          <a:stretch>
            <a:fillRect/>
          </a:stretch>
        </p:blipFill>
        <p:spPr>
          <a:xfrm>
            <a:off x="2559819" y="2666091"/>
            <a:ext cx="1435100" cy="666750"/>
          </a:xfrm>
          <a:prstGeom prst="rect">
            <a:avLst/>
          </a:prstGeom>
        </p:spPr>
      </p:pic>
      <p:sp>
        <p:nvSpPr>
          <p:cNvPr id="20" name="TextBox 19"/>
          <p:cNvSpPr txBox="1"/>
          <p:nvPr/>
        </p:nvSpPr>
        <p:spPr>
          <a:xfrm>
            <a:off x="449919" y="628348"/>
            <a:ext cx="5000137" cy="369332"/>
          </a:xfrm>
          <a:prstGeom prst="rect">
            <a:avLst/>
          </a:prstGeom>
          <a:noFill/>
        </p:spPr>
        <p:txBody>
          <a:bodyPr wrap="none" rtlCol="0">
            <a:spAutoFit/>
          </a:bodyPr>
          <a:lstStyle/>
          <a:p>
            <a:r>
              <a:rPr lang="en-US" i="1" dirty="0" smtClean="0">
                <a:latin typeface="Calibri"/>
                <a:cs typeface="Calibri"/>
              </a:rPr>
              <a:t>Is the person thinking about the future or the past?</a:t>
            </a:r>
            <a:endParaRPr lang="en-US" i="1" dirty="0">
              <a:latin typeface="Calibri"/>
              <a:cs typeface="Calibri"/>
            </a:endParaRPr>
          </a:p>
        </p:txBody>
      </p:sp>
      <p:grpSp>
        <p:nvGrpSpPr>
          <p:cNvPr id="3" name="Group 2"/>
          <p:cNvGrpSpPr/>
          <p:nvPr/>
        </p:nvGrpSpPr>
        <p:grpSpPr>
          <a:xfrm>
            <a:off x="572141" y="1912139"/>
            <a:ext cx="917032" cy="646331"/>
            <a:chOff x="572141" y="1912139"/>
            <a:chExt cx="917032" cy="646331"/>
          </a:xfrm>
        </p:grpSpPr>
        <p:sp>
          <p:nvSpPr>
            <p:cNvPr id="21" name="TextBox 20"/>
            <p:cNvSpPr txBox="1"/>
            <p:nvPr/>
          </p:nvSpPr>
          <p:spPr>
            <a:xfrm>
              <a:off x="572141" y="1912139"/>
              <a:ext cx="547709" cy="646331"/>
            </a:xfrm>
            <a:prstGeom prst="rect">
              <a:avLst/>
            </a:prstGeom>
            <a:noFill/>
          </p:spPr>
          <p:txBody>
            <a:bodyPr wrap="none" rtlCol="0">
              <a:spAutoFit/>
            </a:bodyPr>
            <a:lstStyle/>
            <a:p>
              <a:r>
                <a:rPr lang="en-US" dirty="0" smtClean="0"/>
                <a:t>F/B </a:t>
              </a:r>
              <a:br>
                <a:rPr lang="en-US" dirty="0" smtClean="0"/>
              </a:br>
              <a:r>
                <a:rPr lang="en-US" dirty="0" smtClean="0"/>
                <a:t>L/R</a:t>
              </a:r>
              <a:endParaRPr lang="en-US" dirty="0"/>
            </a:p>
          </p:txBody>
        </p:sp>
        <p:pic>
          <p:nvPicPr>
            <p:cNvPr id="26" name="Picture 25"/>
            <p:cNvPicPr>
              <a:picLocks noChangeAspect="1"/>
            </p:cNvPicPr>
            <p:nvPr/>
          </p:nvPicPr>
          <p:blipFill>
            <a:blip r:embed="rId7"/>
            <a:stretch>
              <a:fillRect/>
            </a:stretch>
          </p:blipFill>
          <p:spPr>
            <a:xfrm>
              <a:off x="1097010" y="1978036"/>
              <a:ext cx="380808" cy="290217"/>
            </a:xfrm>
            <a:prstGeom prst="rect">
              <a:avLst/>
            </a:prstGeom>
          </p:spPr>
        </p:pic>
        <p:pic>
          <p:nvPicPr>
            <p:cNvPr id="28" name="Picture 27"/>
            <p:cNvPicPr>
              <a:picLocks noChangeAspect="1"/>
            </p:cNvPicPr>
            <p:nvPr/>
          </p:nvPicPr>
          <p:blipFill>
            <a:blip r:embed="rId7"/>
            <a:stretch>
              <a:fillRect/>
            </a:stretch>
          </p:blipFill>
          <p:spPr>
            <a:xfrm>
              <a:off x="1108365" y="2230903"/>
              <a:ext cx="380808" cy="290217"/>
            </a:xfrm>
            <a:prstGeom prst="rect">
              <a:avLst/>
            </a:prstGeom>
          </p:spPr>
        </p:pic>
      </p:grpSp>
      <p:grpSp>
        <p:nvGrpSpPr>
          <p:cNvPr id="5" name="Group 4"/>
          <p:cNvGrpSpPr/>
          <p:nvPr/>
        </p:nvGrpSpPr>
        <p:grpSpPr>
          <a:xfrm>
            <a:off x="2559819" y="1939890"/>
            <a:ext cx="928516" cy="656725"/>
            <a:chOff x="2559820" y="2306002"/>
            <a:chExt cx="928516" cy="656725"/>
          </a:xfrm>
        </p:grpSpPr>
        <p:sp>
          <p:nvSpPr>
            <p:cNvPr id="22" name="TextBox 21"/>
            <p:cNvSpPr txBox="1"/>
            <p:nvPr/>
          </p:nvSpPr>
          <p:spPr>
            <a:xfrm>
              <a:off x="2559820" y="2316396"/>
              <a:ext cx="547709" cy="646331"/>
            </a:xfrm>
            <a:prstGeom prst="rect">
              <a:avLst/>
            </a:prstGeom>
            <a:noFill/>
          </p:spPr>
          <p:txBody>
            <a:bodyPr wrap="none" rtlCol="0">
              <a:spAutoFit/>
            </a:bodyPr>
            <a:lstStyle/>
            <a:p>
              <a:r>
                <a:rPr lang="en-US" dirty="0" smtClean="0"/>
                <a:t>F/B </a:t>
              </a:r>
              <a:br>
                <a:rPr lang="en-US" dirty="0" smtClean="0"/>
              </a:br>
              <a:r>
                <a:rPr lang="en-US" dirty="0" smtClean="0"/>
                <a:t>L/R</a:t>
              </a:r>
              <a:endParaRPr lang="en-US" dirty="0"/>
            </a:p>
          </p:txBody>
        </p:sp>
        <p:pic>
          <p:nvPicPr>
            <p:cNvPr id="27" name="Picture 26"/>
            <p:cNvPicPr>
              <a:picLocks noChangeAspect="1"/>
            </p:cNvPicPr>
            <p:nvPr/>
          </p:nvPicPr>
          <p:blipFill>
            <a:blip r:embed="rId7"/>
            <a:stretch>
              <a:fillRect/>
            </a:stretch>
          </p:blipFill>
          <p:spPr>
            <a:xfrm>
              <a:off x="3107528" y="2306002"/>
              <a:ext cx="380808" cy="290217"/>
            </a:xfrm>
            <a:prstGeom prst="rect">
              <a:avLst/>
            </a:prstGeom>
          </p:spPr>
        </p:pic>
        <p:pic>
          <p:nvPicPr>
            <p:cNvPr id="31" name="Picture 30"/>
            <p:cNvPicPr>
              <a:picLocks noChangeAspect="1"/>
            </p:cNvPicPr>
            <p:nvPr/>
          </p:nvPicPr>
          <p:blipFill>
            <a:blip r:embed="rId8"/>
            <a:stretch>
              <a:fillRect/>
            </a:stretch>
          </p:blipFill>
          <p:spPr>
            <a:xfrm>
              <a:off x="3156020" y="2596219"/>
              <a:ext cx="263745" cy="256894"/>
            </a:xfrm>
            <a:prstGeom prst="rect">
              <a:avLst/>
            </a:prstGeom>
          </p:spPr>
        </p:pic>
      </p:grpSp>
      <p:grpSp>
        <p:nvGrpSpPr>
          <p:cNvPr id="6" name="Group 5"/>
          <p:cNvGrpSpPr/>
          <p:nvPr/>
        </p:nvGrpSpPr>
        <p:grpSpPr>
          <a:xfrm>
            <a:off x="601136" y="3269553"/>
            <a:ext cx="888037" cy="646331"/>
            <a:chOff x="624226" y="3689147"/>
            <a:chExt cx="888037" cy="646331"/>
          </a:xfrm>
        </p:grpSpPr>
        <p:sp>
          <p:nvSpPr>
            <p:cNvPr id="23" name="TextBox 22"/>
            <p:cNvSpPr txBox="1"/>
            <p:nvPr/>
          </p:nvSpPr>
          <p:spPr>
            <a:xfrm>
              <a:off x="624226" y="3689147"/>
              <a:ext cx="547709" cy="646331"/>
            </a:xfrm>
            <a:prstGeom prst="rect">
              <a:avLst/>
            </a:prstGeom>
            <a:noFill/>
          </p:spPr>
          <p:txBody>
            <a:bodyPr wrap="none" rtlCol="0">
              <a:spAutoFit/>
            </a:bodyPr>
            <a:lstStyle/>
            <a:p>
              <a:r>
                <a:rPr lang="en-US" dirty="0" smtClean="0"/>
                <a:t>F/B </a:t>
              </a:r>
              <a:br>
                <a:rPr lang="en-US" dirty="0" smtClean="0"/>
              </a:br>
              <a:r>
                <a:rPr lang="en-US" dirty="0" smtClean="0"/>
                <a:t>L/R</a:t>
              </a:r>
              <a:endParaRPr lang="en-US" dirty="0"/>
            </a:p>
          </p:txBody>
        </p:sp>
        <p:pic>
          <p:nvPicPr>
            <p:cNvPr id="29" name="Picture 28"/>
            <p:cNvPicPr>
              <a:picLocks noChangeAspect="1"/>
            </p:cNvPicPr>
            <p:nvPr/>
          </p:nvPicPr>
          <p:blipFill>
            <a:blip r:embed="rId7"/>
            <a:stretch>
              <a:fillRect/>
            </a:stretch>
          </p:blipFill>
          <p:spPr>
            <a:xfrm>
              <a:off x="1131455" y="3963988"/>
              <a:ext cx="380808" cy="290217"/>
            </a:xfrm>
            <a:prstGeom prst="rect">
              <a:avLst/>
            </a:prstGeom>
          </p:spPr>
        </p:pic>
        <p:pic>
          <p:nvPicPr>
            <p:cNvPr id="32" name="Picture 31"/>
            <p:cNvPicPr>
              <a:picLocks noChangeAspect="1"/>
            </p:cNvPicPr>
            <p:nvPr/>
          </p:nvPicPr>
          <p:blipFill>
            <a:blip r:embed="rId8"/>
            <a:stretch>
              <a:fillRect/>
            </a:stretch>
          </p:blipFill>
          <p:spPr>
            <a:xfrm>
              <a:off x="1156156" y="3741143"/>
              <a:ext cx="263745" cy="256894"/>
            </a:xfrm>
            <a:prstGeom prst="rect">
              <a:avLst/>
            </a:prstGeom>
          </p:spPr>
        </p:pic>
      </p:grpSp>
      <p:grpSp>
        <p:nvGrpSpPr>
          <p:cNvPr id="8" name="Group 7"/>
          <p:cNvGrpSpPr/>
          <p:nvPr/>
        </p:nvGrpSpPr>
        <p:grpSpPr>
          <a:xfrm>
            <a:off x="2608310" y="3363257"/>
            <a:ext cx="783743" cy="646331"/>
            <a:chOff x="2608310" y="3363257"/>
            <a:chExt cx="783743" cy="646331"/>
          </a:xfrm>
        </p:grpSpPr>
        <p:sp>
          <p:nvSpPr>
            <p:cNvPr id="24" name="TextBox 23"/>
            <p:cNvSpPr txBox="1"/>
            <p:nvPr/>
          </p:nvSpPr>
          <p:spPr>
            <a:xfrm>
              <a:off x="2608310" y="3363257"/>
              <a:ext cx="547709" cy="646331"/>
            </a:xfrm>
            <a:prstGeom prst="rect">
              <a:avLst/>
            </a:prstGeom>
            <a:noFill/>
          </p:spPr>
          <p:txBody>
            <a:bodyPr wrap="none" rtlCol="0">
              <a:spAutoFit/>
            </a:bodyPr>
            <a:lstStyle/>
            <a:p>
              <a:r>
                <a:rPr lang="en-US" dirty="0" smtClean="0"/>
                <a:t>F/B </a:t>
              </a:r>
              <a:br>
                <a:rPr lang="en-US" dirty="0" smtClean="0"/>
              </a:br>
              <a:r>
                <a:rPr lang="en-US" dirty="0" smtClean="0"/>
                <a:t>L/R</a:t>
              </a:r>
              <a:endParaRPr lang="en-US" dirty="0"/>
            </a:p>
          </p:txBody>
        </p:sp>
        <p:pic>
          <p:nvPicPr>
            <p:cNvPr id="33" name="Picture 32"/>
            <p:cNvPicPr>
              <a:picLocks noChangeAspect="1"/>
            </p:cNvPicPr>
            <p:nvPr/>
          </p:nvPicPr>
          <p:blipFill>
            <a:blip r:embed="rId8"/>
            <a:stretch>
              <a:fillRect/>
            </a:stretch>
          </p:blipFill>
          <p:spPr>
            <a:xfrm>
              <a:off x="3128308" y="3447378"/>
              <a:ext cx="263745" cy="256894"/>
            </a:xfrm>
            <a:prstGeom prst="rect">
              <a:avLst/>
            </a:prstGeom>
          </p:spPr>
        </p:pic>
        <p:pic>
          <p:nvPicPr>
            <p:cNvPr id="34" name="Picture 33"/>
            <p:cNvPicPr>
              <a:picLocks noChangeAspect="1"/>
            </p:cNvPicPr>
            <p:nvPr/>
          </p:nvPicPr>
          <p:blipFill>
            <a:blip r:embed="rId8"/>
            <a:stretch>
              <a:fillRect/>
            </a:stretch>
          </p:blipFill>
          <p:spPr>
            <a:xfrm>
              <a:off x="3107527" y="3720091"/>
              <a:ext cx="263745" cy="256894"/>
            </a:xfrm>
            <a:prstGeom prst="rect">
              <a:avLst/>
            </a:prstGeom>
          </p:spPr>
        </p:pic>
      </p:grpSp>
      <p:sp>
        <p:nvSpPr>
          <p:cNvPr id="35" name="TextBox 34"/>
          <p:cNvSpPr txBox="1"/>
          <p:nvPr/>
        </p:nvSpPr>
        <p:spPr>
          <a:xfrm>
            <a:off x="601136" y="4134090"/>
            <a:ext cx="5277069" cy="646331"/>
          </a:xfrm>
          <a:prstGeom prst="rect">
            <a:avLst/>
          </a:prstGeom>
          <a:noFill/>
        </p:spPr>
        <p:txBody>
          <a:bodyPr wrap="square" rtlCol="0">
            <a:spAutoFit/>
          </a:bodyPr>
          <a:lstStyle/>
          <a:p>
            <a:r>
              <a:rPr lang="en-US" dirty="0" smtClean="0">
                <a:latin typeface="Calibri"/>
                <a:cs typeface="Calibri"/>
              </a:rPr>
              <a:t>Experiment 1: Respond vocally (past, future)</a:t>
            </a:r>
            <a:br>
              <a:rPr lang="en-US" dirty="0" smtClean="0">
                <a:latin typeface="Calibri"/>
                <a:cs typeface="Calibri"/>
              </a:rPr>
            </a:br>
            <a:endParaRPr lang="en-US" dirty="0">
              <a:latin typeface="Calibri"/>
              <a:cs typeface="Calibri"/>
            </a:endParaRPr>
          </a:p>
        </p:txBody>
      </p:sp>
      <p:sp>
        <p:nvSpPr>
          <p:cNvPr id="37" name="TextBox 36"/>
          <p:cNvSpPr txBox="1"/>
          <p:nvPr/>
        </p:nvSpPr>
        <p:spPr>
          <a:xfrm>
            <a:off x="601136" y="4500161"/>
            <a:ext cx="5937555" cy="369332"/>
          </a:xfrm>
          <a:prstGeom prst="rect">
            <a:avLst/>
          </a:prstGeom>
          <a:noFill/>
        </p:spPr>
        <p:txBody>
          <a:bodyPr wrap="none" rtlCol="0">
            <a:spAutoFit/>
          </a:bodyPr>
          <a:lstStyle/>
          <a:p>
            <a:r>
              <a:rPr lang="en-US" dirty="0" smtClean="0">
                <a:latin typeface="Calibri"/>
                <a:cs typeface="Calibri"/>
              </a:rPr>
              <a:t>Experiment 2: Respond with left/right key press (past, future)</a:t>
            </a:r>
            <a:endParaRPr lang="en-US" dirty="0">
              <a:latin typeface="Calibri"/>
              <a:cs typeface="Calibri"/>
            </a:endParaRPr>
          </a:p>
        </p:txBody>
      </p:sp>
      <p:sp>
        <p:nvSpPr>
          <p:cNvPr id="38" name="Rectangle 37"/>
          <p:cNvSpPr/>
          <p:nvPr/>
        </p:nvSpPr>
        <p:spPr>
          <a:xfrm>
            <a:off x="6511636" y="1116061"/>
            <a:ext cx="1108364" cy="279982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43228" y="5316386"/>
            <a:ext cx="9000771" cy="246221"/>
          </a:xfrm>
          <a:prstGeom prst="rect">
            <a:avLst/>
          </a:prstGeom>
        </p:spPr>
        <p:txBody>
          <a:bodyPr wrap="square">
            <a:spAutoFit/>
          </a:bodyPr>
          <a:lstStyle/>
          <a:p>
            <a:r>
              <a:rPr lang="en-US" sz="1000" dirty="0" err="1">
                <a:solidFill>
                  <a:schemeClr val="bg1">
                    <a:lumMod val="50000"/>
                  </a:schemeClr>
                </a:solidFill>
              </a:rPr>
              <a:t>Torralbo</a:t>
            </a:r>
            <a:r>
              <a:rPr lang="en-US" sz="1000" dirty="0">
                <a:solidFill>
                  <a:schemeClr val="bg1">
                    <a:lumMod val="50000"/>
                  </a:schemeClr>
                </a:solidFill>
              </a:rPr>
              <a:t>, A., Santiago, J., &amp; </a:t>
            </a:r>
            <a:r>
              <a:rPr lang="en-US" sz="1000" dirty="0" err="1">
                <a:solidFill>
                  <a:schemeClr val="bg1">
                    <a:lumMod val="50000"/>
                  </a:schemeClr>
                </a:solidFill>
              </a:rPr>
              <a:t>Lupiáñez</a:t>
            </a:r>
            <a:r>
              <a:rPr lang="en-US" sz="1000" dirty="0">
                <a:solidFill>
                  <a:schemeClr val="bg1">
                    <a:lumMod val="50000"/>
                  </a:schemeClr>
                </a:solidFill>
              </a:rPr>
              <a:t>, J. (2006). Flexible conceptual projection of time onto spatial frames of reference. Cognitive Science, 30(4), 745–57. </a:t>
            </a:r>
          </a:p>
        </p:txBody>
      </p:sp>
      <p:sp>
        <p:nvSpPr>
          <p:cNvPr id="39" name="TextBox 38"/>
          <p:cNvSpPr txBox="1"/>
          <p:nvPr/>
        </p:nvSpPr>
        <p:spPr>
          <a:xfrm>
            <a:off x="449918" y="19098"/>
            <a:ext cx="6530125" cy="369332"/>
          </a:xfrm>
          <a:prstGeom prst="rect">
            <a:avLst/>
          </a:prstGeom>
          <a:noFill/>
        </p:spPr>
        <p:txBody>
          <a:bodyPr wrap="square" rtlCol="0">
            <a:spAutoFit/>
          </a:bodyPr>
          <a:lstStyle/>
          <a:p>
            <a:r>
              <a:rPr lang="en-US" dirty="0" smtClean="0"/>
              <a:t>Introduction &gt; Coherent Working Models Theory</a:t>
            </a:r>
            <a:endParaRPr lang="en-US" dirty="0"/>
          </a:p>
        </p:txBody>
      </p:sp>
      <p:pic>
        <p:nvPicPr>
          <p:cNvPr id="40" name="pasted-image.pdf"/>
          <p:cNvPicPr/>
          <p:nvPr/>
        </p:nvPicPr>
        <p:blipFill>
          <a:blip r:embed="rId9">
            <a:alphaModFix amt="50000"/>
            <a:extLst/>
          </a:blip>
          <a:stretch>
            <a:fillRect/>
          </a:stretch>
        </p:blipFill>
        <p:spPr>
          <a:xfrm>
            <a:off x="0" y="0"/>
            <a:ext cx="449918" cy="440778"/>
          </a:xfrm>
          <a:prstGeom prst="rect">
            <a:avLst/>
          </a:prstGeom>
          <a:ln w="12700">
            <a:miter lim="400000"/>
          </a:ln>
        </p:spPr>
      </p:pic>
    </p:spTree>
    <p:extLst>
      <p:ext uri="{BB962C8B-B14F-4D97-AF65-F5344CB8AC3E}">
        <p14:creationId xmlns:p14="http://schemas.microsoft.com/office/powerpoint/2010/main" val="420842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38"/>
                                        </p:tgtEl>
                                      </p:cBhvr>
                                    </p:animEffect>
                                    <p:set>
                                      <p:cBhvr>
                                        <p:cTn id="6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5626544" cy="369332"/>
          </a:xfrm>
          <a:prstGeom prst="rect">
            <a:avLst/>
          </a:prstGeom>
          <a:noFill/>
        </p:spPr>
        <p:txBody>
          <a:bodyPr wrap="square" rtlCol="0">
            <a:spAutoFit/>
          </a:bodyPr>
          <a:lstStyle/>
          <a:p>
            <a:r>
              <a:rPr lang="en-US" dirty="0" smtClean="0"/>
              <a:t>Introduction &gt; Coherent Working Models Theory</a:t>
            </a:r>
            <a:endParaRPr lang="en-US" dirty="0"/>
          </a:p>
        </p:txBody>
      </p:sp>
      <p:pic>
        <p:nvPicPr>
          <p:cNvPr id="9" name="pasted-image.pdf"/>
          <p:cNvPicPr/>
          <p:nvPr/>
        </p:nvPicPr>
        <p:blipFill>
          <a:blip r:embed="rId3">
            <a:alphaModFix amt="50000"/>
            <a:extLst/>
          </a:blip>
          <a:stretch>
            <a:fillRect/>
          </a:stretch>
        </p:blipFill>
        <p:spPr>
          <a:xfrm>
            <a:off x="0" y="0"/>
            <a:ext cx="449918" cy="440778"/>
          </a:xfrm>
          <a:prstGeom prst="rect">
            <a:avLst/>
          </a:prstGeom>
          <a:ln w="12700">
            <a:miter lim="400000"/>
          </a:ln>
        </p:spPr>
      </p:pic>
      <p:sp>
        <p:nvSpPr>
          <p:cNvPr id="7" name="Rectangle 6"/>
          <p:cNvSpPr/>
          <p:nvPr/>
        </p:nvSpPr>
        <p:spPr>
          <a:xfrm>
            <a:off x="143228" y="4886688"/>
            <a:ext cx="9000771" cy="707886"/>
          </a:xfrm>
          <a:prstGeom prst="rect">
            <a:avLst/>
          </a:prstGeom>
        </p:spPr>
        <p:txBody>
          <a:bodyPr wrap="square">
            <a:spAutoFit/>
          </a:bodyPr>
          <a:lstStyle/>
          <a:p>
            <a:r>
              <a:rPr lang="en-US" sz="1000" dirty="0" err="1">
                <a:solidFill>
                  <a:schemeClr val="bg1">
                    <a:lumMod val="50000"/>
                  </a:schemeClr>
                </a:solidFill>
              </a:rPr>
              <a:t>Torralbo</a:t>
            </a:r>
            <a:r>
              <a:rPr lang="en-US" sz="1000" dirty="0">
                <a:solidFill>
                  <a:schemeClr val="bg1">
                    <a:lumMod val="50000"/>
                  </a:schemeClr>
                </a:solidFill>
              </a:rPr>
              <a:t>, A., Santiago, J., &amp; </a:t>
            </a:r>
            <a:r>
              <a:rPr lang="en-US" sz="1000" dirty="0" err="1">
                <a:solidFill>
                  <a:schemeClr val="bg1">
                    <a:lumMod val="50000"/>
                  </a:schemeClr>
                </a:solidFill>
              </a:rPr>
              <a:t>Lupiáñez</a:t>
            </a:r>
            <a:r>
              <a:rPr lang="en-US" sz="1000" dirty="0">
                <a:solidFill>
                  <a:schemeClr val="bg1">
                    <a:lumMod val="50000"/>
                  </a:schemeClr>
                </a:solidFill>
              </a:rPr>
              <a:t>, J. (2006). Flexible conceptual projection of time onto spatial frames of reference. Cognitive Science, 30(4), 745–57. </a:t>
            </a:r>
          </a:p>
          <a:p>
            <a:endParaRPr lang="en-US" sz="1000" dirty="0">
              <a:solidFill>
                <a:schemeClr val="bg1">
                  <a:lumMod val="50000"/>
                </a:schemeClr>
              </a:solidFill>
            </a:endParaRPr>
          </a:p>
          <a:p>
            <a:r>
              <a:rPr lang="en-US" sz="1000" dirty="0">
                <a:solidFill>
                  <a:schemeClr val="bg1">
                    <a:lumMod val="50000"/>
                  </a:schemeClr>
                </a:solidFill>
              </a:rPr>
              <a:t>Santiago, J., </a:t>
            </a:r>
            <a:r>
              <a:rPr lang="en-US" sz="1000" dirty="0" err="1">
                <a:solidFill>
                  <a:schemeClr val="bg1">
                    <a:lumMod val="50000"/>
                  </a:schemeClr>
                </a:solidFill>
              </a:rPr>
              <a:t>Román</a:t>
            </a:r>
            <a:r>
              <a:rPr lang="en-US" sz="1000" dirty="0">
                <a:solidFill>
                  <a:schemeClr val="bg1">
                    <a:lumMod val="50000"/>
                  </a:schemeClr>
                </a:solidFill>
              </a:rPr>
              <a:t>, A., &amp; </a:t>
            </a:r>
            <a:r>
              <a:rPr lang="en-US" sz="1000" dirty="0" err="1">
                <a:solidFill>
                  <a:schemeClr val="bg1">
                    <a:lumMod val="50000"/>
                  </a:schemeClr>
                </a:solidFill>
              </a:rPr>
              <a:t>Ouellet</a:t>
            </a:r>
            <a:r>
              <a:rPr lang="en-US" sz="1000" dirty="0">
                <a:solidFill>
                  <a:schemeClr val="bg1">
                    <a:lumMod val="50000"/>
                  </a:schemeClr>
                </a:solidFill>
              </a:rPr>
              <a:t>, M. (2011). Flexible foundations of abstract thought: A review and a theory. In T. W. Schubert &amp; A. </a:t>
            </a:r>
            <a:r>
              <a:rPr lang="en-US" sz="1000" dirty="0" err="1">
                <a:solidFill>
                  <a:schemeClr val="bg1">
                    <a:lumMod val="50000"/>
                  </a:schemeClr>
                </a:solidFill>
              </a:rPr>
              <a:t>Maass</a:t>
            </a:r>
            <a:r>
              <a:rPr lang="en-US" sz="1000" dirty="0">
                <a:solidFill>
                  <a:schemeClr val="bg1">
                    <a:lumMod val="50000"/>
                  </a:schemeClr>
                </a:solidFill>
              </a:rPr>
              <a:t> (Eds.), Applications of Cognitive Linguistics: Spatial dimensions of social thought. Berlin, Germany.  Walter de </a:t>
            </a:r>
            <a:r>
              <a:rPr lang="en-US" sz="1000" dirty="0" err="1">
                <a:solidFill>
                  <a:schemeClr val="bg1">
                    <a:lumMod val="50000"/>
                  </a:schemeClr>
                </a:solidFill>
              </a:rPr>
              <a:t>Gruyter</a:t>
            </a:r>
            <a:r>
              <a:rPr lang="en-US" sz="1000" dirty="0">
                <a:solidFill>
                  <a:schemeClr val="bg1">
                    <a:lumMod val="50000"/>
                  </a:schemeClr>
                </a:solidFill>
              </a:rPr>
              <a:t>.</a:t>
            </a:r>
            <a:endParaRPr lang="en-US" sz="1000" dirty="0">
              <a:solidFill>
                <a:schemeClr val="tx1">
                  <a:lumMod val="50000"/>
                  <a:lumOff val="50000"/>
                </a:schemeClr>
              </a:solidFill>
            </a:endParaRPr>
          </a:p>
        </p:txBody>
      </p:sp>
      <p:sp>
        <p:nvSpPr>
          <p:cNvPr id="31" name="Rounded Rectangle 30"/>
          <p:cNvSpPr/>
          <p:nvPr/>
        </p:nvSpPr>
        <p:spPr>
          <a:xfrm>
            <a:off x="6209874" y="1849832"/>
            <a:ext cx="729633" cy="53473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space</a:t>
            </a:r>
            <a:endParaRPr lang="en-US" sz="1200" dirty="0">
              <a:latin typeface="Helvetica"/>
              <a:cs typeface="Helvetica"/>
            </a:endParaRPr>
          </a:p>
        </p:txBody>
      </p:sp>
      <p:sp>
        <p:nvSpPr>
          <p:cNvPr id="32" name="Rounded Rectangle 31"/>
          <p:cNvSpPr/>
          <p:nvPr/>
        </p:nvSpPr>
        <p:spPr>
          <a:xfrm>
            <a:off x="6297035" y="1984548"/>
            <a:ext cx="729633" cy="53473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domain</a:t>
            </a:r>
            <a:endParaRPr lang="en-US" sz="1200" dirty="0">
              <a:latin typeface="Helvetica"/>
              <a:cs typeface="Helvetica"/>
            </a:endParaRPr>
          </a:p>
        </p:txBody>
      </p:sp>
      <p:sp>
        <p:nvSpPr>
          <p:cNvPr id="33" name="Rounded Rectangle 32"/>
          <p:cNvSpPr/>
          <p:nvPr/>
        </p:nvSpPr>
        <p:spPr>
          <a:xfrm>
            <a:off x="6413371" y="2145126"/>
            <a:ext cx="729633" cy="53473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domain</a:t>
            </a:r>
            <a:endParaRPr lang="en-US" sz="1200" dirty="0">
              <a:latin typeface="Helvetica"/>
              <a:cs typeface="Helvetica"/>
            </a:endParaRPr>
          </a:p>
        </p:txBody>
      </p:sp>
      <p:sp>
        <p:nvSpPr>
          <p:cNvPr id="34" name="Rounded Rectangle 33"/>
          <p:cNvSpPr/>
          <p:nvPr/>
        </p:nvSpPr>
        <p:spPr>
          <a:xfrm>
            <a:off x="6525846" y="2292389"/>
            <a:ext cx="729633" cy="53473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domain</a:t>
            </a:r>
            <a:endParaRPr lang="en-US" sz="1200" dirty="0">
              <a:latin typeface="Helvetica"/>
              <a:cs typeface="Helvetica"/>
            </a:endParaRPr>
          </a:p>
        </p:txBody>
      </p:sp>
      <p:sp>
        <p:nvSpPr>
          <p:cNvPr id="35" name="Rounded Rectangle 34"/>
          <p:cNvSpPr/>
          <p:nvPr/>
        </p:nvSpPr>
        <p:spPr>
          <a:xfrm>
            <a:off x="6648940" y="2456559"/>
            <a:ext cx="729633" cy="53473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time</a:t>
            </a:r>
            <a:endParaRPr lang="en-US" sz="1200" dirty="0">
              <a:latin typeface="Helvetica"/>
              <a:cs typeface="Helvetica"/>
            </a:endParaRPr>
          </a:p>
        </p:txBody>
      </p:sp>
      <p:cxnSp>
        <p:nvCxnSpPr>
          <p:cNvPr id="36" name="Straight Arrow Connector 35"/>
          <p:cNvCxnSpPr>
            <a:endCxn id="35" idx="1"/>
          </p:cNvCxnSpPr>
          <p:nvPr/>
        </p:nvCxnSpPr>
        <p:spPr>
          <a:xfrm>
            <a:off x="6209874" y="1984548"/>
            <a:ext cx="439066" cy="73938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7" name="Rounded Rectangle 36"/>
          <p:cNvSpPr/>
          <p:nvPr/>
        </p:nvSpPr>
        <p:spPr>
          <a:xfrm>
            <a:off x="6847125" y="1774970"/>
            <a:ext cx="729633" cy="53473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domain</a:t>
            </a:r>
            <a:endParaRPr lang="en-US" sz="1200" dirty="0">
              <a:latin typeface="Helvetica"/>
              <a:cs typeface="Helvetica"/>
            </a:endParaRPr>
          </a:p>
        </p:txBody>
      </p:sp>
      <p:sp>
        <p:nvSpPr>
          <p:cNvPr id="38" name="Rounded Rectangle 37"/>
          <p:cNvSpPr/>
          <p:nvPr/>
        </p:nvSpPr>
        <p:spPr>
          <a:xfrm>
            <a:off x="6999525" y="1927370"/>
            <a:ext cx="729633" cy="53473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domain</a:t>
            </a:r>
            <a:endParaRPr lang="en-US" sz="1200" dirty="0">
              <a:latin typeface="Helvetica"/>
              <a:cs typeface="Helvetica"/>
            </a:endParaRPr>
          </a:p>
        </p:txBody>
      </p:sp>
      <p:sp>
        <p:nvSpPr>
          <p:cNvPr id="39" name="Rounded Rectangle 38"/>
          <p:cNvSpPr/>
          <p:nvPr/>
        </p:nvSpPr>
        <p:spPr>
          <a:xfrm>
            <a:off x="7151925" y="2079770"/>
            <a:ext cx="729633" cy="53473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domain</a:t>
            </a:r>
            <a:endParaRPr lang="en-US" sz="1200" dirty="0">
              <a:latin typeface="Helvetica"/>
              <a:cs typeface="Helvetica"/>
            </a:endParaRPr>
          </a:p>
        </p:txBody>
      </p:sp>
      <p:sp>
        <p:nvSpPr>
          <p:cNvPr id="40" name="Rounded Rectangle 39"/>
          <p:cNvSpPr/>
          <p:nvPr/>
        </p:nvSpPr>
        <p:spPr>
          <a:xfrm>
            <a:off x="7304325" y="2271246"/>
            <a:ext cx="729633" cy="53473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domain</a:t>
            </a:r>
            <a:endParaRPr lang="en-US" sz="1200" dirty="0">
              <a:latin typeface="Helvetica"/>
              <a:cs typeface="Helvetica"/>
            </a:endParaRPr>
          </a:p>
        </p:txBody>
      </p:sp>
      <p:sp>
        <p:nvSpPr>
          <p:cNvPr id="41" name="Rounded Rectangle 40"/>
          <p:cNvSpPr/>
          <p:nvPr/>
        </p:nvSpPr>
        <p:spPr>
          <a:xfrm>
            <a:off x="7456725" y="2456559"/>
            <a:ext cx="729633" cy="53473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domain</a:t>
            </a:r>
            <a:endParaRPr lang="en-US" sz="1200" dirty="0">
              <a:latin typeface="Helvetica"/>
              <a:cs typeface="Helvetica"/>
            </a:endParaRPr>
          </a:p>
        </p:txBody>
      </p:sp>
      <p:cxnSp>
        <p:nvCxnSpPr>
          <p:cNvPr id="48" name="Straight Arrow Connector 47"/>
          <p:cNvCxnSpPr/>
          <p:nvPr/>
        </p:nvCxnSpPr>
        <p:spPr>
          <a:xfrm>
            <a:off x="6847125" y="1927370"/>
            <a:ext cx="609600" cy="839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52674" y="1112470"/>
            <a:ext cx="1484431" cy="2543986"/>
            <a:chOff x="352674" y="1112470"/>
            <a:chExt cx="1484431" cy="2543986"/>
          </a:xfrm>
        </p:grpSpPr>
        <p:sp>
          <p:nvSpPr>
            <p:cNvPr id="53" name="Rounded Rectangle 52"/>
            <p:cNvSpPr/>
            <p:nvPr/>
          </p:nvSpPr>
          <p:spPr>
            <a:xfrm>
              <a:off x="352674" y="1460333"/>
              <a:ext cx="1484431"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4" name="TextBox 53"/>
            <p:cNvSpPr txBox="1"/>
            <p:nvPr/>
          </p:nvSpPr>
          <p:spPr>
            <a:xfrm>
              <a:off x="352674" y="1112470"/>
              <a:ext cx="1415772" cy="307777"/>
            </a:xfrm>
            <a:prstGeom prst="rect">
              <a:avLst/>
            </a:prstGeom>
            <a:noFill/>
          </p:spPr>
          <p:txBody>
            <a:bodyPr wrap="none" rtlCol="0">
              <a:spAutoFit/>
            </a:bodyPr>
            <a:lstStyle/>
            <a:p>
              <a:r>
                <a:rPr lang="en-US" sz="1400" dirty="0" smtClean="0">
                  <a:latin typeface="Calibri"/>
                  <a:cs typeface="Calibri"/>
                </a:rPr>
                <a:t>Sensory memory</a:t>
              </a:r>
              <a:endParaRPr lang="en-US" sz="1400" dirty="0">
                <a:latin typeface="Calibri"/>
                <a:cs typeface="Calibri"/>
              </a:endParaRPr>
            </a:p>
          </p:txBody>
        </p:sp>
      </p:grpSp>
      <p:grpSp>
        <p:nvGrpSpPr>
          <p:cNvPr id="82" name="Group 81"/>
          <p:cNvGrpSpPr/>
          <p:nvPr/>
        </p:nvGrpSpPr>
        <p:grpSpPr>
          <a:xfrm>
            <a:off x="2227386" y="1112470"/>
            <a:ext cx="3375985" cy="2543986"/>
            <a:chOff x="2227386" y="1112470"/>
            <a:chExt cx="3375985" cy="2543986"/>
          </a:xfrm>
        </p:grpSpPr>
        <p:sp>
          <p:nvSpPr>
            <p:cNvPr id="50" name="Rounded Rectangle 49"/>
            <p:cNvSpPr/>
            <p:nvPr/>
          </p:nvSpPr>
          <p:spPr>
            <a:xfrm>
              <a:off x="2227386" y="1460333"/>
              <a:ext cx="3375985"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6" name="TextBox 55"/>
            <p:cNvSpPr txBox="1"/>
            <p:nvPr/>
          </p:nvSpPr>
          <p:spPr>
            <a:xfrm>
              <a:off x="2227386" y="1112470"/>
              <a:ext cx="1458602" cy="307777"/>
            </a:xfrm>
            <a:prstGeom prst="rect">
              <a:avLst/>
            </a:prstGeom>
            <a:noFill/>
          </p:spPr>
          <p:txBody>
            <a:bodyPr wrap="none" rtlCol="0">
              <a:spAutoFit/>
            </a:bodyPr>
            <a:lstStyle/>
            <a:p>
              <a:r>
                <a:rPr lang="en-US" sz="1400" dirty="0" smtClean="0">
                  <a:latin typeface="Calibri"/>
                  <a:cs typeface="Calibri"/>
                </a:rPr>
                <a:t>Working memory</a:t>
              </a:r>
              <a:endParaRPr lang="en-US" sz="1400" dirty="0">
                <a:latin typeface="Calibri"/>
                <a:cs typeface="Calibri"/>
              </a:endParaRPr>
            </a:p>
          </p:txBody>
        </p:sp>
      </p:grpSp>
      <p:grpSp>
        <p:nvGrpSpPr>
          <p:cNvPr id="83" name="Group 82"/>
          <p:cNvGrpSpPr/>
          <p:nvPr/>
        </p:nvGrpSpPr>
        <p:grpSpPr>
          <a:xfrm>
            <a:off x="5972148" y="1141564"/>
            <a:ext cx="2807080" cy="2514892"/>
            <a:chOff x="5972148" y="1141564"/>
            <a:chExt cx="2807080" cy="2514892"/>
          </a:xfrm>
        </p:grpSpPr>
        <p:sp>
          <p:nvSpPr>
            <p:cNvPr id="49" name="Rounded Rectangle 48"/>
            <p:cNvSpPr/>
            <p:nvPr/>
          </p:nvSpPr>
          <p:spPr>
            <a:xfrm>
              <a:off x="5972148" y="1460333"/>
              <a:ext cx="2807080"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7" name="TextBox 56"/>
            <p:cNvSpPr txBox="1"/>
            <p:nvPr/>
          </p:nvSpPr>
          <p:spPr>
            <a:xfrm>
              <a:off x="5972148" y="1141564"/>
              <a:ext cx="1585014" cy="307777"/>
            </a:xfrm>
            <a:prstGeom prst="rect">
              <a:avLst/>
            </a:prstGeom>
            <a:noFill/>
          </p:spPr>
          <p:txBody>
            <a:bodyPr wrap="none" rtlCol="0">
              <a:spAutoFit/>
            </a:bodyPr>
            <a:lstStyle/>
            <a:p>
              <a:r>
                <a:rPr lang="en-US" sz="1400" dirty="0" smtClean="0">
                  <a:latin typeface="Calibri"/>
                  <a:cs typeface="Calibri"/>
                </a:rPr>
                <a:t>Long term memory</a:t>
              </a:r>
              <a:endParaRPr lang="en-US" sz="1400" dirty="0">
                <a:latin typeface="Calibri"/>
                <a:cs typeface="Calibri"/>
              </a:endParaRPr>
            </a:p>
          </p:txBody>
        </p:sp>
      </p:grpSp>
      <p:sp>
        <p:nvSpPr>
          <p:cNvPr id="59" name="Rounded Rectangle 58"/>
          <p:cNvSpPr/>
          <p:nvPr/>
        </p:nvSpPr>
        <p:spPr>
          <a:xfrm>
            <a:off x="1667122" y="4175436"/>
            <a:ext cx="687263" cy="4745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latin typeface="Helvetica"/>
                <a:cs typeface="Helvetica"/>
              </a:rPr>
              <a:t>attention</a:t>
            </a:r>
            <a:endParaRPr lang="en-US" sz="900" dirty="0">
              <a:latin typeface="Helvetica"/>
              <a:cs typeface="Helvetica"/>
            </a:endParaRPr>
          </a:p>
        </p:txBody>
      </p:sp>
      <p:cxnSp>
        <p:nvCxnSpPr>
          <p:cNvPr id="71" name="Straight Arrow Connector 70"/>
          <p:cNvCxnSpPr>
            <a:stCxn id="53" idx="3"/>
            <a:endCxn id="50" idx="1"/>
          </p:cNvCxnSpPr>
          <p:nvPr/>
        </p:nvCxnSpPr>
        <p:spPr>
          <a:xfrm>
            <a:off x="1837105" y="2558395"/>
            <a:ext cx="39028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Straight Arrow Connector 72"/>
          <p:cNvCxnSpPr>
            <a:stCxn id="49" idx="1"/>
            <a:endCxn id="50" idx="3"/>
          </p:cNvCxnSpPr>
          <p:nvPr/>
        </p:nvCxnSpPr>
        <p:spPr>
          <a:xfrm flipH="1">
            <a:off x="5603371" y="2558395"/>
            <a:ext cx="36877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59" idx="0"/>
          </p:cNvCxnSpPr>
          <p:nvPr/>
        </p:nvCxnSpPr>
        <p:spPr>
          <a:xfrm flipH="1" flipV="1">
            <a:off x="2002692" y="2558395"/>
            <a:ext cx="8062" cy="16170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93" idx="0"/>
          </p:cNvCxnSpPr>
          <p:nvPr/>
        </p:nvCxnSpPr>
        <p:spPr>
          <a:xfrm flipV="1">
            <a:off x="5769708" y="2594543"/>
            <a:ext cx="0" cy="14430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3" name="Rounded Rectangle 92"/>
          <p:cNvSpPr/>
          <p:nvPr/>
        </p:nvSpPr>
        <p:spPr>
          <a:xfrm>
            <a:off x="5283722" y="4037623"/>
            <a:ext cx="971971" cy="736600"/>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latin typeface="Helvetica"/>
                <a:cs typeface="Helvetica"/>
              </a:rPr>
              <a:t>Coherence mechanism</a:t>
            </a:r>
            <a:endParaRPr lang="en-US" sz="900" dirty="0">
              <a:latin typeface="Helvetica"/>
              <a:cs typeface="Helvetica"/>
            </a:endParaRPr>
          </a:p>
        </p:txBody>
      </p:sp>
      <p:cxnSp>
        <p:nvCxnSpPr>
          <p:cNvPr id="102" name="Straight Arrow Connector 101"/>
          <p:cNvCxnSpPr>
            <a:stCxn id="59" idx="3"/>
          </p:cNvCxnSpPr>
          <p:nvPr/>
        </p:nvCxnSpPr>
        <p:spPr>
          <a:xfrm flipV="1">
            <a:off x="2354385" y="4405923"/>
            <a:ext cx="2929337" cy="67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9" name="TextBox 108"/>
          <p:cNvSpPr txBox="1"/>
          <p:nvPr/>
        </p:nvSpPr>
        <p:spPr>
          <a:xfrm>
            <a:off x="6316573" y="4089532"/>
            <a:ext cx="2101557" cy="646331"/>
          </a:xfrm>
          <a:prstGeom prst="rect">
            <a:avLst/>
          </a:prstGeom>
          <a:noFill/>
        </p:spPr>
        <p:txBody>
          <a:bodyPr wrap="none" rtlCol="0">
            <a:spAutoFit/>
          </a:bodyPr>
          <a:lstStyle/>
          <a:p>
            <a:r>
              <a:rPr lang="en-US" i="1" dirty="0" smtClean="0">
                <a:latin typeface="Calibri"/>
                <a:cs typeface="Calibri"/>
              </a:rPr>
              <a:t>Maximally coherent</a:t>
            </a:r>
          </a:p>
          <a:p>
            <a:r>
              <a:rPr lang="en-US" i="1" dirty="0" smtClean="0">
                <a:latin typeface="Calibri"/>
                <a:cs typeface="Calibri"/>
              </a:rPr>
              <a:t>Minimally complex</a:t>
            </a:r>
            <a:endParaRPr lang="en-US" i="1" dirty="0">
              <a:latin typeface="Calibri"/>
              <a:cs typeface="Calibri"/>
            </a:endParaRPr>
          </a:p>
        </p:txBody>
      </p:sp>
      <p:sp>
        <p:nvSpPr>
          <p:cNvPr id="123" name="Snip Diagonal Corner Rectangle 122"/>
          <p:cNvSpPr/>
          <p:nvPr/>
        </p:nvSpPr>
        <p:spPr>
          <a:xfrm>
            <a:off x="566616" y="1687135"/>
            <a:ext cx="967153" cy="457991"/>
          </a:xfrm>
          <a:prstGeom prst="snip2Diag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latin typeface="Calibri"/>
                <a:cs typeface="Calibri"/>
              </a:rPr>
              <a:t>Task demands</a:t>
            </a:r>
            <a:endParaRPr lang="en-US" sz="1050" dirty="0">
              <a:latin typeface="Calibri"/>
              <a:cs typeface="Calibri"/>
            </a:endParaRPr>
          </a:p>
        </p:txBody>
      </p:sp>
    </p:spTree>
    <p:extLst>
      <p:ext uri="{BB962C8B-B14F-4D97-AF65-F5344CB8AC3E}">
        <p14:creationId xmlns:p14="http://schemas.microsoft.com/office/powerpoint/2010/main" val="236869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2"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 calcmode="lin" valueType="num">
                                      <p:cBhvr>
                                        <p:cTn id="9" dur="500" fill="hold"/>
                                        <p:tgtEl>
                                          <p:spTgt spid="31"/>
                                        </p:tgtEl>
                                        <p:attrNameLst>
                                          <p:attrName>style.rotation</p:attrName>
                                        </p:attrNameLst>
                                      </p:cBhvr>
                                      <p:tavLst>
                                        <p:tav tm="0">
                                          <p:val>
                                            <p:fltVal val="360"/>
                                          </p:val>
                                        </p:tav>
                                        <p:tav tm="100000">
                                          <p:val>
                                            <p:fltVal val="0"/>
                                          </p:val>
                                        </p:tav>
                                      </p:tavLst>
                                    </p:anim>
                                    <p:animEffect transition="in" filter="fade">
                                      <p:cBhvr>
                                        <p:cTn id="10" dur="500"/>
                                        <p:tgtEl>
                                          <p:spTgt spid="3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 calcmode="lin" valueType="num">
                                      <p:cBhvr>
                                        <p:cTn id="15" dur="500" fill="hold"/>
                                        <p:tgtEl>
                                          <p:spTgt spid="32"/>
                                        </p:tgtEl>
                                        <p:attrNameLst>
                                          <p:attrName>style.rotation</p:attrName>
                                        </p:attrNameLst>
                                      </p:cBhvr>
                                      <p:tavLst>
                                        <p:tav tm="0">
                                          <p:val>
                                            <p:fltVal val="360"/>
                                          </p:val>
                                        </p:tav>
                                        <p:tav tm="100000">
                                          <p:val>
                                            <p:fltVal val="0"/>
                                          </p:val>
                                        </p:tav>
                                      </p:tavLst>
                                    </p:anim>
                                    <p:animEffect transition="in" filter="fade">
                                      <p:cBhvr>
                                        <p:cTn id="16" dur="500"/>
                                        <p:tgtEl>
                                          <p:spTgt spid="32"/>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 calcmode="lin" valueType="num">
                                      <p:cBhvr>
                                        <p:cTn id="21" dur="500" fill="hold"/>
                                        <p:tgtEl>
                                          <p:spTgt spid="33"/>
                                        </p:tgtEl>
                                        <p:attrNameLst>
                                          <p:attrName>style.rotation</p:attrName>
                                        </p:attrNameLst>
                                      </p:cBhvr>
                                      <p:tavLst>
                                        <p:tav tm="0">
                                          <p:val>
                                            <p:fltVal val="360"/>
                                          </p:val>
                                        </p:tav>
                                        <p:tav tm="100000">
                                          <p:val>
                                            <p:fltVal val="0"/>
                                          </p:val>
                                        </p:tav>
                                      </p:tavLst>
                                    </p:anim>
                                    <p:animEffect transition="in" filter="fade">
                                      <p:cBhvr>
                                        <p:cTn id="22" dur="500"/>
                                        <p:tgtEl>
                                          <p:spTgt spid="33"/>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 calcmode="lin" valueType="num">
                                      <p:cBhvr>
                                        <p:cTn id="27" dur="500" fill="hold"/>
                                        <p:tgtEl>
                                          <p:spTgt spid="34"/>
                                        </p:tgtEl>
                                        <p:attrNameLst>
                                          <p:attrName>style.rotation</p:attrName>
                                        </p:attrNameLst>
                                      </p:cBhvr>
                                      <p:tavLst>
                                        <p:tav tm="0">
                                          <p:val>
                                            <p:fltVal val="360"/>
                                          </p:val>
                                        </p:tav>
                                        <p:tav tm="100000">
                                          <p:val>
                                            <p:fltVal val="0"/>
                                          </p:val>
                                        </p:tav>
                                      </p:tavLst>
                                    </p:anim>
                                    <p:animEffect transition="in" filter="fade">
                                      <p:cBhvr>
                                        <p:cTn id="28" dur="500"/>
                                        <p:tgtEl>
                                          <p:spTgt spid="34"/>
                                        </p:tgtEl>
                                      </p:cBhvr>
                                    </p:animEffect>
                                  </p:childTnLst>
                                </p:cTn>
                              </p:par>
                              <p:par>
                                <p:cTn id="29" presetID="49" presetClass="entr" presetSubtype="0" decel="100000" fill="hold" grpId="2"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 calcmode="lin" valueType="num">
                                      <p:cBhvr>
                                        <p:cTn id="33" dur="500" fill="hold"/>
                                        <p:tgtEl>
                                          <p:spTgt spid="35"/>
                                        </p:tgtEl>
                                        <p:attrNameLst>
                                          <p:attrName>style.rotation</p:attrName>
                                        </p:attrNameLst>
                                      </p:cBhvr>
                                      <p:tavLst>
                                        <p:tav tm="0">
                                          <p:val>
                                            <p:fltVal val="360"/>
                                          </p:val>
                                        </p:tav>
                                        <p:tav tm="100000">
                                          <p:val>
                                            <p:fltVal val="0"/>
                                          </p:val>
                                        </p:tav>
                                      </p:tavLst>
                                    </p:anim>
                                    <p:animEffect transition="in" filter="fade">
                                      <p:cBhvr>
                                        <p:cTn id="34" dur="500"/>
                                        <p:tgtEl>
                                          <p:spTgt spid="35"/>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 calcmode="lin" valueType="num">
                                      <p:cBhvr>
                                        <p:cTn id="39" dur="500" fill="hold"/>
                                        <p:tgtEl>
                                          <p:spTgt spid="37"/>
                                        </p:tgtEl>
                                        <p:attrNameLst>
                                          <p:attrName>style.rotation</p:attrName>
                                        </p:attrNameLst>
                                      </p:cBhvr>
                                      <p:tavLst>
                                        <p:tav tm="0">
                                          <p:val>
                                            <p:fltVal val="360"/>
                                          </p:val>
                                        </p:tav>
                                        <p:tav tm="100000">
                                          <p:val>
                                            <p:fltVal val="0"/>
                                          </p:val>
                                        </p:tav>
                                      </p:tavLst>
                                    </p:anim>
                                    <p:animEffect transition="in" filter="fade">
                                      <p:cBhvr>
                                        <p:cTn id="40" dur="500"/>
                                        <p:tgtEl>
                                          <p:spTgt spid="37"/>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 calcmode="lin" valueType="num">
                                      <p:cBhvr>
                                        <p:cTn id="45" dur="500" fill="hold"/>
                                        <p:tgtEl>
                                          <p:spTgt spid="38"/>
                                        </p:tgtEl>
                                        <p:attrNameLst>
                                          <p:attrName>style.rotation</p:attrName>
                                        </p:attrNameLst>
                                      </p:cBhvr>
                                      <p:tavLst>
                                        <p:tav tm="0">
                                          <p:val>
                                            <p:fltVal val="360"/>
                                          </p:val>
                                        </p:tav>
                                        <p:tav tm="100000">
                                          <p:val>
                                            <p:fltVal val="0"/>
                                          </p:val>
                                        </p:tav>
                                      </p:tavLst>
                                    </p:anim>
                                    <p:animEffect transition="in" filter="fade">
                                      <p:cBhvr>
                                        <p:cTn id="46" dur="500"/>
                                        <p:tgtEl>
                                          <p:spTgt spid="38"/>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 calcmode="lin" valueType="num">
                                      <p:cBhvr>
                                        <p:cTn id="51" dur="500" fill="hold"/>
                                        <p:tgtEl>
                                          <p:spTgt spid="39"/>
                                        </p:tgtEl>
                                        <p:attrNameLst>
                                          <p:attrName>style.rotation</p:attrName>
                                        </p:attrNameLst>
                                      </p:cBhvr>
                                      <p:tavLst>
                                        <p:tav tm="0">
                                          <p:val>
                                            <p:fltVal val="360"/>
                                          </p:val>
                                        </p:tav>
                                        <p:tav tm="100000">
                                          <p:val>
                                            <p:fltVal val="0"/>
                                          </p:val>
                                        </p:tav>
                                      </p:tavLst>
                                    </p:anim>
                                    <p:animEffect transition="in" filter="fade">
                                      <p:cBhvr>
                                        <p:cTn id="52" dur="500"/>
                                        <p:tgtEl>
                                          <p:spTgt spid="39"/>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 calcmode="lin" valueType="num">
                                      <p:cBhvr>
                                        <p:cTn id="57" dur="500" fill="hold"/>
                                        <p:tgtEl>
                                          <p:spTgt spid="40"/>
                                        </p:tgtEl>
                                        <p:attrNameLst>
                                          <p:attrName>style.rotation</p:attrName>
                                        </p:attrNameLst>
                                      </p:cBhvr>
                                      <p:tavLst>
                                        <p:tav tm="0">
                                          <p:val>
                                            <p:fltVal val="360"/>
                                          </p:val>
                                        </p:tav>
                                        <p:tav tm="100000">
                                          <p:val>
                                            <p:fltVal val="0"/>
                                          </p:val>
                                        </p:tav>
                                      </p:tavLst>
                                    </p:anim>
                                    <p:animEffect transition="in" filter="fade">
                                      <p:cBhvr>
                                        <p:cTn id="58" dur="500"/>
                                        <p:tgtEl>
                                          <p:spTgt spid="40"/>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p:cTn id="61" dur="500" fill="hold"/>
                                        <p:tgtEl>
                                          <p:spTgt spid="41"/>
                                        </p:tgtEl>
                                        <p:attrNameLst>
                                          <p:attrName>ppt_w</p:attrName>
                                        </p:attrNameLst>
                                      </p:cBhvr>
                                      <p:tavLst>
                                        <p:tav tm="0">
                                          <p:val>
                                            <p:fltVal val="0"/>
                                          </p:val>
                                        </p:tav>
                                        <p:tav tm="100000">
                                          <p:val>
                                            <p:strVal val="#ppt_w"/>
                                          </p:val>
                                        </p:tav>
                                      </p:tavLst>
                                    </p:anim>
                                    <p:anim calcmode="lin" valueType="num">
                                      <p:cBhvr>
                                        <p:cTn id="62" dur="500" fill="hold"/>
                                        <p:tgtEl>
                                          <p:spTgt spid="41"/>
                                        </p:tgtEl>
                                        <p:attrNameLst>
                                          <p:attrName>ppt_h</p:attrName>
                                        </p:attrNameLst>
                                      </p:cBhvr>
                                      <p:tavLst>
                                        <p:tav tm="0">
                                          <p:val>
                                            <p:fltVal val="0"/>
                                          </p:val>
                                        </p:tav>
                                        <p:tav tm="100000">
                                          <p:val>
                                            <p:strVal val="#ppt_h"/>
                                          </p:val>
                                        </p:tav>
                                      </p:tavLst>
                                    </p:anim>
                                    <p:anim calcmode="lin" valueType="num">
                                      <p:cBhvr>
                                        <p:cTn id="63" dur="500" fill="hold"/>
                                        <p:tgtEl>
                                          <p:spTgt spid="41"/>
                                        </p:tgtEl>
                                        <p:attrNameLst>
                                          <p:attrName>style.rotation</p:attrName>
                                        </p:attrNameLst>
                                      </p:cBhvr>
                                      <p:tavLst>
                                        <p:tav tm="0">
                                          <p:val>
                                            <p:fltVal val="360"/>
                                          </p:val>
                                        </p:tav>
                                        <p:tav tm="100000">
                                          <p:val>
                                            <p:fltVal val="0"/>
                                          </p:val>
                                        </p:tav>
                                      </p:tavLst>
                                    </p:anim>
                                    <p:animEffect transition="in" filter="fade">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49" presetClass="entr" presetSubtype="0" decel="100000"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p:cTn id="69" dur="500" fill="hold"/>
                                        <p:tgtEl>
                                          <p:spTgt spid="48"/>
                                        </p:tgtEl>
                                        <p:attrNameLst>
                                          <p:attrName>ppt_w</p:attrName>
                                        </p:attrNameLst>
                                      </p:cBhvr>
                                      <p:tavLst>
                                        <p:tav tm="0">
                                          <p:val>
                                            <p:fltVal val="0"/>
                                          </p:val>
                                        </p:tav>
                                        <p:tav tm="100000">
                                          <p:val>
                                            <p:strVal val="#ppt_w"/>
                                          </p:val>
                                        </p:tav>
                                      </p:tavLst>
                                    </p:anim>
                                    <p:anim calcmode="lin" valueType="num">
                                      <p:cBhvr>
                                        <p:cTn id="70" dur="500" fill="hold"/>
                                        <p:tgtEl>
                                          <p:spTgt spid="48"/>
                                        </p:tgtEl>
                                        <p:attrNameLst>
                                          <p:attrName>ppt_h</p:attrName>
                                        </p:attrNameLst>
                                      </p:cBhvr>
                                      <p:tavLst>
                                        <p:tav tm="0">
                                          <p:val>
                                            <p:fltVal val="0"/>
                                          </p:val>
                                        </p:tav>
                                        <p:tav tm="100000">
                                          <p:val>
                                            <p:strVal val="#ppt_h"/>
                                          </p:val>
                                        </p:tav>
                                      </p:tavLst>
                                    </p:anim>
                                    <p:anim calcmode="lin" valueType="num">
                                      <p:cBhvr>
                                        <p:cTn id="71" dur="500" fill="hold"/>
                                        <p:tgtEl>
                                          <p:spTgt spid="48"/>
                                        </p:tgtEl>
                                        <p:attrNameLst>
                                          <p:attrName>style.rotation</p:attrName>
                                        </p:attrNameLst>
                                      </p:cBhvr>
                                      <p:tavLst>
                                        <p:tav tm="0">
                                          <p:val>
                                            <p:fltVal val="360"/>
                                          </p:val>
                                        </p:tav>
                                        <p:tav tm="100000">
                                          <p:val>
                                            <p:fltVal val="0"/>
                                          </p:val>
                                        </p:tav>
                                      </p:tavLst>
                                    </p:anim>
                                    <p:animEffect transition="in" filter="fade">
                                      <p:cBhvr>
                                        <p:cTn id="72" dur="500"/>
                                        <p:tgtEl>
                                          <p:spTgt spid="48"/>
                                        </p:tgtEl>
                                      </p:cBhvr>
                                    </p:animEffect>
                                  </p:childTnLst>
                                </p:cTn>
                              </p:par>
                              <p:par>
                                <p:cTn id="73" presetID="49" presetClass="entr" presetSubtype="0" decel="10000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 calcmode="lin" valueType="num">
                                      <p:cBhvr>
                                        <p:cTn id="77" dur="500" fill="hold"/>
                                        <p:tgtEl>
                                          <p:spTgt spid="36"/>
                                        </p:tgtEl>
                                        <p:attrNameLst>
                                          <p:attrName>style.rotation</p:attrName>
                                        </p:attrNameLst>
                                      </p:cBhvr>
                                      <p:tavLst>
                                        <p:tav tm="0">
                                          <p:val>
                                            <p:fltVal val="360"/>
                                          </p:val>
                                        </p:tav>
                                        <p:tav tm="100000">
                                          <p:val>
                                            <p:fltVal val="0"/>
                                          </p:val>
                                        </p:tav>
                                      </p:tavLst>
                                    </p:anim>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23"/>
                                        </p:tgtEl>
                                        <p:attrNameLst>
                                          <p:attrName>style.visibility</p:attrName>
                                        </p:attrNameLst>
                                      </p:cBhvr>
                                      <p:to>
                                        <p:strVal val="visible"/>
                                      </p:to>
                                    </p:set>
                                    <p:animEffect transition="in" filter="fade">
                                      <p:cBhvr>
                                        <p:cTn id="83" dur="500"/>
                                        <p:tgtEl>
                                          <p:spTgt spid="123"/>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hold" nodeType="clickEffect">
                                  <p:stCondLst>
                                    <p:cond delay="0"/>
                                  </p:stCondLst>
                                  <p:childTnLst>
                                    <p:animClr clrSpc="rgb" dir="cw">
                                      <p:cBhvr>
                                        <p:cTn id="87" dur="1000" fill="hold"/>
                                        <p:tgtEl>
                                          <p:spTgt spid="93"/>
                                        </p:tgtEl>
                                        <p:attrNameLst>
                                          <p:attrName>fillcolor</p:attrName>
                                        </p:attrNameLst>
                                      </p:cBhvr>
                                      <p:to>
                                        <a:srgbClr val="8064A1"/>
                                      </p:to>
                                    </p:animClr>
                                    <p:set>
                                      <p:cBhvr>
                                        <p:cTn id="88" dur="1000" fill="hold"/>
                                        <p:tgtEl>
                                          <p:spTgt spid="93"/>
                                        </p:tgtEl>
                                        <p:attrNameLst>
                                          <p:attrName>fill.type</p:attrName>
                                        </p:attrNameLst>
                                      </p:cBhvr>
                                      <p:to>
                                        <p:strVal val="solid"/>
                                      </p:to>
                                    </p:set>
                                    <p:set>
                                      <p:cBhvr>
                                        <p:cTn id="89" dur="1000" fill="hold"/>
                                        <p:tgtEl>
                                          <p:spTgt spid="93"/>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grpId="1" nodeType="clickEffect">
                                  <p:stCondLst>
                                    <p:cond delay="0"/>
                                  </p:stCondLst>
                                  <p:childTnLst>
                                    <p:animMotion origin="layout" path="M 2.5E-6 4.44444E-6 L -0.32379 4.44444E-6 " pathEditMode="relative" rAng="0" ptsTypes="AA">
                                      <p:cBhvr>
                                        <p:cTn id="93" dur="2000" fill="hold"/>
                                        <p:tgtEl>
                                          <p:spTgt spid="31"/>
                                        </p:tgtEl>
                                        <p:attrNameLst>
                                          <p:attrName>ppt_x</p:attrName>
                                          <p:attrName>ppt_y</p:attrName>
                                        </p:attrNameLst>
                                      </p:cBhvr>
                                      <p:rCtr x="-16198" y="0"/>
                                    </p:animMotion>
                                  </p:childTnLst>
                                </p:cTn>
                              </p:par>
                              <p:par>
                                <p:cTn id="94" presetID="0" presetClass="path" presetSubtype="0" accel="50000" decel="50000" fill="hold" nodeType="withEffect">
                                  <p:stCondLst>
                                    <p:cond delay="0"/>
                                  </p:stCondLst>
                                  <p:childTnLst>
                                    <p:animMotion origin="layout" path="M -2.22222E-6 0 L -0.31632 -0.00333 " pathEditMode="relative" rAng="0" ptsTypes="AA">
                                      <p:cBhvr>
                                        <p:cTn id="95" dur="2000" fill="hold"/>
                                        <p:tgtEl>
                                          <p:spTgt spid="36"/>
                                        </p:tgtEl>
                                        <p:attrNameLst>
                                          <p:attrName>ppt_x</p:attrName>
                                          <p:attrName>ppt_y</p:attrName>
                                        </p:attrNameLst>
                                      </p:cBhvr>
                                      <p:rCtr x="-15816" y="-167"/>
                                    </p:animMotion>
                                  </p:childTnLst>
                                </p:cTn>
                              </p:par>
                              <p:par>
                                <p:cTn id="96" presetID="0" presetClass="path" presetSubtype="0" accel="50000" decel="50000" fill="hold" grpId="1" nodeType="withEffect">
                                  <p:stCondLst>
                                    <p:cond delay="0"/>
                                  </p:stCondLst>
                                  <p:childTnLst>
                                    <p:animMotion origin="layout" path="M -4.16667E-6 -2.22222E-6 L -0.33003 -0.00166 " pathEditMode="relative" rAng="0" ptsTypes="AA">
                                      <p:cBhvr>
                                        <p:cTn id="97" dur="2000" fill="hold"/>
                                        <p:tgtEl>
                                          <p:spTgt spid="35"/>
                                        </p:tgtEl>
                                        <p:attrNameLst>
                                          <p:attrName>ppt_x</p:attrName>
                                          <p:attrName>ppt_y</p:attrName>
                                        </p:attrNameLst>
                                      </p:cBhvr>
                                      <p:rCtr x="-16510"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animBg="1"/>
      <p:bldP spid="31" grpId="2" animBg="1"/>
      <p:bldP spid="32" grpId="0" animBg="1"/>
      <p:bldP spid="33" grpId="0" animBg="1"/>
      <p:bldP spid="34" grpId="0" animBg="1"/>
      <p:bldP spid="35" grpId="1" animBg="1"/>
      <p:bldP spid="35" grpId="2" animBg="1"/>
      <p:bldP spid="37" grpId="0" animBg="1"/>
      <p:bldP spid="38" grpId="0" animBg="1"/>
      <p:bldP spid="39" grpId="0" animBg="1"/>
      <p:bldP spid="40" grpId="0" animBg="1"/>
      <p:bldP spid="41" grpId="0" animBg="1"/>
      <p:bldP spid="1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2892099" cy="369332"/>
          </a:xfrm>
          <a:prstGeom prst="rect">
            <a:avLst/>
          </a:prstGeom>
          <a:noFill/>
        </p:spPr>
        <p:txBody>
          <a:bodyPr wrap="square" rtlCol="0">
            <a:spAutoFit/>
          </a:bodyPr>
          <a:lstStyle/>
          <a:p>
            <a:r>
              <a:rPr lang="en-US" dirty="0" smtClean="0"/>
              <a:t>Introduction &gt; Goals</a:t>
            </a:r>
            <a:endParaRPr lang="en-US" dirty="0"/>
          </a:p>
        </p:txBody>
      </p:sp>
      <p:sp>
        <p:nvSpPr>
          <p:cNvPr id="4" name="Content Placeholder 3"/>
          <p:cNvSpPr>
            <a:spLocks noGrp="1"/>
          </p:cNvSpPr>
          <p:nvPr>
            <p:ph idx="1"/>
          </p:nvPr>
        </p:nvSpPr>
        <p:spPr>
          <a:xfrm>
            <a:off x="449918" y="945338"/>
            <a:ext cx="8229600" cy="4230151"/>
          </a:xfrm>
        </p:spPr>
        <p:txBody>
          <a:bodyPr>
            <a:noAutofit/>
          </a:bodyPr>
          <a:lstStyle/>
          <a:p>
            <a:pPr marL="514350" indent="-514350">
              <a:buFont typeface="+mj-lt"/>
              <a:buAutoNum type="arabicPeriod"/>
            </a:pPr>
            <a:r>
              <a:rPr lang="en-US" sz="2000" u="sng" dirty="0" smtClean="0">
                <a:latin typeface="Calibri"/>
                <a:cs typeface="Calibri"/>
              </a:rPr>
              <a:t>Preferences </a:t>
            </a:r>
            <a:r>
              <a:rPr lang="en-US" sz="2000" u="sng" dirty="0">
                <a:latin typeface="Calibri"/>
                <a:cs typeface="Calibri"/>
              </a:rPr>
              <a:t>for </a:t>
            </a:r>
            <a:r>
              <a:rPr lang="en-US" sz="2000" u="sng" dirty="0" smtClean="0">
                <a:latin typeface="Calibri"/>
                <a:cs typeface="Calibri"/>
              </a:rPr>
              <a:t>SCTs</a:t>
            </a:r>
            <a:br>
              <a:rPr lang="en-US" sz="2000" u="sng" dirty="0" smtClean="0">
                <a:latin typeface="Calibri"/>
                <a:cs typeface="Calibri"/>
              </a:rPr>
            </a:br>
            <a:r>
              <a:rPr lang="en-US" sz="2000" dirty="0" smtClean="0">
                <a:latin typeface="Calibri"/>
                <a:cs typeface="Calibri"/>
              </a:rPr>
              <a:t>Replicate </a:t>
            </a:r>
            <a:r>
              <a:rPr lang="en-US" sz="2000" dirty="0">
                <a:latin typeface="Calibri"/>
                <a:cs typeface="Calibri"/>
              </a:rPr>
              <a:t>previous research on the relationship between SCTs and reading/writing direction (RWD), with computer-based stimuli. </a:t>
            </a:r>
            <a:endParaRPr lang="en-US" sz="2000" dirty="0" smtClean="0">
              <a:latin typeface="Calibri"/>
              <a:cs typeface="Calibri"/>
            </a:endParaRPr>
          </a:p>
          <a:p>
            <a:pPr marL="514350" indent="-514350">
              <a:buFont typeface="+mj-lt"/>
              <a:buAutoNum type="arabicPeriod"/>
            </a:pPr>
            <a:endParaRPr lang="en-US" sz="2000" dirty="0">
              <a:latin typeface="Calibri"/>
              <a:cs typeface="Calibri"/>
            </a:endParaRPr>
          </a:p>
          <a:p>
            <a:pPr marL="514350" indent="-514350">
              <a:buFont typeface="+mj-lt"/>
              <a:buAutoNum type="arabicPeriod"/>
            </a:pPr>
            <a:r>
              <a:rPr lang="en-US" sz="2000" u="sng" dirty="0" smtClean="0">
                <a:latin typeface="Calibri"/>
                <a:cs typeface="Calibri"/>
              </a:rPr>
              <a:t>Flexibility </a:t>
            </a:r>
            <a:r>
              <a:rPr lang="en-US" sz="2000" u="sng" dirty="0">
                <a:latin typeface="Calibri"/>
                <a:cs typeface="Calibri"/>
              </a:rPr>
              <a:t>in </a:t>
            </a:r>
            <a:r>
              <a:rPr lang="en-US" sz="2000" u="sng" dirty="0" smtClean="0">
                <a:latin typeface="Calibri"/>
                <a:cs typeface="Calibri"/>
              </a:rPr>
              <a:t>SCTs</a:t>
            </a:r>
            <a:r>
              <a:rPr lang="en-US" sz="2000" dirty="0" smtClean="0">
                <a:latin typeface="Calibri"/>
                <a:cs typeface="Calibri"/>
              </a:rPr>
              <a:t/>
            </a:r>
            <a:br>
              <a:rPr lang="en-US" sz="2000" dirty="0" smtClean="0">
                <a:latin typeface="Calibri"/>
                <a:cs typeface="Calibri"/>
              </a:rPr>
            </a:br>
            <a:r>
              <a:rPr lang="en-US" sz="2000" dirty="0" smtClean="0">
                <a:latin typeface="Calibri"/>
                <a:cs typeface="Calibri"/>
              </a:rPr>
              <a:t>Test </a:t>
            </a:r>
            <a:r>
              <a:rPr lang="en-US" sz="2000" dirty="0">
                <a:latin typeface="Calibri"/>
                <a:cs typeface="Calibri"/>
              </a:rPr>
              <a:t>hypotheses derived from the Coherent Working Models Theory about the construction of mental models from inconsistent SCTs, and subsequent reasoning and decision-making. </a:t>
            </a:r>
            <a:endParaRPr lang="en-US" sz="2000" dirty="0" smtClean="0">
              <a:latin typeface="Calibri"/>
              <a:cs typeface="Calibri"/>
            </a:endParaRPr>
          </a:p>
          <a:p>
            <a:pPr marL="514350" indent="-514350">
              <a:buFont typeface="+mj-lt"/>
              <a:buAutoNum type="arabicPeriod"/>
            </a:pPr>
            <a:endParaRPr lang="en-US" sz="2000" dirty="0">
              <a:latin typeface="Calibri"/>
              <a:cs typeface="Calibri"/>
            </a:endParaRPr>
          </a:p>
          <a:p>
            <a:pPr marL="514350" indent="-514350">
              <a:buFont typeface="+mj-lt"/>
              <a:buAutoNum type="arabicPeriod"/>
            </a:pPr>
            <a:r>
              <a:rPr lang="en-US" sz="2000" u="sng" dirty="0" smtClean="0">
                <a:latin typeface="Calibri"/>
                <a:cs typeface="Calibri"/>
              </a:rPr>
              <a:t>Stability </a:t>
            </a:r>
            <a:r>
              <a:rPr lang="en-US" sz="2000" u="sng" dirty="0">
                <a:latin typeface="Calibri"/>
                <a:cs typeface="Calibri"/>
              </a:rPr>
              <a:t>in </a:t>
            </a:r>
            <a:r>
              <a:rPr lang="en-US" sz="2000" u="sng" dirty="0" smtClean="0">
                <a:latin typeface="Calibri"/>
                <a:cs typeface="Calibri"/>
              </a:rPr>
              <a:t>SCTs</a:t>
            </a:r>
            <a:r>
              <a:rPr lang="en-US" sz="2000" dirty="0">
                <a:latin typeface="Calibri"/>
                <a:cs typeface="Calibri"/>
              </a:rPr>
              <a:t/>
            </a:r>
            <a:br>
              <a:rPr lang="en-US" sz="2000" dirty="0">
                <a:latin typeface="Calibri"/>
                <a:cs typeface="Calibri"/>
              </a:rPr>
            </a:br>
            <a:r>
              <a:rPr lang="en-US" sz="2000" dirty="0" smtClean="0">
                <a:latin typeface="Calibri"/>
                <a:cs typeface="Calibri"/>
              </a:rPr>
              <a:t>Explore </a:t>
            </a:r>
            <a:r>
              <a:rPr lang="en-US" sz="2000" dirty="0">
                <a:latin typeface="Calibri"/>
                <a:cs typeface="Calibri"/>
              </a:rPr>
              <a:t>the stability of SCT preferences and potential impacts on mental model construction</a:t>
            </a:r>
            <a:r>
              <a:rPr lang="en-US" sz="2000" dirty="0" smtClean="0">
                <a:latin typeface="Calibri"/>
                <a:cs typeface="Calibri"/>
              </a:rPr>
              <a:t>.</a:t>
            </a:r>
            <a:endParaRPr lang="en-US" sz="2000" dirty="0" smtClean="0">
              <a:effectLst/>
              <a:latin typeface="Calibri"/>
              <a:cs typeface="Calibri"/>
            </a:endParaRPr>
          </a:p>
        </p:txBody>
      </p:sp>
      <p:pic>
        <p:nvPicPr>
          <p:cNvPr id="9" name="pasted-image.pdf"/>
          <p:cNvPicPr/>
          <p:nvPr/>
        </p:nvPicPr>
        <p:blipFill>
          <a:blip r:embed="rId2">
            <a:alphaModFix amt="50000"/>
            <a:extLst/>
          </a:blip>
          <a:stretch>
            <a:fillRect/>
          </a:stretch>
        </p:blipFill>
        <p:spPr>
          <a:xfrm>
            <a:off x="0" y="0"/>
            <a:ext cx="449918" cy="440778"/>
          </a:xfrm>
          <a:prstGeom prst="rect">
            <a:avLst/>
          </a:prstGeom>
          <a:ln w="12700">
            <a:miter lim="400000"/>
          </a:ln>
        </p:spPr>
      </p:pic>
    </p:spTree>
    <p:extLst>
      <p:ext uri="{BB962C8B-B14F-4D97-AF65-F5344CB8AC3E}">
        <p14:creationId xmlns:p14="http://schemas.microsoft.com/office/powerpoint/2010/main" val="350339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Rounded Rectangle 4"/>
          <p:cNvSpPr/>
          <p:nvPr/>
        </p:nvSpPr>
        <p:spPr>
          <a:xfrm>
            <a:off x="1253486" y="2308801"/>
            <a:ext cx="1728192" cy="11521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i="1" dirty="0"/>
              <a:t>p</a:t>
            </a:r>
            <a:r>
              <a:rPr lang="en-US" sz="1600" i="1" dirty="0" smtClean="0"/>
              <a:t>referred </a:t>
            </a:r>
            <a:r>
              <a:rPr lang="en-US" sz="1600" dirty="0" smtClean="0"/>
              <a:t>SCT</a:t>
            </a:r>
            <a:endParaRPr lang="en-US" sz="1600" dirty="0"/>
          </a:p>
        </p:txBody>
      </p:sp>
      <p:sp>
        <p:nvSpPr>
          <p:cNvPr id="6" name="Rounded Rectangle 5"/>
          <p:cNvSpPr/>
          <p:nvPr/>
        </p:nvSpPr>
        <p:spPr>
          <a:xfrm>
            <a:off x="5861998" y="2298613"/>
            <a:ext cx="1728192" cy="1152128"/>
          </a:xfrm>
          <a:prstGeom prst="roundRect">
            <a:avLst/>
          </a:prstGeom>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mental model</a:t>
            </a:r>
            <a:endParaRPr lang="en-US" sz="1600" dirty="0">
              <a:solidFill>
                <a:schemeClr val="tx1"/>
              </a:solidFill>
            </a:endParaRPr>
          </a:p>
        </p:txBody>
      </p:sp>
      <p:sp>
        <p:nvSpPr>
          <p:cNvPr id="17" name="Rounded Rectangle 16"/>
          <p:cNvSpPr/>
          <p:nvPr/>
        </p:nvSpPr>
        <p:spPr>
          <a:xfrm>
            <a:off x="3419872" y="858453"/>
            <a:ext cx="1728192" cy="1152128"/>
          </a:xfrm>
          <a:prstGeom prst="roundRect">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i="1" dirty="0" smtClean="0"/>
              <a:t>stimulus</a:t>
            </a:r>
            <a:r>
              <a:rPr lang="en-US" sz="1600" dirty="0" smtClean="0"/>
              <a:t> SCT</a:t>
            </a:r>
            <a:endParaRPr lang="en-US" sz="1600" dirty="0"/>
          </a:p>
        </p:txBody>
      </p:sp>
      <p:cxnSp>
        <p:nvCxnSpPr>
          <p:cNvPr id="18" name="Straight Arrow Connector 17"/>
          <p:cNvCxnSpPr/>
          <p:nvPr/>
        </p:nvCxnSpPr>
        <p:spPr>
          <a:xfrm>
            <a:off x="4283968" y="2010581"/>
            <a:ext cx="0" cy="864096"/>
          </a:xfrm>
          <a:prstGeom prst="straightConnector1">
            <a:avLst/>
          </a:prstGeom>
          <a:ln>
            <a:solidFill>
              <a:schemeClr val="tx1"/>
            </a:solidFill>
            <a:tailEnd type="arrow"/>
          </a:ln>
        </p:spPr>
        <p:style>
          <a:lnRef idx="2">
            <a:schemeClr val="accent5"/>
          </a:lnRef>
          <a:fillRef idx="0">
            <a:schemeClr val="accent5"/>
          </a:fillRef>
          <a:effectRef idx="1">
            <a:schemeClr val="accent5"/>
          </a:effectRef>
          <a:fontRef idx="minor">
            <a:schemeClr val="tx1"/>
          </a:fontRef>
        </p:style>
      </p:cxnSp>
      <p:grpSp>
        <p:nvGrpSpPr>
          <p:cNvPr id="8" name="Group 7"/>
          <p:cNvGrpSpPr/>
          <p:nvPr/>
        </p:nvGrpSpPr>
        <p:grpSpPr>
          <a:xfrm>
            <a:off x="2981678" y="2874677"/>
            <a:ext cx="2880320" cy="389973"/>
            <a:chOff x="2627784" y="2986764"/>
            <a:chExt cx="2880320" cy="389973"/>
          </a:xfrm>
        </p:grpSpPr>
        <p:cxnSp>
          <p:nvCxnSpPr>
            <p:cNvPr id="15" name="Straight Arrow Connector 14"/>
            <p:cNvCxnSpPr>
              <a:stCxn id="5" idx="3"/>
              <a:endCxn id="6" idx="1"/>
            </p:cNvCxnSpPr>
            <p:nvPr/>
          </p:nvCxnSpPr>
          <p:spPr>
            <a:xfrm flipV="1">
              <a:off x="2627784" y="2986764"/>
              <a:ext cx="2880320" cy="10188"/>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987824" y="3068960"/>
              <a:ext cx="1901645" cy="307777"/>
            </a:xfrm>
            <a:prstGeom prst="rect">
              <a:avLst/>
            </a:prstGeom>
            <a:noFill/>
            <a:ln>
              <a:noFill/>
            </a:ln>
          </p:spPr>
          <p:txBody>
            <a:bodyPr wrap="none" rtlCol="0">
              <a:spAutoFit/>
            </a:bodyPr>
            <a:lstStyle/>
            <a:p>
              <a:r>
                <a:rPr lang="en-US" sz="1400" i="1" dirty="0" smtClean="0"/>
                <a:t>information processing</a:t>
              </a:r>
              <a:endParaRPr lang="en-US" sz="1400" i="1" dirty="0"/>
            </a:p>
          </p:txBody>
        </p:sp>
      </p:grpSp>
      <p:sp>
        <p:nvSpPr>
          <p:cNvPr id="19" name="TextBox 18"/>
          <p:cNvSpPr txBox="1"/>
          <p:nvPr/>
        </p:nvSpPr>
        <p:spPr>
          <a:xfrm>
            <a:off x="449918" y="19098"/>
            <a:ext cx="5069697" cy="369332"/>
          </a:xfrm>
          <a:prstGeom prst="rect">
            <a:avLst/>
          </a:prstGeom>
          <a:noFill/>
        </p:spPr>
        <p:txBody>
          <a:bodyPr wrap="square" rtlCol="0">
            <a:spAutoFit/>
          </a:bodyPr>
          <a:lstStyle/>
          <a:p>
            <a:r>
              <a:rPr lang="en-US" dirty="0" smtClean="0"/>
              <a:t>Introduction &gt; Experimental Model</a:t>
            </a:r>
            <a:endParaRPr lang="en-US" dirty="0"/>
          </a:p>
        </p:txBody>
      </p:sp>
      <p:pic>
        <p:nvPicPr>
          <p:cNvPr id="20" name="pasted-image.pdf"/>
          <p:cNvPicPr/>
          <p:nvPr/>
        </p:nvPicPr>
        <p:blipFill>
          <a:blip r:embed="rId2">
            <a:alphaModFix amt="50000"/>
            <a:extLst/>
          </a:blip>
          <a:stretch>
            <a:fillRect/>
          </a:stretch>
        </p:blipFill>
        <p:spPr>
          <a:xfrm>
            <a:off x="0" y="0"/>
            <a:ext cx="449918" cy="440778"/>
          </a:xfrm>
          <a:prstGeom prst="rect">
            <a:avLst/>
          </a:prstGeom>
          <a:ln w="12700">
            <a:miter lim="400000"/>
          </a:ln>
        </p:spPr>
      </p:pic>
      <p:cxnSp>
        <p:nvCxnSpPr>
          <p:cNvPr id="13" name="Straight Arrow Connector 12"/>
          <p:cNvCxnSpPr/>
          <p:nvPr/>
        </p:nvCxnSpPr>
        <p:spPr>
          <a:xfrm>
            <a:off x="6300192" y="3450741"/>
            <a:ext cx="0" cy="1736720"/>
          </a:xfrm>
          <a:prstGeom prst="straightConnector1">
            <a:avLst/>
          </a:prstGeom>
          <a:ln>
            <a:solidFill>
              <a:srgbClr val="000000"/>
            </a:solidFill>
            <a:tailEnd type="arrow"/>
          </a:ln>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rot="16200000">
            <a:off x="5821475" y="3651613"/>
            <a:ext cx="689145" cy="307777"/>
          </a:xfrm>
          <a:prstGeom prst="rect">
            <a:avLst/>
          </a:prstGeom>
          <a:noFill/>
        </p:spPr>
        <p:txBody>
          <a:bodyPr wrap="none" rtlCol="0">
            <a:spAutoFit/>
          </a:bodyPr>
          <a:lstStyle/>
          <a:p>
            <a:pPr algn="r"/>
            <a:r>
              <a:rPr lang="en-US" sz="1400" i="1" dirty="0" smtClean="0"/>
              <a:t>recall</a:t>
            </a:r>
            <a:endParaRPr lang="en-US" sz="1400" i="1" dirty="0"/>
          </a:p>
        </p:txBody>
      </p:sp>
      <p:cxnSp>
        <p:nvCxnSpPr>
          <p:cNvPr id="11" name="Straight Arrow Connector 10"/>
          <p:cNvCxnSpPr/>
          <p:nvPr/>
        </p:nvCxnSpPr>
        <p:spPr>
          <a:xfrm>
            <a:off x="6804248" y="3450744"/>
            <a:ext cx="0" cy="1736720"/>
          </a:xfrm>
          <a:prstGeom prst="straightConnector1">
            <a:avLst/>
          </a:prstGeom>
          <a:ln>
            <a:solidFill>
              <a:srgbClr val="000000"/>
            </a:solidFill>
            <a:tailEnd type="arrow"/>
          </a:ln>
        </p:spPr>
        <p:style>
          <a:lnRef idx="2">
            <a:schemeClr val="accent4"/>
          </a:lnRef>
          <a:fillRef idx="0">
            <a:schemeClr val="accent4"/>
          </a:fillRef>
          <a:effectRef idx="1">
            <a:schemeClr val="accent4"/>
          </a:effectRef>
          <a:fontRef idx="minor">
            <a:schemeClr val="tx1"/>
          </a:fontRef>
        </p:style>
      </p:cxnSp>
      <p:sp>
        <p:nvSpPr>
          <p:cNvPr id="12" name="TextBox 11"/>
          <p:cNvSpPr txBox="1"/>
          <p:nvPr/>
        </p:nvSpPr>
        <p:spPr>
          <a:xfrm rot="16200000">
            <a:off x="6133746" y="3813466"/>
            <a:ext cx="1033228" cy="307777"/>
          </a:xfrm>
          <a:prstGeom prst="rect">
            <a:avLst/>
          </a:prstGeom>
          <a:noFill/>
        </p:spPr>
        <p:txBody>
          <a:bodyPr wrap="none" rtlCol="0">
            <a:spAutoFit/>
          </a:bodyPr>
          <a:lstStyle/>
          <a:p>
            <a:pPr algn="r"/>
            <a:r>
              <a:rPr lang="en-US" sz="1400" i="1" dirty="0" smtClean="0"/>
              <a:t>reasoning</a:t>
            </a:r>
            <a:endParaRPr lang="en-US" sz="1400" i="1" dirty="0"/>
          </a:p>
        </p:txBody>
      </p:sp>
      <p:cxnSp>
        <p:nvCxnSpPr>
          <p:cNvPr id="23" name="Straight Arrow Connector 22"/>
          <p:cNvCxnSpPr/>
          <p:nvPr/>
        </p:nvCxnSpPr>
        <p:spPr>
          <a:xfrm>
            <a:off x="7269263" y="3450746"/>
            <a:ext cx="0" cy="1736720"/>
          </a:xfrm>
          <a:prstGeom prst="straightConnector1">
            <a:avLst/>
          </a:prstGeom>
          <a:ln>
            <a:solidFill>
              <a:srgbClr val="000000"/>
            </a:solidFill>
            <a:tailEnd type="arrow"/>
          </a:ln>
        </p:spPr>
        <p:style>
          <a:lnRef idx="2">
            <a:schemeClr val="accent4"/>
          </a:lnRef>
          <a:fillRef idx="0">
            <a:schemeClr val="accent4"/>
          </a:fillRef>
          <a:effectRef idx="1">
            <a:schemeClr val="accent4"/>
          </a:effectRef>
          <a:fontRef idx="minor">
            <a:schemeClr val="tx1"/>
          </a:fontRef>
        </p:style>
      </p:cxnSp>
      <p:sp>
        <p:nvSpPr>
          <p:cNvPr id="24" name="TextBox 23"/>
          <p:cNvSpPr txBox="1"/>
          <p:nvPr/>
        </p:nvSpPr>
        <p:spPr>
          <a:xfrm rot="16200000">
            <a:off x="6328336" y="4073713"/>
            <a:ext cx="1574085" cy="307777"/>
          </a:xfrm>
          <a:prstGeom prst="rect">
            <a:avLst/>
          </a:prstGeom>
          <a:noFill/>
        </p:spPr>
        <p:txBody>
          <a:bodyPr wrap="none" rtlCol="0">
            <a:spAutoFit/>
          </a:bodyPr>
          <a:lstStyle/>
          <a:p>
            <a:r>
              <a:rPr lang="en-US" sz="1400" i="1" dirty="0"/>
              <a:t>d</a:t>
            </a:r>
            <a:r>
              <a:rPr lang="en-US" sz="1400" i="1" dirty="0" smtClean="0"/>
              <a:t>ecision-making</a:t>
            </a:r>
            <a:endParaRPr lang="en-US" sz="1400" i="1" dirty="0"/>
          </a:p>
        </p:txBody>
      </p:sp>
      <p:cxnSp>
        <p:nvCxnSpPr>
          <p:cNvPr id="35" name="Straight Arrow Connector 34"/>
          <p:cNvCxnSpPr/>
          <p:nvPr/>
        </p:nvCxnSpPr>
        <p:spPr>
          <a:xfrm flipV="1">
            <a:off x="6804249" y="493893"/>
            <a:ext cx="10" cy="1763648"/>
          </a:xfrm>
          <a:prstGeom prst="straightConnector1">
            <a:avLst/>
          </a:prstGeom>
          <a:ln>
            <a:solidFill>
              <a:srgbClr val="000000"/>
            </a:solidFill>
            <a:tailEnd type="arrow"/>
          </a:ln>
        </p:spPr>
        <p:style>
          <a:lnRef idx="2">
            <a:schemeClr val="accent4"/>
          </a:lnRef>
          <a:fillRef idx="0">
            <a:schemeClr val="accent4"/>
          </a:fillRef>
          <a:effectRef idx="1">
            <a:schemeClr val="accent4"/>
          </a:effectRef>
          <a:fontRef idx="minor">
            <a:schemeClr val="tx1"/>
          </a:fontRef>
        </p:style>
      </p:cxnSp>
      <p:sp>
        <p:nvSpPr>
          <p:cNvPr id="36" name="TextBox 35"/>
          <p:cNvSpPr txBox="1"/>
          <p:nvPr/>
        </p:nvSpPr>
        <p:spPr>
          <a:xfrm rot="16200000">
            <a:off x="5768547" y="1221828"/>
            <a:ext cx="1763646" cy="307777"/>
          </a:xfrm>
          <a:prstGeom prst="rect">
            <a:avLst/>
          </a:prstGeom>
          <a:noFill/>
        </p:spPr>
        <p:txBody>
          <a:bodyPr wrap="none" rtlCol="0">
            <a:spAutoFit/>
          </a:bodyPr>
          <a:lstStyle/>
          <a:p>
            <a:pPr algn="r"/>
            <a:r>
              <a:rPr lang="en-US" sz="1400" i="1" dirty="0" smtClean="0"/>
              <a:t>reconstruction SCT</a:t>
            </a:r>
            <a:endParaRPr lang="en-US" sz="1400" i="1" dirty="0"/>
          </a:p>
        </p:txBody>
      </p:sp>
      <p:sp>
        <p:nvSpPr>
          <p:cNvPr id="41" name="TextBox 40"/>
          <p:cNvSpPr txBox="1"/>
          <p:nvPr/>
        </p:nvSpPr>
        <p:spPr>
          <a:xfrm>
            <a:off x="677422" y="3922183"/>
            <a:ext cx="4608512" cy="584776"/>
          </a:xfrm>
          <a:prstGeom prst="rect">
            <a:avLst/>
          </a:prstGeom>
          <a:noFill/>
        </p:spPr>
        <p:txBody>
          <a:bodyPr wrap="square" rtlCol="0">
            <a:spAutoFit/>
          </a:bodyPr>
          <a:lstStyle/>
          <a:p>
            <a:r>
              <a:rPr lang="en-US" sz="1600" dirty="0" smtClean="0"/>
              <a:t>Preferences: Is there an observed preferred in SCT? </a:t>
            </a:r>
            <a:endParaRPr lang="en-US" sz="1600" dirty="0"/>
          </a:p>
        </p:txBody>
      </p:sp>
      <p:sp>
        <p:nvSpPr>
          <p:cNvPr id="42" name="TextBox 41"/>
          <p:cNvSpPr txBox="1"/>
          <p:nvPr/>
        </p:nvSpPr>
        <p:spPr>
          <a:xfrm>
            <a:off x="677421" y="4444995"/>
            <a:ext cx="5096193" cy="584776"/>
          </a:xfrm>
          <a:prstGeom prst="rect">
            <a:avLst/>
          </a:prstGeom>
          <a:noFill/>
        </p:spPr>
        <p:txBody>
          <a:bodyPr wrap="square" rtlCol="0">
            <a:spAutoFit/>
          </a:bodyPr>
          <a:lstStyle/>
          <a:p>
            <a:r>
              <a:rPr lang="en-US" sz="1600" dirty="0" smtClean="0"/>
              <a:t>Flexibility: Does the combination affect comprehension/reasoning/decision-making?</a:t>
            </a:r>
            <a:endParaRPr lang="en-US" sz="1600" dirty="0"/>
          </a:p>
        </p:txBody>
      </p:sp>
      <p:sp>
        <p:nvSpPr>
          <p:cNvPr id="43" name="TextBox 42"/>
          <p:cNvSpPr txBox="1"/>
          <p:nvPr/>
        </p:nvSpPr>
        <p:spPr>
          <a:xfrm>
            <a:off x="677421" y="5043951"/>
            <a:ext cx="5096193" cy="338554"/>
          </a:xfrm>
          <a:prstGeom prst="rect">
            <a:avLst/>
          </a:prstGeom>
          <a:noFill/>
        </p:spPr>
        <p:txBody>
          <a:bodyPr wrap="square" rtlCol="0">
            <a:spAutoFit/>
          </a:bodyPr>
          <a:lstStyle/>
          <a:p>
            <a:r>
              <a:rPr lang="en-US" sz="1600" dirty="0" smtClean="0"/>
              <a:t>Stability: Is the choice of SCT stable, or variant?</a:t>
            </a:r>
            <a:endParaRPr lang="en-US" sz="1600" dirty="0"/>
          </a:p>
        </p:txBody>
      </p:sp>
    </p:spTree>
    <p:extLst>
      <p:ext uri="{BB962C8B-B14F-4D97-AF65-F5344CB8AC3E}">
        <p14:creationId xmlns:p14="http://schemas.microsoft.com/office/powerpoint/2010/main" val="178873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3" presetClass="emph" presetSubtype="2" fill="hold" grpId="0" nodeType="withEffect">
                                  <p:stCondLst>
                                    <p:cond delay="0"/>
                                  </p:stCondLst>
                                  <p:childTnLst>
                                    <p:animClr clrSpc="rgb" dir="cw">
                                      <p:cBhvr override="childStyle">
                                        <p:cTn id="9" dur="1000" fill="hold"/>
                                        <p:tgtEl>
                                          <p:spTgt spid="41"/>
                                        </p:tgtEl>
                                        <p:attrNameLst>
                                          <p:attrName>style.color</p:attrName>
                                        </p:attrNameLst>
                                      </p:cBhvr>
                                      <p:to>
                                        <a:srgbClr val="8064A1"/>
                                      </p:to>
                                    </p:animClr>
                                  </p:childTnLst>
                                </p:cTn>
                              </p:par>
                              <p:par>
                                <p:cTn id="10" presetID="7" presetClass="emph" presetSubtype="2" fill="hold" nodeType="withEffect">
                                  <p:stCondLst>
                                    <p:cond delay="0"/>
                                  </p:stCondLst>
                                  <p:childTnLst>
                                    <p:animClr clrSpc="rgb" dir="cw">
                                      <p:cBhvr>
                                        <p:cTn id="11" dur="1000" fill="hold"/>
                                        <p:tgtEl>
                                          <p:spTgt spid="5"/>
                                        </p:tgtEl>
                                        <p:attrNameLst>
                                          <p:attrName>stroke.color</p:attrName>
                                        </p:attrNameLst>
                                      </p:cBhvr>
                                      <p:to>
                                        <a:srgbClr val="8064A1"/>
                                      </p:to>
                                    </p:animClr>
                                    <p:set>
                                      <p:cBhvr>
                                        <p:cTn id="12" dur="1000" fill="hold"/>
                                        <p:tgtEl>
                                          <p:spTgt spid="5"/>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2"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3" presetClass="emph" presetSubtype="2" fill="hold" grpId="0" nodeType="withEffect">
                                  <p:stCondLst>
                                    <p:cond delay="0"/>
                                  </p:stCondLst>
                                  <p:childTnLst>
                                    <p:animClr clrSpc="rgb" dir="cw">
                                      <p:cBhvr override="childStyle">
                                        <p:cTn id="19" dur="1000" fill="hold"/>
                                        <p:tgtEl>
                                          <p:spTgt spid="42"/>
                                        </p:tgtEl>
                                        <p:attrNameLst>
                                          <p:attrName>style.color</p:attrName>
                                        </p:attrNameLst>
                                      </p:cBhvr>
                                      <p:to>
                                        <a:srgbClr val="8064A1"/>
                                      </p:to>
                                    </p:animClr>
                                  </p:childTnLst>
                                </p:cTn>
                              </p:par>
                              <p:par>
                                <p:cTn id="20" presetID="7" presetClass="emph" presetSubtype="2" fill="hold" nodeType="withEffect">
                                  <p:stCondLst>
                                    <p:cond delay="0"/>
                                  </p:stCondLst>
                                  <p:childTnLst>
                                    <p:animClr clrSpc="rgb" dir="cw">
                                      <p:cBhvr>
                                        <p:cTn id="21" dur="1000" fill="hold"/>
                                        <p:tgtEl>
                                          <p:spTgt spid="17"/>
                                        </p:tgtEl>
                                        <p:attrNameLst>
                                          <p:attrName>stroke.color</p:attrName>
                                        </p:attrNameLst>
                                      </p:cBhvr>
                                      <p:to>
                                        <a:srgbClr val="8064A1"/>
                                      </p:to>
                                    </p:animClr>
                                    <p:set>
                                      <p:cBhvr>
                                        <p:cTn id="22" dur="1000" fill="hold"/>
                                        <p:tgtEl>
                                          <p:spTgt spid="17"/>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1000" fill="hold"/>
                                        <p:tgtEl>
                                          <p:spTgt spid="18"/>
                                        </p:tgtEl>
                                        <p:attrNameLst>
                                          <p:attrName>stroke.color</p:attrName>
                                        </p:attrNameLst>
                                      </p:cBhvr>
                                      <p:to>
                                        <a:srgbClr val="8064A1"/>
                                      </p:to>
                                    </p:animClr>
                                    <p:set>
                                      <p:cBhvr>
                                        <p:cTn id="25" dur="1000" fill="hold"/>
                                        <p:tgtEl>
                                          <p:spTgt spid="18"/>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1000" fill="hold"/>
                                        <p:tgtEl>
                                          <p:spTgt spid="13"/>
                                        </p:tgtEl>
                                        <p:attrNameLst>
                                          <p:attrName>stroke.color</p:attrName>
                                        </p:attrNameLst>
                                      </p:cBhvr>
                                      <p:to>
                                        <a:srgbClr val="8064A1"/>
                                      </p:to>
                                    </p:animClr>
                                    <p:set>
                                      <p:cBhvr>
                                        <p:cTn id="28" dur="1000" fill="hold"/>
                                        <p:tgtEl>
                                          <p:spTgt spid="13"/>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1000" fill="hold"/>
                                        <p:tgtEl>
                                          <p:spTgt spid="11"/>
                                        </p:tgtEl>
                                        <p:attrNameLst>
                                          <p:attrName>stroke.color</p:attrName>
                                        </p:attrNameLst>
                                      </p:cBhvr>
                                      <p:to>
                                        <a:srgbClr val="8064A1"/>
                                      </p:to>
                                    </p:animClr>
                                    <p:set>
                                      <p:cBhvr>
                                        <p:cTn id="31" dur="1000" fill="hold"/>
                                        <p:tgtEl>
                                          <p:spTgt spid="11"/>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1000" fill="hold"/>
                                        <p:tgtEl>
                                          <p:spTgt spid="23"/>
                                        </p:tgtEl>
                                        <p:attrNameLst>
                                          <p:attrName>stroke.color</p:attrName>
                                        </p:attrNameLst>
                                      </p:cBhvr>
                                      <p:to>
                                        <a:srgbClr val="8064A1"/>
                                      </p:to>
                                    </p:animClr>
                                    <p:set>
                                      <p:cBhvr>
                                        <p:cTn id="34" dur="1000" fill="hold"/>
                                        <p:tgtEl>
                                          <p:spTgt spid="23"/>
                                        </p:tgtEl>
                                        <p:attrNameLst>
                                          <p:attrName>stroke.on</p:attrName>
                                        </p:attrNameLst>
                                      </p:cBhvr>
                                      <p:to>
                                        <p:strVal val="true"/>
                                      </p:to>
                                    </p:set>
                                  </p:childTnLst>
                                </p:cTn>
                              </p:par>
                              <p:par>
                                <p:cTn id="35" presetID="3" presetClass="emph" presetSubtype="2" fill="hold" grpId="3" nodeType="withEffect">
                                  <p:stCondLst>
                                    <p:cond delay="0"/>
                                  </p:stCondLst>
                                  <p:childTnLst>
                                    <p:animClr clrSpc="rgb" dir="cw">
                                      <p:cBhvr override="childStyle">
                                        <p:cTn id="36" dur="500" fill="hold"/>
                                        <p:tgtEl>
                                          <p:spTgt spid="41"/>
                                        </p:tgtEl>
                                        <p:attrNameLst>
                                          <p:attrName>style.color</p:attrName>
                                        </p:attrNameLst>
                                      </p:cBhvr>
                                      <p:to>
                                        <a:schemeClr val="tx1"/>
                                      </p:to>
                                    </p:animClr>
                                  </p:childTnLst>
                                </p:cTn>
                              </p:par>
                              <p:par>
                                <p:cTn id="37" presetID="3" presetClass="emph" presetSubtype="2" fill="hold" grpId="0" nodeType="withEffect">
                                  <p:stCondLst>
                                    <p:cond delay="0"/>
                                  </p:stCondLst>
                                  <p:childTnLst>
                                    <p:animClr clrSpc="rgb" dir="cw">
                                      <p:cBhvr override="childStyle">
                                        <p:cTn id="38" dur="1000" fill="hold"/>
                                        <p:tgtEl>
                                          <p:spTgt spid="14"/>
                                        </p:tgtEl>
                                        <p:attrNameLst>
                                          <p:attrName>style.color</p:attrName>
                                        </p:attrNameLst>
                                      </p:cBhvr>
                                      <p:to>
                                        <a:srgbClr val="8064A1"/>
                                      </p:to>
                                    </p:animClr>
                                  </p:childTnLst>
                                </p:cTn>
                              </p:par>
                              <p:par>
                                <p:cTn id="39" presetID="3" presetClass="emph" presetSubtype="2" fill="hold" grpId="0" nodeType="withEffect">
                                  <p:stCondLst>
                                    <p:cond delay="0"/>
                                  </p:stCondLst>
                                  <p:childTnLst>
                                    <p:animClr clrSpc="rgb" dir="cw">
                                      <p:cBhvr override="childStyle">
                                        <p:cTn id="40" dur="1000" fill="hold"/>
                                        <p:tgtEl>
                                          <p:spTgt spid="12"/>
                                        </p:tgtEl>
                                        <p:attrNameLst>
                                          <p:attrName>style.color</p:attrName>
                                        </p:attrNameLst>
                                      </p:cBhvr>
                                      <p:to>
                                        <a:srgbClr val="8064A1"/>
                                      </p:to>
                                    </p:animClr>
                                  </p:childTnLst>
                                </p:cTn>
                              </p:par>
                              <p:par>
                                <p:cTn id="41" presetID="3" presetClass="emph" presetSubtype="2" fill="hold" grpId="0" nodeType="withEffect">
                                  <p:stCondLst>
                                    <p:cond delay="0"/>
                                  </p:stCondLst>
                                  <p:childTnLst>
                                    <p:animClr clrSpc="rgb" dir="cw">
                                      <p:cBhvr override="childStyle">
                                        <p:cTn id="42" dur="1000" fill="hold"/>
                                        <p:tgtEl>
                                          <p:spTgt spid="24"/>
                                        </p:tgtEl>
                                        <p:attrNameLst>
                                          <p:attrName>style.color</p:attrName>
                                        </p:attrNameLst>
                                      </p:cBhvr>
                                      <p:to>
                                        <a:srgbClr val="8064A1"/>
                                      </p:to>
                                    </p:animClr>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3" presetClass="emph" presetSubtype="2" fill="hold" grpId="0" nodeType="withEffect">
                                  <p:stCondLst>
                                    <p:cond delay="0"/>
                                  </p:stCondLst>
                                  <p:childTnLst>
                                    <p:animClr clrSpc="rgb" dir="cw">
                                      <p:cBhvr override="childStyle">
                                        <p:cTn id="49" dur="1000" fill="hold"/>
                                        <p:tgtEl>
                                          <p:spTgt spid="43"/>
                                        </p:tgtEl>
                                        <p:attrNameLst>
                                          <p:attrName>style.color</p:attrName>
                                        </p:attrNameLst>
                                      </p:cBhvr>
                                      <p:to>
                                        <a:srgbClr val="8064A1"/>
                                      </p:to>
                                    </p:animClr>
                                  </p:childTnLst>
                                </p:cTn>
                              </p:par>
                              <p:par>
                                <p:cTn id="50" presetID="3" presetClass="emph" presetSubtype="2" fill="hold" grpId="1" nodeType="withEffect">
                                  <p:stCondLst>
                                    <p:cond delay="0"/>
                                  </p:stCondLst>
                                  <p:childTnLst>
                                    <p:animClr clrSpc="rgb" dir="cw">
                                      <p:cBhvr override="childStyle">
                                        <p:cTn id="51" dur="500" fill="hold"/>
                                        <p:tgtEl>
                                          <p:spTgt spid="42"/>
                                        </p:tgtEl>
                                        <p:attrNameLst>
                                          <p:attrName>style.color</p:attrName>
                                        </p:attrNameLst>
                                      </p:cBhvr>
                                      <p:to>
                                        <a:schemeClr val="tx1"/>
                                      </p:to>
                                    </p:animClr>
                                  </p:childTnLst>
                                </p:cTn>
                              </p:par>
                              <p:par>
                                <p:cTn id="52" presetID="3" presetClass="emph" presetSubtype="2" fill="hold" grpId="1" nodeType="withEffect">
                                  <p:stCondLst>
                                    <p:cond delay="0"/>
                                  </p:stCondLst>
                                  <p:childTnLst>
                                    <p:animClr clrSpc="rgb" dir="cw">
                                      <p:cBhvr override="childStyle">
                                        <p:cTn id="53" dur="500" fill="hold"/>
                                        <p:tgtEl>
                                          <p:spTgt spid="14"/>
                                        </p:tgtEl>
                                        <p:attrNameLst>
                                          <p:attrName>style.color</p:attrName>
                                        </p:attrNameLst>
                                      </p:cBhvr>
                                      <p:to>
                                        <a:schemeClr val="tx1"/>
                                      </p:to>
                                    </p:animClr>
                                  </p:childTnLst>
                                </p:cTn>
                              </p:par>
                              <p:par>
                                <p:cTn id="54" presetID="3" presetClass="emph" presetSubtype="2" fill="hold" grpId="1" nodeType="withEffect">
                                  <p:stCondLst>
                                    <p:cond delay="0"/>
                                  </p:stCondLst>
                                  <p:childTnLst>
                                    <p:animClr clrSpc="rgb" dir="cw">
                                      <p:cBhvr override="childStyle">
                                        <p:cTn id="55" dur="500" fill="hold"/>
                                        <p:tgtEl>
                                          <p:spTgt spid="12"/>
                                        </p:tgtEl>
                                        <p:attrNameLst>
                                          <p:attrName>style.color</p:attrName>
                                        </p:attrNameLst>
                                      </p:cBhvr>
                                      <p:to>
                                        <a:schemeClr val="tx1"/>
                                      </p:to>
                                    </p:animClr>
                                  </p:childTnLst>
                                </p:cTn>
                              </p:par>
                              <p:par>
                                <p:cTn id="56" presetID="3" presetClass="emph" presetSubtype="2" fill="hold" grpId="1" nodeType="withEffect">
                                  <p:stCondLst>
                                    <p:cond delay="0"/>
                                  </p:stCondLst>
                                  <p:childTnLst>
                                    <p:animClr clrSpc="rgb" dir="cw">
                                      <p:cBhvr override="childStyle">
                                        <p:cTn id="57" dur="500" fill="hold"/>
                                        <p:tgtEl>
                                          <p:spTgt spid="24"/>
                                        </p:tgtEl>
                                        <p:attrNameLst>
                                          <p:attrName>style.color</p:attrName>
                                        </p:attrNameLst>
                                      </p:cBhvr>
                                      <p:to>
                                        <a:schemeClr val="tx1"/>
                                      </p:to>
                                    </p:animClr>
                                  </p:childTnLst>
                                </p:cTn>
                              </p:par>
                              <p:par>
                                <p:cTn id="58" presetID="7" presetClass="emph" presetSubtype="2" fill="hold" nodeType="withEffect">
                                  <p:stCondLst>
                                    <p:cond delay="0"/>
                                  </p:stCondLst>
                                  <p:childTnLst>
                                    <p:animClr clrSpc="rgb" dir="cw">
                                      <p:cBhvr>
                                        <p:cTn id="59" dur="1000" fill="hold"/>
                                        <p:tgtEl>
                                          <p:spTgt spid="17"/>
                                        </p:tgtEl>
                                        <p:attrNameLst>
                                          <p:attrName>stroke.color</p:attrName>
                                        </p:attrNameLst>
                                      </p:cBhvr>
                                      <p:to>
                                        <a:schemeClr val="tx1"/>
                                      </p:to>
                                    </p:animClr>
                                    <p:set>
                                      <p:cBhvr>
                                        <p:cTn id="60" dur="1000" fill="hold"/>
                                        <p:tgtEl>
                                          <p:spTgt spid="17"/>
                                        </p:tgtEl>
                                        <p:attrNameLst>
                                          <p:attrName>stroke.on</p:attrName>
                                        </p:attrNameLst>
                                      </p:cBhvr>
                                      <p:to>
                                        <p:strVal val="true"/>
                                      </p:to>
                                    </p:set>
                                  </p:childTnLst>
                                </p:cTn>
                              </p:par>
                              <p:par>
                                <p:cTn id="61" presetID="7" presetClass="emph" presetSubtype="2" fill="hold" nodeType="withEffect">
                                  <p:stCondLst>
                                    <p:cond delay="0"/>
                                  </p:stCondLst>
                                  <p:childTnLst>
                                    <p:animClr clrSpc="rgb" dir="cw">
                                      <p:cBhvr>
                                        <p:cTn id="62" dur="500" fill="hold"/>
                                        <p:tgtEl>
                                          <p:spTgt spid="5"/>
                                        </p:tgtEl>
                                        <p:attrNameLst>
                                          <p:attrName>stroke.color</p:attrName>
                                        </p:attrNameLst>
                                      </p:cBhvr>
                                      <p:to>
                                        <a:schemeClr val="tx1"/>
                                      </p:to>
                                    </p:animClr>
                                    <p:set>
                                      <p:cBhvr>
                                        <p:cTn id="63" dur="500" fill="hold"/>
                                        <p:tgtEl>
                                          <p:spTgt spid="5"/>
                                        </p:tgtEl>
                                        <p:attrNameLst>
                                          <p:attrName>stroke.on</p:attrName>
                                        </p:attrNameLst>
                                      </p:cBhvr>
                                      <p:to>
                                        <p:strVal val="true"/>
                                      </p:to>
                                    </p:set>
                                  </p:childTnLst>
                                </p:cTn>
                              </p:par>
                              <p:par>
                                <p:cTn id="64" presetID="3" presetClass="emph" presetSubtype="2" fill="hold" grpId="0" nodeType="withEffect">
                                  <p:stCondLst>
                                    <p:cond delay="0"/>
                                  </p:stCondLst>
                                  <p:childTnLst>
                                    <p:animClr clrSpc="rgb" dir="cw">
                                      <p:cBhvr override="childStyle">
                                        <p:cTn id="65" dur="1000" fill="hold"/>
                                        <p:tgtEl>
                                          <p:spTgt spid="36"/>
                                        </p:tgtEl>
                                        <p:attrNameLst>
                                          <p:attrName>style.color</p:attrName>
                                        </p:attrNameLst>
                                      </p:cBhvr>
                                      <p:to>
                                        <a:srgbClr val="8064A1"/>
                                      </p:to>
                                    </p:animClr>
                                  </p:childTnLst>
                                </p:cTn>
                              </p:par>
                              <p:par>
                                <p:cTn id="66" presetID="7" presetClass="emph" presetSubtype="2" fill="hold" nodeType="withEffect">
                                  <p:stCondLst>
                                    <p:cond delay="0"/>
                                  </p:stCondLst>
                                  <p:childTnLst>
                                    <p:animClr clrSpc="rgb" dir="cw">
                                      <p:cBhvr>
                                        <p:cTn id="67" dur="1000" fill="hold"/>
                                        <p:tgtEl>
                                          <p:spTgt spid="35"/>
                                        </p:tgtEl>
                                        <p:attrNameLst>
                                          <p:attrName>stroke.color</p:attrName>
                                        </p:attrNameLst>
                                      </p:cBhvr>
                                      <p:to>
                                        <a:srgbClr val="8064A1"/>
                                      </p:to>
                                    </p:animClr>
                                    <p:set>
                                      <p:cBhvr>
                                        <p:cTn id="68" dur="1000" fill="hold"/>
                                        <p:tgtEl>
                                          <p:spTgt spid="35"/>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500" fill="hold"/>
                                        <p:tgtEl>
                                          <p:spTgt spid="11"/>
                                        </p:tgtEl>
                                        <p:attrNameLst>
                                          <p:attrName>stroke.color</p:attrName>
                                        </p:attrNameLst>
                                      </p:cBhvr>
                                      <p:to>
                                        <a:schemeClr val="tx1"/>
                                      </p:to>
                                    </p:animClr>
                                    <p:set>
                                      <p:cBhvr>
                                        <p:cTn id="71" dur="500" fill="hold"/>
                                        <p:tgtEl>
                                          <p:spTgt spid="11"/>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23"/>
                                        </p:tgtEl>
                                        <p:attrNameLst>
                                          <p:attrName>stroke.color</p:attrName>
                                        </p:attrNameLst>
                                      </p:cBhvr>
                                      <p:to>
                                        <a:schemeClr val="tx1"/>
                                      </p:to>
                                    </p:animClr>
                                    <p:set>
                                      <p:cBhvr>
                                        <p:cTn id="74" dur="500" fill="hold"/>
                                        <p:tgtEl>
                                          <p:spTgt spid="23"/>
                                        </p:tgtEl>
                                        <p:attrNameLst>
                                          <p:attrName>stroke.on</p:attrName>
                                        </p:attrNameLst>
                                      </p:cBhvr>
                                      <p:to>
                                        <p:strVal val="true"/>
                                      </p:to>
                                    </p:set>
                                  </p:childTnLst>
                                </p:cTn>
                              </p:par>
                              <p:par>
                                <p:cTn id="75" presetID="7" presetClass="emph" presetSubtype="2" fill="hold" nodeType="withEffect">
                                  <p:stCondLst>
                                    <p:cond delay="0"/>
                                  </p:stCondLst>
                                  <p:childTnLst>
                                    <p:animClr clrSpc="rgb" dir="cw">
                                      <p:cBhvr>
                                        <p:cTn id="76" dur="500" fill="hold"/>
                                        <p:tgtEl>
                                          <p:spTgt spid="13"/>
                                        </p:tgtEl>
                                        <p:attrNameLst>
                                          <p:attrName>stroke.color</p:attrName>
                                        </p:attrNameLst>
                                      </p:cBhvr>
                                      <p:to>
                                        <a:schemeClr val="tx1"/>
                                      </p:to>
                                    </p:animClr>
                                    <p:set>
                                      <p:cBhvr>
                                        <p:cTn id="77" dur="500" fill="hold"/>
                                        <p:tgtEl>
                                          <p:spTgt spid="13"/>
                                        </p:tgtEl>
                                        <p:attrNameLst>
                                          <p:attrName>stroke.on</p:attrName>
                                        </p:attrNameLst>
                                      </p:cBhvr>
                                      <p:to>
                                        <p:strVal val="true"/>
                                      </p:to>
                                    </p:set>
                                  </p:childTnLst>
                                </p:cTn>
                              </p:par>
                              <p:par>
                                <p:cTn id="78" presetID="7" presetClass="emph" presetSubtype="2" fill="hold" nodeType="withEffect">
                                  <p:stCondLst>
                                    <p:cond delay="0"/>
                                  </p:stCondLst>
                                  <p:childTnLst>
                                    <p:animClr clrSpc="rgb" dir="cw">
                                      <p:cBhvr>
                                        <p:cTn id="79" dur="500" fill="hold"/>
                                        <p:tgtEl>
                                          <p:spTgt spid="18"/>
                                        </p:tgtEl>
                                        <p:attrNameLst>
                                          <p:attrName>stroke.color</p:attrName>
                                        </p:attrNameLst>
                                      </p:cBhvr>
                                      <p:to>
                                        <a:schemeClr val="tx1"/>
                                      </p:to>
                                    </p:animClr>
                                    <p:set>
                                      <p:cBhvr>
                                        <p:cTn id="80" dur="500" fill="hold"/>
                                        <p:tgtEl>
                                          <p:spTgt spid="1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2" grpId="0"/>
      <p:bldP spid="12" grpId="1"/>
      <p:bldP spid="24" grpId="0"/>
      <p:bldP spid="24" grpId="1"/>
      <p:bldP spid="36" grpId="0"/>
      <p:bldP spid="41" grpId="0"/>
      <p:bldP spid="41" grpId="3"/>
      <p:bldP spid="41" grpId="4"/>
      <p:bldP spid="42" grpId="0"/>
      <p:bldP spid="42" grpId="1"/>
      <p:bldP spid="42" grpId="2"/>
      <p:bldP spid="43" grpId="0"/>
      <p:bldP spid="4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3751476" cy="369332"/>
          </a:xfrm>
          <a:prstGeom prst="rect">
            <a:avLst/>
          </a:prstGeom>
          <a:noFill/>
        </p:spPr>
        <p:txBody>
          <a:bodyPr wrap="square" rtlCol="0">
            <a:spAutoFit/>
          </a:bodyPr>
          <a:lstStyle/>
          <a:p>
            <a:r>
              <a:rPr lang="en-US" dirty="0" smtClean="0"/>
              <a:t>Introduction &gt; Research Question</a:t>
            </a:r>
            <a:endParaRPr lang="en-US" dirty="0"/>
          </a:p>
        </p:txBody>
      </p:sp>
      <p:pic>
        <p:nvPicPr>
          <p:cNvPr id="9" name="pasted-image.pdf"/>
          <p:cNvPicPr/>
          <p:nvPr/>
        </p:nvPicPr>
        <p:blipFill>
          <a:blip r:embed="rId2">
            <a:alphaModFix amt="50000"/>
            <a:extLst/>
          </a:blip>
          <a:stretch>
            <a:fillRect/>
          </a:stretch>
        </p:blipFill>
        <p:spPr>
          <a:xfrm>
            <a:off x="0" y="0"/>
            <a:ext cx="449918" cy="440778"/>
          </a:xfrm>
          <a:prstGeom prst="rect">
            <a:avLst/>
          </a:prstGeom>
          <a:ln w="12700">
            <a:miter lim="400000"/>
          </a:ln>
        </p:spPr>
      </p:pic>
      <p:sp>
        <p:nvSpPr>
          <p:cNvPr id="13" name="Content Placeholder 2"/>
          <p:cNvSpPr>
            <a:spLocks noGrp="1"/>
          </p:cNvSpPr>
          <p:nvPr>
            <p:ph idx="1"/>
          </p:nvPr>
        </p:nvSpPr>
        <p:spPr>
          <a:xfrm>
            <a:off x="449919" y="1804737"/>
            <a:ext cx="8229600" cy="2335030"/>
          </a:xfrm>
        </p:spPr>
        <p:txBody>
          <a:bodyPr>
            <a:normAutofit/>
          </a:bodyPr>
          <a:lstStyle/>
          <a:p>
            <a:pPr marL="0" indent="0">
              <a:buNone/>
            </a:pPr>
            <a:endParaRPr lang="en-US" sz="2400" dirty="0" smtClean="0"/>
          </a:p>
          <a:p>
            <a:pPr marL="0" indent="0">
              <a:buNone/>
            </a:pPr>
            <a:r>
              <a:rPr lang="en-US" sz="2400" dirty="0" smtClean="0">
                <a:latin typeface="Calibri"/>
                <a:cs typeface="Calibri"/>
              </a:rPr>
              <a:t>Can </a:t>
            </a:r>
            <a:r>
              <a:rPr lang="en-US" sz="2400" dirty="0">
                <a:latin typeface="Calibri"/>
                <a:cs typeface="Calibri"/>
              </a:rPr>
              <a:t>the visual-spatial representation of a temporal sequence </a:t>
            </a:r>
            <a:r>
              <a:rPr lang="en-US" sz="2400" dirty="0" smtClean="0">
                <a:latin typeface="Calibri"/>
                <a:cs typeface="Calibri"/>
              </a:rPr>
              <a:t>influence comprehension</a:t>
            </a:r>
            <a:r>
              <a:rPr lang="en-US" sz="2400" dirty="0">
                <a:latin typeface="Calibri"/>
                <a:cs typeface="Calibri"/>
              </a:rPr>
              <a:t>, causal reasoning and decision-making in litigation law? </a:t>
            </a:r>
            <a:endParaRPr lang="en-US" sz="2400" dirty="0" smtClean="0">
              <a:latin typeface="Calibri"/>
              <a:cs typeface="Calibri"/>
            </a:endParaRPr>
          </a:p>
          <a:p>
            <a:pPr marL="0" indent="0">
              <a:buNone/>
            </a:pPr>
            <a:endParaRPr lang="en-US" sz="2400" dirty="0"/>
          </a:p>
        </p:txBody>
      </p:sp>
    </p:spTree>
    <p:extLst>
      <p:ext uri="{BB962C8B-B14F-4D97-AF65-F5344CB8AC3E}">
        <p14:creationId xmlns:p14="http://schemas.microsoft.com/office/powerpoint/2010/main" val="6105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ounded Rectangle 105"/>
          <p:cNvSpPr/>
          <p:nvPr/>
        </p:nvSpPr>
        <p:spPr>
          <a:xfrm>
            <a:off x="7850231" y="1663874"/>
            <a:ext cx="729633" cy="149567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time</a:t>
            </a:r>
            <a:endParaRPr lang="en-US" sz="1200" dirty="0">
              <a:latin typeface="Helvetica"/>
              <a:cs typeface="Helvetica"/>
            </a:endParaRPr>
          </a:p>
        </p:txBody>
      </p:sp>
      <p:sp>
        <p:nvSpPr>
          <p:cNvPr id="95" name="Rectangle 94"/>
          <p:cNvSpPr/>
          <p:nvPr/>
        </p:nvSpPr>
        <p:spPr>
          <a:xfrm>
            <a:off x="3391200" y="2569355"/>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A B C</a:t>
            </a:r>
            <a:endParaRPr lang="en-US" sz="1400" dirty="0"/>
          </a:p>
        </p:txBody>
      </p:sp>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5626544" cy="369332"/>
          </a:xfrm>
          <a:prstGeom prst="rect">
            <a:avLst/>
          </a:prstGeom>
          <a:noFill/>
        </p:spPr>
        <p:txBody>
          <a:bodyPr wrap="square" rtlCol="0">
            <a:spAutoFit/>
          </a:bodyPr>
          <a:lstStyle/>
          <a:p>
            <a:r>
              <a:rPr lang="en-US" dirty="0" smtClean="0"/>
              <a:t>Introduction &gt; Hypotheses</a:t>
            </a:r>
            <a:endParaRPr lang="en-US" dirty="0"/>
          </a:p>
        </p:txBody>
      </p:sp>
      <p:pic>
        <p:nvPicPr>
          <p:cNvPr id="9" name="pasted-image.pdf"/>
          <p:cNvPicPr/>
          <p:nvPr/>
        </p:nvPicPr>
        <p:blipFill>
          <a:blip r:embed="rId3">
            <a:alphaModFix amt="50000"/>
            <a:extLst/>
          </a:blip>
          <a:stretch>
            <a:fillRect/>
          </a:stretch>
        </p:blipFill>
        <p:spPr>
          <a:xfrm>
            <a:off x="0" y="0"/>
            <a:ext cx="449918" cy="440778"/>
          </a:xfrm>
          <a:prstGeom prst="rect">
            <a:avLst/>
          </a:prstGeom>
          <a:ln w="12700">
            <a:miter lim="400000"/>
          </a:ln>
        </p:spPr>
      </p:pic>
      <p:sp>
        <p:nvSpPr>
          <p:cNvPr id="7" name="Rectangle 6"/>
          <p:cNvSpPr/>
          <p:nvPr/>
        </p:nvSpPr>
        <p:spPr>
          <a:xfrm>
            <a:off x="143228" y="5062534"/>
            <a:ext cx="9000771" cy="553998"/>
          </a:xfrm>
          <a:prstGeom prst="rect">
            <a:avLst/>
          </a:prstGeom>
        </p:spPr>
        <p:txBody>
          <a:bodyPr wrap="square">
            <a:spAutoFit/>
          </a:bodyPr>
          <a:lstStyle/>
          <a:p>
            <a:endParaRPr lang="en-US" sz="1000" dirty="0">
              <a:solidFill>
                <a:schemeClr val="bg1">
                  <a:lumMod val="50000"/>
                </a:schemeClr>
              </a:solidFill>
            </a:endParaRPr>
          </a:p>
          <a:p>
            <a:r>
              <a:rPr lang="en-US" sz="1000" dirty="0">
                <a:solidFill>
                  <a:schemeClr val="bg1">
                    <a:lumMod val="50000"/>
                  </a:schemeClr>
                </a:solidFill>
              </a:rPr>
              <a:t>Santiago, J., </a:t>
            </a:r>
            <a:r>
              <a:rPr lang="en-US" sz="1000" dirty="0" err="1">
                <a:solidFill>
                  <a:schemeClr val="bg1">
                    <a:lumMod val="50000"/>
                  </a:schemeClr>
                </a:solidFill>
              </a:rPr>
              <a:t>Román</a:t>
            </a:r>
            <a:r>
              <a:rPr lang="en-US" sz="1000" dirty="0">
                <a:solidFill>
                  <a:schemeClr val="bg1">
                    <a:lumMod val="50000"/>
                  </a:schemeClr>
                </a:solidFill>
              </a:rPr>
              <a:t>, A., &amp; </a:t>
            </a:r>
            <a:r>
              <a:rPr lang="en-US" sz="1000" dirty="0" err="1">
                <a:solidFill>
                  <a:schemeClr val="bg1">
                    <a:lumMod val="50000"/>
                  </a:schemeClr>
                </a:solidFill>
              </a:rPr>
              <a:t>Ouellet</a:t>
            </a:r>
            <a:r>
              <a:rPr lang="en-US" sz="1000" dirty="0">
                <a:solidFill>
                  <a:schemeClr val="bg1">
                    <a:lumMod val="50000"/>
                  </a:schemeClr>
                </a:solidFill>
              </a:rPr>
              <a:t>, M. (2011). Flexible foundations of abstract thought: A review and a theory. In T. W. Schubert &amp; A. </a:t>
            </a:r>
            <a:r>
              <a:rPr lang="en-US" sz="1000" dirty="0" err="1">
                <a:solidFill>
                  <a:schemeClr val="bg1">
                    <a:lumMod val="50000"/>
                  </a:schemeClr>
                </a:solidFill>
              </a:rPr>
              <a:t>Maass</a:t>
            </a:r>
            <a:r>
              <a:rPr lang="en-US" sz="1000" dirty="0">
                <a:solidFill>
                  <a:schemeClr val="bg1">
                    <a:lumMod val="50000"/>
                  </a:schemeClr>
                </a:solidFill>
              </a:rPr>
              <a:t> (Eds.), Applications of Cognitive Linguistics: Spatial dimensions of social thought. Berlin, Germany.  Walter de </a:t>
            </a:r>
            <a:r>
              <a:rPr lang="en-US" sz="1000" dirty="0" err="1">
                <a:solidFill>
                  <a:schemeClr val="bg1">
                    <a:lumMod val="50000"/>
                  </a:schemeClr>
                </a:solidFill>
              </a:rPr>
              <a:t>Gruyter</a:t>
            </a:r>
            <a:r>
              <a:rPr lang="en-US" sz="1000" dirty="0">
                <a:solidFill>
                  <a:schemeClr val="bg1">
                    <a:lumMod val="50000"/>
                  </a:schemeClr>
                </a:solidFill>
              </a:rPr>
              <a:t>.</a:t>
            </a:r>
            <a:endParaRPr lang="en-US" sz="1000" dirty="0">
              <a:solidFill>
                <a:schemeClr val="tx1">
                  <a:lumMod val="50000"/>
                  <a:lumOff val="50000"/>
                </a:schemeClr>
              </a:solidFill>
            </a:endParaRPr>
          </a:p>
        </p:txBody>
      </p:sp>
      <p:sp>
        <p:nvSpPr>
          <p:cNvPr id="31" name="Rounded Rectangle 30"/>
          <p:cNvSpPr/>
          <p:nvPr/>
        </p:nvSpPr>
        <p:spPr>
          <a:xfrm>
            <a:off x="6109155" y="1691393"/>
            <a:ext cx="729633" cy="1464069"/>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space</a:t>
            </a:r>
            <a:endParaRPr lang="en-US" sz="1200" dirty="0">
              <a:latin typeface="Helvetica"/>
              <a:cs typeface="Helvetica"/>
            </a:endParaRPr>
          </a:p>
        </p:txBody>
      </p:sp>
      <p:sp>
        <p:nvSpPr>
          <p:cNvPr id="35" name="Rounded Rectangle 34"/>
          <p:cNvSpPr/>
          <p:nvPr/>
        </p:nvSpPr>
        <p:spPr>
          <a:xfrm>
            <a:off x="7850231" y="1659784"/>
            <a:ext cx="729633" cy="149567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time</a:t>
            </a:r>
            <a:endParaRPr lang="en-US" sz="1200" dirty="0">
              <a:latin typeface="Helvetica"/>
              <a:cs typeface="Helvetica"/>
            </a:endParaRPr>
          </a:p>
        </p:txBody>
      </p:sp>
      <p:grpSp>
        <p:nvGrpSpPr>
          <p:cNvPr id="84" name="Group 83"/>
          <p:cNvGrpSpPr/>
          <p:nvPr/>
        </p:nvGrpSpPr>
        <p:grpSpPr>
          <a:xfrm>
            <a:off x="349163" y="813112"/>
            <a:ext cx="1484431" cy="3514656"/>
            <a:chOff x="352674" y="1112470"/>
            <a:chExt cx="1484431" cy="2543986"/>
          </a:xfrm>
        </p:grpSpPr>
        <p:sp>
          <p:nvSpPr>
            <p:cNvPr id="53" name="Rounded Rectangle 52"/>
            <p:cNvSpPr/>
            <p:nvPr/>
          </p:nvSpPr>
          <p:spPr>
            <a:xfrm>
              <a:off x="352674" y="1460333"/>
              <a:ext cx="1484431"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4" name="TextBox 53"/>
            <p:cNvSpPr txBox="1"/>
            <p:nvPr/>
          </p:nvSpPr>
          <p:spPr>
            <a:xfrm>
              <a:off x="352674" y="1112470"/>
              <a:ext cx="1415772" cy="307777"/>
            </a:xfrm>
            <a:prstGeom prst="rect">
              <a:avLst/>
            </a:prstGeom>
            <a:noFill/>
          </p:spPr>
          <p:txBody>
            <a:bodyPr wrap="none" rtlCol="0">
              <a:spAutoFit/>
            </a:bodyPr>
            <a:lstStyle/>
            <a:p>
              <a:r>
                <a:rPr lang="en-US" sz="1400" dirty="0" smtClean="0">
                  <a:latin typeface="Calibri"/>
                  <a:cs typeface="Calibri"/>
                </a:rPr>
                <a:t>Sensory memory</a:t>
              </a:r>
              <a:endParaRPr lang="en-US" sz="1400" dirty="0">
                <a:latin typeface="Calibri"/>
                <a:cs typeface="Calibri"/>
              </a:endParaRPr>
            </a:p>
          </p:txBody>
        </p:sp>
      </p:grpSp>
      <p:grpSp>
        <p:nvGrpSpPr>
          <p:cNvPr id="82" name="Group 81"/>
          <p:cNvGrpSpPr/>
          <p:nvPr/>
        </p:nvGrpSpPr>
        <p:grpSpPr>
          <a:xfrm>
            <a:off x="2237155" y="813112"/>
            <a:ext cx="3375985" cy="3514656"/>
            <a:chOff x="2227386" y="1112470"/>
            <a:chExt cx="3375985" cy="2543986"/>
          </a:xfrm>
        </p:grpSpPr>
        <p:sp>
          <p:nvSpPr>
            <p:cNvPr id="50" name="Rounded Rectangle 49"/>
            <p:cNvSpPr/>
            <p:nvPr/>
          </p:nvSpPr>
          <p:spPr>
            <a:xfrm>
              <a:off x="2227386" y="1460333"/>
              <a:ext cx="3375985"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6" name="TextBox 55"/>
            <p:cNvSpPr txBox="1"/>
            <p:nvPr/>
          </p:nvSpPr>
          <p:spPr>
            <a:xfrm>
              <a:off x="2227386" y="1112470"/>
              <a:ext cx="1458602" cy="307777"/>
            </a:xfrm>
            <a:prstGeom prst="rect">
              <a:avLst/>
            </a:prstGeom>
            <a:noFill/>
          </p:spPr>
          <p:txBody>
            <a:bodyPr wrap="none" rtlCol="0">
              <a:spAutoFit/>
            </a:bodyPr>
            <a:lstStyle/>
            <a:p>
              <a:r>
                <a:rPr lang="en-US" sz="1400" dirty="0" smtClean="0">
                  <a:latin typeface="Calibri"/>
                  <a:cs typeface="Calibri"/>
                </a:rPr>
                <a:t>Working memory</a:t>
              </a:r>
              <a:endParaRPr lang="en-US" sz="1400" dirty="0">
                <a:latin typeface="Calibri"/>
                <a:cs typeface="Calibri"/>
              </a:endParaRPr>
            </a:p>
          </p:txBody>
        </p:sp>
      </p:grpSp>
      <p:grpSp>
        <p:nvGrpSpPr>
          <p:cNvPr id="83" name="Group 82"/>
          <p:cNvGrpSpPr/>
          <p:nvPr/>
        </p:nvGrpSpPr>
        <p:grpSpPr>
          <a:xfrm>
            <a:off x="5972148" y="832650"/>
            <a:ext cx="2807080" cy="3514655"/>
            <a:chOff x="5972148" y="1141564"/>
            <a:chExt cx="2807080" cy="2514892"/>
          </a:xfrm>
        </p:grpSpPr>
        <p:sp>
          <p:nvSpPr>
            <p:cNvPr id="49" name="Rounded Rectangle 48"/>
            <p:cNvSpPr/>
            <p:nvPr/>
          </p:nvSpPr>
          <p:spPr>
            <a:xfrm>
              <a:off x="5972148" y="1460333"/>
              <a:ext cx="2807080"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7" name="TextBox 56"/>
            <p:cNvSpPr txBox="1"/>
            <p:nvPr/>
          </p:nvSpPr>
          <p:spPr>
            <a:xfrm>
              <a:off x="5972148" y="1141564"/>
              <a:ext cx="1585014" cy="307777"/>
            </a:xfrm>
            <a:prstGeom prst="rect">
              <a:avLst/>
            </a:prstGeom>
            <a:noFill/>
          </p:spPr>
          <p:txBody>
            <a:bodyPr wrap="none" rtlCol="0">
              <a:spAutoFit/>
            </a:bodyPr>
            <a:lstStyle/>
            <a:p>
              <a:r>
                <a:rPr lang="en-US" sz="1400" dirty="0" smtClean="0">
                  <a:latin typeface="Calibri"/>
                  <a:cs typeface="Calibri"/>
                </a:rPr>
                <a:t>Long term memory</a:t>
              </a:r>
              <a:endParaRPr lang="en-US" sz="1400" dirty="0">
                <a:latin typeface="Calibri"/>
                <a:cs typeface="Calibri"/>
              </a:endParaRPr>
            </a:p>
          </p:txBody>
        </p:sp>
      </p:grpSp>
      <p:sp>
        <p:nvSpPr>
          <p:cNvPr id="59" name="Rounded Rectangle 58"/>
          <p:cNvSpPr/>
          <p:nvPr/>
        </p:nvSpPr>
        <p:spPr>
          <a:xfrm>
            <a:off x="1667122" y="4396487"/>
            <a:ext cx="687263" cy="4745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latin typeface="Helvetica"/>
                <a:cs typeface="Helvetica"/>
              </a:rPr>
              <a:t>attention</a:t>
            </a:r>
            <a:endParaRPr lang="en-US" sz="900" dirty="0">
              <a:latin typeface="Helvetica"/>
              <a:cs typeface="Helvetica"/>
            </a:endParaRPr>
          </a:p>
        </p:txBody>
      </p:sp>
      <p:cxnSp>
        <p:nvCxnSpPr>
          <p:cNvPr id="71" name="Straight Arrow Connector 70"/>
          <p:cNvCxnSpPr>
            <a:stCxn id="53" idx="3"/>
            <a:endCxn id="50" idx="1"/>
          </p:cNvCxnSpPr>
          <p:nvPr/>
        </p:nvCxnSpPr>
        <p:spPr>
          <a:xfrm>
            <a:off x="1833594" y="2810736"/>
            <a:ext cx="40356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Straight Arrow Connector 72"/>
          <p:cNvCxnSpPr>
            <a:stCxn id="49" idx="1"/>
            <a:endCxn id="50" idx="3"/>
          </p:cNvCxnSpPr>
          <p:nvPr/>
        </p:nvCxnSpPr>
        <p:spPr>
          <a:xfrm flipH="1" flipV="1">
            <a:off x="5613140" y="2810736"/>
            <a:ext cx="359008" cy="19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59" idx="0"/>
          </p:cNvCxnSpPr>
          <p:nvPr/>
        </p:nvCxnSpPr>
        <p:spPr>
          <a:xfrm flipH="1" flipV="1">
            <a:off x="2002692" y="2779446"/>
            <a:ext cx="8062" cy="16170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93" idx="0"/>
          </p:cNvCxnSpPr>
          <p:nvPr/>
        </p:nvCxnSpPr>
        <p:spPr>
          <a:xfrm flipV="1">
            <a:off x="5769709" y="2793186"/>
            <a:ext cx="6841" cy="15345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3" name="Rounded Rectangle 92"/>
          <p:cNvSpPr/>
          <p:nvPr/>
        </p:nvSpPr>
        <p:spPr>
          <a:xfrm>
            <a:off x="5325209" y="4327766"/>
            <a:ext cx="889000" cy="558921"/>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latin typeface="Helvetica"/>
                <a:cs typeface="Helvetica"/>
              </a:rPr>
              <a:t>Coherence mechanism</a:t>
            </a:r>
            <a:endParaRPr lang="en-US" sz="900" dirty="0">
              <a:latin typeface="Helvetica"/>
              <a:cs typeface="Helvetica"/>
            </a:endParaRPr>
          </a:p>
        </p:txBody>
      </p:sp>
      <p:cxnSp>
        <p:nvCxnSpPr>
          <p:cNvPr id="102" name="Straight Arrow Connector 101"/>
          <p:cNvCxnSpPr>
            <a:stCxn id="59" idx="3"/>
          </p:cNvCxnSpPr>
          <p:nvPr/>
        </p:nvCxnSpPr>
        <p:spPr>
          <a:xfrm flipV="1">
            <a:off x="2354385" y="4626974"/>
            <a:ext cx="2929337" cy="67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3" name="Snip Diagonal Corner Rectangle 122"/>
          <p:cNvSpPr/>
          <p:nvPr/>
        </p:nvSpPr>
        <p:spPr>
          <a:xfrm>
            <a:off x="143228" y="1652317"/>
            <a:ext cx="967153" cy="457991"/>
          </a:xfrm>
          <a:prstGeom prst="snip2Diag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latin typeface="Calibri"/>
                <a:cs typeface="Calibri"/>
              </a:rPr>
              <a:t>Task demands</a:t>
            </a:r>
            <a:endParaRPr lang="en-US" sz="1050" dirty="0">
              <a:latin typeface="Calibri"/>
              <a:cs typeface="Calibri"/>
            </a:endParaRPr>
          </a:p>
        </p:txBody>
      </p:sp>
      <p:cxnSp>
        <p:nvCxnSpPr>
          <p:cNvPr id="4" name="Straight Arrow Connector 3"/>
          <p:cNvCxnSpPr/>
          <p:nvPr/>
        </p:nvCxnSpPr>
        <p:spPr>
          <a:xfrm>
            <a:off x="6848560" y="1878308"/>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4646" y="1665544"/>
            <a:ext cx="853917" cy="253916"/>
          </a:xfrm>
          <a:prstGeom prst="rect">
            <a:avLst/>
          </a:prstGeom>
          <a:noFill/>
        </p:spPr>
        <p:txBody>
          <a:bodyPr wrap="none" rtlCol="0">
            <a:spAutoFit/>
          </a:bodyPr>
          <a:lstStyle/>
          <a:p>
            <a:r>
              <a:rPr lang="en-US" sz="1050" dirty="0" smtClean="0">
                <a:latin typeface="Calibri"/>
                <a:cs typeface="Calibri"/>
              </a:rPr>
              <a:t>LEFT is PAST</a:t>
            </a:r>
            <a:endParaRPr lang="en-US" sz="1050" dirty="0">
              <a:latin typeface="Calibri"/>
              <a:cs typeface="Calibri"/>
            </a:endParaRPr>
          </a:p>
        </p:txBody>
      </p:sp>
      <p:cxnSp>
        <p:nvCxnSpPr>
          <p:cNvPr id="43" name="Straight Arrow Connector 42"/>
          <p:cNvCxnSpPr/>
          <p:nvPr/>
        </p:nvCxnSpPr>
        <p:spPr>
          <a:xfrm>
            <a:off x="6848560" y="2085106"/>
            <a:ext cx="1001671" cy="87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804944" y="1882111"/>
            <a:ext cx="945569" cy="253916"/>
          </a:xfrm>
          <a:prstGeom prst="rect">
            <a:avLst/>
          </a:prstGeom>
          <a:noFill/>
        </p:spPr>
        <p:txBody>
          <a:bodyPr wrap="none" rtlCol="0">
            <a:spAutoFit/>
          </a:bodyPr>
          <a:lstStyle/>
          <a:p>
            <a:r>
              <a:rPr lang="en-US" sz="1050" dirty="0" smtClean="0">
                <a:latin typeface="Calibri"/>
                <a:cs typeface="Calibri"/>
              </a:rPr>
              <a:t>RIGHT is</a:t>
            </a:r>
            <a:r>
              <a:rPr lang="en-US" sz="1050" dirty="0">
                <a:latin typeface="Calibri"/>
                <a:cs typeface="Calibri"/>
              </a:rPr>
              <a:t> </a:t>
            </a:r>
            <a:r>
              <a:rPr lang="en-US" sz="1050" dirty="0" smtClean="0">
                <a:latin typeface="Calibri"/>
                <a:cs typeface="Calibri"/>
              </a:rPr>
              <a:t>PAST</a:t>
            </a:r>
            <a:endParaRPr lang="en-US" sz="1050" dirty="0">
              <a:latin typeface="Calibri"/>
              <a:cs typeface="Calibri"/>
            </a:endParaRPr>
          </a:p>
        </p:txBody>
      </p:sp>
      <p:cxnSp>
        <p:nvCxnSpPr>
          <p:cNvPr id="46" name="Straight Arrow Connector 45"/>
          <p:cNvCxnSpPr/>
          <p:nvPr/>
        </p:nvCxnSpPr>
        <p:spPr>
          <a:xfrm>
            <a:off x="6848560" y="2291245"/>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778397" y="2087182"/>
            <a:ext cx="858848" cy="253916"/>
          </a:xfrm>
          <a:prstGeom prst="rect">
            <a:avLst/>
          </a:prstGeom>
          <a:noFill/>
        </p:spPr>
        <p:txBody>
          <a:bodyPr wrap="none" rtlCol="0">
            <a:spAutoFit/>
          </a:bodyPr>
          <a:lstStyle/>
          <a:p>
            <a:r>
              <a:rPr lang="en-US" sz="1050" dirty="0" smtClean="0">
                <a:latin typeface="Calibri"/>
                <a:cs typeface="Calibri"/>
              </a:rPr>
              <a:t> TOP is PAST</a:t>
            </a:r>
            <a:endParaRPr lang="en-US" sz="1050" dirty="0">
              <a:latin typeface="Calibri"/>
              <a:cs typeface="Calibri"/>
            </a:endParaRPr>
          </a:p>
        </p:txBody>
      </p:sp>
      <p:cxnSp>
        <p:nvCxnSpPr>
          <p:cNvPr id="58" name="Straight Arrow Connector 57"/>
          <p:cNvCxnSpPr/>
          <p:nvPr/>
        </p:nvCxnSpPr>
        <p:spPr>
          <a:xfrm>
            <a:off x="6848560" y="2482398"/>
            <a:ext cx="1001671" cy="87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6850337" y="2683642"/>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799712" y="2470878"/>
            <a:ext cx="896982" cy="253916"/>
          </a:xfrm>
          <a:prstGeom prst="rect">
            <a:avLst/>
          </a:prstGeom>
          <a:noFill/>
        </p:spPr>
        <p:txBody>
          <a:bodyPr wrap="none" rtlCol="0">
            <a:spAutoFit/>
          </a:bodyPr>
          <a:lstStyle/>
          <a:p>
            <a:r>
              <a:rPr lang="en-US" sz="1050" dirty="0" smtClean="0">
                <a:latin typeface="Calibri"/>
                <a:cs typeface="Calibri"/>
              </a:rPr>
              <a:t>BACK is PAST</a:t>
            </a:r>
            <a:endParaRPr lang="en-US" sz="1050" dirty="0">
              <a:latin typeface="Calibri"/>
              <a:cs typeface="Calibri"/>
            </a:endParaRPr>
          </a:p>
        </p:txBody>
      </p:sp>
      <p:sp>
        <p:nvSpPr>
          <p:cNvPr id="66" name="TextBox 65"/>
          <p:cNvSpPr txBox="1"/>
          <p:nvPr/>
        </p:nvSpPr>
        <p:spPr>
          <a:xfrm>
            <a:off x="6799712" y="2678913"/>
            <a:ext cx="1184940" cy="253916"/>
          </a:xfrm>
          <a:prstGeom prst="rect">
            <a:avLst/>
          </a:prstGeom>
          <a:noFill/>
        </p:spPr>
        <p:txBody>
          <a:bodyPr wrap="none" rtlCol="0">
            <a:spAutoFit/>
          </a:bodyPr>
          <a:lstStyle/>
          <a:p>
            <a:r>
              <a:rPr lang="en-US" sz="1050" dirty="0" smtClean="0">
                <a:latin typeface="Calibri"/>
                <a:cs typeface="Calibri"/>
              </a:rPr>
              <a:t>FORWARD is PAST</a:t>
            </a:r>
            <a:endParaRPr lang="en-US" sz="1050" dirty="0">
              <a:latin typeface="Calibri"/>
              <a:cs typeface="Calibri"/>
            </a:endParaRPr>
          </a:p>
        </p:txBody>
      </p:sp>
      <p:cxnSp>
        <p:nvCxnSpPr>
          <p:cNvPr id="67" name="Straight Arrow Connector 66"/>
          <p:cNvCxnSpPr/>
          <p:nvPr/>
        </p:nvCxnSpPr>
        <p:spPr>
          <a:xfrm>
            <a:off x="6848560" y="2883984"/>
            <a:ext cx="1001671" cy="8702"/>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799715" y="2269859"/>
            <a:ext cx="982783" cy="253916"/>
          </a:xfrm>
          <a:prstGeom prst="rect">
            <a:avLst/>
          </a:prstGeom>
          <a:noFill/>
        </p:spPr>
        <p:txBody>
          <a:bodyPr wrap="none" rtlCol="0">
            <a:spAutoFit/>
          </a:bodyPr>
          <a:lstStyle/>
          <a:p>
            <a:r>
              <a:rPr lang="en-US" sz="1050" dirty="0" smtClean="0">
                <a:latin typeface="Calibri"/>
                <a:cs typeface="Calibri"/>
              </a:rPr>
              <a:t>DOWN is PAST</a:t>
            </a:r>
            <a:endParaRPr lang="en-US" sz="1050" dirty="0">
              <a:latin typeface="Calibri"/>
              <a:cs typeface="Calibri"/>
            </a:endParaRPr>
          </a:p>
        </p:txBody>
      </p:sp>
      <p:sp>
        <p:nvSpPr>
          <p:cNvPr id="69" name="Rounded Rectangle 68"/>
          <p:cNvSpPr/>
          <p:nvPr/>
        </p:nvSpPr>
        <p:spPr>
          <a:xfrm>
            <a:off x="7273317" y="3260443"/>
            <a:ext cx="727856" cy="327630"/>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money</a:t>
            </a:r>
            <a:endParaRPr lang="en-US" sz="1200" dirty="0">
              <a:latin typeface="Helvetica"/>
              <a:cs typeface="Helvetica"/>
            </a:endParaRPr>
          </a:p>
        </p:txBody>
      </p:sp>
      <p:cxnSp>
        <p:nvCxnSpPr>
          <p:cNvPr id="70" name="Straight Arrow Connector 69"/>
          <p:cNvCxnSpPr>
            <a:stCxn id="69" idx="3"/>
            <a:endCxn id="35" idx="2"/>
          </p:cNvCxnSpPr>
          <p:nvPr/>
        </p:nvCxnSpPr>
        <p:spPr>
          <a:xfrm flipV="1">
            <a:off x="8001173" y="3155462"/>
            <a:ext cx="213875" cy="26879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91379" y="1568172"/>
            <a:ext cx="787395" cy="646331"/>
          </a:xfrm>
          <a:prstGeom prst="rect">
            <a:avLst/>
          </a:prstGeom>
          <a:noFill/>
        </p:spPr>
        <p:txBody>
          <a:bodyPr wrap="none" rtlCol="0">
            <a:spAutoFit/>
          </a:bodyPr>
          <a:lstStyle/>
          <a:p>
            <a:r>
              <a:rPr lang="en-US" sz="1200" dirty="0" smtClean="0">
                <a:latin typeface="Calibri"/>
                <a:cs typeface="Calibri"/>
              </a:rPr>
              <a:t>2D</a:t>
            </a:r>
          </a:p>
          <a:p>
            <a:r>
              <a:rPr lang="en-US" sz="1200" dirty="0">
                <a:latin typeface="Calibri"/>
                <a:cs typeface="Calibri"/>
              </a:rPr>
              <a:t>s</a:t>
            </a:r>
            <a:r>
              <a:rPr lang="en-US" sz="1200" dirty="0" smtClean="0">
                <a:latin typeface="Calibri"/>
                <a:cs typeface="Calibri"/>
              </a:rPr>
              <a:t>equence</a:t>
            </a:r>
          </a:p>
          <a:p>
            <a:r>
              <a:rPr lang="en-US" sz="1200" dirty="0" smtClean="0">
                <a:latin typeface="Calibri"/>
                <a:cs typeface="Calibri"/>
              </a:rPr>
              <a:t>events</a:t>
            </a:r>
          </a:p>
        </p:txBody>
      </p:sp>
      <p:grpSp>
        <p:nvGrpSpPr>
          <p:cNvPr id="18" name="Group 17"/>
          <p:cNvGrpSpPr/>
          <p:nvPr/>
        </p:nvGrpSpPr>
        <p:grpSpPr>
          <a:xfrm>
            <a:off x="592506" y="2185154"/>
            <a:ext cx="804493" cy="594487"/>
            <a:chOff x="1667122" y="547077"/>
            <a:chExt cx="804493" cy="594487"/>
          </a:xfrm>
        </p:grpSpPr>
        <p:sp>
          <p:nvSpPr>
            <p:cNvPr id="15" name="Rectangle 14"/>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3"/>
                  </a:solidFill>
                </a:rPr>
                <a:t>A B C</a:t>
              </a:r>
              <a:endParaRPr lang="en-US" dirty="0">
                <a:solidFill>
                  <a:schemeClr val="accent3"/>
                </a:solidFill>
              </a:endParaRPr>
            </a:p>
          </p:txBody>
        </p:sp>
        <p:cxnSp>
          <p:nvCxnSpPr>
            <p:cNvPr id="17" name="Straight Arrow Connector 16"/>
            <p:cNvCxnSpPr/>
            <p:nvPr/>
          </p:nvCxnSpPr>
          <p:spPr>
            <a:xfrm>
              <a:off x="1837105" y="683850"/>
              <a:ext cx="51728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72" name="Group 71"/>
          <p:cNvGrpSpPr/>
          <p:nvPr/>
        </p:nvGrpSpPr>
        <p:grpSpPr>
          <a:xfrm>
            <a:off x="592505" y="2724794"/>
            <a:ext cx="804493" cy="594487"/>
            <a:chOff x="1667122" y="547077"/>
            <a:chExt cx="804493" cy="594487"/>
          </a:xfrm>
        </p:grpSpPr>
        <p:sp>
          <p:nvSpPr>
            <p:cNvPr id="74" name="Rectangle 73"/>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2"/>
                  </a:solidFill>
                </a:rPr>
                <a:t>C B A</a:t>
              </a:r>
              <a:endParaRPr lang="en-US" dirty="0">
                <a:solidFill>
                  <a:schemeClr val="accent2"/>
                </a:solidFill>
              </a:endParaRPr>
            </a:p>
          </p:txBody>
        </p:sp>
        <p:cxnSp>
          <p:nvCxnSpPr>
            <p:cNvPr id="75" name="Straight Arrow Connector 74"/>
            <p:cNvCxnSpPr/>
            <p:nvPr/>
          </p:nvCxnSpPr>
          <p:spPr>
            <a:xfrm flipH="1">
              <a:off x="1798031" y="668479"/>
              <a:ext cx="556354"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76" name="Group 75"/>
          <p:cNvGrpSpPr/>
          <p:nvPr/>
        </p:nvGrpSpPr>
        <p:grpSpPr>
          <a:xfrm>
            <a:off x="594706" y="3190295"/>
            <a:ext cx="804493" cy="594487"/>
            <a:chOff x="1667122" y="547077"/>
            <a:chExt cx="804493" cy="594487"/>
          </a:xfrm>
        </p:grpSpPr>
        <p:sp>
          <p:nvSpPr>
            <p:cNvPr id="77" name="Rectangle 76"/>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8" name="Straight Arrow Connector 77"/>
            <p:cNvCxnSpPr/>
            <p:nvPr/>
          </p:nvCxnSpPr>
          <p:spPr>
            <a:xfrm flipV="1">
              <a:off x="2065215" y="662872"/>
              <a:ext cx="0" cy="332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79" name="Group 78"/>
          <p:cNvGrpSpPr/>
          <p:nvPr/>
        </p:nvGrpSpPr>
        <p:grpSpPr>
          <a:xfrm>
            <a:off x="592506" y="3688410"/>
            <a:ext cx="804493" cy="594487"/>
            <a:chOff x="1667122" y="547077"/>
            <a:chExt cx="804493" cy="594487"/>
          </a:xfrm>
        </p:grpSpPr>
        <p:sp>
          <p:nvSpPr>
            <p:cNvPr id="80" name="Rectangle 79"/>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Straight Arrow Connector 80"/>
            <p:cNvCxnSpPr/>
            <p:nvPr/>
          </p:nvCxnSpPr>
          <p:spPr>
            <a:xfrm>
              <a:off x="2104293" y="654538"/>
              <a:ext cx="0" cy="332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cxnSp>
        <p:nvCxnSpPr>
          <p:cNvPr id="91" name="Straight Arrow Connector 90"/>
          <p:cNvCxnSpPr>
            <a:stCxn id="74" idx="3"/>
            <a:endCxn id="95" idx="1"/>
          </p:cNvCxnSpPr>
          <p:nvPr/>
        </p:nvCxnSpPr>
        <p:spPr>
          <a:xfrm flipV="1">
            <a:off x="1396998" y="2866599"/>
            <a:ext cx="1994202" cy="155439"/>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15" idx="3"/>
            <a:endCxn id="95" idx="1"/>
          </p:cNvCxnSpPr>
          <p:nvPr/>
        </p:nvCxnSpPr>
        <p:spPr>
          <a:xfrm>
            <a:off x="1396999" y="2482398"/>
            <a:ext cx="1994201" cy="384201"/>
          </a:xfrm>
          <a:prstGeom prst="straightConnector1">
            <a:avLst/>
          </a:prstGeom>
          <a:ln>
            <a:prstDash val="dash"/>
            <a:tailEnd type="arrow"/>
          </a:ln>
        </p:spPr>
        <p:style>
          <a:lnRef idx="2">
            <a:schemeClr val="accent3"/>
          </a:lnRef>
          <a:fillRef idx="0">
            <a:schemeClr val="accent3"/>
          </a:fillRef>
          <a:effectRef idx="1">
            <a:schemeClr val="accent3"/>
          </a:effectRef>
          <a:fontRef idx="minor">
            <a:schemeClr val="tx1"/>
          </a:fontRef>
        </p:style>
      </p:cxnSp>
      <p:sp>
        <p:nvSpPr>
          <p:cNvPr id="105" name="Rounded Rectangle 104"/>
          <p:cNvSpPr/>
          <p:nvPr/>
        </p:nvSpPr>
        <p:spPr>
          <a:xfrm>
            <a:off x="6109155" y="1695483"/>
            <a:ext cx="729633" cy="1464069"/>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space</a:t>
            </a:r>
            <a:endParaRPr lang="en-US" sz="1200" dirty="0">
              <a:latin typeface="Helvetica"/>
              <a:cs typeface="Helvetica"/>
            </a:endParaRPr>
          </a:p>
        </p:txBody>
      </p:sp>
      <p:cxnSp>
        <p:nvCxnSpPr>
          <p:cNvPr id="107" name="Straight Arrow Connector 106"/>
          <p:cNvCxnSpPr/>
          <p:nvPr/>
        </p:nvCxnSpPr>
        <p:spPr>
          <a:xfrm>
            <a:off x="6844656" y="1874404"/>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6800742" y="1661640"/>
            <a:ext cx="853917" cy="253916"/>
          </a:xfrm>
          <a:prstGeom prst="rect">
            <a:avLst/>
          </a:prstGeom>
          <a:noFill/>
        </p:spPr>
        <p:txBody>
          <a:bodyPr wrap="none" rtlCol="0">
            <a:spAutoFit/>
          </a:bodyPr>
          <a:lstStyle/>
          <a:p>
            <a:r>
              <a:rPr lang="en-US" sz="1050" dirty="0" smtClean="0">
                <a:latin typeface="Calibri"/>
                <a:cs typeface="Calibri"/>
              </a:rPr>
              <a:t>LEFT is PAST</a:t>
            </a:r>
            <a:endParaRPr lang="en-US" sz="1050" dirty="0">
              <a:latin typeface="Calibri"/>
              <a:cs typeface="Calibri"/>
            </a:endParaRPr>
          </a:p>
        </p:txBody>
      </p:sp>
    </p:spTree>
    <p:extLst>
      <p:ext uri="{BB962C8B-B14F-4D97-AF65-F5344CB8AC3E}">
        <p14:creationId xmlns:p14="http://schemas.microsoft.com/office/powerpoint/2010/main" val="111247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4"/>
                                        </p:tgtEl>
                                      </p:cBhvr>
                                      <p:by x="150000" y="150000"/>
                                    </p:animScale>
                                  </p:childTnLst>
                                </p:cTn>
                              </p:par>
                              <p:par>
                                <p:cTn id="15" presetID="6" presetClass="emph" presetSubtype="0" fill="hold" nodeType="withEffect">
                                  <p:stCondLst>
                                    <p:cond delay="0"/>
                                  </p:stCondLst>
                                  <p:childTnLst>
                                    <p:animScale>
                                      <p:cBhvr>
                                        <p:cTn id="16" dur="2000" fill="hold"/>
                                        <p:tgtEl>
                                          <p:spTgt spid="43"/>
                                        </p:tgtEl>
                                      </p:cBhvr>
                                      <p:by x="150000" y="150000"/>
                                    </p:animScale>
                                  </p:childTnLst>
                                </p:cTn>
                              </p:par>
                              <p:par>
                                <p:cTn id="17" presetID="6" presetClass="emph" presetSubtype="0" fill="hold" nodeType="withEffect">
                                  <p:stCondLst>
                                    <p:cond delay="0"/>
                                  </p:stCondLst>
                                  <p:childTnLst>
                                    <p:animScale>
                                      <p:cBhvr>
                                        <p:cTn id="18" dur="2000" fill="hold"/>
                                        <p:tgtEl>
                                          <p:spTgt spid="46"/>
                                        </p:tgtEl>
                                      </p:cBhvr>
                                      <p:by x="150000" y="150000"/>
                                    </p:animScale>
                                  </p:childTnLst>
                                </p:cTn>
                              </p:par>
                              <p:par>
                                <p:cTn id="19" presetID="6" presetClass="emph" presetSubtype="0" fill="hold" nodeType="withEffect">
                                  <p:stCondLst>
                                    <p:cond delay="0"/>
                                  </p:stCondLst>
                                  <p:childTnLst>
                                    <p:animScale>
                                      <p:cBhvr>
                                        <p:cTn id="20" dur="2000" fill="hold"/>
                                        <p:tgtEl>
                                          <p:spTgt spid="58"/>
                                        </p:tgtEl>
                                      </p:cBhvr>
                                      <p:by x="150000" y="150000"/>
                                    </p:animScale>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59"/>
                                        </p:tgtEl>
                                        <p:attrNameLst>
                                          <p:attrName>fillcolor</p:attrName>
                                        </p:attrNameLst>
                                      </p:cBhvr>
                                      <p:to>
                                        <a:srgbClr val="D5C8FF"/>
                                      </p:to>
                                    </p:animClr>
                                    <p:set>
                                      <p:cBhvr>
                                        <p:cTn id="25" dur="2000" fill="hold"/>
                                        <p:tgtEl>
                                          <p:spTgt spid="59"/>
                                        </p:tgtEl>
                                        <p:attrNameLst>
                                          <p:attrName>fill.type</p:attrName>
                                        </p:attrNameLst>
                                      </p:cBhvr>
                                      <p:to>
                                        <p:strVal val="solid"/>
                                      </p:to>
                                    </p:set>
                                    <p:set>
                                      <p:cBhvr>
                                        <p:cTn id="26" dur="2000" fill="hold"/>
                                        <p:tgtEl>
                                          <p:spTgt spid="59"/>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000" fill="hold"/>
                                        <p:tgtEl>
                                          <p:spTgt spid="93"/>
                                        </p:tgtEl>
                                        <p:attrNameLst>
                                          <p:attrName>fillcolor</p:attrName>
                                        </p:attrNameLst>
                                      </p:cBhvr>
                                      <p:to>
                                        <a:srgbClr val="D5C8FF"/>
                                      </p:to>
                                    </p:animClr>
                                    <p:set>
                                      <p:cBhvr>
                                        <p:cTn id="29" dur="2000" fill="hold"/>
                                        <p:tgtEl>
                                          <p:spTgt spid="93"/>
                                        </p:tgtEl>
                                        <p:attrNameLst>
                                          <p:attrName>fill.type</p:attrName>
                                        </p:attrNameLst>
                                      </p:cBhvr>
                                      <p:to>
                                        <p:strVal val="solid"/>
                                      </p:to>
                                    </p:set>
                                    <p:set>
                                      <p:cBhvr>
                                        <p:cTn id="30" dur="2000" fill="hold"/>
                                        <p:tgtEl>
                                          <p:spTgt spid="93"/>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3941 0 " pathEditMode="relative" ptsTypes="AA">
                                      <p:cBhvr>
                                        <p:cTn id="34" dur="2000" fill="hold"/>
                                        <p:tgtEl>
                                          <p:spTgt spid="5"/>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0 0 L -0.3941 0 " pathEditMode="relative" ptsTypes="AA">
                                      <p:cBhvr>
                                        <p:cTn id="36" dur="2000" fill="hold"/>
                                        <p:tgtEl>
                                          <p:spTgt spid="4"/>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 0 L -0.3941 0 " pathEditMode="relative" ptsTypes="AA">
                                      <p:cBhvr>
                                        <p:cTn id="38" dur="2000" fill="hold"/>
                                        <p:tgtEl>
                                          <p:spTgt spid="35"/>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 0 L -0.3941 0 " pathEditMode="relative" ptsTypes="AA">
                                      <p:cBhvr>
                                        <p:cTn id="40" dur="2000" fill="hold"/>
                                        <p:tgtEl>
                                          <p:spTgt spid="31"/>
                                        </p:tgtEl>
                                        <p:attrNameLst>
                                          <p:attrName>ppt_x</p:attrName>
                                          <p:attrName>ppt_y</p:attrName>
                                        </p:attrNameLst>
                                      </p:cBhvr>
                                    </p:animMotion>
                                  </p:childTnLst>
                                </p:cTn>
                              </p:par>
                              <p:par>
                                <p:cTn id="41" presetID="10" presetClass="exit" presetSubtype="0" fill="hold" grpId="1"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23"/>
                                        </p:tgtEl>
                                      </p:cBhvr>
                                    </p:animEffect>
                                    <p:set>
                                      <p:cBhvr>
                                        <p:cTn id="46" dur="1" fill="hold">
                                          <p:stCondLst>
                                            <p:cond delay="499"/>
                                          </p:stCondLst>
                                        </p:cTn>
                                        <p:tgtEl>
                                          <p:spTgt spid="12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1000"/>
                                  </p:stCondLst>
                                  <p:childTnLst>
                                    <p:set>
                                      <p:cBhvr>
                                        <p:cTn id="53" dur="1" fill="hold">
                                          <p:stCondLst>
                                            <p:cond delay="0"/>
                                          </p:stCondLst>
                                        </p:cTn>
                                        <p:tgtEl>
                                          <p:spTgt spid="72"/>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nodeType="afterEffect">
                                  <p:stCondLst>
                                    <p:cond delay="1000"/>
                                  </p:stCondLst>
                                  <p:childTnLst>
                                    <p:set>
                                      <p:cBhvr>
                                        <p:cTn id="56" dur="1" fill="hold">
                                          <p:stCondLst>
                                            <p:cond delay="0"/>
                                          </p:stCondLst>
                                        </p:cTn>
                                        <p:tgtEl>
                                          <p:spTgt spid="76"/>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nodeType="afterEffect">
                                  <p:stCondLst>
                                    <p:cond delay="1000"/>
                                  </p:stCondLst>
                                  <p:childTnLst>
                                    <p:set>
                                      <p:cBhvr>
                                        <p:cTn id="59" dur="1" fill="hold">
                                          <p:stCondLst>
                                            <p:cond delay="0"/>
                                          </p:stCondLst>
                                        </p:cTn>
                                        <p:tgtEl>
                                          <p:spTgt spid="7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500"/>
                                        <p:tgtEl>
                                          <p:spTgt spid="9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wipe(left)">
                                      <p:cBhvr>
                                        <p:cTn id="69" dur="500"/>
                                        <p:tgtEl>
                                          <p:spTgt spid="10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wipe(left)">
                                      <p:cBhvr>
                                        <p:cTn id="74" dur="500"/>
                                        <p:tgtEl>
                                          <p:spTgt spid="91"/>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mph" presetSubtype="0" fill="hold" nodeType="clickEffect">
                                  <p:stCondLst>
                                    <p:cond delay="0"/>
                                  </p:stCondLst>
                                  <p:childTnLst>
                                    <p:animScale>
                                      <p:cBhvr>
                                        <p:cTn id="78" dur="2000" fill="hold"/>
                                        <p:tgtEl>
                                          <p:spTgt spid="10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31" grpId="0" animBg="1"/>
      <p:bldP spid="35" grpId="0" animBg="1"/>
      <p:bldP spid="123" grpId="0" animBg="1"/>
      <p:bldP spid="123" grpId="1" animBg="1"/>
      <p:bldP spid="5" grpId="0"/>
      <p:bldP spid="14" grpId="0"/>
      <p:bldP spid="1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3751476" cy="369332"/>
          </a:xfrm>
          <a:prstGeom prst="rect">
            <a:avLst/>
          </a:prstGeom>
          <a:noFill/>
        </p:spPr>
        <p:txBody>
          <a:bodyPr wrap="square" rtlCol="0">
            <a:spAutoFit/>
          </a:bodyPr>
          <a:lstStyle/>
          <a:p>
            <a:r>
              <a:rPr lang="en-US" dirty="0" smtClean="0"/>
              <a:t>Introduction &gt; Hypotheses</a:t>
            </a:r>
            <a:endParaRPr lang="en-US" dirty="0"/>
          </a:p>
        </p:txBody>
      </p:sp>
      <p:pic>
        <p:nvPicPr>
          <p:cNvPr id="9" name="pasted-image.pdf"/>
          <p:cNvPicPr/>
          <p:nvPr/>
        </p:nvPicPr>
        <p:blipFill>
          <a:blip r:embed="rId2">
            <a:alphaModFix amt="50000"/>
            <a:extLst/>
          </a:blip>
          <a:stretch>
            <a:fillRect/>
          </a:stretch>
        </p:blipFill>
        <p:spPr>
          <a:xfrm>
            <a:off x="0" y="0"/>
            <a:ext cx="449918" cy="440778"/>
          </a:xfrm>
          <a:prstGeom prst="rect">
            <a:avLst/>
          </a:prstGeom>
          <a:ln w="12700">
            <a:miter lim="400000"/>
          </a:ln>
        </p:spPr>
      </p:pic>
      <p:sp>
        <p:nvSpPr>
          <p:cNvPr id="7" name="TextBox 6"/>
          <p:cNvSpPr txBox="1"/>
          <p:nvPr/>
        </p:nvSpPr>
        <p:spPr>
          <a:xfrm>
            <a:off x="449919" y="1243247"/>
            <a:ext cx="7912542" cy="646331"/>
          </a:xfrm>
          <a:prstGeom prst="rect">
            <a:avLst/>
          </a:prstGeom>
          <a:noFill/>
        </p:spPr>
        <p:txBody>
          <a:bodyPr wrap="square" rtlCol="0">
            <a:spAutoFit/>
          </a:bodyPr>
          <a:lstStyle/>
          <a:p>
            <a:r>
              <a:rPr lang="en-US" dirty="0" smtClean="0">
                <a:latin typeface="Calibri"/>
                <a:cs typeface="Calibri"/>
              </a:rPr>
              <a:t>(H1) 	 	Participants </a:t>
            </a:r>
            <a:r>
              <a:rPr lang="en-US" dirty="0">
                <a:latin typeface="Calibri"/>
                <a:cs typeface="Calibri"/>
              </a:rPr>
              <a:t>will select a SCT consistent with RWD (Left-to-Right) </a:t>
            </a:r>
            <a:r>
              <a:rPr lang="en-US" dirty="0" smtClean="0">
                <a:latin typeface="Calibri"/>
                <a:cs typeface="Calibri"/>
              </a:rPr>
              <a:t> </a:t>
            </a:r>
            <a:br>
              <a:rPr lang="en-US" dirty="0" smtClean="0">
                <a:latin typeface="Calibri"/>
                <a:cs typeface="Calibri"/>
              </a:rPr>
            </a:br>
            <a:r>
              <a:rPr lang="en-US" dirty="0" smtClean="0">
                <a:latin typeface="Calibri"/>
                <a:cs typeface="Calibri"/>
              </a:rPr>
              <a:t>                 when </a:t>
            </a:r>
            <a:r>
              <a:rPr lang="en-US" dirty="0">
                <a:latin typeface="Calibri"/>
                <a:cs typeface="Calibri"/>
              </a:rPr>
              <a:t>asked to construct a timeline on a two dimensional plane</a:t>
            </a:r>
            <a:r>
              <a:rPr lang="en-US" dirty="0" smtClean="0">
                <a:latin typeface="Calibri"/>
                <a:cs typeface="Calibri"/>
              </a:rPr>
              <a:t>.</a:t>
            </a:r>
          </a:p>
        </p:txBody>
      </p:sp>
      <p:sp>
        <p:nvSpPr>
          <p:cNvPr id="4" name="TextBox 3"/>
          <p:cNvSpPr txBox="1"/>
          <p:nvPr/>
        </p:nvSpPr>
        <p:spPr>
          <a:xfrm>
            <a:off x="449919" y="671811"/>
            <a:ext cx="3577935" cy="646331"/>
          </a:xfrm>
          <a:prstGeom prst="rect">
            <a:avLst/>
          </a:prstGeom>
          <a:noFill/>
        </p:spPr>
        <p:txBody>
          <a:bodyPr wrap="none" rtlCol="0">
            <a:spAutoFit/>
          </a:bodyPr>
          <a:lstStyle/>
          <a:p>
            <a:r>
              <a:rPr lang="en-US" i="1" dirty="0" smtClean="0">
                <a:latin typeface="Calibri"/>
                <a:cs typeface="Calibri"/>
              </a:rPr>
              <a:t>In an English speaking population :</a:t>
            </a:r>
          </a:p>
          <a:p>
            <a:endParaRPr lang="en-US" dirty="0">
              <a:latin typeface="Calibri"/>
              <a:cs typeface="Calibri"/>
            </a:endParaRPr>
          </a:p>
        </p:txBody>
      </p:sp>
      <p:sp>
        <p:nvSpPr>
          <p:cNvPr id="8" name="TextBox 7"/>
          <p:cNvSpPr txBox="1"/>
          <p:nvPr/>
        </p:nvSpPr>
        <p:spPr>
          <a:xfrm>
            <a:off x="449919" y="2011851"/>
            <a:ext cx="7912542" cy="923330"/>
          </a:xfrm>
          <a:prstGeom prst="rect">
            <a:avLst/>
          </a:prstGeom>
          <a:noFill/>
        </p:spPr>
        <p:txBody>
          <a:bodyPr wrap="square" rtlCol="0">
            <a:spAutoFit/>
          </a:bodyPr>
          <a:lstStyle/>
          <a:p>
            <a:r>
              <a:rPr lang="en-US" dirty="0" smtClean="0">
                <a:latin typeface="Calibri"/>
                <a:cs typeface="Calibri"/>
              </a:rPr>
              <a:t>(H2)	 	After a stimulus presentation and brief delay, participants will </a:t>
            </a:r>
            <a:br>
              <a:rPr lang="en-US" dirty="0" smtClean="0">
                <a:latin typeface="Calibri"/>
                <a:cs typeface="Calibri"/>
              </a:rPr>
            </a:br>
            <a:r>
              <a:rPr lang="en-US" dirty="0" smtClean="0">
                <a:latin typeface="Calibri"/>
                <a:cs typeface="Calibri"/>
              </a:rPr>
              <a:t>                 again select a SCT consistent with RWD when asked to construct </a:t>
            </a:r>
            <a:br>
              <a:rPr lang="en-US" dirty="0" smtClean="0">
                <a:latin typeface="Calibri"/>
                <a:cs typeface="Calibri"/>
              </a:rPr>
            </a:br>
            <a:r>
              <a:rPr lang="en-US" dirty="0" smtClean="0">
                <a:latin typeface="Calibri"/>
                <a:cs typeface="Calibri"/>
              </a:rPr>
              <a:t>                 a timeline. </a:t>
            </a:r>
            <a:endParaRPr lang="en-US" dirty="0">
              <a:latin typeface="Calibri"/>
              <a:cs typeface="Calibri"/>
            </a:endParaRPr>
          </a:p>
        </p:txBody>
      </p:sp>
      <p:sp>
        <p:nvSpPr>
          <p:cNvPr id="11" name="TextBox 10"/>
          <p:cNvSpPr txBox="1"/>
          <p:nvPr/>
        </p:nvSpPr>
        <p:spPr>
          <a:xfrm>
            <a:off x="449920" y="2935181"/>
            <a:ext cx="8195850" cy="1200329"/>
          </a:xfrm>
          <a:prstGeom prst="rect">
            <a:avLst/>
          </a:prstGeom>
          <a:noFill/>
        </p:spPr>
        <p:txBody>
          <a:bodyPr wrap="square" rtlCol="0">
            <a:spAutoFit/>
          </a:bodyPr>
          <a:lstStyle/>
          <a:p>
            <a:r>
              <a:rPr lang="en-US" i="1" dirty="0" smtClean="0">
                <a:latin typeface="Calibri"/>
                <a:cs typeface="Calibri"/>
              </a:rPr>
              <a:t>When compared to a control group (Stimulus SCT = Left-to-Right), participants presented with alternatively oriented timelines (Right-to-Left, Top-to-Bottom, Bottom-to-Top) will: </a:t>
            </a:r>
          </a:p>
          <a:p>
            <a:endParaRPr lang="en-US" dirty="0">
              <a:latin typeface="Calibri"/>
              <a:cs typeface="Calibri"/>
            </a:endParaRPr>
          </a:p>
        </p:txBody>
      </p:sp>
      <p:sp>
        <p:nvSpPr>
          <p:cNvPr id="12" name="TextBox 11"/>
          <p:cNvSpPr txBox="1"/>
          <p:nvPr/>
        </p:nvSpPr>
        <p:spPr>
          <a:xfrm>
            <a:off x="449920" y="3961789"/>
            <a:ext cx="7912542" cy="1200329"/>
          </a:xfrm>
          <a:prstGeom prst="rect">
            <a:avLst/>
          </a:prstGeom>
          <a:noFill/>
        </p:spPr>
        <p:txBody>
          <a:bodyPr wrap="square" rtlCol="0">
            <a:spAutoFit/>
          </a:bodyPr>
          <a:lstStyle/>
          <a:p>
            <a:r>
              <a:rPr lang="en-US" dirty="0" smtClean="0">
                <a:latin typeface="Calibri"/>
                <a:cs typeface="Calibri"/>
              </a:rPr>
              <a:t>(H3) 		… make more errors in recalling details of the case.</a:t>
            </a:r>
          </a:p>
          <a:p>
            <a:r>
              <a:rPr lang="en-US" dirty="0" smtClean="0">
                <a:latin typeface="Calibri"/>
                <a:cs typeface="Calibri"/>
              </a:rPr>
              <a:t>(H4) 		… make more errors in reasoning about details of the case.</a:t>
            </a:r>
          </a:p>
          <a:p>
            <a:r>
              <a:rPr lang="en-US" dirty="0" smtClean="0">
                <a:latin typeface="Calibri"/>
                <a:cs typeface="Calibri"/>
              </a:rPr>
              <a:t>(H5) 		… have less confidence in their verdict.</a:t>
            </a:r>
            <a:r>
              <a:rPr lang="en-US" dirty="0" smtClean="0">
                <a:effectLst/>
                <a:latin typeface="Calibri"/>
                <a:cs typeface="Calibri"/>
              </a:rPr>
              <a:t> </a:t>
            </a:r>
          </a:p>
          <a:p>
            <a:r>
              <a:rPr lang="en-US" dirty="0" smtClean="0">
                <a:latin typeface="Calibri"/>
                <a:cs typeface="Calibri"/>
              </a:rPr>
              <a:t>(H6) 		… be less likely to find a defendant culpable.</a:t>
            </a:r>
            <a:r>
              <a:rPr lang="en-US" dirty="0" smtClean="0">
                <a:effectLst/>
                <a:latin typeface="Calibri"/>
                <a:cs typeface="Calibri"/>
              </a:rPr>
              <a:t> </a:t>
            </a:r>
            <a:endParaRPr lang="en-US" dirty="0">
              <a:latin typeface="Calibri"/>
              <a:cs typeface="Calibri"/>
            </a:endParaRPr>
          </a:p>
        </p:txBody>
      </p:sp>
    </p:spTree>
    <p:extLst>
      <p:ext uri="{BB962C8B-B14F-4D97-AF65-F5344CB8AC3E}">
        <p14:creationId xmlns:p14="http://schemas.microsoft.com/office/powerpoint/2010/main" val="48040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919" y="1833383"/>
            <a:ext cx="8236881" cy="849849"/>
          </a:xfrm>
          <a:prstGeom prst="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730733"/>
            <a:ext cx="8229600" cy="952500"/>
          </a:xfrm>
        </p:spPr>
        <p:txBody>
          <a:bodyPr/>
          <a:lstStyle/>
          <a:p>
            <a:pPr algn="l"/>
            <a:r>
              <a:rPr lang="en-US" dirty="0" smtClean="0"/>
              <a:t>Methodology</a:t>
            </a:r>
            <a:endParaRPr lang="en-US" dirty="0"/>
          </a:p>
        </p:txBody>
      </p:sp>
      <p:pic>
        <p:nvPicPr>
          <p:cNvPr id="5" name="pasted-image.pdf"/>
          <p:cNvPicPr/>
          <p:nvPr/>
        </p:nvPicPr>
        <p:blipFill>
          <a:blip r:embed="rId2">
            <a:alphaModFix amt="50000"/>
            <a:extLst/>
          </a:blip>
          <a:stretch>
            <a:fillRect/>
          </a:stretch>
        </p:blipFill>
        <p:spPr>
          <a:xfrm>
            <a:off x="8001000" y="1900225"/>
            <a:ext cx="685800" cy="685800"/>
          </a:xfrm>
          <a:prstGeom prst="rect">
            <a:avLst/>
          </a:prstGeom>
          <a:ln w="12700">
            <a:miter lim="400000"/>
          </a:ln>
        </p:spPr>
      </p:pic>
    </p:spTree>
    <p:extLst>
      <p:ext uri="{BB962C8B-B14F-4D97-AF65-F5344CB8AC3E}">
        <p14:creationId xmlns:p14="http://schemas.microsoft.com/office/powerpoint/2010/main" val="190602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2892099" cy="369332"/>
          </a:xfrm>
          <a:prstGeom prst="rect">
            <a:avLst/>
          </a:prstGeom>
          <a:noFill/>
        </p:spPr>
        <p:txBody>
          <a:bodyPr wrap="square" rtlCol="0">
            <a:spAutoFit/>
          </a:bodyPr>
          <a:lstStyle/>
          <a:p>
            <a:r>
              <a:rPr lang="en-US" dirty="0" smtClean="0"/>
              <a:t>Methodology &gt; Design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42362901"/>
              </p:ext>
            </p:extLst>
          </p:nvPr>
        </p:nvGraphicFramePr>
        <p:xfrm>
          <a:off x="1736716" y="1862817"/>
          <a:ext cx="5252876" cy="3311908"/>
        </p:xfrm>
        <a:graphic>
          <a:graphicData uri="http://schemas.openxmlformats.org/drawingml/2006/table">
            <a:tbl>
              <a:tblPr firstRow="1" bandRow="1">
                <a:tableStyleId>{2D5ABB26-0587-4C30-8999-92F81FD0307C}</a:tableStyleId>
              </a:tblPr>
              <a:tblGrid>
                <a:gridCol w="534064"/>
                <a:gridCol w="1458613"/>
                <a:gridCol w="1570813"/>
                <a:gridCol w="1689386"/>
              </a:tblGrid>
              <a:tr h="567347">
                <a:tc>
                  <a:txBody>
                    <a:bodyPr/>
                    <a:lstStyle/>
                    <a:p>
                      <a:endParaRPr lang="en-US" dirty="0">
                        <a:latin typeface="Calibri"/>
                        <a:cs typeface="Calibri"/>
                      </a:endParaRPr>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latin typeface="Calibri"/>
                        <a:cs typeface="Calibri"/>
                      </a:endParaRPr>
                    </a:p>
                  </a:txBody>
                  <a:tcPr>
                    <a:lnL>
                      <a:noFill/>
                    </a:lnL>
                    <a:lnR w="12700" cap="flat" cmpd="sng" algn="ctr">
                      <a:solidFill>
                        <a:scrgbClr r="0" g="0" b="0"/>
                      </a:solidFill>
                      <a:prstDash val="solid"/>
                      <a:round/>
                      <a:headEnd type="none" w="med" len="med"/>
                      <a:tailEnd type="none" w="med" len="med"/>
                    </a:lnR>
                    <a:lnT>
                      <a:noFill/>
                    </a:lnT>
                    <a:lnB>
                      <a:noFill/>
                    </a:lnB>
                    <a:lnTlToBr w="12700" cmpd="sng">
                      <a:noFill/>
                      <a:prstDash val="solid"/>
                    </a:lnTlToBr>
                    <a:lnBlToTr w="12700" cmpd="sng">
                      <a:noFill/>
                      <a:prstDash val="solid"/>
                    </a:lnBlToTr>
                  </a:tcPr>
                </a:tc>
                <a:tc gridSpan="2">
                  <a:txBody>
                    <a:bodyPr/>
                    <a:lstStyle/>
                    <a:p>
                      <a:pPr algn="ctr"/>
                      <a:r>
                        <a:rPr lang="en-US" dirty="0" smtClean="0">
                          <a:latin typeface="Calibri"/>
                          <a:cs typeface="Calibri"/>
                        </a:rPr>
                        <a:t>Axis</a:t>
                      </a:r>
                      <a:endParaRPr lang="en-US"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r h="534122">
                <a:tc>
                  <a:txBody>
                    <a:bodyPr/>
                    <a:lstStyle/>
                    <a:p>
                      <a:endParaRPr lang="en-US" dirty="0">
                        <a:latin typeface="Calibri"/>
                        <a:cs typeface="Calibri"/>
                      </a:endParaRPr>
                    </a:p>
                  </a:txBody>
                  <a:tcPr>
                    <a:lnL>
                      <a:noFill/>
                    </a:lnL>
                    <a:lnR>
                      <a:noFill/>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Calibri"/>
                        <a:cs typeface="Calibri"/>
                      </a:endParaRPr>
                    </a:p>
                  </a:txBody>
                  <a:tcPr>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libri"/>
                          <a:cs typeface="Calibri"/>
                        </a:rPr>
                        <a:t>Horizontal</a:t>
                      </a:r>
                      <a:endParaRPr lang="en-US"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libri"/>
                          <a:cs typeface="Calibri"/>
                        </a:rPr>
                        <a:t>Vertical</a:t>
                      </a:r>
                      <a:endParaRPr lang="en-US"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1087847">
                <a:tc rowSpan="2">
                  <a:txBody>
                    <a:bodyPr/>
                    <a:lstStyle/>
                    <a:p>
                      <a:pPr algn="ctr"/>
                      <a:r>
                        <a:rPr lang="en-US" dirty="0" smtClean="0">
                          <a:latin typeface="Calibri"/>
                          <a:cs typeface="Calibri"/>
                        </a:rPr>
                        <a:t>Direction</a:t>
                      </a:r>
                      <a:endParaRPr lang="en-US" dirty="0">
                        <a:latin typeface="Calibri"/>
                        <a:cs typeface="Calibri"/>
                      </a:endParaRPr>
                    </a:p>
                  </a:txBody>
                  <a:tcPr vert="vert27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latin typeface="Calibri"/>
                          <a:cs typeface="Calibri"/>
                        </a:rPr>
                        <a:t>RWD Consistent</a:t>
                      </a:r>
                      <a:endParaRPr lang="en-US"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libri"/>
                          <a:cs typeface="Calibri"/>
                        </a:rPr>
                        <a:t>Left-to-Right</a:t>
                      </a:r>
                      <a:endParaRPr lang="en-US" sz="1400" dirty="0">
                        <a:latin typeface="Calibri"/>
                        <a:cs typeface="Calibri"/>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libri"/>
                          <a:cs typeface="Calibri"/>
                        </a:rPr>
                        <a:t>Top-to-Bottom</a:t>
                      </a:r>
                      <a:endParaRPr lang="en-US" sz="1400" dirty="0">
                        <a:latin typeface="Calibri"/>
                        <a:cs typeface="Calibri"/>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1122592">
                <a:tc vMerge="1">
                  <a:txBody>
                    <a:bodyPr/>
                    <a:lstStyle/>
                    <a:p>
                      <a:endParaRPr lang="en-US" dirty="0"/>
                    </a:p>
                  </a:txBody>
                  <a:tcPr/>
                </a:tc>
                <a:tc>
                  <a:txBody>
                    <a:bodyPr/>
                    <a:lstStyle/>
                    <a:p>
                      <a:r>
                        <a:rPr lang="en-US" dirty="0" smtClean="0">
                          <a:latin typeface="Calibri"/>
                          <a:cs typeface="Calibri"/>
                        </a:rPr>
                        <a:t>RWD Inconsistent</a:t>
                      </a:r>
                      <a:endParaRPr lang="en-US"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libri"/>
                          <a:cs typeface="Calibri"/>
                        </a:rPr>
                        <a:t>Right-to-Left</a:t>
                      </a:r>
                      <a:endParaRPr lang="en-US" sz="1400" dirty="0">
                        <a:latin typeface="Calibri"/>
                        <a:cs typeface="Calibri"/>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libri"/>
                          <a:cs typeface="Calibri"/>
                        </a:rPr>
                        <a:t>Bottom-to-Top</a:t>
                      </a:r>
                      <a:endParaRPr lang="en-US" sz="1400" dirty="0">
                        <a:latin typeface="Calibri"/>
                        <a:cs typeface="Calibri"/>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Straight Arrow Connector 10"/>
          <p:cNvCxnSpPr/>
          <p:nvPr/>
        </p:nvCxnSpPr>
        <p:spPr>
          <a:xfrm>
            <a:off x="4086811" y="3275259"/>
            <a:ext cx="821182"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a:xfrm>
            <a:off x="6788694" y="3260744"/>
            <a:ext cx="0" cy="54390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a:xfrm flipV="1">
            <a:off x="6788694" y="4344351"/>
            <a:ext cx="0" cy="54390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p:nvPr/>
        </p:nvCxnSpPr>
        <p:spPr>
          <a:xfrm flipH="1">
            <a:off x="4086811" y="4335184"/>
            <a:ext cx="821182" cy="916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9" name="TextBox 18"/>
          <p:cNvSpPr txBox="1"/>
          <p:nvPr/>
        </p:nvSpPr>
        <p:spPr>
          <a:xfrm>
            <a:off x="449918" y="809076"/>
            <a:ext cx="7251304" cy="584776"/>
          </a:xfrm>
          <a:prstGeom prst="rect">
            <a:avLst/>
          </a:prstGeom>
          <a:noFill/>
        </p:spPr>
        <p:txBody>
          <a:bodyPr wrap="none" rtlCol="0">
            <a:spAutoFit/>
          </a:bodyPr>
          <a:lstStyle/>
          <a:p>
            <a:r>
              <a:rPr lang="en-US" sz="1600" dirty="0" smtClean="0">
                <a:latin typeface="Calibri"/>
                <a:cs typeface="Calibri"/>
              </a:rPr>
              <a:t>2 X 2 factorial </a:t>
            </a:r>
          </a:p>
          <a:p>
            <a:r>
              <a:rPr lang="en-US" sz="1600" dirty="0" smtClean="0">
                <a:latin typeface="Calibri"/>
                <a:cs typeface="Calibri"/>
              </a:rPr>
              <a:t>Timeline Axis (horizontal, vertical ) x Consistency with RWD (consistent, inconsistent) </a:t>
            </a:r>
            <a:endParaRPr lang="en-US" sz="1600" dirty="0">
              <a:latin typeface="Calibri"/>
              <a:cs typeface="Calibri"/>
            </a:endParaRPr>
          </a:p>
        </p:txBody>
      </p:sp>
      <p:pic>
        <p:nvPicPr>
          <p:cNvPr id="21" name="pasted-image.pdf"/>
          <p:cNvPicPr/>
          <p:nvPr/>
        </p:nvPicPr>
        <p:blipFill>
          <a:blip r:embed="rId2">
            <a:alphaModFix amt="50000"/>
            <a:extLst/>
          </a:blip>
          <a:stretch>
            <a:fillRect/>
          </a:stretch>
        </p:blipFill>
        <p:spPr>
          <a:xfrm>
            <a:off x="0" y="0"/>
            <a:ext cx="449918" cy="440778"/>
          </a:xfrm>
          <a:prstGeom prst="rect">
            <a:avLst/>
          </a:prstGeom>
          <a:ln w="12700">
            <a:miter lim="400000"/>
          </a:ln>
        </p:spPr>
      </p:pic>
    </p:spTree>
    <p:extLst>
      <p:ext uri="{BB962C8B-B14F-4D97-AF65-F5344CB8AC3E}">
        <p14:creationId xmlns:p14="http://schemas.microsoft.com/office/powerpoint/2010/main" val="402579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2846"/>
            <a:ext cx="7772400" cy="1225021"/>
          </a:xfrm>
        </p:spPr>
        <p:txBody>
          <a:bodyPr/>
          <a:lstStyle/>
          <a:p>
            <a:r>
              <a:rPr lang="en-US" dirty="0" smtClean="0"/>
              <a:t>Visualizing Time</a:t>
            </a:r>
            <a:endParaRPr lang="en-US" dirty="0"/>
          </a:p>
        </p:txBody>
      </p:sp>
      <p:sp>
        <p:nvSpPr>
          <p:cNvPr id="3" name="Subtitle 2"/>
          <p:cNvSpPr>
            <a:spLocks noGrp="1"/>
          </p:cNvSpPr>
          <p:nvPr>
            <p:ph type="subTitle" idx="1"/>
          </p:nvPr>
        </p:nvSpPr>
        <p:spPr>
          <a:xfrm>
            <a:off x="1371600" y="2625989"/>
            <a:ext cx="6400800" cy="1460500"/>
          </a:xfrm>
        </p:spPr>
        <p:txBody>
          <a:bodyPr>
            <a:noAutofit/>
          </a:bodyPr>
          <a:lstStyle/>
          <a:p>
            <a:r>
              <a:rPr lang="en-US" sz="2800" dirty="0" smtClean="0"/>
              <a:t>The Influence of 	Timeline Axis and Direction on Causal Reasoning in Litigation Law </a:t>
            </a:r>
            <a:endParaRPr lang="en-US" sz="2800" dirty="0"/>
          </a:p>
        </p:txBody>
      </p:sp>
      <p:sp>
        <p:nvSpPr>
          <p:cNvPr id="5" name="TextBox 4"/>
          <p:cNvSpPr txBox="1"/>
          <p:nvPr/>
        </p:nvSpPr>
        <p:spPr>
          <a:xfrm>
            <a:off x="7317809" y="5231081"/>
            <a:ext cx="1826191" cy="369332"/>
          </a:xfrm>
          <a:prstGeom prst="rect">
            <a:avLst/>
          </a:prstGeom>
          <a:noFill/>
        </p:spPr>
        <p:txBody>
          <a:bodyPr wrap="none" rtlCol="0">
            <a:spAutoFit/>
          </a:bodyPr>
          <a:lstStyle/>
          <a:p>
            <a:r>
              <a:rPr lang="en-US" dirty="0" smtClean="0"/>
              <a:t> © Amy Rae Fox </a:t>
            </a:r>
            <a:endParaRPr lang="en-US" dirty="0"/>
          </a:p>
        </p:txBody>
      </p:sp>
      <p:pic>
        <p:nvPicPr>
          <p:cNvPr id="6" name="pasted-image.pdf"/>
          <p:cNvPicPr/>
          <p:nvPr/>
        </p:nvPicPr>
        <p:blipFill>
          <a:blip r:embed="rId3">
            <a:extLst/>
          </a:blip>
          <a:stretch>
            <a:fillRect/>
          </a:stretch>
        </p:blipFill>
        <p:spPr>
          <a:xfrm>
            <a:off x="3201742" y="1162846"/>
            <a:ext cx="2552700" cy="2552700"/>
          </a:xfrm>
          <a:prstGeom prst="rect">
            <a:avLst/>
          </a:prstGeom>
          <a:ln w="12700">
            <a:miter lim="400000"/>
          </a:ln>
        </p:spPr>
      </p:pic>
    </p:spTree>
    <p:extLst>
      <p:ext uri="{BB962C8B-B14F-4D97-AF65-F5344CB8AC3E}">
        <p14:creationId xmlns:p14="http://schemas.microsoft.com/office/powerpoint/2010/main" val="14269056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2892099" cy="369332"/>
          </a:xfrm>
          <a:prstGeom prst="rect">
            <a:avLst/>
          </a:prstGeom>
          <a:noFill/>
        </p:spPr>
        <p:txBody>
          <a:bodyPr wrap="square" rtlCol="0">
            <a:spAutoFit/>
          </a:bodyPr>
          <a:lstStyle/>
          <a:p>
            <a:r>
              <a:rPr lang="en-US" dirty="0" smtClean="0"/>
              <a:t>Methodology &gt; Sample</a:t>
            </a:r>
          </a:p>
        </p:txBody>
      </p:sp>
      <p:pic>
        <p:nvPicPr>
          <p:cNvPr id="36" name="pasted-image.png"/>
          <p:cNvPicPr/>
          <p:nvPr/>
        </p:nvPicPr>
        <p:blipFill>
          <a:blip r:embed="rId3">
            <a:extLst/>
          </a:blip>
          <a:srcRect l="2723" b="5359"/>
          <a:stretch>
            <a:fillRect/>
          </a:stretch>
        </p:blipFill>
        <p:spPr>
          <a:xfrm>
            <a:off x="989072" y="2441583"/>
            <a:ext cx="623477" cy="945322"/>
          </a:xfrm>
          <a:prstGeom prst="rect">
            <a:avLst/>
          </a:prstGeom>
          <a:ln w="12700" cap="flat">
            <a:noFill/>
            <a:miter lim="400000"/>
          </a:ln>
          <a:effectLst/>
        </p:spPr>
      </p:pic>
      <p:pic>
        <p:nvPicPr>
          <p:cNvPr id="37" name="pasted-image.png"/>
          <p:cNvPicPr/>
          <p:nvPr/>
        </p:nvPicPr>
        <p:blipFill>
          <a:blip r:embed="rId3">
            <a:extLst/>
          </a:blip>
          <a:srcRect l="2723" b="5359"/>
          <a:stretch>
            <a:fillRect/>
          </a:stretch>
        </p:blipFill>
        <p:spPr>
          <a:xfrm>
            <a:off x="1718897" y="2441583"/>
            <a:ext cx="623478" cy="945321"/>
          </a:xfrm>
          <a:prstGeom prst="rect">
            <a:avLst/>
          </a:prstGeom>
          <a:ln w="12700" cap="flat">
            <a:noFill/>
            <a:miter lim="400000"/>
          </a:ln>
          <a:effectLst/>
        </p:spPr>
      </p:pic>
      <p:pic>
        <p:nvPicPr>
          <p:cNvPr id="38" name="pasted-image.png"/>
          <p:cNvPicPr/>
          <p:nvPr/>
        </p:nvPicPr>
        <p:blipFill>
          <a:blip r:embed="rId3">
            <a:extLst/>
          </a:blip>
          <a:srcRect l="2723" b="5359"/>
          <a:stretch>
            <a:fillRect/>
          </a:stretch>
        </p:blipFill>
        <p:spPr>
          <a:xfrm>
            <a:off x="2448827" y="2441583"/>
            <a:ext cx="623477" cy="945321"/>
          </a:xfrm>
          <a:prstGeom prst="rect">
            <a:avLst/>
          </a:prstGeom>
          <a:ln w="12700" cap="flat">
            <a:noFill/>
            <a:miter lim="400000"/>
          </a:ln>
          <a:effectLst/>
        </p:spPr>
      </p:pic>
      <p:pic>
        <p:nvPicPr>
          <p:cNvPr id="39" name="pasted-image.png"/>
          <p:cNvPicPr/>
          <p:nvPr/>
        </p:nvPicPr>
        <p:blipFill>
          <a:blip r:embed="rId3">
            <a:extLst/>
          </a:blip>
          <a:srcRect l="2723" b="5359"/>
          <a:stretch>
            <a:fillRect/>
          </a:stretch>
        </p:blipFill>
        <p:spPr>
          <a:xfrm>
            <a:off x="3178651" y="2441583"/>
            <a:ext cx="623477" cy="945321"/>
          </a:xfrm>
          <a:prstGeom prst="rect">
            <a:avLst/>
          </a:prstGeom>
          <a:ln w="12700" cap="flat">
            <a:noFill/>
            <a:miter lim="400000"/>
          </a:ln>
          <a:effectLst/>
        </p:spPr>
      </p:pic>
      <p:pic>
        <p:nvPicPr>
          <p:cNvPr id="40" name="pasted-image.png"/>
          <p:cNvPicPr/>
          <p:nvPr/>
        </p:nvPicPr>
        <p:blipFill>
          <a:blip r:embed="rId3">
            <a:extLst/>
          </a:blip>
          <a:srcRect l="2723" b="5359"/>
          <a:stretch>
            <a:fillRect/>
          </a:stretch>
        </p:blipFill>
        <p:spPr>
          <a:xfrm>
            <a:off x="3908476" y="2441583"/>
            <a:ext cx="623477" cy="945321"/>
          </a:xfrm>
          <a:prstGeom prst="rect">
            <a:avLst/>
          </a:prstGeom>
          <a:ln w="12700" cap="flat">
            <a:noFill/>
            <a:miter lim="400000"/>
          </a:ln>
          <a:effectLst/>
        </p:spPr>
      </p:pic>
      <p:pic>
        <p:nvPicPr>
          <p:cNvPr id="41" name="pasted-image.png"/>
          <p:cNvPicPr/>
          <p:nvPr/>
        </p:nvPicPr>
        <p:blipFill>
          <a:blip r:embed="rId3">
            <a:extLst/>
          </a:blip>
          <a:srcRect l="2723" b="5359"/>
          <a:stretch>
            <a:fillRect/>
          </a:stretch>
        </p:blipFill>
        <p:spPr>
          <a:xfrm>
            <a:off x="4638300" y="2441583"/>
            <a:ext cx="623477" cy="945321"/>
          </a:xfrm>
          <a:prstGeom prst="rect">
            <a:avLst/>
          </a:prstGeom>
          <a:ln w="12700" cap="flat">
            <a:noFill/>
            <a:miter lim="400000"/>
          </a:ln>
          <a:effectLst/>
        </p:spPr>
      </p:pic>
      <p:pic>
        <p:nvPicPr>
          <p:cNvPr id="42" name="pasted-image.png"/>
          <p:cNvPicPr/>
          <p:nvPr/>
        </p:nvPicPr>
        <p:blipFill>
          <a:blip r:embed="rId3">
            <a:extLst/>
          </a:blip>
          <a:srcRect l="2723" b="5359"/>
          <a:stretch>
            <a:fillRect/>
          </a:stretch>
        </p:blipFill>
        <p:spPr>
          <a:xfrm>
            <a:off x="5368230" y="2441583"/>
            <a:ext cx="623477" cy="945321"/>
          </a:xfrm>
          <a:prstGeom prst="rect">
            <a:avLst/>
          </a:prstGeom>
          <a:ln w="12700" cap="flat">
            <a:noFill/>
            <a:miter lim="400000"/>
          </a:ln>
          <a:effectLst/>
        </p:spPr>
      </p:pic>
      <p:pic>
        <p:nvPicPr>
          <p:cNvPr id="43" name="pasted-image.png"/>
          <p:cNvPicPr/>
          <p:nvPr/>
        </p:nvPicPr>
        <p:blipFill>
          <a:blip r:embed="rId3">
            <a:extLst/>
          </a:blip>
          <a:srcRect l="2723" b="5359"/>
          <a:stretch>
            <a:fillRect/>
          </a:stretch>
        </p:blipFill>
        <p:spPr>
          <a:xfrm>
            <a:off x="6098055" y="2441583"/>
            <a:ext cx="623477" cy="945321"/>
          </a:xfrm>
          <a:prstGeom prst="rect">
            <a:avLst/>
          </a:prstGeom>
          <a:ln w="12700" cap="flat">
            <a:noFill/>
            <a:miter lim="400000"/>
          </a:ln>
          <a:effectLst/>
        </p:spPr>
      </p:pic>
      <p:pic>
        <p:nvPicPr>
          <p:cNvPr id="44" name="pasted-image.png"/>
          <p:cNvPicPr/>
          <p:nvPr/>
        </p:nvPicPr>
        <p:blipFill>
          <a:blip r:embed="rId3">
            <a:extLst/>
          </a:blip>
          <a:srcRect l="2723" b="5359"/>
          <a:stretch>
            <a:fillRect/>
          </a:stretch>
        </p:blipFill>
        <p:spPr>
          <a:xfrm>
            <a:off x="6827985" y="2441583"/>
            <a:ext cx="623477" cy="945321"/>
          </a:xfrm>
          <a:prstGeom prst="rect">
            <a:avLst/>
          </a:prstGeom>
          <a:ln w="12700" cap="flat">
            <a:noFill/>
            <a:miter lim="400000"/>
          </a:ln>
          <a:effectLst/>
        </p:spPr>
      </p:pic>
      <p:pic>
        <p:nvPicPr>
          <p:cNvPr id="45" name="pasted-image.png"/>
          <p:cNvPicPr/>
          <p:nvPr/>
        </p:nvPicPr>
        <p:blipFill>
          <a:blip r:embed="rId3">
            <a:extLst/>
          </a:blip>
          <a:srcRect l="2723" b="5359"/>
          <a:stretch>
            <a:fillRect/>
          </a:stretch>
        </p:blipFill>
        <p:spPr>
          <a:xfrm>
            <a:off x="7557810" y="2441583"/>
            <a:ext cx="623477" cy="945321"/>
          </a:xfrm>
          <a:prstGeom prst="rect">
            <a:avLst/>
          </a:prstGeom>
          <a:ln w="12700" cap="flat">
            <a:noFill/>
            <a:miter lim="400000"/>
          </a:ln>
          <a:effectLst/>
        </p:spPr>
      </p:pic>
      <p:pic>
        <p:nvPicPr>
          <p:cNvPr id="26" name="pasted-image.png"/>
          <p:cNvPicPr/>
          <p:nvPr/>
        </p:nvPicPr>
        <p:blipFill>
          <a:blip r:embed="rId3">
            <a:extLst/>
          </a:blip>
          <a:srcRect l="2723" b="5359"/>
          <a:stretch>
            <a:fillRect/>
          </a:stretch>
        </p:blipFill>
        <p:spPr>
          <a:xfrm>
            <a:off x="982498" y="3535694"/>
            <a:ext cx="623477" cy="945321"/>
          </a:xfrm>
          <a:prstGeom prst="rect">
            <a:avLst/>
          </a:prstGeom>
          <a:ln w="12700" cap="flat">
            <a:noFill/>
            <a:miter lim="400000"/>
          </a:ln>
          <a:effectLst/>
        </p:spPr>
      </p:pic>
      <p:pic>
        <p:nvPicPr>
          <p:cNvPr id="27" name="pasted-image.png"/>
          <p:cNvPicPr/>
          <p:nvPr/>
        </p:nvPicPr>
        <p:blipFill>
          <a:blip r:embed="rId3">
            <a:extLst/>
          </a:blip>
          <a:srcRect l="2723" b="5359"/>
          <a:stretch>
            <a:fillRect/>
          </a:stretch>
        </p:blipFill>
        <p:spPr>
          <a:xfrm>
            <a:off x="1712322" y="3535694"/>
            <a:ext cx="623478" cy="945321"/>
          </a:xfrm>
          <a:prstGeom prst="rect">
            <a:avLst/>
          </a:prstGeom>
          <a:ln w="12700" cap="flat">
            <a:noFill/>
            <a:miter lim="400000"/>
          </a:ln>
          <a:effectLst/>
        </p:spPr>
      </p:pic>
      <p:pic>
        <p:nvPicPr>
          <p:cNvPr id="28" name="pasted-image.png"/>
          <p:cNvPicPr/>
          <p:nvPr/>
        </p:nvPicPr>
        <p:blipFill>
          <a:blip r:embed="rId3">
            <a:extLst/>
          </a:blip>
          <a:srcRect l="2723" b="5359"/>
          <a:stretch>
            <a:fillRect/>
          </a:stretch>
        </p:blipFill>
        <p:spPr>
          <a:xfrm>
            <a:off x="2442252" y="3535694"/>
            <a:ext cx="623478" cy="945321"/>
          </a:xfrm>
          <a:prstGeom prst="rect">
            <a:avLst/>
          </a:prstGeom>
          <a:ln w="12700" cap="flat">
            <a:noFill/>
            <a:miter lim="400000"/>
          </a:ln>
          <a:effectLst/>
        </p:spPr>
      </p:pic>
      <p:pic>
        <p:nvPicPr>
          <p:cNvPr id="29" name="pasted-image.png"/>
          <p:cNvPicPr/>
          <p:nvPr/>
        </p:nvPicPr>
        <p:blipFill>
          <a:blip r:embed="rId3">
            <a:extLst/>
          </a:blip>
          <a:srcRect l="2723" b="5359"/>
          <a:stretch>
            <a:fillRect/>
          </a:stretch>
        </p:blipFill>
        <p:spPr>
          <a:xfrm>
            <a:off x="3172076" y="3535694"/>
            <a:ext cx="623478" cy="945321"/>
          </a:xfrm>
          <a:prstGeom prst="rect">
            <a:avLst/>
          </a:prstGeom>
          <a:ln w="12700" cap="flat">
            <a:noFill/>
            <a:miter lim="400000"/>
          </a:ln>
          <a:effectLst/>
        </p:spPr>
      </p:pic>
      <p:pic>
        <p:nvPicPr>
          <p:cNvPr id="30" name="pasted-image.png"/>
          <p:cNvPicPr/>
          <p:nvPr/>
        </p:nvPicPr>
        <p:blipFill>
          <a:blip r:embed="rId3">
            <a:extLst/>
          </a:blip>
          <a:srcRect l="2723" b="5359"/>
          <a:stretch>
            <a:fillRect/>
          </a:stretch>
        </p:blipFill>
        <p:spPr>
          <a:xfrm>
            <a:off x="3901901" y="3535694"/>
            <a:ext cx="623477" cy="945321"/>
          </a:xfrm>
          <a:prstGeom prst="rect">
            <a:avLst/>
          </a:prstGeom>
          <a:ln w="12700" cap="flat">
            <a:noFill/>
            <a:miter lim="400000"/>
          </a:ln>
          <a:effectLst/>
        </p:spPr>
      </p:pic>
      <p:pic>
        <p:nvPicPr>
          <p:cNvPr id="31" name="pasted-image.png"/>
          <p:cNvPicPr/>
          <p:nvPr/>
        </p:nvPicPr>
        <p:blipFill>
          <a:blip r:embed="rId3">
            <a:extLst/>
          </a:blip>
          <a:srcRect l="2723" b="5359"/>
          <a:stretch>
            <a:fillRect/>
          </a:stretch>
        </p:blipFill>
        <p:spPr>
          <a:xfrm>
            <a:off x="4631725" y="3535694"/>
            <a:ext cx="623477" cy="945321"/>
          </a:xfrm>
          <a:prstGeom prst="rect">
            <a:avLst/>
          </a:prstGeom>
          <a:ln w="12700" cap="flat">
            <a:noFill/>
            <a:miter lim="400000"/>
          </a:ln>
          <a:effectLst/>
        </p:spPr>
      </p:pic>
      <p:pic>
        <p:nvPicPr>
          <p:cNvPr id="32" name="pasted-image.png"/>
          <p:cNvPicPr/>
          <p:nvPr/>
        </p:nvPicPr>
        <p:blipFill>
          <a:blip r:embed="rId3">
            <a:extLst/>
          </a:blip>
          <a:srcRect l="2723" b="5359"/>
          <a:stretch>
            <a:fillRect/>
          </a:stretch>
        </p:blipFill>
        <p:spPr>
          <a:xfrm>
            <a:off x="5361655" y="3535694"/>
            <a:ext cx="623477" cy="945321"/>
          </a:xfrm>
          <a:prstGeom prst="rect">
            <a:avLst/>
          </a:prstGeom>
          <a:ln w="12700" cap="flat">
            <a:noFill/>
            <a:miter lim="400000"/>
          </a:ln>
          <a:effectLst/>
        </p:spPr>
      </p:pic>
      <p:pic>
        <p:nvPicPr>
          <p:cNvPr id="50" name="pasted-image.png"/>
          <p:cNvPicPr/>
          <p:nvPr/>
        </p:nvPicPr>
        <p:blipFill>
          <a:blip r:embed="rId4">
            <a:extLst/>
          </a:blip>
          <a:stretch>
            <a:fillRect/>
          </a:stretch>
        </p:blipFill>
        <p:spPr>
          <a:xfrm>
            <a:off x="7562412" y="2334143"/>
            <a:ext cx="435863" cy="461558"/>
          </a:xfrm>
          <a:prstGeom prst="rect">
            <a:avLst/>
          </a:prstGeom>
          <a:ln w="12700" cap="flat">
            <a:noFill/>
            <a:miter lim="400000"/>
          </a:ln>
          <a:effectLst/>
        </p:spPr>
      </p:pic>
      <p:pic>
        <p:nvPicPr>
          <p:cNvPr id="51" name="pasted-image.png"/>
          <p:cNvPicPr/>
          <p:nvPr/>
        </p:nvPicPr>
        <p:blipFill>
          <a:blip r:embed="rId4">
            <a:extLst/>
          </a:blip>
          <a:stretch>
            <a:fillRect/>
          </a:stretch>
        </p:blipFill>
        <p:spPr>
          <a:xfrm>
            <a:off x="6819626" y="2334143"/>
            <a:ext cx="435863" cy="461558"/>
          </a:xfrm>
          <a:prstGeom prst="rect">
            <a:avLst/>
          </a:prstGeom>
          <a:ln w="12700" cap="flat">
            <a:noFill/>
            <a:miter lim="400000"/>
          </a:ln>
          <a:effectLst/>
        </p:spPr>
      </p:pic>
      <p:pic>
        <p:nvPicPr>
          <p:cNvPr id="52" name="pasted-image.png"/>
          <p:cNvPicPr/>
          <p:nvPr/>
        </p:nvPicPr>
        <p:blipFill>
          <a:blip r:embed="rId4">
            <a:extLst/>
          </a:blip>
          <a:stretch>
            <a:fillRect/>
          </a:stretch>
        </p:blipFill>
        <p:spPr>
          <a:xfrm>
            <a:off x="6076840" y="2334143"/>
            <a:ext cx="435863" cy="461558"/>
          </a:xfrm>
          <a:prstGeom prst="rect">
            <a:avLst/>
          </a:prstGeom>
          <a:ln w="12700" cap="flat">
            <a:noFill/>
            <a:miter lim="400000"/>
          </a:ln>
          <a:effectLst/>
        </p:spPr>
      </p:pic>
      <p:pic>
        <p:nvPicPr>
          <p:cNvPr id="53" name="pasted-image.png"/>
          <p:cNvPicPr/>
          <p:nvPr/>
        </p:nvPicPr>
        <p:blipFill>
          <a:blip r:embed="rId4">
            <a:extLst/>
          </a:blip>
          <a:stretch>
            <a:fillRect/>
          </a:stretch>
        </p:blipFill>
        <p:spPr>
          <a:xfrm>
            <a:off x="5334055" y="2334143"/>
            <a:ext cx="435863" cy="461558"/>
          </a:xfrm>
          <a:prstGeom prst="rect">
            <a:avLst/>
          </a:prstGeom>
          <a:ln w="12700" cap="flat">
            <a:noFill/>
            <a:miter lim="400000"/>
          </a:ln>
          <a:effectLst/>
        </p:spPr>
      </p:pic>
      <p:pic>
        <p:nvPicPr>
          <p:cNvPr id="54" name="pasted-image.png"/>
          <p:cNvPicPr/>
          <p:nvPr/>
        </p:nvPicPr>
        <p:blipFill>
          <a:blip r:embed="rId4">
            <a:extLst/>
          </a:blip>
          <a:stretch>
            <a:fillRect/>
          </a:stretch>
        </p:blipFill>
        <p:spPr>
          <a:xfrm>
            <a:off x="4611082" y="2334143"/>
            <a:ext cx="435863" cy="461558"/>
          </a:xfrm>
          <a:prstGeom prst="rect">
            <a:avLst/>
          </a:prstGeom>
          <a:ln w="12700" cap="flat">
            <a:noFill/>
            <a:miter lim="400000"/>
          </a:ln>
          <a:effectLst/>
        </p:spPr>
      </p:pic>
      <p:pic>
        <p:nvPicPr>
          <p:cNvPr id="55" name="pasted-image.png"/>
          <p:cNvPicPr/>
          <p:nvPr/>
        </p:nvPicPr>
        <p:blipFill>
          <a:blip r:embed="rId4">
            <a:extLst/>
          </a:blip>
          <a:stretch>
            <a:fillRect/>
          </a:stretch>
        </p:blipFill>
        <p:spPr>
          <a:xfrm>
            <a:off x="3878203" y="2334143"/>
            <a:ext cx="435863" cy="461558"/>
          </a:xfrm>
          <a:prstGeom prst="rect">
            <a:avLst/>
          </a:prstGeom>
          <a:ln w="12700" cap="flat">
            <a:noFill/>
            <a:miter lim="400000"/>
          </a:ln>
          <a:effectLst/>
        </p:spPr>
      </p:pic>
      <p:pic>
        <p:nvPicPr>
          <p:cNvPr id="56" name="pasted-image.png"/>
          <p:cNvPicPr/>
          <p:nvPr/>
        </p:nvPicPr>
        <p:blipFill>
          <a:blip r:embed="rId4">
            <a:extLst/>
          </a:blip>
          <a:stretch>
            <a:fillRect/>
          </a:stretch>
        </p:blipFill>
        <p:spPr>
          <a:xfrm>
            <a:off x="3125511" y="2334143"/>
            <a:ext cx="435863" cy="461558"/>
          </a:xfrm>
          <a:prstGeom prst="rect">
            <a:avLst/>
          </a:prstGeom>
          <a:ln w="12700" cap="flat">
            <a:noFill/>
            <a:miter lim="400000"/>
          </a:ln>
          <a:effectLst/>
        </p:spPr>
      </p:pic>
      <p:pic>
        <p:nvPicPr>
          <p:cNvPr id="57" name="pasted-image.png"/>
          <p:cNvPicPr/>
          <p:nvPr/>
        </p:nvPicPr>
        <p:blipFill>
          <a:blip r:embed="rId4">
            <a:extLst/>
          </a:blip>
          <a:stretch>
            <a:fillRect/>
          </a:stretch>
        </p:blipFill>
        <p:spPr>
          <a:xfrm>
            <a:off x="2392632" y="2334143"/>
            <a:ext cx="435863" cy="461558"/>
          </a:xfrm>
          <a:prstGeom prst="rect">
            <a:avLst/>
          </a:prstGeom>
          <a:ln w="12700" cap="flat">
            <a:noFill/>
            <a:miter lim="400000"/>
          </a:ln>
          <a:effectLst/>
        </p:spPr>
      </p:pic>
      <p:pic>
        <p:nvPicPr>
          <p:cNvPr id="58" name="pasted-image.png"/>
          <p:cNvPicPr/>
          <p:nvPr/>
        </p:nvPicPr>
        <p:blipFill>
          <a:blip r:embed="rId4">
            <a:extLst/>
          </a:blip>
          <a:stretch>
            <a:fillRect/>
          </a:stretch>
        </p:blipFill>
        <p:spPr>
          <a:xfrm>
            <a:off x="1737378" y="2334143"/>
            <a:ext cx="435863" cy="461558"/>
          </a:xfrm>
          <a:prstGeom prst="rect">
            <a:avLst/>
          </a:prstGeom>
          <a:ln w="12700" cap="flat">
            <a:noFill/>
            <a:miter lim="400000"/>
          </a:ln>
          <a:effectLst/>
        </p:spPr>
      </p:pic>
      <p:pic>
        <p:nvPicPr>
          <p:cNvPr id="59" name="pasted-image.png"/>
          <p:cNvPicPr/>
          <p:nvPr/>
        </p:nvPicPr>
        <p:blipFill>
          <a:blip r:embed="rId4">
            <a:extLst/>
          </a:blip>
          <a:stretch>
            <a:fillRect/>
          </a:stretch>
        </p:blipFill>
        <p:spPr>
          <a:xfrm>
            <a:off x="989072" y="2334143"/>
            <a:ext cx="435863" cy="461558"/>
          </a:xfrm>
          <a:prstGeom prst="rect">
            <a:avLst/>
          </a:prstGeom>
          <a:ln w="12700" cap="flat">
            <a:noFill/>
            <a:miter lim="400000"/>
          </a:ln>
          <a:effectLst/>
        </p:spPr>
      </p:pic>
      <p:pic>
        <p:nvPicPr>
          <p:cNvPr id="60" name="pasted-image.png"/>
          <p:cNvPicPr/>
          <p:nvPr/>
        </p:nvPicPr>
        <p:blipFill>
          <a:blip r:embed="rId4">
            <a:extLst/>
          </a:blip>
          <a:stretch>
            <a:fillRect/>
          </a:stretch>
        </p:blipFill>
        <p:spPr>
          <a:xfrm>
            <a:off x="998621" y="3430871"/>
            <a:ext cx="435863" cy="461558"/>
          </a:xfrm>
          <a:prstGeom prst="rect">
            <a:avLst/>
          </a:prstGeom>
          <a:ln w="12700" cap="flat">
            <a:noFill/>
            <a:miter lim="400000"/>
          </a:ln>
          <a:effectLst/>
        </p:spPr>
      </p:pic>
      <p:pic>
        <p:nvPicPr>
          <p:cNvPr id="61" name="pasted-image.png"/>
          <p:cNvPicPr/>
          <p:nvPr/>
        </p:nvPicPr>
        <p:blipFill>
          <a:blip r:embed="rId4">
            <a:extLst/>
          </a:blip>
          <a:stretch>
            <a:fillRect/>
          </a:stretch>
        </p:blipFill>
        <p:spPr>
          <a:xfrm>
            <a:off x="1746927" y="3430871"/>
            <a:ext cx="435863" cy="461558"/>
          </a:xfrm>
          <a:prstGeom prst="rect">
            <a:avLst/>
          </a:prstGeom>
          <a:ln w="12700" cap="flat">
            <a:noFill/>
            <a:miter lim="400000"/>
          </a:ln>
          <a:effectLst/>
        </p:spPr>
      </p:pic>
      <p:pic>
        <p:nvPicPr>
          <p:cNvPr id="62" name="pasted-image.png"/>
          <p:cNvPicPr/>
          <p:nvPr/>
        </p:nvPicPr>
        <p:blipFill>
          <a:blip r:embed="rId4">
            <a:extLst/>
          </a:blip>
          <a:stretch>
            <a:fillRect/>
          </a:stretch>
        </p:blipFill>
        <p:spPr>
          <a:xfrm>
            <a:off x="2475422" y="3430871"/>
            <a:ext cx="435863" cy="461558"/>
          </a:xfrm>
          <a:prstGeom prst="rect">
            <a:avLst/>
          </a:prstGeom>
          <a:ln w="12700" cap="flat">
            <a:noFill/>
            <a:miter lim="400000"/>
          </a:ln>
          <a:effectLst/>
        </p:spPr>
      </p:pic>
      <p:pic>
        <p:nvPicPr>
          <p:cNvPr id="63" name="pasted-image.png"/>
          <p:cNvPicPr/>
          <p:nvPr/>
        </p:nvPicPr>
        <p:blipFill>
          <a:blip r:embed="rId4">
            <a:extLst/>
          </a:blip>
          <a:stretch>
            <a:fillRect/>
          </a:stretch>
        </p:blipFill>
        <p:spPr>
          <a:xfrm>
            <a:off x="3115248" y="3430871"/>
            <a:ext cx="435863" cy="461558"/>
          </a:xfrm>
          <a:prstGeom prst="rect">
            <a:avLst/>
          </a:prstGeom>
          <a:ln w="12700" cap="flat">
            <a:noFill/>
            <a:miter lim="400000"/>
          </a:ln>
          <a:effectLst/>
        </p:spPr>
      </p:pic>
      <p:pic>
        <p:nvPicPr>
          <p:cNvPr id="64" name="pasted-image.png"/>
          <p:cNvPicPr/>
          <p:nvPr/>
        </p:nvPicPr>
        <p:blipFill>
          <a:blip r:embed="rId4">
            <a:extLst/>
          </a:blip>
          <a:stretch>
            <a:fillRect/>
          </a:stretch>
        </p:blipFill>
        <p:spPr>
          <a:xfrm>
            <a:off x="3897656" y="3430871"/>
            <a:ext cx="435863" cy="461558"/>
          </a:xfrm>
          <a:prstGeom prst="rect">
            <a:avLst/>
          </a:prstGeom>
          <a:ln w="12700" cap="flat">
            <a:noFill/>
            <a:miter lim="400000"/>
          </a:ln>
          <a:effectLst/>
        </p:spPr>
      </p:pic>
      <p:pic>
        <p:nvPicPr>
          <p:cNvPr id="65" name="pasted-image.png"/>
          <p:cNvPicPr/>
          <p:nvPr/>
        </p:nvPicPr>
        <p:blipFill>
          <a:blip r:embed="rId4">
            <a:extLst/>
          </a:blip>
          <a:stretch>
            <a:fillRect/>
          </a:stretch>
        </p:blipFill>
        <p:spPr>
          <a:xfrm>
            <a:off x="4630537" y="3430871"/>
            <a:ext cx="435863" cy="461558"/>
          </a:xfrm>
          <a:prstGeom prst="rect">
            <a:avLst/>
          </a:prstGeom>
          <a:ln w="12700" cap="flat">
            <a:noFill/>
            <a:miter lim="400000"/>
          </a:ln>
          <a:effectLst/>
        </p:spPr>
      </p:pic>
      <p:pic>
        <p:nvPicPr>
          <p:cNvPr id="66" name="pasted-image.png"/>
          <p:cNvPicPr/>
          <p:nvPr/>
        </p:nvPicPr>
        <p:blipFill>
          <a:blip r:embed="rId4">
            <a:extLst/>
          </a:blip>
          <a:stretch>
            <a:fillRect/>
          </a:stretch>
        </p:blipFill>
        <p:spPr>
          <a:xfrm>
            <a:off x="5343604" y="3430871"/>
            <a:ext cx="435863" cy="461558"/>
          </a:xfrm>
          <a:prstGeom prst="rect">
            <a:avLst/>
          </a:prstGeom>
          <a:ln w="12700" cap="flat">
            <a:noFill/>
            <a:miter lim="400000"/>
          </a:ln>
          <a:effectLst/>
        </p:spPr>
      </p:pic>
      <p:grpSp>
        <p:nvGrpSpPr>
          <p:cNvPr id="9" name="Group 8"/>
          <p:cNvGrpSpPr/>
          <p:nvPr/>
        </p:nvGrpSpPr>
        <p:grpSpPr>
          <a:xfrm>
            <a:off x="982498" y="2165875"/>
            <a:ext cx="7022351" cy="2444130"/>
            <a:chOff x="982498" y="2165875"/>
            <a:chExt cx="7022351" cy="2444130"/>
          </a:xfrm>
        </p:grpSpPr>
        <p:cxnSp>
          <p:nvCxnSpPr>
            <p:cNvPr id="11" name="Straight Arrow Connector 10"/>
            <p:cNvCxnSpPr/>
            <p:nvPr/>
          </p:nvCxnSpPr>
          <p:spPr>
            <a:xfrm>
              <a:off x="982498" y="216587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5" name="Straight Arrow Connector 74"/>
            <p:cNvCxnSpPr/>
            <p:nvPr/>
          </p:nvCxnSpPr>
          <p:spPr>
            <a:xfrm>
              <a:off x="1746927" y="216587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6" name="Straight Arrow Connector 75"/>
            <p:cNvCxnSpPr/>
            <p:nvPr/>
          </p:nvCxnSpPr>
          <p:spPr>
            <a:xfrm>
              <a:off x="2442252" y="216587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7" name="Straight Arrow Connector 76"/>
            <p:cNvCxnSpPr/>
            <p:nvPr/>
          </p:nvCxnSpPr>
          <p:spPr>
            <a:xfrm>
              <a:off x="3178546" y="216587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8" name="Straight Arrow Connector 77"/>
            <p:cNvCxnSpPr/>
            <p:nvPr/>
          </p:nvCxnSpPr>
          <p:spPr>
            <a:xfrm>
              <a:off x="3942975" y="216587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9" name="Straight Arrow Connector 78"/>
            <p:cNvCxnSpPr/>
            <p:nvPr/>
          </p:nvCxnSpPr>
          <p:spPr>
            <a:xfrm>
              <a:off x="4638300" y="216587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80" name="Straight Arrow Connector 79"/>
            <p:cNvCxnSpPr/>
            <p:nvPr/>
          </p:nvCxnSpPr>
          <p:spPr>
            <a:xfrm>
              <a:off x="5368231" y="216587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81" name="Straight Arrow Connector 80"/>
            <p:cNvCxnSpPr/>
            <p:nvPr/>
          </p:nvCxnSpPr>
          <p:spPr>
            <a:xfrm>
              <a:off x="6132660" y="216587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82" name="Straight Arrow Connector 81"/>
            <p:cNvCxnSpPr/>
            <p:nvPr/>
          </p:nvCxnSpPr>
          <p:spPr>
            <a:xfrm>
              <a:off x="6827985" y="216587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83" name="Straight Arrow Connector 82"/>
            <p:cNvCxnSpPr/>
            <p:nvPr/>
          </p:nvCxnSpPr>
          <p:spPr>
            <a:xfrm>
              <a:off x="1055936" y="461000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84" name="Straight Arrow Connector 83"/>
            <p:cNvCxnSpPr/>
            <p:nvPr/>
          </p:nvCxnSpPr>
          <p:spPr>
            <a:xfrm>
              <a:off x="1820365" y="461000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0" name="Straight Arrow Connector 89"/>
            <p:cNvCxnSpPr/>
            <p:nvPr/>
          </p:nvCxnSpPr>
          <p:spPr>
            <a:xfrm>
              <a:off x="7562412" y="2165875"/>
              <a:ext cx="44243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grpSp>
        <p:nvGrpSpPr>
          <p:cNvPr id="93" name="Group 298"/>
          <p:cNvGrpSpPr/>
          <p:nvPr/>
        </p:nvGrpSpPr>
        <p:grpSpPr>
          <a:xfrm>
            <a:off x="1115840" y="2795701"/>
            <a:ext cx="6882435" cy="1384921"/>
            <a:chOff x="0" y="0"/>
            <a:chExt cx="8868643" cy="2019521"/>
          </a:xfrm>
        </p:grpSpPr>
        <p:sp>
          <p:nvSpPr>
            <p:cNvPr id="100" name="Shape 278"/>
            <p:cNvSpPr/>
            <p:nvPr/>
          </p:nvSpPr>
          <p:spPr>
            <a:xfrm>
              <a:off x="8466" y="5905"/>
              <a:ext cx="401570"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EC5D57">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1" name="Shape 279"/>
            <p:cNvSpPr/>
            <p:nvPr/>
          </p:nvSpPr>
          <p:spPr>
            <a:xfrm>
              <a:off x="948266" y="0"/>
              <a:ext cx="401570"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EC5D57">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2" name="Shape 280"/>
            <p:cNvSpPr/>
            <p:nvPr/>
          </p:nvSpPr>
          <p:spPr>
            <a:xfrm>
              <a:off x="1888202" y="5905"/>
              <a:ext cx="401569"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EC5D57">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3" name="Shape 281"/>
            <p:cNvSpPr/>
            <p:nvPr/>
          </p:nvSpPr>
          <p:spPr>
            <a:xfrm>
              <a:off x="2828002" y="5905"/>
              <a:ext cx="401569"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EC5D57">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4" name="Shape 282"/>
            <p:cNvSpPr/>
            <p:nvPr/>
          </p:nvSpPr>
          <p:spPr>
            <a:xfrm>
              <a:off x="3767802" y="5905"/>
              <a:ext cx="401569"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EC5D57">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5" name="Shape 283"/>
            <p:cNvSpPr/>
            <p:nvPr/>
          </p:nvSpPr>
          <p:spPr>
            <a:xfrm>
              <a:off x="4707602" y="0"/>
              <a:ext cx="401569"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EC5D57">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6" name="Shape 284"/>
            <p:cNvSpPr/>
            <p:nvPr/>
          </p:nvSpPr>
          <p:spPr>
            <a:xfrm>
              <a:off x="5647538" y="6794"/>
              <a:ext cx="401569"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EC5D57">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7" name="Shape 285"/>
            <p:cNvSpPr/>
            <p:nvPr/>
          </p:nvSpPr>
          <p:spPr>
            <a:xfrm>
              <a:off x="6587338" y="6794"/>
              <a:ext cx="401569"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4F81BD">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8" name="Shape 286"/>
            <p:cNvSpPr/>
            <p:nvPr/>
          </p:nvSpPr>
          <p:spPr>
            <a:xfrm>
              <a:off x="7527273" y="6794"/>
              <a:ext cx="401570"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4F81BD">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9" name="Shape 287"/>
            <p:cNvSpPr/>
            <p:nvPr/>
          </p:nvSpPr>
          <p:spPr>
            <a:xfrm>
              <a:off x="8467073" y="6794"/>
              <a:ext cx="401570"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4F81BD">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0" name="Shape 288"/>
            <p:cNvSpPr/>
            <p:nvPr/>
          </p:nvSpPr>
          <p:spPr>
            <a:xfrm>
              <a:off x="0" y="1593405"/>
              <a:ext cx="401569"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4F81BD">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1" name="Shape 289"/>
            <p:cNvSpPr/>
            <p:nvPr/>
          </p:nvSpPr>
          <p:spPr>
            <a:xfrm>
              <a:off x="939800" y="1587500"/>
              <a:ext cx="401569" cy="426116"/>
            </a:xfrm>
            <a:custGeom>
              <a:avLst/>
              <a:gdLst/>
              <a:ahLst/>
              <a:cxnLst>
                <a:cxn ang="0">
                  <a:pos x="wd2" y="hd2"/>
                </a:cxn>
                <a:cxn ang="5400000">
                  <a:pos x="wd2" y="hd2"/>
                </a:cxn>
                <a:cxn ang="10800000">
                  <a:pos x="wd2" y="hd2"/>
                </a:cxn>
                <a:cxn ang="16200000">
                  <a:pos x="wd2" y="hd2"/>
                </a:cxn>
              </a:cxnLst>
              <a:rect l="0" t="0" r="r" b="b"/>
              <a:pathLst>
                <a:path w="21600" h="21600" extrusionOk="0">
                  <a:moveTo>
                    <a:pt x="538" y="3545"/>
                  </a:moveTo>
                  <a:lnTo>
                    <a:pt x="7903" y="3545"/>
                  </a:lnTo>
                  <a:lnTo>
                    <a:pt x="17902" y="0"/>
                  </a:lnTo>
                  <a:lnTo>
                    <a:pt x="21600" y="18598"/>
                  </a:lnTo>
                  <a:lnTo>
                    <a:pt x="17408" y="19827"/>
                  </a:lnTo>
                  <a:lnTo>
                    <a:pt x="10240" y="21600"/>
                  </a:lnTo>
                  <a:lnTo>
                    <a:pt x="1230" y="21083"/>
                  </a:lnTo>
                  <a:lnTo>
                    <a:pt x="0" y="11957"/>
                  </a:lnTo>
                  <a:lnTo>
                    <a:pt x="538" y="3545"/>
                  </a:lnTo>
                  <a:close/>
                </a:path>
              </a:pathLst>
            </a:custGeom>
            <a:solidFill>
              <a:srgbClr val="4F81BD">
                <a:alpha val="27510"/>
              </a:srgbClr>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28" name="TextBox 127"/>
          <p:cNvSpPr txBox="1"/>
          <p:nvPr/>
        </p:nvSpPr>
        <p:spPr>
          <a:xfrm>
            <a:off x="449918" y="809076"/>
            <a:ext cx="3410810" cy="338554"/>
          </a:xfrm>
          <a:prstGeom prst="rect">
            <a:avLst/>
          </a:prstGeom>
          <a:noFill/>
        </p:spPr>
        <p:txBody>
          <a:bodyPr wrap="none" rtlCol="0">
            <a:spAutoFit/>
          </a:bodyPr>
          <a:lstStyle/>
          <a:p>
            <a:r>
              <a:rPr lang="en-US" sz="1600" dirty="0" smtClean="0"/>
              <a:t>n= 116 (64% female, median = 21) </a:t>
            </a:r>
          </a:p>
        </p:txBody>
      </p:sp>
      <p:pic>
        <p:nvPicPr>
          <p:cNvPr id="130" name="pasted-image.pdf"/>
          <p:cNvPicPr/>
          <p:nvPr/>
        </p:nvPicPr>
        <p:blipFill>
          <a:blip r:embed="rId5">
            <a:alphaModFix amt="50000"/>
            <a:extLst/>
          </a:blip>
          <a:stretch>
            <a:fillRect/>
          </a:stretch>
        </p:blipFill>
        <p:spPr>
          <a:xfrm>
            <a:off x="0" y="0"/>
            <a:ext cx="449918" cy="440778"/>
          </a:xfrm>
          <a:prstGeom prst="rect">
            <a:avLst/>
          </a:prstGeom>
          <a:ln w="12700">
            <a:miter lim="400000"/>
          </a:ln>
        </p:spPr>
      </p:pic>
    </p:spTree>
    <p:extLst>
      <p:ext uri="{BB962C8B-B14F-4D97-AF65-F5344CB8AC3E}">
        <p14:creationId xmlns:p14="http://schemas.microsoft.com/office/powerpoint/2010/main" val="170068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par>
                                <p:cTn id="11" presetID="9"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dissolve">
                                      <p:cBhvr>
                                        <p:cTn id="13" dur="500"/>
                                        <p:tgtEl>
                                          <p:spTgt spid="38"/>
                                        </p:tgtEl>
                                      </p:cBhvr>
                                    </p:animEffect>
                                  </p:childTnLst>
                                </p:cTn>
                              </p:par>
                              <p:par>
                                <p:cTn id="14" presetID="9"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dissolve">
                                      <p:cBhvr>
                                        <p:cTn id="16" dur="500"/>
                                        <p:tgtEl>
                                          <p:spTgt spid="39"/>
                                        </p:tgtEl>
                                      </p:cBhvr>
                                    </p:animEffect>
                                  </p:childTnLst>
                                </p:cTn>
                              </p:par>
                              <p:par>
                                <p:cTn id="17" presetID="9"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dissolve">
                                      <p:cBhvr>
                                        <p:cTn id="19" dur="500"/>
                                        <p:tgtEl>
                                          <p:spTgt spid="40"/>
                                        </p:tgtEl>
                                      </p:cBhvr>
                                    </p:animEffect>
                                  </p:childTnLst>
                                </p:cTn>
                              </p:par>
                              <p:par>
                                <p:cTn id="20" presetID="9"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cTn>
                              </p:par>
                              <p:par>
                                <p:cTn id="23" presetID="9"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dissolve">
                                      <p:cBhvr>
                                        <p:cTn id="25" dur="500"/>
                                        <p:tgtEl>
                                          <p:spTgt spid="42"/>
                                        </p:tgtEl>
                                      </p:cBhvr>
                                    </p:animEffect>
                                  </p:childTnLst>
                                </p:cTn>
                              </p:par>
                              <p:par>
                                <p:cTn id="26" presetID="9"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dissolve">
                                      <p:cBhvr>
                                        <p:cTn id="28" dur="500"/>
                                        <p:tgtEl>
                                          <p:spTgt spid="43"/>
                                        </p:tgtEl>
                                      </p:cBhvr>
                                    </p:animEffect>
                                  </p:childTnLst>
                                </p:cTn>
                              </p:par>
                              <p:par>
                                <p:cTn id="29" presetID="9"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dissolve">
                                      <p:cBhvr>
                                        <p:cTn id="31" dur="500"/>
                                        <p:tgtEl>
                                          <p:spTgt spid="44"/>
                                        </p:tgtEl>
                                      </p:cBhvr>
                                    </p:animEffect>
                                  </p:childTnLst>
                                </p:cTn>
                              </p:par>
                              <p:par>
                                <p:cTn id="32" presetID="9"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dissolve">
                                      <p:cBhvr>
                                        <p:cTn id="34" dur="500"/>
                                        <p:tgtEl>
                                          <p:spTgt spid="45"/>
                                        </p:tgtEl>
                                      </p:cBhvr>
                                    </p:animEffect>
                                  </p:childTnLst>
                                </p:cTn>
                              </p:par>
                              <p:par>
                                <p:cTn id="35" presetID="9"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par>
                                <p:cTn id="38" presetID="9"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par>
                                <p:cTn id="41" presetID="9"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dissolve">
                                      <p:cBhvr>
                                        <p:cTn id="43" dur="500"/>
                                        <p:tgtEl>
                                          <p:spTgt spid="28"/>
                                        </p:tgtEl>
                                      </p:cBhvr>
                                    </p:animEffect>
                                  </p:childTnLst>
                                </p:cTn>
                              </p:par>
                              <p:par>
                                <p:cTn id="44" presetID="9"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dissolve">
                                      <p:cBhvr>
                                        <p:cTn id="46" dur="500"/>
                                        <p:tgtEl>
                                          <p:spTgt spid="29"/>
                                        </p:tgtEl>
                                      </p:cBhvr>
                                    </p:animEffect>
                                  </p:childTnLst>
                                </p:cTn>
                              </p:par>
                              <p:par>
                                <p:cTn id="47" presetID="9"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dissolve">
                                      <p:cBhvr>
                                        <p:cTn id="49" dur="500"/>
                                        <p:tgtEl>
                                          <p:spTgt spid="30"/>
                                        </p:tgtEl>
                                      </p:cBhvr>
                                    </p:animEffect>
                                  </p:childTnLst>
                                </p:cTn>
                              </p:par>
                              <p:par>
                                <p:cTn id="50" presetID="9"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par>
                                <p:cTn id="53" presetID="9"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par>
                                <p:cTn id="56" presetID="9" presetClass="entr" presetSubtype="0"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dissolve">
                                      <p:cBhvr>
                                        <p:cTn id="58" dur="500"/>
                                        <p:tgtEl>
                                          <p:spTgt spid="50"/>
                                        </p:tgtEl>
                                      </p:cBhvr>
                                    </p:animEffect>
                                  </p:childTnLst>
                                </p:cTn>
                              </p:par>
                              <p:par>
                                <p:cTn id="59" presetID="9"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dissolve">
                                      <p:cBhvr>
                                        <p:cTn id="61" dur="500"/>
                                        <p:tgtEl>
                                          <p:spTgt spid="51"/>
                                        </p:tgtEl>
                                      </p:cBhvr>
                                    </p:animEffect>
                                  </p:childTnLst>
                                </p:cTn>
                              </p:par>
                              <p:par>
                                <p:cTn id="62" presetID="9" presetClass="entr" presetSubtype="0"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dissolve">
                                      <p:cBhvr>
                                        <p:cTn id="64" dur="500"/>
                                        <p:tgtEl>
                                          <p:spTgt spid="52"/>
                                        </p:tgtEl>
                                      </p:cBhvr>
                                    </p:animEffect>
                                  </p:childTnLst>
                                </p:cTn>
                              </p:par>
                              <p:par>
                                <p:cTn id="65" presetID="9"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dissolve">
                                      <p:cBhvr>
                                        <p:cTn id="67" dur="500"/>
                                        <p:tgtEl>
                                          <p:spTgt spid="53"/>
                                        </p:tgtEl>
                                      </p:cBhvr>
                                    </p:animEffect>
                                  </p:childTnLst>
                                </p:cTn>
                              </p:par>
                              <p:par>
                                <p:cTn id="68" presetID="9" presetClass="entr" presetSubtype="0"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dissolve">
                                      <p:cBhvr>
                                        <p:cTn id="70" dur="500"/>
                                        <p:tgtEl>
                                          <p:spTgt spid="54"/>
                                        </p:tgtEl>
                                      </p:cBhvr>
                                    </p:animEffect>
                                  </p:childTnLst>
                                </p:cTn>
                              </p:par>
                              <p:par>
                                <p:cTn id="71" presetID="9"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dissolve">
                                      <p:cBhvr>
                                        <p:cTn id="73" dur="500"/>
                                        <p:tgtEl>
                                          <p:spTgt spid="55"/>
                                        </p:tgtEl>
                                      </p:cBhvr>
                                    </p:animEffect>
                                  </p:childTnLst>
                                </p:cTn>
                              </p:par>
                              <p:par>
                                <p:cTn id="74" presetID="9" presetClass="entr" presetSubtype="0" fill="hold"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dissolve">
                                      <p:cBhvr>
                                        <p:cTn id="76" dur="500"/>
                                        <p:tgtEl>
                                          <p:spTgt spid="56"/>
                                        </p:tgtEl>
                                      </p:cBhvr>
                                    </p:animEffect>
                                  </p:childTnLst>
                                </p:cTn>
                              </p:par>
                              <p:par>
                                <p:cTn id="77" presetID="9" presetClass="entr" presetSubtype="0"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dissolve">
                                      <p:cBhvr>
                                        <p:cTn id="79" dur="500"/>
                                        <p:tgtEl>
                                          <p:spTgt spid="57"/>
                                        </p:tgtEl>
                                      </p:cBhvr>
                                    </p:animEffect>
                                  </p:childTnLst>
                                </p:cTn>
                              </p:par>
                              <p:par>
                                <p:cTn id="80" presetID="9" presetClass="entr" presetSubtype="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dissolve">
                                      <p:cBhvr>
                                        <p:cTn id="82" dur="500"/>
                                        <p:tgtEl>
                                          <p:spTgt spid="58"/>
                                        </p:tgtEl>
                                      </p:cBhvr>
                                    </p:animEffect>
                                  </p:childTnLst>
                                </p:cTn>
                              </p:par>
                              <p:par>
                                <p:cTn id="83" presetID="9" presetClass="entr" presetSubtype="0"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dissolve">
                                      <p:cBhvr>
                                        <p:cTn id="85" dur="500"/>
                                        <p:tgtEl>
                                          <p:spTgt spid="59"/>
                                        </p:tgtEl>
                                      </p:cBhvr>
                                    </p:animEffect>
                                  </p:childTnLst>
                                </p:cTn>
                              </p:par>
                              <p:par>
                                <p:cTn id="86" presetID="9" presetClass="entr" presetSubtype="0" fill="hold"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dissolve">
                                      <p:cBhvr>
                                        <p:cTn id="88" dur="500"/>
                                        <p:tgtEl>
                                          <p:spTgt spid="60"/>
                                        </p:tgtEl>
                                      </p:cBhvr>
                                    </p:animEffect>
                                  </p:childTnLst>
                                </p:cTn>
                              </p:par>
                              <p:par>
                                <p:cTn id="89" presetID="9" presetClass="entr" presetSubtype="0" fill="hold" nodeType="with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dissolve">
                                      <p:cBhvr>
                                        <p:cTn id="91" dur="500"/>
                                        <p:tgtEl>
                                          <p:spTgt spid="61"/>
                                        </p:tgtEl>
                                      </p:cBhvr>
                                    </p:animEffect>
                                  </p:childTnLst>
                                </p:cTn>
                              </p:par>
                              <p:par>
                                <p:cTn id="92" presetID="9" presetClass="entr" presetSubtype="0" fill="hold" nodeType="with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dissolve">
                                      <p:cBhvr>
                                        <p:cTn id="94" dur="500"/>
                                        <p:tgtEl>
                                          <p:spTgt spid="62"/>
                                        </p:tgtEl>
                                      </p:cBhvr>
                                    </p:animEffect>
                                  </p:childTnLst>
                                </p:cTn>
                              </p:par>
                              <p:par>
                                <p:cTn id="95" presetID="9" presetClass="entr" presetSubtype="0" fill="hold" nodeType="with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dissolve">
                                      <p:cBhvr>
                                        <p:cTn id="97" dur="500"/>
                                        <p:tgtEl>
                                          <p:spTgt spid="63"/>
                                        </p:tgtEl>
                                      </p:cBhvr>
                                    </p:animEffect>
                                  </p:childTnLst>
                                </p:cTn>
                              </p:par>
                              <p:par>
                                <p:cTn id="98" presetID="9" presetClass="entr" presetSubtype="0" fill="hold" nodeType="with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dissolve">
                                      <p:cBhvr>
                                        <p:cTn id="100" dur="500"/>
                                        <p:tgtEl>
                                          <p:spTgt spid="64"/>
                                        </p:tgtEl>
                                      </p:cBhvr>
                                    </p:animEffect>
                                  </p:childTnLst>
                                </p:cTn>
                              </p:par>
                              <p:par>
                                <p:cTn id="101" presetID="9" presetClass="entr" presetSubtype="0" fill="hold" nodeType="withEffect">
                                  <p:stCondLst>
                                    <p:cond delay="0"/>
                                  </p:stCondLst>
                                  <p:childTnLst>
                                    <p:set>
                                      <p:cBhvr>
                                        <p:cTn id="102" dur="1" fill="hold">
                                          <p:stCondLst>
                                            <p:cond delay="0"/>
                                          </p:stCondLst>
                                        </p:cTn>
                                        <p:tgtEl>
                                          <p:spTgt spid="65"/>
                                        </p:tgtEl>
                                        <p:attrNameLst>
                                          <p:attrName>style.visibility</p:attrName>
                                        </p:attrNameLst>
                                      </p:cBhvr>
                                      <p:to>
                                        <p:strVal val="visible"/>
                                      </p:to>
                                    </p:set>
                                    <p:animEffect transition="in" filter="dissolve">
                                      <p:cBhvr>
                                        <p:cTn id="103" dur="500"/>
                                        <p:tgtEl>
                                          <p:spTgt spid="65"/>
                                        </p:tgtEl>
                                      </p:cBhvr>
                                    </p:animEffect>
                                  </p:childTnLst>
                                </p:cTn>
                              </p:par>
                              <p:par>
                                <p:cTn id="104" presetID="9" presetClass="entr" presetSubtype="0" fill="hold" nodeType="with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dissolve">
                                      <p:cBhvr>
                                        <p:cTn id="106" dur="500"/>
                                        <p:tgtEl>
                                          <p:spTgt spid="6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xit" presetSubtype="0" fill="hold" nodeType="clickEffect">
                                  <p:stCondLst>
                                    <p:cond delay="0"/>
                                  </p:stCondLst>
                                  <p:childTnLst>
                                    <p:animEffect transition="out" filter="dissolve">
                                      <p:cBhvr>
                                        <p:cTn id="110" dur="500"/>
                                        <p:tgtEl>
                                          <p:spTgt spid="65"/>
                                        </p:tgtEl>
                                      </p:cBhvr>
                                    </p:animEffect>
                                    <p:set>
                                      <p:cBhvr>
                                        <p:cTn id="111" dur="1" fill="hold">
                                          <p:stCondLst>
                                            <p:cond delay="499"/>
                                          </p:stCondLst>
                                        </p:cTn>
                                        <p:tgtEl>
                                          <p:spTgt spid="65"/>
                                        </p:tgtEl>
                                        <p:attrNameLst>
                                          <p:attrName>style.visibility</p:attrName>
                                        </p:attrNameLst>
                                      </p:cBhvr>
                                      <p:to>
                                        <p:strVal val="hidden"/>
                                      </p:to>
                                    </p:set>
                                  </p:childTnLst>
                                </p:cTn>
                              </p:par>
                              <p:par>
                                <p:cTn id="112" presetID="9" presetClass="exit" presetSubtype="0" fill="hold" nodeType="withEffect">
                                  <p:stCondLst>
                                    <p:cond delay="0"/>
                                  </p:stCondLst>
                                  <p:childTnLst>
                                    <p:animEffect transition="out" filter="dissolve">
                                      <p:cBhvr>
                                        <p:cTn id="113" dur="500"/>
                                        <p:tgtEl>
                                          <p:spTgt spid="66"/>
                                        </p:tgtEl>
                                      </p:cBhvr>
                                    </p:animEffect>
                                    <p:set>
                                      <p:cBhvr>
                                        <p:cTn id="114" dur="1" fill="hold">
                                          <p:stCondLst>
                                            <p:cond delay="499"/>
                                          </p:stCondLst>
                                        </p:cTn>
                                        <p:tgtEl>
                                          <p:spTgt spid="66"/>
                                        </p:tgtEl>
                                        <p:attrNameLst>
                                          <p:attrName>style.visibility</p:attrName>
                                        </p:attrNameLst>
                                      </p:cBhvr>
                                      <p:to>
                                        <p:strVal val="hidden"/>
                                      </p:to>
                                    </p:set>
                                  </p:childTnLst>
                                </p:cTn>
                              </p:par>
                              <p:par>
                                <p:cTn id="115" presetID="9" presetClass="exit" presetSubtype="0" fill="hold" nodeType="withEffect">
                                  <p:stCondLst>
                                    <p:cond delay="0"/>
                                  </p:stCondLst>
                                  <p:childTnLst>
                                    <p:animEffect transition="out" filter="dissolve">
                                      <p:cBhvr>
                                        <p:cTn id="116" dur="500"/>
                                        <p:tgtEl>
                                          <p:spTgt spid="32"/>
                                        </p:tgtEl>
                                      </p:cBhvr>
                                    </p:animEffect>
                                    <p:set>
                                      <p:cBhvr>
                                        <p:cTn id="117" dur="1" fill="hold">
                                          <p:stCondLst>
                                            <p:cond delay="499"/>
                                          </p:stCondLst>
                                        </p:cTn>
                                        <p:tgtEl>
                                          <p:spTgt spid="32"/>
                                        </p:tgtEl>
                                        <p:attrNameLst>
                                          <p:attrName>style.visibility</p:attrName>
                                        </p:attrNameLst>
                                      </p:cBhvr>
                                      <p:to>
                                        <p:strVal val="hidden"/>
                                      </p:to>
                                    </p:set>
                                  </p:childTnLst>
                                </p:cTn>
                              </p:par>
                              <p:par>
                                <p:cTn id="118" presetID="9" presetClass="exit" presetSubtype="0" fill="hold" nodeType="withEffect">
                                  <p:stCondLst>
                                    <p:cond delay="0"/>
                                  </p:stCondLst>
                                  <p:childTnLst>
                                    <p:animEffect transition="out" filter="dissolve">
                                      <p:cBhvr>
                                        <p:cTn id="119" dur="500"/>
                                        <p:tgtEl>
                                          <p:spTgt spid="31"/>
                                        </p:tgtEl>
                                      </p:cBhvr>
                                    </p:animEffect>
                                    <p:set>
                                      <p:cBhvr>
                                        <p:cTn id="120" dur="1" fill="hold">
                                          <p:stCondLst>
                                            <p:cond delay="499"/>
                                          </p:stCondLst>
                                        </p:cTn>
                                        <p:tgtEl>
                                          <p:spTgt spid="3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wipe(left)">
                                      <p:cBhvr>
                                        <p:cTn id="125" dur="500"/>
                                        <p:tgtEl>
                                          <p:spTgt spid="9"/>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nodeType="clickEffect">
                                  <p:stCondLst>
                                    <p:cond delay="0"/>
                                  </p:stCondLst>
                                  <p:childTnLst>
                                    <p:animEffect transition="out" filter="dissolve">
                                      <p:cBhvr>
                                        <p:cTn id="129" dur="500"/>
                                        <p:tgtEl>
                                          <p:spTgt spid="28"/>
                                        </p:tgtEl>
                                      </p:cBhvr>
                                    </p:animEffect>
                                    <p:set>
                                      <p:cBhvr>
                                        <p:cTn id="130" dur="1" fill="hold">
                                          <p:stCondLst>
                                            <p:cond delay="499"/>
                                          </p:stCondLst>
                                        </p:cTn>
                                        <p:tgtEl>
                                          <p:spTgt spid="28"/>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29"/>
                                        </p:tgtEl>
                                      </p:cBhvr>
                                    </p:animEffect>
                                    <p:set>
                                      <p:cBhvr>
                                        <p:cTn id="133" dur="1" fill="hold">
                                          <p:stCondLst>
                                            <p:cond delay="499"/>
                                          </p:stCondLst>
                                        </p:cTn>
                                        <p:tgtEl>
                                          <p:spTgt spid="29"/>
                                        </p:tgtEl>
                                        <p:attrNameLst>
                                          <p:attrName>style.visibility</p:attrName>
                                        </p:attrNameLst>
                                      </p:cBhvr>
                                      <p:to>
                                        <p:strVal val="hidden"/>
                                      </p:to>
                                    </p:set>
                                  </p:childTnLst>
                                </p:cTn>
                              </p:par>
                              <p:par>
                                <p:cTn id="134" presetID="9" presetClass="exit" presetSubtype="0" fill="hold" nodeType="withEffect">
                                  <p:stCondLst>
                                    <p:cond delay="0"/>
                                  </p:stCondLst>
                                  <p:childTnLst>
                                    <p:animEffect transition="out" filter="dissolve">
                                      <p:cBhvr>
                                        <p:cTn id="135" dur="500"/>
                                        <p:tgtEl>
                                          <p:spTgt spid="64"/>
                                        </p:tgtEl>
                                      </p:cBhvr>
                                    </p:animEffect>
                                    <p:set>
                                      <p:cBhvr>
                                        <p:cTn id="136" dur="1" fill="hold">
                                          <p:stCondLst>
                                            <p:cond delay="499"/>
                                          </p:stCondLst>
                                        </p:cTn>
                                        <p:tgtEl>
                                          <p:spTgt spid="64"/>
                                        </p:tgtEl>
                                        <p:attrNameLst>
                                          <p:attrName>style.visibility</p:attrName>
                                        </p:attrNameLst>
                                      </p:cBhvr>
                                      <p:to>
                                        <p:strVal val="hidden"/>
                                      </p:to>
                                    </p:set>
                                  </p:childTnLst>
                                </p:cTn>
                              </p:par>
                              <p:par>
                                <p:cTn id="137" presetID="9" presetClass="exit" presetSubtype="0" fill="hold" nodeType="withEffect">
                                  <p:stCondLst>
                                    <p:cond delay="0"/>
                                  </p:stCondLst>
                                  <p:childTnLst>
                                    <p:animEffect transition="out" filter="dissolve">
                                      <p:cBhvr>
                                        <p:cTn id="138" dur="500"/>
                                        <p:tgtEl>
                                          <p:spTgt spid="63"/>
                                        </p:tgtEl>
                                      </p:cBhvr>
                                    </p:animEffect>
                                    <p:set>
                                      <p:cBhvr>
                                        <p:cTn id="139" dur="1" fill="hold">
                                          <p:stCondLst>
                                            <p:cond delay="499"/>
                                          </p:stCondLst>
                                        </p:cTn>
                                        <p:tgtEl>
                                          <p:spTgt spid="63"/>
                                        </p:tgtEl>
                                        <p:attrNameLst>
                                          <p:attrName>style.visibility</p:attrName>
                                        </p:attrNameLst>
                                      </p:cBhvr>
                                      <p:to>
                                        <p:strVal val="hidden"/>
                                      </p:to>
                                    </p:set>
                                  </p:childTnLst>
                                </p:cTn>
                              </p:par>
                              <p:par>
                                <p:cTn id="140" presetID="9" presetClass="exit" presetSubtype="0" fill="hold" nodeType="withEffect">
                                  <p:stCondLst>
                                    <p:cond delay="0"/>
                                  </p:stCondLst>
                                  <p:childTnLst>
                                    <p:animEffect transition="out" filter="dissolve">
                                      <p:cBhvr>
                                        <p:cTn id="141" dur="500"/>
                                        <p:tgtEl>
                                          <p:spTgt spid="62"/>
                                        </p:tgtEl>
                                      </p:cBhvr>
                                    </p:animEffect>
                                    <p:set>
                                      <p:cBhvr>
                                        <p:cTn id="142" dur="1" fill="hold">
                                          <p:stCondLst>
                                            <p:cond delay="499"/>
                                          </p:stCondLst>
                                        </p:cTn>
                                        <p:tgtEl>
                                          <p:spTgt spid="62"/>
                                        </p:tgtEl>
                                        <p:attrNameLst>
                                          <p:attrName>style.visibility</p:attrName>
                                        </p:attrNameLst>
                                      </p:cBhvr>
                                      <p:to>
                                        <p:strVal val="hidden"/>
                                      </p:to>
                                    </p:set>
                                  </p:childTnLst>
                                </p:cTn>
                              </p:par>
                              <p:par>
                                <p:cTn id="143" presetID="9" presetClass="exit" presetSubtype="0" fill="hold" nodeType="withEffect">
                                  <p:stCondLst>
                                    <p:cond delay="0"/>
                                  </p:stCondLst>
                                  <p:childTnLst>
                                    <p:animEffect transition="out" filter="dissolve">
                                      <p:cBhvr>
                                        <p:cTn id="144" dur="500"/>
                                        <p:tgtEl>
                                          <p:spTgt spid="30"/>
                                        </p:tgtEl>
                                      </p:cBhvr>
                                    </p:animEffect>
                                    <p:set>
                                      <p:cBhvr>
                                        <p:cTn id="145" dur="1" fill="hold">
                                          <p:stCondLst>
                                            <p:cond delay="499"/>
                                          </p:stCondLst>
                                        </p:cTn>
                                        <p:tgtEl>
                                          <p:spTgt spid="30"/>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93"/>
                                        </p:tgtEl>
                                        <p:attrNameLst>
                                          <p:attrName>style.visibility</p:attrName>
                                        </p:attrNameLst>
                                      </p:cBhvr>
                                      <p:to>
                                        <p:strVal val="visible"/>
                                      </p:to>
                                    </p:set>
                                    <p:animEffect transition="in" filter="fade">
                                      <p:cBhvr>
                                        <p:cTn id="15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3"/>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95226" cy="369332"/>
          </a:xfrm>
          <a:prstGeom prst="rect">
            <a:avLst/>
          </a:prstGeom>
          <a:noFill/>
        </p:spPr>
        <p:txBody>
          <a:bodyPr wrap="square" rtlCol="0">
            <a:spAutoFit/>
          </a:bodyPr>
          <a:lstStyle/>
          <a:p>
            <a:r>
              <a:rPr lang="en-US" dirty="0" smtClean="0"/>
              <a:t>Methodology &gt; Procedure</a:t>
            </a:r>
            <a:endParaRPr lang="en-US" dirty="0"/>
          </a:p>
        </p:txBody>
      </p:sp>
      <p:sp>
        <p:nvSpPr>
          <p:cNvPr id="68" name="Rounded Rectangle 67"/>
          <p:cNvSpPr/>
          <p:nvPr/>
        </p:nvSpPr>
        <p:spPr>
          <a:xfrm>
            <a:off x="1450062" y="1517574"/>
            <a:ext cx="1408236" cy="511492"/>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r>
              <a:rPr lang="en-US" sz="1200" dirty="0" smtClean="0"/>
              <a:t>Prosecution presents case</a:t>
            </a:r>
            <a:endParaRPr lang="en-US" sz="1200" dirty="0"/>
          </a:p>
        </p:txBody>
      </p:sp>
      <p:sp>
        <p:nvSpPr>
          <p:cNvPr id="69" name="Rounded Rectangle 68"/>
          <p:cNvSpPr/>
          <p:nvPr/>
        </p:nvSpPr>
        <p:spPr>
          <a:xfrm>
            <a:off x="1450062" y="3259933"/>
            <a:ext cx="1408236" cy="511492"/>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r>
              <a:rPr lang="en-US" sz="1200" dirty="0" smtClean="0"/>
              <a:t>Jury receives instructions</a:t>
            </a:r>
            <a:endParaRPr lang="en-US" sz="1200" dirty="0"/>
          </a:p>
        </p:txBody>
      </p:sp>
      <p:sp>
        <p:nvSpPr>
          <p:cNvPr id="70" name="Rounded Rectangle 69"/>
          <p:cNvSpPr/>
          <p:nvPr/>
        </p:nvSpPr>
        <p:spPr>
          <a:xfrm>
            <a:off x="1450062" y="4096762"/>
            <a:ext cx="1408236" cy="511492"/>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r>
              <a:rPr lang="en-US" sz="1200" dirty="0" smtClean="0"/>
              <a:t>Jury deliberates</a:t>
            </a:r>
            <a:endParaRPr lang="en-US" sz="1200" dirty="0"/>
          </a:p>
        </p:txBody>
      </p:sp>
      <p:sp>
        <p:nvSpPr>
          <p:cNvPr id="72" name="Rounded Rectangle 71"/>
          <p:cNvSpPr/>
          <p:nvPr/>
        </p:nvSpPr>
        <p:spPr>
          <a:xfrm>
            <a:off x="1450062" y="664983"/>
            <a:ext cx="1408236" cy="511492"/>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r>
              <a:rPr lang="en-US" sz="1200" dirty="0" smtClean="0"/>
              <a:t>Jury members are chosen</a:t>
            </a:r>
            <a:endParaRPr lang="en-US" sz="1200" dirty="0"/>
          </a:p>
        </p:txBody>
      </p:sp>
      <p:cxnSp>
        <p:nvCxnSpPr>
          <p:cNvPr id="73" name="Straight Arrow Connector 72"/>
          <p:cNvCxnSpPr>
            <a:stCxn id="72" idx="2"/>
            <a:endCxn id="68" idx="0"/>
          </p:cNvCxnSpPr>
          <p:nvPr/>
        </p:nvCxnSpPr>
        <p:spPr>
          <a:xfrm>
            <a:off x="2154180" y="1176475"/>
            <a:ext cx="0" cy="341099"/>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85" name="Straight Arrow Connector 84"/>
          <p:cNvCxnSpPr>
            <a:stCxn id="69" idx="2"/>
            <a:endCxn id="70" idx="0"/>
          </p:cNvCxnSpPr>
          <p:nvPr/>
        </p:nvCxnSpPr>
        <p:spPr>
          <a:xfrm>
            <a:off x="2154180" y="3771425"/>
            <a:ext cx="0" cy="32533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86" name="Straight Arrow Connector 85"/>
          <p:cNvCxnSpPr>
            <a:stCxn id="70" idx="2"/>
            <a:endCxn id="96" idx="0"/>
          </p:cNvCxnSpPr>
          <p:nvPr/>
        </p:nvCxnSpPr>
        <p:spPr>
          <a:xfrm>
            <a:off x="2154180" y="4608254"/>
            <a:ext cx="0" cy="26196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87" name="Rounded Rectangle 86"/>
          <p:cNvSpPr/>
          <p:nvPr/>
        </p:nvSpPr>
        <p:spPr>
          <a:xfrm>
            <a:off x="3285397" y="1785639"/>
            <a:ext cx="1464194" cy="9166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dirty="0" smtClean="0"/>
              <a:t>Present Case</a:t>
            </a:r>
            <a:endParaRPr lang="en-US" sz="1200" dirty="0"/>
          </a:p>
        </p:txBody>
      </p:sp>
      <p:sp>
        <p:nvSpPr>
          <p:cNvPr id="88" name="Rounded Rectangle 87"/>
          <p:cNvSpPr/>
          <p:nvPr/>
        </p:nvSpPr>
        <p:spPr>
          <a:xfrm>
            <a:off x="3285397" y="3273848"/>
            <a:ext cx="1464194" cy="5114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dirty="0" smtClean="0"/>
              <a:t>Subject receives instructions</a:t>
            </a:r>
            <a:endParaRPr lang="en-US" sz="1200" dirty="0"/>
          </a:p>
        </p:txBody>
      </p:sp>
      <p:sp>
        <p:nvSpPr>
          <p:cNvPr id="89" name="Rounded Rectangle 88"/>
          <p:cNvSpPr/>
          <p:nvPr/>
        </p:nvSpPr>
        <p:spPr>
          <a:xfrm>
            <a:off x="3285397" y="4106311"/>
            <a:ext cx="1464194" cy="5114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dirty="0" smtClean="0"/>
              <a:t>Subject makes decision</a:t>
            </a:r>
            <a:endParaRPr lang="en-US" sz="1200" dirty="0"/>
          </a:p>
        </p:txBody>
      </p:sp>
      <p:sp>
        <p:nvSpPr>
          <p:cNvPr id="91" name="Rounded Rectangle 90"/>
          <p:cNvSpPr/>
          <p:nvPr/>
        </p:nvSpPr>
        <p:spPr>
          <a:xfrm>
            <a:off x="3285397" y="691343"/>
            <a:ext cx="1464194" cy="48513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dirty="0" smtClean="0"/>
              <a:t>Select Sample &amp; Assign Groups</a:t>
            </a:r>
            <a:endParaRPr lang="en-US" sz="1200" dirty="0"/>
          </a:p>
        </p:txBody>
      </p:sp>
      <p:cxnSp>
        <p:nvCxnSpPr>
          <p:cNvPr id="92" name="Straight Arrow Connector 91"/>
          <p:cNvCxnSpPr>
            <a:stCxn id="91" idx="2"/>
            <a:endCxn id="87" idx="0"/>
          </p:cNvCxnSpPr>
          <p:nvPr/>
        </p:nvCxnSpPr>
        <p:spPr>
          <a:xfrm>
            <a:off x="4017494" y="1176475"/>
            <a:ext cx="0" cy="609164"/>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cxnSp>
        <p:nvCxnSpPr>
          <p:cNvPr id="94" name="Straight Arrow Connector 93"/>
          <p:cNvCxnSpPr>
            <a:stCxn id="87" idx="2"/>
            <a:endCxn id="88" idx="0"/>
          </p:cNvCxnSpPr>
          <p:nvPr/>
        </p:nvCxnSpPr>
        <p:spPr>
          <a:xfrm>
            <a:off x="4017494" y="2702331"/>
            <a:ext cx="0" cy="571517"/>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cxnSp>
        <p:nvCxnSpPr>
          <p:cNvPr id="95" name="Straight Arrow Connector 94"/>
          <p:cNvCxnSpPr>
            <a:stCxn id="88" idx="2"/>
            <a:endCxn id="89" idx="0"/>
          </p:cNvCxnSpPr>
          <p:nvPr/>
        </p:nvCxnSpPr>
        <p:spPr>
          <a:xfrm>
            <a:off x="4017494" y="3785340"/>
            <a:ext cx="0" cy="320971"/>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96" name="Rounded Rectangle 95"/>
          <p:cNvSpPr/>
          <p:nvPr/>
        </p:nvSpPr>
        <p:spPr>
          <a:xfrm>
            <a:off x="1450062" y="4870220"/>
            <a:ext cx="1408236" cy="511492"/>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r>
              <a:rPr lang="en-US" sz="1200" dirty="0" smtClean="0"/>
              <a:t>Jury renders verdict</a:t>
            </a:r>
            <a:endParaRPr lang="en-US" sz="1200" dirty="0"/>
          </a:p>
        </p:txBody>
      </p:sp>
      <p:sp>
        <p:nvSpPr>
          <p:cNvPr id="112" name="Rounded Rectangle 111"/>
          <p:cNvSpPr/>
          <p:nvPr/>
        </p:nvSpPr>
        <p:spPr>
          <a:xfrm>
            <a:off x="1450062" y="2381737"/>
            <a:ext cx="1408236" cy="511492"/>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r>
              <a:rPr lang="en-US" sz="1200" dirty="0" smtClean="0"/>
              <a:t>Defense presents case</a:t>
            </a:r>
            <a:endParaRPr lang="en-US" sz="1200" dirty="0"/>
          </a:p>
        </p:txBody>
      </p:sp>
      <p:cxnSp>
        <p:nvCxnSpPr>
          <p:cNvPr id="113" name="Straight Arrow Connector 112"/>
          <p:cNvCxnSpPr>
            <a:stCxn id="68" idx="2"/>
            <a:endCxn id="112" idx="0"/>
          </p:cNvCxnSpPr>
          <p:nvPr/>
        </p:nvCxnSpPr>
        <p:spPr>
          <a:xfrm>
            <a:off x="2154180" y="2029066"/>
            <a:ext cx="0" cy="35267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16" name="Straight Arrow Connector 115"/>
          <p:cNvCxnSpPr>
            <a:stCxn id="112" idx="2"/>
            <a:endCxn id="69" idx="0"/>
          </p:cNvCxnSpPr>
          <p:nvPr/>
        </p:nvCxnSpPr>
        <p:spPr>
          <a:xfrm>
            <a:off x="2154180" y="2893229"/>
            <a:ext cx="0" cy="36670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nvGrpSpPr>
          <p:cNvPr id="191" name="Group 190"/>
          <p:cNvGrpSpPr/>
          <p:nvPr/>
        </p:nvGrpSpPr>
        <p:grpSpPr>
          <a:xfrm>
            <a:off x="4749591" y="795409"/>
            <a:ext cx="3222879" cy="276999"/>
            <a:chOff x="4749591" y="795409"/>
            <a:chExt cx="3222879" cy="276999"/>
          </a:xfrm>
        </p:grpSpPr>
        <p:cxnSp>
          <p:nvCxnSpPr>
            <p:cNvPr id="155" name="Straight Arrow Connector 154"/>
            <p:cNvCxnSpPr>
              <a:stCxn id="91" idx="3"/>
            </p:cNvCxnSpPr>
            <p:nvPr/>
          </p:nvCxnSpPr>
          <p:spPr>
            <a:xfrm>
              <a:off x="4749591" y="933909"/>
              <a:ext cx="13328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3" name="TextBox 172"/>
            <p:cNvSpPr txBox="1"/>
            <p:nvPr/>
          </p:nvSpPr>
          <p:spPr>
            <a:xfrm>
              <a:off x="6101570" y="795409"/>
              <a:ext cx="1870900" cy="276999"/>
            </a:xfrm>
            <a:prstGeom prst="rect">
              <a:avLst/>
            </a:prstGeom>
            <a:noFill/>
          </p:spPr>
          <p:txBody>
            <a:bodyPr wrap="none" rtlCol="0">
              <a:spAutoFit/>
            </a:bodyPr>
            <a:lstStyle/>
            <a:p>
              <a:r>
                <a:rPr lang="en-US" sz="1200" dirty="0" smtClean="0"/>
                <a:t>Demographic questions</a:t>
              </a:r>
              <a:endParaRPr lang="en-US" sz="1200" dirty="0"/>
            </a:p>
          </p:txBody>
        </p:sp>
      </p:grpSp>
      <p:grpSp>
        <p:nvGrpSpPr>
          <p:cNvPr id="192" name="Group 191"/>
          <p:cNvGrpSpPr/>
          <p:nvPr/>
        </p:nvGrpSpPr>
        <p:grpSpPr>
          <a:xfrm>
            <a:off x="4749591" y="2095189"/>
            <a:ext cx="3130305" cy="276999"/>
            <a:chOff x="4749591" y="2095189"/>
            <a:chExt cx="3130305" cy="276999"/>
          </a:xfrm>
        </p:grpSpPr>
        <p:cxnSp>
          <p:nvCxnSpPr>
            <p:cNvPr id="158" name="Straight Arrow Connector 157"/>
            <p:cNvCxnSpPr>
              <a:endCxn id="87" idx="3"/>
            </p:cNvCxnSpPr>
            <p:nvPr/>
          </p:nvCxnSpPr>
          <p:spPr>
            <a:xfrm flipH="1">
              <a:off x="4749591" y="2243985"/>
              <a:ext cx="133288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4" name="TextBox 173"/>
            <p:cNvSpPr txBox="1"/>
            <p:nvPr/>
          </p:nvSpPr>
          <p:spPr>
            <a:xfrm>
              <a:off x="6101570" y="2095189"/>
              <a:ext cx="1778326" cy="276999"/>
            </a:xfrm>
            <a:prstGeom prst="rect">
              <a:avLst/>
            </a:prstGeom>
            <a:noFill/>
          </p:spPr>
          <p:txBody>
            <a:bodyPr wrap="none" rtlCol="0">
              <a:spAutoFit/>
            </a:bodyPr>
            <a:lstStyle/>
            <a:p>
              <a:r>
                <a:rPr lang="en-US" sz="1200" dirty="0" smtClean="0"/>
                <a:t>Experimental Stimulus</a:t>
              </a:r>
              <a:endParaRPr lang="en-US" sz="1200" dirty="0"/>
            </a:p>
          </p:txBody>
        </p:sp>
      </p:grpSp>
      <p:grpSp>
        <p:nvGrpSpPr>
          <p:cNvPr id="193" name="Group 192"/>
          <p:cNvGrpSpPr/>
          <p:nvPr/>
        </p:nvGrpSpPr>
        <p:grpSpPr>
          <a:xfrm>
            <a:off x="4017494" y="2668870"/>
            <a:ext cx="4049277" cy="276999"/>
            <a:chOff x="4017494" y="2668870"/>
            <a:chExt cx="4049277" cy="276999"/>
          </a:xfrm>
        </p:grpSpPr>
        <p:cxnSp>
          <p:nvCxnSpPr>
            <p:cNvPr id="162" name="Straight Arrow Connector 161"/>
            <p:cNvCxnSpPr/>
            <p:nvPr/>
          </p:nvCxnSpPr>
          <p:spPr>
            <a:xfrm>
              <a:off x="4017494" y="2836017"/>
              <a:ext cx="206497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5" name="TextBox 174"/>
            <p:cNvSpPr txBox="1"/>
            <p:nvPr/>
          </p:nvSpPr>
          <p:spPr>
            <a:xfrm>
              <a:off x="6101570" y="2668870"/>
              <a:ext cx="1965201" cy="276999"/>
            </a:xfrm>
            <a:prstGeom prst="rect">
              <a:avLst/>
            </a:prstGeom>
            <a:noFill/>
          </p:spPr>
          <p:txBody>
            <a:bodyPr wrap="none" rtlCol="0">
              <a:spAutoFit/>
            </a:bodyPr>
            <a:lstStyle/>
            <a:p>
              <a:r>
                <a:rPr lang="en-US" sz="1200" dirty="0" smtClean="0"/>
                <a:t>Comprehension Measure</a:t>
              </a:r>
              <a:endParaRPr lang="en-US" sz="1200" dirty="0"/>
            </a:p>
          </p:txBody>
        </p:sp>
      </p:grpSp>
      <p:grpSp>
        <p:nvGrpSpPr>
          <p:cNvPr id="194" name="Group 193"/>
          <p:cNvGrpSpPr/>
          <p:nvPr/>
        </p:nvGrpSpPr>
        <p:grpSpPr>
          <a:xfrm>
            <a:off x="4017494" y="2893008"/>
            <a:ext cx="3652685" cy="276999"/>
            <a:chOff x="4017494" y="2893008"/>
            <a:chExt cx="3652685" cy="276999"/>
          </a:xfrm>
        </p:grpSpPr>
        <p:cxnSp>
          <p:nvCxnSpPr>
            <p:cNvPr id="166" name="Straight Arrow Connector 165"/>
            <p:cNvCxnSpPr/>
            <p:nvPr/>
          </p:nvCxnSpPr>
          <p:spPr>
            <a:xfrm>
              <a:off x="4017494" y="3045709"/>
              <a:ext cx="206497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6101570" y="2893008"/>
              <a:ext cx="1568609" cy="276999"/>
            </a:xfrm>
            <a:prstGeom prst="rect">
              <a:avLst/>
            </a:prstGeom>
            <a:noFill/>
          </p:spPr>
          <p:txBody>
            <a:bodyPr wrap="none" rtlCol="0">
              <a:spAutoFit/>
            </a:bodyPr>
            <a:lstStyle/>
            <a:p>
              <a:r>
                <a:rPr lang="en-US" sz="1200" dirty="0" smtClean="0"/>
                <a:t>Reasoning Measure</a:t>
              </a:r>
              <a:endParaRPr lang="en-US" sz="1200" dirty="0"/>
            </a:p>
          </p:txBody>
        </p:sp>
      </p:grpSp>
      <p:grpSp>
        <p:nvGrpSpPr>
          <p:cNvPr id="195" name="Group 194"/>
          <p:cNvGrpSpPr/>
          <p:nvPr/>
        </p:nvGrpSpPr>
        <p:grpSpPr>
          <a:xfrm>
            <a:off x="4749591" y="4214008"/>
            <a:ext cx="3387212" cy="276999"/>
            <a:chOff x="4749591" y="4214008"/>
            <a:chExt cx="3387212" cy="276999"/>
          </a:xfrm>
        </p:grpSpPr>
        <p:cxnSp>
          <p:nvCxnSpPr>
            <p:cNvPr id="170" name="Straight Arrow Connector 169"/>
            <p:cNvCxnSpPr>
              <a:stCxn id="89" idx="3"/>
            </p:cNvCxnSpPr>
            <p:nvPr/>
          </p:nvCxnSpPr>
          <p:spPr>
            <a:xfrm>
              <a:off x="4749591" y="4362057"/>
              <a:ext cx="13328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7" name="TextBox 176"/>
            <p:cNvSpPr txBox="1"/>
            <p:nvPr/>
          </p:nvSpPr>
          <p:spPr>
            <a:xfrm>
              <a:off x="6101570" y="4214008"/>
              <a:ext cx="2035233" cy="276999"/>
            </a:xfrm>
            <a:prstGeom prst="rect">
              <a:avLst/>
            </a:prstGeom>
            <a:noFill/>
          </p:spPr>
          <p:txBody>
            <a:bodyPr wrap="none" rtlCol="0">
              <a:spAutoFit/>
            </a:bodyPr>
            <a:lstStyle/>
            <a:p>
              <a:r>
                <a:rPr lang="en-US" sz="1200" dirty="0" smtClean="0"/>
                <a:t>Decision-Making Measure</a:t>
              </a:r>
              <a:endParaRPr lang="en-US" sz="1200" dirty="0"/>
            </a:p>
          </p:txBody>
        </p:sp>
      </p:grpSp>
      <p:pic>
        <p:nvPicPr>
          <p:cNvPr id="202" name="pasted-image.pdf"/>
          <p:cNvPicPr/>
          <p:nvPr/>
        </p:nvPicPr>
        <p:blipFill>
          <a:blip r:embed="rId2">
            <a:alphaModFix amt="50000"/>
            <a:extLst/>
          </a:blip>
          <a:stretch>
            <a:fillRect/>
          </a:stretch>
        </p:blipFill>
        <p:spPr>
          <a:xfrm>
            <a:off x="0" y="0"/>
            <a:ext cx="449918" cy="440778"/>
          </a:xfrm>
          <a:prstGeom prst="rect">
            <a:avLst/>
          </a:prstGeom>
          <a:ln w="12700">
            <a:miter lim="400000"/>
          </a:ln>
        </p:spPr>
      </p:pic>
    </p:spTree>
    <p:extLst>
      <p:ext uri="{BB962C8B-B14F-4D97-AF65-F5344CB8AC3E}">
        <p14:creationId xmlns:p14="http://schemas.microsoft.com/office/powerpoint/2010/main" val="30649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1000"/>
                                        <p:tgtEl>
                                          <p:spTgt spid="72"/>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up)">
                                      <p:cBhvr>
                                        <p:cTn id="11" dur="1000"/>
                                        <p:tgtEl>
                                          <p:spTgt spid="73"/>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up)">
                                      <p:cBhvr>
                                        <p:cTn id="15" dur="1000"/>
                                        <p:tgtEl>
                                          <p:spTgt spid="68"/>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wipe(up)">
                                      <p:cBhvr>
                                        <p:cTn id="19" dur="1000"/>
                                        <p:tgtEl>
                                          <p:spTgt spid="113"/>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12"/>
                                        </p:tgtEl>
                                        <p:attrNameLst>
                                          <p:attrName>style.visibility</p:attrName>
                                        </p:attrNameLst>
                                      </p:cBhvr>
                                      <p:to>
                                        <p:strVal val="visible"/>
                                      </p:to>
                                    </p:set>
                                    <p:animEffect transition="in" filter="wipe(up)">
                                      <p:cBhvr>
                                        <p:cTn id="23" dur="1000"/>
                                        <p:tgtEl>
                                          <p:spTgt spid="112"/>
                                        </p:tgtEl>
                                      </p:cBhvr>
                                    </p:animEffect>
                                  </p:childTnLst>
                                </p:cTn>
                              </p:par>
                            </p:childTnLst>
                          </p:cTn>
                        </p:par>
                        <p:par>
                          <p:cTn id="24" fill="hold">
                            <p:stCondLst>
                              <p:cond delay="5000"/>
                            </p:stCondLst>
                            <p:childTnLst>
                              <p:par>
                                <p:cTn id="25" presetID="22" presetClass="entr" presetSubtype="1" fill="hold"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1000"/>
                                        <p:tgtEl>
                                          <p:spTgt spid="116"/>
                                        </p:tgtEl>
                                      </p:cBhvr>
                                    </p:animEffect>
                                  </p:childTnLst>
                                </p:cTn>
                              </p:par>
                            </p:childTnLst>
                          </p:cTn>
                        </p:par>
                        <p:par>
                          <p:cTn id="28" fill="hold">
                            <p:stCondLst>
                              <p:cond delay="6000"/>
                            </p:stCondLst>
                            <p:childTnLst>
                              <p:par>
                                <p:cTn id="29" presetID="22" presetClass="entr" presetSubtype="1" fill="hold" grpId="0"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1000"/>
                                        <p:tgtEl>
                                          <p:spTgt spid="69"/>
                                        </p:tgtEl>
                                      </p:cBhvr>
                                    </p:animEffect>
                                  </p:childTnLst>
                                </p:cTn>
                              </p:par>
                            </p:childTnLst>
                          </p:cTn>
                        </p:par>
                        <p:par>
                          <p:cTn id="32" fill="hold">
                            <p:stCondLst>
                              <p:cond delay="7000"/>
                            </p:stCondLst>
                            <p:childTnLst>
                              <p:par>
                                <p:cTn id="33" presetID="22" presetClass="entr" presetSubtype="1" fill="hold" nodeType="after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wipe(up)">
                                      <p:cBhvr>
                                        <p:cTn id="35" dur="1000"/>
                                        <p:tgtEl>
                                          <p:spTgt spid="85"/>
                                        </p:tgtEl>
                                      </p:cBhvr>
                                    </p:animEffect>
                                  </p:childTnLst>
                                </p:cTn>
                              </p:par>
                            </p:childTnLst>
                          </p:cTn>
                        </p:par>
                        <p:par>
                          <p:cTn id="36" fill="hold">
                            <p:stCondLst>
                              <p:cond delay="8000"/>
                            </p:stCondLst>
                            <p:childTnLst>
                              <p:par>
                                <p:cTn id="37" presetID="22" presetClass="entr" presetSubtype="1"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up)">
                                      <p:cBhvr>
                                        <p:cTn id="39" dur="1000"/>
                                        <p:tgtEl>
                                          <p:spTgt spid="70"/>
                                        </p:tgtEl>
                                      </p:cBhvr>
                                    </p:animEffect>
                                  </p:childTnLst>
                                </p:cTn>
                              </p:par>
                            </p:childTnLst>
                          </p:cTn>
                        </p:par>
                        <p:par>
                          <p:cTn id="40" fill="hold">
                            <p:stCondLst>
                              <p:cond delay="9000"/>
                            </p:stCondLst>
                            <p:childTnLst>
                              <p:par>
                                <p:cTn id="41" presetID="22" presetClass="entr" presetSubtype="1" fill="hold" nodeType="after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wipe(up)">
                                      <p:cBhvr>
                                        <p:cTn id="43" dur="1000"/>
                                        <p:tgtEl>
                                          <p:spTgt spid="86"/>
                                        </p:tgtEl>
                                      </p:cBhvr>
                                    </p:animEffect>
                                  </p:childTnLst>
                                </p:cTn>
                              </p:par>
                            </p:childTnLst>
                          </p:cTn>
                        </p:par>
                        <p:par>
                          <p:cTn id="44" fill="hold">
                            <p:stCondLst>
                              <p:cond delay="10000"/>
                            </p:stCondLst>
                            <p:childTnLst>
                              <p:par>
                                <p:cTn id="45" presetID="22" presetClass="entr" presetSubtype="1" fill="hold" grpId="0" nodeType="after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wipe(up)">
                                      <p:cBhvr>
                                        <p:cTn id="47" dur="1000"/>
                                        <p:tgtEl>
                                          <p:spTgt spid="9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wipe(up)">
                                      <p:cBhvr>
                                        <p:cTn id="52" dur="500"/>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91"/>
                                        </p:tgtEl>
                                        <p:attrNameLst>
                                          <p:attrName>style.visibility</p:attrName>
                                        </p:attrNameLst>
                                      </p:cBhvr>
                                      <p:to>
                                        <p:strVal val="visible"/>
                                      </p:to>
                                    </p:set>
                                    <p:animEffect transition="in" filter="wipe(left)">
                                      <p:cBhvr>
                                        <p:cTn id="57" dur="500"/>
                                        <p:tgtEl>
                                          <p:spTgt spid="19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wipe(up)">
                                      <p:cBhvr>
                                        <p:cTn id="62" dur="500"/>
                                        <p:tgtEl>
                                          <p:spTgt spid="9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wipe(up)">
                                      <p:cBhvr>
                                        <p:cTn id="67" dur="500"/>
                                        <p:tgtEl>
                                          <p:spTgt spid="8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192"/>
                                        </p:tgtEl>
                                        <p:attrNameLst>
                                          <p:attrName>style.visibility</p:attrName>
                                        </p:attrNameLst>
                                      </p:cBhvr>
                                      <p:to>
                                        <p:strVal val="visible"/>
                                      </p:to>
                                    </p:set>
                                    <p:animEffect transition="in" filter="wipe(right)">
                                      <p:cBhvr>
                                        <p:cTn id="72" dur="500"/>
                                        <p:tgtEl>
                                          <p:spTgt spid="19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94"/>
                                        </p:tgtEl>
                                        <p:attrNameLst>
                                          <p:attrName>style.visibility</p:attrName>
                                        </p:attrNameLst>
                                      </p:cBhvr>
                                      <p:to>
                                        <p:strVal val="visible"/>
                                      </p:to>
                                    </p:set>
                                    <p:animEffect transition="in" filter="wipe(up)">
                                      <p:cBhvr>
                                        <p:cTn id="77" dur="500"/>
                                        <p:tgtEl>
                                          <p:spTgt spid="9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93"/>
                                        </p:tgtEl>
                                        <p:attrNameLst>
                                          <p:attrName>style.visibility</p:attrName>
                                        </p:attrNameLst>
                                      </p:cBhvr>
                                      <p:to>
                                        <p:strVal val="visible"/>
                                      </p:to>
                                    </p:set>
                                    <p:animEffect transition="in" filter="wipe(left)">
                                      <p:cBhvr>
                                        <p:cTn id="82" dur="500"/>
                                        <p:tgtEl>
                                          <p:spTgt spid="19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94"/>
                                        </p:tgtEl>
                                        <p:attrNameLst>
                                          <p:attrName>style.visibility</p:attrName>
                                        </p:attrNameLst>
                                      </p:cBhvr>
                                      <p:to>
                                        <p:strVal val="visible"/>
                                      </p:to>
                                    </p:set>
                                    <p:animEffect transition="in" filter="wipe(left)">
                                      <p:cBhvr>
                                        <p:cTn id="87" dur="500"/>
                                        <p:tgtEl>
                                          <p:spTgt spid="19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88"/>
                                        </p:tgtEl>
                                        <p:attrNameLst>
                                          <p:attrName>style.visibility</p:attrName>
                                        </p:attrNameLst>
                                      </p:cBhvr>
                                      <p:to>
                                        <p:strVal val="visible"/>
                                      </p:to>
                                    </p:set>
                                    <p:animEffect transition="in" filter="wipe(up)">
                                      <p:cBhvr>
                                        <p:cTn id="92" dur="500"/>
                                        <p:tgtEl>
                                          <p:spTgt spid="8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95"/>
                                        </p:tgtEl>
                                        <p:attrNameLst>
                                          <p:attrName>style.visibility</p:attrName>
                                        </p:attrNameLst>
                                      </p:cBhvr>
                                      <p:to>
                                        <p:strVal val="visible"/>
                                      </p:to>
                                    </p:set>
                                    <p:animEffect transition="in" filter="wipe(up)">
                                      <p:cBhvr>
                                        <p:cTn id="97" dur="500"/>
                                        <p:tgtEl>
                                          <p:spTgt spid="9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89"/>
                                        </p:tgtEl>
                                        <p:attrNameLst>
                                          <p:attrName>style.visibility</p:attrName>
                                        </p:attrNameLst>
                                      </p:cBhvr>
                                      <p:to>
                                        <p:strVal val="visible"/>
                                      </p:to>
                                    </p:set>
                                    <p:animEffect transition="in" filter="wipe(up)">
                                      <p:cBhvr>
                                        <p:cTn id="102" dur="500"/>
                                        <p:tgtEl>
                                          <p:spTgt spid="8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95"/>
                                        </p:tgtEl>
                                        <p:attrNameLst>
                                          <p:attrName>style.visibility</p:attrName>
                                        </p:attrNameLst>
                                      </p:cBhvr>
                                      <p:to>
                                        <p:strVal val="visible"/>
                                      </p:to>
                                    </p:set>
                                    <p:animEffect transition="in" filter="wipe(left)">
                                      <p:cBhvr>
                                        <p:cTn id="107"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2" grpId="0" animBg="1"/>
      <p:bldP spid="87" grpId="0" animBg="1"/>
      <p:bldP spid="88" grpId="0" animBg="1"/>
      <p:bldP spid="89" grpId="0" animBg="1"/>
      <p:bldP spid="91" grpId="0" animBg="1"/>
      <p:bldP spid="96" grpId="0" animBg="1"/>
      <p:bldP spid="1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919" y="1833383"/>
            <a:ext cx="8236881" cy="849849"/>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730733"/>
            <a:ext cx="8229600" cy="952500"/>
          </a:xfrm>
        </p:spPr>
        <p:txBody>
          <a:bodyPr/>
          <a:lstStyle/>
          <a:p>
            <a:pPr algn="l"/>
            <a:r>
              <a:rPr lang="en-US" dirty="0" smtClean="0"/>
              <a:t>Results</a:t>
            </a:r>
            <a:endParaRPr lang="en-US" dirty="0"/>
          </a:p>
        </p:txBody>
      </p:sp>
      <p:pic>
        <p:nvPicPr>
          <p:cNvPr id="6" name="pasted-image.pdf"/>
          <p:cNvPicPr/>
          <p:nvPr/>
        </p:nvPicPr>
        <p:blipFill>
          <a:blip r:embed="rId2">
            <a:alphaModFix amt="50106"/>
            <a:extLst/>
          </a:blip>
          <a:stretch>
            <a:fillRect/>
          </a:stretch>
        </p:blipFill>
        <p:spPr>
          <a:xfrm>
            <a:off x="8001000" y="1900226"/>
            <a:ext cx="685800" cy="685800"/>
          </a:xfrm>
          <a:prstGeom prst="rect">
            <a:avLst/>
          </a:prstGeom>
          <a:ln w="12700">
            <a:miter lim="400000"/>
          </a:ln>
        </p:spPr>
      </p:pic>
    </p:spTree>
    <p:extLst>
      <p:ext uri="{BB962C8B-B14F-4D97-AF65-F5344CB8AC3E}">
        <p14:creationId xmlns:p14="http://schemas.microsoft.com/office/powerpoint/2010/main" val="108763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Overview</a:t>
            </a:r>
            <a:endParaRPr lang="en-US" dirty="0"/>
          </a:p>
        </p:txBody>
      </p:sp>
      <p:pic>
        <p:nvPicPr>
          <p:cNvPr id="8" name="pasted-image.pdf"/>
          <p:cNvPicPr/>
          <p:nvPr/>
        </p:nvPicPr>
        <p:blipFill>
          <a:blip r:embed="rId3">
            <a:alphaModFix amt="50106"/>
            <a:extLst/>
          </a:blip>
          <a:stretch>
            <a:fillRect/>
          </a:stretch>
        </p:blipFill>
        <p:spPr>
          <a:xfrm>
            <a:off x="0" y="0"/>
            <a:ext cx="449918" cy="440778"/>
          </a:xfrm>
          <a:prstGeom prst="rect">
            <a:avLst/>
          </a:prstGeom>
          <a:ln w="12700">
            <a:miter lim="400000"/>
          </a:ln>
        </p:spPr>
      </p:pic>
      <p:grpSp>
        <p:nvGrpSpPr>
          <p:cNvPr id="37" name="Group 36"/>
          <p:cNvGrpSpPr/>
          <p:nvPr/>
        </p:nvGrpSpPr>
        <p:grpSpPr>
          <a:xfrm>
            <a:off x="1169751" y="429687"/>
            <a:ext cx="7094538" cy="5084763"/>
            <a:chOff x="1108774" y="512568"/>
            <a:chExt cx="7094538" cy="5084763"/>
          </a:xfrm>
        </p:grpSpPr>
        <p:grpSp>
          <p:nvGrpSpPr>
            <p:cNvPr id="36" name="Group 35"/>
            <p:cNvGrpSpPr/>
            <p:nvPr/>
          </p:nvGrpSpPr>
          <p:grpSpPr>
            <a:xfrm>
              <a:off x="1108774" y="512568"/>
              <a:ext cx="7094538" cy="5084763"/>
              <a:chOff x="1108774" y="302490"/>
              <a:chExt cx="7094538" cy="5084763"/>
            </a:xfrm>
          </p:grpSpPr>
          <p:sp>
            <p:nvSpPr>
              <p:cNvPr id="23" name="Rectangle 22"/>
              <p:cNvSpPr/>
              <p:nvPr/>
            </p:nvSpPr>
            <p:spPr>
              <a:xfrm>
                <a:off x="4688374" y="979587"/>
                <a:ext cx="305556" cy="276999"/>
              </a:xfrm>
              <a:prstGeom prst="rect">
                <a:avLst/>
              </a:prstGeom>
              <a:solidFill>
                <a:schemeClr val="accent3"/>
              </a:solidFill>
            </p:spPr>
            <p:txBody>
              <a:bodyPr wrap="square">
                <a:spAutoFit/>
              </a:bodyPr>
              <a:lstStyle/>
              <a:p>
                <a:r>
                  <a:rPr lang="en-US" sz="1200" b="0" i="0" dirty="0" smtClean="0">
                    <a:latin typeface="Zapf Dingbats"/>
                    <a:ea typeface="Zapf Dingbats"/>
                    <a:cs typeface="Zapf Dingbats"/>
                  </a:rPr>
                  <a:t>✔</a:t>
                </a:r>
                <a:endParaRPr lang="en-US" dirty="0"/>
              </a:p>
            </p:txBody>
          </p:sp>
          <p:sp>
            <p:nvSpPr>
              <p:cNvPr id="24" name="Rectangle 23"/>
              <p:cNvSpPr/>
              <p:nvPr/>
            </p:nvSpPr>
            <p:spPr>
              <a:xfrm>
                <a:off x="4688374" y="1838601"/>
                <a:ext cx="305556" cy="276999"/>
              </a:xfrm>
              <a:prstGeom prst="rect">
                <a:avLst/>
              </a:prstGeom>
              <a:solidFill>
                <a:schemeClr val="accent3"/>
              </a:solidFill>
            </p:spPr>
            <p:txBody>
              <a:bodyPr wrap="square">
                <a:spAutoFit/>
              </a:bodyPr>
              <a:lstStyle/>
              <a:p>
                <a:r>
                  <a:rPr lang="en-US" sz="1200" b="0" i="0" dirty="0" smtClean="0">
                    <a:latin typeface="Zapf Dingbats"/>
                    <a:ea typeface="Zapf Dingbats"/>
                    <a:cs typeface="Zapf Dingbats"/>
                  </a:rPr>
                  <a:t>✔</a:t>
                </a:r>
                <a:endParaRPr lang="en-US" dirty="0"/>
              </a:p>
            </p:txBody>
          </p:sp>
          <p:sp>
            <p:nvSpPr>
              <p:cNvPr id="25" name="Rectangle 24"/>
              <p:cNvSpPr/>
              <p:nvPr/>
            </p:nvSpPr>
            <p:spPr>
              <a:xfrm>
                <a:off x="4688752" y="2922926"/>
                <a:ext cx="305556" cy="276999"/>
              </a:xfrm>
              <a:prstGeom prst="rect">
                <a:avLst/>
              </a:prstGeom>
              <a:solidFill>
                <a:schemeClr val="accent2"/>
              </a:solidFill>
            </p:spPr>
            <p:txBody>
              <a:bodyPr wrap="square">
                <a:spAutoFit/>
              </a:bodyPr>
              <a:lstStyle/>
              <a:p>
                <a:r>
                  <a:rPr lang="en-US" sz="1200" b="1" dirty="0" smtClean="0">
                    <a:latin typeface="Zapf Dingbats"/>
                    <a:ea typeface="Zapf Dingbats"/>
                    <a:cs typeface="Zapf Dingbats"/>
                  </a:rPr>
                  <a:t>7</a:t>
                </a:r>
                <a:endParaRPr lang="en-US" b="1" dirty="0"/>
              </a:p>
            </p:txBody>
          </p:sp>
          <p:sp>
            <p:nvSpPr>
              <p:cNvPr id="28" name="Rectangle 27"/>
              <p:cNvSpPr/>
              <p:nvPr/>
            </p:nvSpPr>
            <p:spPr>
              <a:xfrm>
                <a:off x="4689130" y="3562318"/>
                <a:ext cx="305556" cy="276999"/>
              </a:xfrm>
              <a:prstGeom prst="rect">
                <a:avLst/>
              </a:prstGeom>
              <a:solidFill>
                <a:schemeClr val="accent2"/>
              </a:solidFill>
            </p:spPr>
            <p:txBody>
              <a:bodyPr wrap="square">
                <a:spAutoFit/>
              </a:bodyPr>
              <a:lstStyle/>
              <a:p>
                <a:r>
                  <a:rPr lang="en-US" sz="1200" b="1" dirty="0" smtClean="0">
                    <a:latin typeface="Zapf Dingbats"/>
                    <a:ea typeface="Zapf Dingbats"/>
                    <a:cs typeface="Zapf Dingbats"/>
                  </a:rPr>
                  <a:t>7</a:t>
                </a:r>
                <a:endParaRPr lang="en-US" b="1" dirty="0"/>
              </a:p>
            </p:txBody>
          </p:sp>
          <p:sp>
            <p:nvSpPr>
              <p:cNvPr id="29" name="Rectangle 28"/>
              <p:cNvSpPr/>
              <p:nvPr/>
            </p:nvSpPr>
            <p:spPr>
              <a:xfrm>
                <a:off x="4690264" y="4211641"/>
                <a:ext cx="304800" cy="276999"/>
              </a:xfrm>
              <a:prstGeom prst="rect">
                <a:avLst/>
              </a:prstGeom>
              <a:solidFill>
                <a:schemeClr val="accent2"/>
              </a:solidFill>
            </p:spPr>
            <p:txBody>
              <a:bodyPr wrap="square">
                <a:spAutoFit/>
              </a:bodyPr>
              <a:lstStyle/>
              <a:p>
                <a:r>
                  <a:rPr lang="en-US" sz="1200" b="1" dirty="0" smtClean="0">
                    <a:latin typeface="Zapf Dingbats"/>
                    <a:ea typeface="Zapf Dingbats"/>
                    <a:cs typeface="Zapf Dingbats"/>
                  </a:rPr>
                  <a:t>7</a:t>
                </a:r>
                <a:endParaRPr lang="en-US" b="1" dirty="0"/>
              </a:p>
            </p:txBody>
          </p:sp>
          <p:sp>
            <p:nvSpPr>
              <p:cNvPr id="30" name="Rectangle 29"/>
              <p:cNvSpPr/>
              <p:nvPr/>
            </p:nvSpPr>
            <p:spPr>
              <a:xfrm>
                <a:off x="4688374" y="4822769"/>
                <a:ext cx="305556" cy="276999"/>
              </a:xfrm>
              <a:prstGeom prst="rect">
                <a:avLst/>
              </a:prstGeom>
              <a:solidFill>
                <a:schemeClr val="accent2"/>
              </a:solidFill>
            </p:spPr>
            <p:txBody>
              <a:bodyPr wrap="square">
                <a:spAutoFit/>
              </a:bodyPr>
              <a:lstStyle/>
              <a:p>
                <a:r>
                  <a:rPr lang="en-US" sz="1200" b="1" dirty="0" smtClean="0">
                    <a:latin typeface="Zapf Dingbats"/>
                    <a:ea typeface="Zapf Dingbats"/>
                    <a:cs typeface="Zapf Dingbats"/>
                  </a:rPr>
                  <a:t>7</a:t>
                </a:r>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2089231127"/>
                  </p:ext>
                </p:extLst>
              </p:nvPr>
            </p:nvGraphicFramePr>
            <p:xfrm>
              <a:off x="1108774" y="302490"/>
              <a:ext cx="7094538" cy="5084763"/>
            </p:xfrm>
            <a:graphic>
              <a:graphicData uri="http://schemas.openxmlformats.org/presentationml/2006/ole">
                <mc:AlternateContent xmlns:mc="http://schemas.openxmlformats.org/markup-compatibility/2006">
                  <mc:Choice xmlns:v="urn:schemas-microsoft-com:vml" Requires="v">
                    <p:oleObj spid="_x0000_s1105" name="Document" r:id="rId4" imgW="6413500" imgH="4597400" progId="Word.Document.12">
                      <p:embed/>
                    </p:oleObj>
                  </mc:Choice>
                  <mc:Fallback>
                    <p:oleObj name="Document" r:id="rId4" imgW="6413500" imgH="4597400" progId="Word.Document.12">
                      <p:embed/>
                      <p:pic>
                        <p:nvPicPr>
                          <p:cNvPr id="0" name=""/>
                          <p:cNvPicPr/>
                          <p:nvPr/>
                        </p:nvPicPr>
                        <p:blipFill>
                          <a:blip r:embed="rId5"/>
                          <a:stretch>
                            <a:fillRect/>
                          </a:stretch>
                        </p:blipFill>
                        <p:spPr>
                          <a:xfrm>
                            <a:off x="1108774" y="302490"/>
                            <a:ext cx="7094538" cy="5084763"/>
                          </a:xfrm>
                          <a:prstGeom prst="rect">
                            <a:avLst/>
                          </a:prstGeom>
                        </p:spPr>
                      </p:pic>
                    </p:oleObj>
                  </mc:Fallback>
                </mc:AlternateContent>
              </a:graphicData>
            </a:graphic>
          </p:graphicFrame>
        </p:grpSp>
        <p:sp>
          <p:nvSpPr>
            <p:cNvPr id="33" name="TextBox 32"/>
            <p:cNvSpPr txBox="1"/>
            <p:nvPr/>
          </p:nvSpPr>
          <p:spPr>
            <a:xfrm>
              <a:off x="4965289" y="560312"/>
              <a:ext cx="583889" cy="276999"/>
            </a:xfrm>
            <a:prstGeom prst="rect">
              <a:avLst/>
            </a:prstGeom>
            <a:noFill/>
          </p:spPr>
          <p:txBody>
            <a:bodyPr wrap="none" rtlCol="0">
              <a:spAutoFit/>
            </a:bodyPr>
            <a:lstStyle/>
            <a:p>
              <a:r>
                <a:rPr lang="en-US" sz="1200" b="1" dirty="0" smtClean="0">
                  <a:latin typeface="Calibri"/>
                  <a:cs typeface="Calibri"/>
                </a:rPr>
                <a:t>Result</a:t>
              </a:r>
              <a:endParaRPr lang="en-US" sz="1200" b="1" dirty="0">
                <a:latin typeface="Calibri"/>
                <a:cs typeface="Calibri"/>
              </a:endParaRPr>
            </a:p>
          </p:txBody>
        </p:sp>
        <p:sp>
          <p:nvSpPr>
            <p:cNvPr id="34" name="TextBox 33"/>
            <p:cNvSpPr txBox="1"/>
            <p:nvPr/>
          </p:nvSpPr>
          <p:spPr>
            <a:xfrm>
              <a:off x="1221845" y="560312"/>
              <a:ext cx="893920" cy="276999"/>
            </a:xfrm>
            <a:prstGeom prst="rect">
              <a:avLst/>
            </a:prstGeom>
            <a:noFill/>
          </p:spPr>
          <p:txBody>
            <a:bodyPr wrap="none" rtlCol="0">
              <a:spAutoFit/>
            </a:bodyPr>
            <a:lstStyle/>
            <a:p>
              <a:r>
                <a:rPr lang="en-US" sz="1200" b="1" dirty="0" smtClean="0">
                  <a:latin typeface="Calibri"/>
                  <a:cs typeface="Calibri"/>
                </a:rPr>
                <a:t>Hypothesis</a:t>
              </a:r>
              <a:endParaRPr lang="en-US" sz="1200" b="1" dirty="0">
                <a:latin typeface="Calibri"/>
                <a:cs typeface="Calibri"/>
              </a:endParaRPr>
            </a:p>
          </p:txBody>
        </p:sp>
      </p:grpSp>
    </p:spTree>
    <p:extLst>
      <p:ext uri="{BB962C8B-B14F-4D97-AF65-F5344CB8AC3E}">
        <p14:creationId xmlns:p14="http://schemas.microsoft.com/office/powerpoint/2010/main" val="47222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a:t>
            </a:r>
            <a:r>
              <a:rPr lang="en-US" b="1" dirty="0" smtClean="0"/>
              <a:t>Preferences</a:t>
            </a:r>
            <a:r>
              <a:rPr lang="en-US" dirty="0" smtClean="0"/>
              <a:t> for SCTs</a:t>
            </a:r>
            <a:endParaRPr lang="en-US" dirty="0"/>
          </a:p>
        </p:txBody>
      </p:sp>
      <p:pic>
        <p:nvPicPr>
          <p:cNvPr id="8" name="pasted-image.pdf"/>
          <p:cNvPicPr/>
          <p:nvPr/>
        </p:nvPicPr>
        <p:blipFill>
          <a:blip r:embed="rId2">
            <a:alphaModFix amt="50106"/>
            <a:extLst/>
          </a:blip>
          <a:stretch>
            <a:fillRect/>
          </a:stretch>
        </p:blipFill>
        <p:spPr>
          <a:xfrm>
            <a:off x="0" y="0"/>
            <a:ext cx="449918" cy="440778"/>
          </a:xfrm>
          <a:prstGeom prst="rect">
            <a:avLst/>
          </a:prstGeom>
          <a:ln w="12700">
            <a:miter lim="400000"/>
          </a:ln>
        </p:spPr>
      </p:pic>
      <p:sp>
        <p:nvSpPr>
          <p:cNvPr id="9" name="TextBox 8"/>
          <p:cNvSpPr txBox="1"/>
          <p:nvPr/>
        </p:nvSpPr>
        <p:spPr>
          <a:xfrm>
            <a:off x="1008025" y="563001"/>
            <a:ext cx="6449449" cy="646331"/>
          </a:xfrm>
          <a:prstGeom prst="rect">
            <a:avLst/>
          </a:prstGeom>
          <a:noFill/>
        </p:spPr>
        <p:txBody>
          <a:bodyPr wrap="square" rtlCol="0">
            <a:spAutoFit/>
          </a:bodyPr>
          <a:lstStyle/>
          <a:p>
            <a:r>
              <a:rPr lang="en-US" dirty="0">
                <a:latin typeface="Calibri"/>
                <a:cs typeface="Calibri"/>
              </a:rPr>
              <a:t>Participants will select a SCT consistent with RWD (Left-to-Right) when asked to construct a timeline on a two dimensional plane</a:t>
            </a:r>
            <a:r>
              <a:rPr lang="en-US" dirty="0" smtClean="0">
                <a:effectLst/>
                <a:latin typeface="Calibri"/>
                <a:cs typeface="Calibri"/>
              </a:rPr>
              <a:t> </a:t>
            </a:r>
            <a:endParaRPr lang="en-US" dirty="0">
              <a:latin typeface="Calibri"/>
              <a:cs typeface="Calibri"/>
            </a:endParaRPr>
          </a:p>
        </p:txBody>
      </p:sp>
      <p:sp>
        <p:nvSpPr>
          <p:cNvPr id="11" name="TextBox 10"/>
          <p:cNvSpPr txBox="1"/>
          <p:nvPr/>
        </p:nvSpPr>
        <p:spPr>
          <a:xfrm>
            <a:off x="1028908" y="1267984"/>
            <a:ext cx="6199399" cy="369332"/>
          </a:xfrm>
          <a:prstGeom prst="rect">
            <a:avLst/>
          </a:prstGeom>
          <a:noFill/>
        </p:spPr>
        <p:txBody>
          <a:bodyPr wrap="square" rtlCol="0">
            <a:spAutoFit/>
          </a:bodyPr>
          <a:lstStyle/>
          <a:p>
            <a:r>
              <a:rPr lang="en-US" dirty="0">
                <a:latin typeface="Calibri"/>
                <a:cs typeface="Calibri"/>
              </a:rPr>
              <a:t>76% of participants selected </a:t>
            </a:r>
            <a:r>
              <a:rPr lang="en-US" dirty="0" smtClean="0">
                <a:latin typeface="Calibri"/>
                <a:cs typeface="Calibri"/>
              </a:rPr>
              <a:t>SCT</a:t>
            </a:r>
            <a:r>
              <a:rPr lang="en-US" baseline="-25000" dirty="0" smtClean="0">
                <a:latin typeface="Calibri"/>
                <a:cs typeface="Calibri"/>
              </a:rPr>
              <a:t>1 </a:t>
            </a:r>
            <a:r>
              <a:rPr lang="en-US" dirty="0">
                <a:latin typeface="Calibri"/>
                <a:cs typeface="Calibri"/>
              </a:rPr>
              <a:t>of Left-to-Right.</a:t>
            </a:r>
            <a:r>
              <a:rPr lang="en-US" dirty="0" smtClean="0">
                <a:effectLst/>
                <a:latin typeface="Calibri"/>
                <a:cs typeface="Calibri"/>
              </a:rPr>
              <a:t> </a:t>
            </a:r>
            <a:endParaRPr lang="en-US" dirty="0">
              <a:latin typeface="Calibri"/>
              <a:cs typeface="Calibri"/>
            </a:endParaRPr>
          </a:p>
        </p:txBody>
      </p:sp>
      <p:sp>
        <p:nvSpPr>
          <p:cNvPr id="12" name="TextBox 11"/>
          <p:cNvSpPr txBox="1"/>
          <p:nvPr/>
        </p:nvSpPr>
        <p:spPr>
          <a:xfrm>
            <a:off x="431100" y="566238"/>
            <a:ext cx="445480" cy="369332"/>
          </a:xfrm>
          <a:prstGeom prst="rect">
            <a:avLst/>
          </a:prstGeom>
          <a:noFill/>
        </p:spPr>
        <p:txBody>
          <a:bodyPr wrap="none" rtlCol="0">
            <a:spAutoFit/>
          </a:bodyPr>
          <a:lstStyle/>
          <a:p>
            <a:r>
              <a:rPr lang="en-US" dirty="0" smtClean="0">
                <a:latin typeface="Calibri"/>
                <a:cs typeface="Calibri"/>
              </a:rPr>
              <a:t>H1</a:t>
            </a:r>
            <a:endParaRPr lang="en-US" dirty="0">
              <a:latin typeface="Calibri"/>
              <a:cs typeface="Calibri"/>
            </a:endParaRPr>
          </a:p>
        </p:txBody>
      </p:sp>
      <p:sp>
        <p:nvSpPr>
          <p:cNvPr id="13" name="Rectangle 12"/>
          <p:cNvSpPr/>
          <p:nvPr/>
        </p:nvSpPr>
        <p:spPr>
          <a:xfrm>
            <a:off x="486730" y="1267984"/>
            <a:ext cx="389850" cy="369332"/>
          </a:xfrm>
          <a:prstGeom prst="rect">
            <a:avLst/>
          </a:prstGeom>
          <a:solidFill>
            <a:schemeClr val="accent3"/>
          </a:solidFill>
        </p:spPr>
        <p:txBody>
          <a:bodyPr wrap="none">
            <a:spAutoFit/>
          </a:bodyPr>
          <a:lstStyle/>
          <a:p>
            <a:r>
              <a:rPr lang="en-US" b="0" i="0" dirty="0" smtClean="0">
                <a:latin typeface="Zapf Dingbats"/>
                <a:ea typeface="Zapf Dingbats"/>
                <a:cs typeface="Zapf Dingbats"/>
              </a:rPr>
              <a:t>✔</a:t>
            </a:r>
            <a:endParaRPr lang="en-US" dirty="0"/>
          </a:p>
        </p:txBody>
      </p:sp>
      <p:grpSp>
        <p:nvGrpSpPr>
          <p:cNvPr id="26" name="Group 25"/>
          <p:cNvGrpSpPr/>
          <p:nvPr/>
        </p:nvGrpSpPr>
        <p:grpSpPr>
          <a:xfrm>
            <a:off x="6032792" y="2001936"/>
            <a:ext cx="2054892" cy="2150822"/>
            <a:chOff x="6032792" y="2652206"/>
            <a:chExt cx="2054892" cy="2150822"/>
          </a:xfrm>
        </p:grpSpPr>
        <p:sp>
          <p:nvSpPr>
            <p:cNvPr id="22" name="TextBox 21"/>
            <p:cNvSpPr txBox="1"/>
            <p:nvPr/>
          </p:nvSpPr>
          <p:spPr>
            <a:xfrm>
              <a:off x="6799709" y="4433696"/>
              <a:ext cx="466794" cy="369332"/>
            </a:xfrm>
            <a:prstGeom prst="rect">
              <a:avLst/>
            </a:prstGeom>
            <a:noFill/>
          </p:spPr>
          <p:txBody>
            <a:bodyPr wrap="none" rtlCol="0">
              <a:spAutoFit/>
            </a:bodyPr>
            <a:lstStyle/>
            <a:p>
              <a:r>
                <a:rPr lang="en-US" dirty="0" smtClean="0">
                  <a:latin typeface="Calibri"/>
                  <a:cs typeface="Calibri"/>
                </a:rPr>
                <a:t>2%</a:t>
              </a:r>
              <a:endParaRPr lang="en-US" dirty="0">
                <a:latin typeface="Calibri"/>
                <a:cs typeface="Calibri"/>
              </a:endParaRPr>
            </a:p>
          </p:txBody>
        </p:sp>
        <p:pic>
          <p:nvPicPr>
            <p:cNvPr id="16" name="Picture 15"/>
            <p:cNvPicPr>
              <a:picLocks noChangeAspect="1"/>
            </p:cNvPicPr>
            <p:nvPr/>
          </p:nvPicPr>
          <p:blipFill rotWithShape="1">
            <a:blip r:embed="rId3"/>
            <a:srcRect l="6587"/>
            <a:stretch/>
          </p:blipFill>
          <p:spPr>
            <a:xfrm>
              <a:off x="6032792" y="2652206"/>
              <a:ext cx="2054892" cy="1490820"/>
            </a:xfrm>
            <a:prstGeom prst="rect">
              <a:avLst/>
            </a:prstGeom>
          </p:spPr>
        </p:pic>
      </p:grpSp>
      <p:grpSp>
        <p:nvGrpSpPr>
          <p:cNvPr id="7" name="Group 6"/>
          <p:cNvGrpSpPr/>
          <p:nvPr/>
        </p:nvGrpSpPr>
        <p:grpSpPr>
          <a:xfrm>
            <a:off x="2873565" y="1880397"/>
            <a:ext cx="1342428" cy="2278836"/>
            <a:chOff x="2873565" y="2530667"/>
            <a:chExt cx="1342428" cy="2278836"/>
          </a:xfrm>
        </p:grpSpPr>
        <p:sp>
          <p:nvSpPr>
            <p:cNvPr id="20" name="TextBox 19"/>
            <p:cNvSpPr txBox="1"/>
            <p:nvPr/>
          </p:nvSpPr>
          <p:spPr>
            <a:xfrm>
              <a:off x="3214786" y="4440171"/>
              <a:ext cx="583663" cy="369332"/>
            </a:xfrm>
            <a:prstGeom prst="rect">
              <a:avLst/>
            </a:prstGeom>
            <a:noFill/>
          </p:spPr>
          <p:txBody>
            <a:bodyPr wrap="none" rtlCol="0">
              <a:spAutoFit/>
            </a:bodyPr>
            <a:lstStyle/>
            <a:p>
              <a:r>
                <a:rPr lang="en-US" dirty="0" smtClean="0">
                  <a:latin typeface="Calibri"/>
                  <a:cs typeface="Calibri"/>
                </a:rPr>
                <a:t>12%</a:t>
              </a:r>
              <a:endParaRPr lang="en-US" dirty="0">
                <a:latin typeface="Calibri"/>
                <a:cs typeface="Calibri"/>
              </a:endParaRPr>
            </a:p>
          </p:txBody>
        </p:sp>
        <p:pic>
          <p:nvPicPr>
            <p:cNvPr id="17" name="Picture 16"/>
            <p:cNvPicPr>
              <a:picLocks noChangeAspect="1"/>
            </p:cNvPicPr>
            <p:nvPr/>
          </p:nvPicPr>
          <p:blipFill>
            <a:blip r:embed="rId4"/>
            <a:stretch>
              <a:fillRect/>
            </a:stretch>
          </p:blipFill>
          <p:spPr>
            <a:xfrm>
              <a:off x="2873565" y="2530667"/>
              <a:ext cx="1342428" cy="1679540"/>
            </a:xfrm>
            <a:prstGeom prst="rect">
              <a:avLst/>
            </a:prstGeom>
          </p:spPr>
        </p:pic>
      </p:grpSp>
      <p:grpSp>
        <p:nvGrpSpPr>
          <p:cNvPr id="14" name="Group 13"/>
          <p:cNvGrpSpPr/>
          <p:nvPr/>
        </p:nvGrpSpPr>
        <p:grpSpPr>
          <a:xfrm>
            <a:off x="4417961" y="1880396"/>
            <a:ext cx="1324950" cy="2272362"/>
            <a:chOff x="4417961" y="2530666"/>
            <a:chExt cx="1324950" cy="2272362"/>
          </a:xfrm>
        </p:grpSpPr>
        <p:sp>
          <p:nvSpPr>
            <p:cNvPr id="21" name="TextBox 20"/>
            <p:cNvSpPr txBox="1"/>
            <p:nvPr/>
          </p:nvSpPr>
          <p:spPr>
            <a:xfrm>
              <a:off x="4797762" y="4433696"/>
              <a:ext cx="583663" cy="369332"/>
            </a:xfrm>
            <a:prstGeom prst="rect">
              <a:avLst/>
            </a:prstGeom>
            <a:noFill/>
          </p:spPr>
          <p:txBody>
            <a:bodyPr wrap="none" rtlCol="0">
              <a:spAutoFit/>
            </a:bodyPr>
            <a:lstStyle/>
            <a:p>
              <a:r>
                <a:rPr lang="en-US" dirty="0" smtClean="0">
                  <a:latin typeface="Calibri"/>
                  <a:cs typeface="Calibri"/>
                </a:rPr>
                <a:t>10%</a:t>
              </a:r>
              <a:endParaRPr lang="en-US" dirty="0">
                <a:latin typeface="Calibri"/>
                <a:cs typeface="Calibri"/>
              </a:endParaRPr>
            </a:p>
          </p:txBody>
        </p:sp>
        <p:pic>
          <p:nvPicPr>
            <p:cNvPr id="18" name="Picture 17"/>
            <p:cNvPicPr>
              <a:picLocks noChangeAspect="1"/>
            </p:cNvPicPr>
            <p:nvPr/>
          </p:nvPicPr>
          <p:blipFill>
            <a:blip r:embed="rId5"/>
            <a:stretch>
              <a:fillRect/>
            </a:stretch>
          </p:blipFill>
          <p:spPr>
            <a:xfrm>
              <a:off x="4417961" y="2530666"/>
              <a:ext cx="1324950" cy="1707849"/>
            </a:xfrm>
            <a:prstGeom prst="rect">
              <a:avLst/>
            </a:prstGeom>
          </p:spPr>
        </p:pic>
      </p:grpSp>
      <p:grpSp>
        <p:nvGrpSpPr>
          <p:cNvPr id="6" name="Group 5"/>
          <p:cNvGrpSpPr/>
          <p:nvPr/>
        </p:nvGrpSpPr>
        <p:grpSpPr>
          <a:xfrm>
            <a:off x="431100" y="1880396"/>
            <a:ext cx="2298110" cy="2275818"/>
            <a:chOff x="431100" y="2530666"/>
            <a:chExt cx="2298110" cy="2275818"/>
          </a:xfrm>
        </p:grpSpPr>
        <p:sp>
          <p:nvSpPr>
            <p:cNvPr id="19" name="TextBox 18"/>
            <p:cNvSpPr txBox="1"/>
            <p:nvPr/>
          </p:nvSpPr>
          <p:spPr>
            <a:xfrm>
              <a:off x="1252423" y="4437152"/>
              <a:ext cx="583663" cy="369332"/>
            </a:xfrm>
            <a:prstGeom prst="rect">
              <a:avLst/>
            </a:prstGeom>
            <a:noFill/>
          </p:spPr>
          <p:txBody>
            <a:bodyPr wrap="none" rtlCol="0">
              <a:spAutoFit/>
            </a:bodyPr>
            <a:lstStyle/>
            <a:p>
              <a:r>
                <a:rPr lang="en-US" dirty="0" smtClean="0">
                  <a:latin typeface="Calibri"/>
                  <a:cs typeface="Calibri"/>
                </a:rPr>
                <a:t>76%</a:t>
              </a:r>
              <a:endParaRPr lang="en-US" dirty="0">
                <a:latin typeface="Calibri"/>
                <a:cs typeface="Calibri"/>
              </a:endParaRPr>
            </a:p>
          </p:txBody>
        </p:sp>
        <p:pic>
          <p:nvPicPr>
            <p:cNvPr id="3" name="Picture 2"/>
            <p:cNvPicPr>
              <a:picLocks noChangeAspect="1"/>
            </p:cNvPicPr>
            <p:nvPr/>
          </p:nvPicPr>
          <p:blipFill>
            <a:blip r:embed="rId6"/>
            <a:stretch>
              <a:fillRect/>
            </a:stretch>
          </p:blipFill>
          <p:spPr>
            <a:xfrm>
              <a:off x="431100" y="2530666"/>
              <a:ext cx="2298110" cy="1794973"/>
            </a:xfrm>
            <a:prstGeom prst="rect">
              <a:avLst/>
            </a:prstGeom>
          </p:spPr>
        </p:pic>
      </p:grpSp>
      <p:sp>
        <p:nvSpPr>
          <p:cNvPr id="27" name="TextBox 26"/>
          <p:cNvSpPr txBox="1"/>
          <p:nvPr/>
        </p:nvSpPr>
        <p:spPr>
          <a:xfrm>
            <a:off x="486730" y="4422338"/>
            <a:ext cx="7860860" cy="923330"/>
          </a:xfrm>
          <a:prstGeom prst="rect">
            <a:avLst/>
          </a:prstGeom>
          <a:noFill/>
        </p:spPr>
        <p:txBody>
          <a:bodyPr wrap="square" rtlCol="0">
            <a:spAutoFit/>
          </a:bodyPr>
          <a:lstStyle/>
          <a:p>
            <a:pPr marL="285750" indent="-285750">
              <a:buFont typeface="Lucida Grande"/>
              <a:buChar char="&gt;"/>
            </a:pPr>
            <a:r>
              <a:rPr lang="en-US" i="1" dirty="0" smtClean="0">
                <a:latin typeface="Calibri"/>
                <a:cs typeface="Calibri"/>
              </a:rPr>
              <a:t>Replicates (Tversky et al., 1991) showing preference for RWD consistent SCTs with computer-based stimuli in an adult population</a:t>
            </a:r>
          </a:p>
          <a:p>
            <a:pPr lvl="1"/>
            <a:endParaRPr lang="en-US" i="1" dirty="0">
              <a:latin typeface="Calibri"/>
              <a:cs typeface="Calibri"/>
            </a:endParaRPr>
          </a:p>
        </p:txBody>
      </p:sp>
      <p:sp>
        <p:nvSpPr>
          <p:cNvPr id="28" name="Rectangle 27"/>
          <p:cNvSpPr/>
          <p:nvPr/>
        </p:nvSpPr>
        <p:spPr>
          <a:xfrm>
            <a:off x="0" y="5345668"/>
            <a:ext cx="9144000" cy="246221"/>
          </a:xfrm>
          <a:prstGeom prst="rect">
            <a:avLst/>
          </a:prstGeom>
        </p:spPr>
        <p:txBody>
          <a:bodyPr wrap="square">
            <a:spAutoFit/>
          </a:bodyPr>
          <a:lstStyle/>
          <a:p>
            <a:r>
              <a:rPr lang="en-US" sz="1000" dirty="0" smtClean="0">
                <a:solidFill>
                  <a:schemeClr val="tx1">
                    <a:lumMod val="50000"/>
                    <a:lumOff val="50000"/>
                  </a:schemeClr>
                </a:solidFill>
              </a:rPr>
              <a:t>         </a:t>
            </a:r>
            <a:r>
              <a:rPr lang="en-US" sz="1000" dirty="0">
                <a:solidFill>
                  <a:schemeClr val="tx1">
                    <a:lumMod val="50000"/>
                    <a:lumOff val="50000"/>
                  </a:schemeClr>
                </a:solidFill>
              </a:rPr>
              <a:t> </a:t>
            </a:r>
            <a:r>
              <a:rPr lang="en-US" sz="1000" dirty="0" smtClean="0">
                <a:solidFill>
                  <a:schemeClr val="tx1">
                    <a:lumMod val="50000"/>
                    <a:lumOff val="50000"/>
                  </a:schemeClr>
                </a:solidFill>
              </a:rPr>
              <a:t> Tversky</a:t>
            </a:r>
            <a:r>
              <a:rPr lang="en-US" sz="1000" dirty="0">
                <a:solidFill>
                  <a:schemeClr val="tx1">
                    <a:lumMod val="50000"/>
                    <a:lumOff val="50000"/>
                  </a:schemeClr>
                </a:solidFill>
              </a:rPr>
              <a:t>, B., </a:t>
            </a:r>
            <a:r>
              <a:rPr lang="en-US" sz="1000" dirty="0" err="1">
                <a:solidFill>
                  <a:schemeClr val="tx1">
                    <a:lumMod val="50000"/>
                    <a:lumOff val="50000"/>
                  </a:schemeClr>
                </a:solidFill>
              </a:rPr>
              <a:t>Kugelmass</a:t>
            </a:r>
            <a:r>
              <a:rPr lang="en-US" sz="1000" dirty="0">
                <a:solidFill>
                  <a:schemeClr val="tx1">
                    <a:lumMod val="50000"/>
                    <a:lumOff val="50000"/>
                  </a:schemeClr>
                </a:solidFill>
              </a:rPr>
              <a:t>, S., &amp; Winter, A. (1991). Cross-cultural and developmental trends in graphic productions. </a:t>
            </a:r>
            <a:r>
              <a:rPr lang="en-US" sz="1000" i="1" dirty="0">
                <a:solidFill>
                  <a:schemeClr val="tx1">
                    <a:lumMod val="50000"/>
                    <a:lumOff val="50000"/>
                  </a:schemeClr>
                </a:solidFill>
              </a:rPr>
              <a:t>Cognitive Psychology</a:t>
            </a:r>
            <a:r>
              <a:rPr lang="en-US" sz="1000" dirty="0">
                <a:solidFill>
                  <a:schemeClr val="tx1">
                    <a:lumMod val="50000"/>
                    <a:lumOff val="50000"/>
                  </a:schemeClr>
                </a:solidFill>
              </a:rPr>
              <a:t>, </a:t>
            </a:r>
            <a:r>
              <a:rPr lang="en-US" sz="1000" i="1" dirty="0">
                <a:solidFill>
                  <a:schemeClr val="tx1">
                    <a:lumMod val="50000"/>
                    <a:lumOff val="50000"/>
                  </a:schemeClr>
                </a:solidFill>
              </a:rPr>
              <a:t>23</a:t>
            </a:r>
            <a:r>
              <a:rPr lang="en-US" sz="1000" dirty="0">
                <a:solidFill>
                  <a:schemeClr val="tx1">
                    <a:lumMod val="50000"/>
                    <a:lumOff val="50000"/>
                  </a:schemeClr>
                </a:solidFill>
              </a:rPr>
              <a:t>, 515–557. </a:t>
            </a:r>
          </a:p>
        </p:txBody>
      </p:sp>
      <p:pic>
        <p:nvPicPr>
          <p:cNvPr id="29" name="Picture 28" descr="Mac HD:Users:Administrator:Dropbox:10 ICV:8 Projects:Master Thesis:4 Writing:Figures:bodyaxes.png"/>
          <p:cNvPicPr/>
          <p:nvPr/>
        </p:nvPicPr>
        <p:blipFill>
          <a:blip r:embed="rId7">
            <a:extLst>
              <a:ext uri="{28A0092B-C50C-407E-A947-70E740481C1C}">
                <a14:useLocalDpi xmlns:a14="http://schemas.microsoft.com/office/drawing/2010/main" val="0"/>
              </a:ext>
            </a:extLst>
          </a:blip>
          <a:srcRect/>
          <a:stretch>
            <a:fillRect/>
          </a:stretch>
        </p:blipFill>
        <p:spPr bwMode="auto">
          <a:xfrm>
            <a:off x="723802" y="1880397"/>
            <a:ext cx="5486400" cy="2397760"/>
          </a:xfrm>
          <a:prstGeom prst="rect">
            <a:avLst/>
          </a:prstGeom>
          <a:noFill/>
          <a:ln>
            <a:noFill/>
          </a:ln>
        </p:spPr>
      </p:pic>
    </p:spTree>
    <p:extLst>
      <p:ext uri="{BB962C8B-B14F-4D97-AF65-F5344CB8AC3E}">
        <p14:creationId xmlns:p14="http://schemas.microsoft.com/office/powerpoint/2010/main" val="160712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xit" presetSubtype="32" fill="hold" nodeType="clickEffect">
                                  <p:stCondLst>
                                    <p:cond delay="0"/>
                                  </p:stCondLst>
                                  <p:childTnLst>
                                    <p:anim calcmode="lin" valueType="num">
                                      <p:cBhvr>
                                        <p:cTn id="42" dur="500"/>
                                        <p:tgtEl>
                                          <p:spTgt spid="6"/>
                                        </p:tgtEl>
                                        <p:attrNameLst>
                                          <p:attrName>ppt_w</p:attrName>
                                        </p:attrNameLst>
                                      </p:cBhvr>
                                      <p:tavLst>
                                        <p:tav tm="0">
                                          <p:val>
                                            <p:strVal val="ppt_w"/>
                                          </p:val>
                                        </p:tav>
                                        <p:tav tm="100000">
                                          <p:val>
                                            <p:fltVal val="0"/>
                                          </p:val>
                                        </p:tav>
                                      </p:tavLst>
                                    </p:anim>
                                    <p:anim calcmode="lin" valueType="num">
                                      <p:cBhvr>
                                        <p:cTn id="43" dur="500"/>
                                        <p:tgtEl>
                                          <p:spTgt spid="6"/>
                                        </p:tgtEl>
                                        <p:attrNameLst>
                                          <p:attrName>ppt_h</p:attrName>
                                        </p:attrNameLst>
                                      </p:cBhvr>
                                      <p:tavLst>
                                        <p:tav tm="0">
                                          <p:val>
                                            <p:strVal val="ppt_h"/>
                                          </p:val>
                                        </p:tav>
                                        <p:tav tm="100000">
                                          <p:val>
                                            <p:fltVal val="0"/>
                                          </p:val>
                                        </p:tav>
                                      </p:tavLst>
                                    </p:anim>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53" presetClass="exit" presetSubtype="32" fill="hold" nodeType="withEffect">
                                  <p:stCondLst>
                                    <p:cond delay="0"/>
                                  </p:stCondLst>
                                  <p:childTnLst>
                                    <p:anim calcmode="lin" valueType="num">
                                      <p:cBhvr>
                                        <p:cTn id="47" dur="500"/>
                                        <p:tgtEl>
                                          <p:spTgt spid="7"/>
                                        </p:tgtEl>
                                        <p:attrNameLst>
                                          <p:attrName>ppt_w</p:attrName>
                                        </p:attrNameLst>
                                      </p:cBhvr>
                                      <p:tavLst>
                                        <p:tav tm="0">
                                          <p:val>
                                            <p:strVal val="ppt_w"/>
                                          </p:val>
                                        </p:tav>
                                        <p:tav tm="100000">
                                          <p:val>
                                            <p:fltVal val="0"/>
                                          </p:val>
                                        </p:tav>
                                      </p:tavLst>
                                    </p:anim>
                                    <p:anim calcmode="lin" valueType="num">
                                      <p:cBhvr>
                                        <p:cTn id="48" dur="500"/>
                                        <p:tgtEl>
                                          <p:spTgt spid="7"/>
                                        </p:tgtEl>
                                        <p:attrNameLst>
                                          <p:attrName>ppt_h</p:attrName>
                                        </p:attrNameLst>
                                      </p:cBhvr>
                                      <p:tavLst>
                                        <p:tav tm="0">
                                          <p:val>
                                            <p:strVal val="ppt_h"/>
                                          </p:val>
                                        </p:tav>
                                        <p:tav tm="100000">
                                          <p:val>
                                            <p:fltVal val="0"/>
                                          </p:val>
                                        </p:tav>
                                      </p:tavLst>
                                    </p:anim>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par>
                                <p:cTn id="51" presetID="53" presetClass="exit" presetSubtype="32" fill="hold" nodeType="withEffect">
                                  <p:stCondLst>
                                    <p:cond delay="0"/>
                                  </p:stCondLst>
                                  <p:childTnLst>
                                    <p:anim calcmode="lin" valueType="num">
                                      <p:cBhvr>
                                        <p:cTn id="52" dur="500"/>
                                        <p:tgtEl>
                                          <p:spTgt spid="14"/>
                                        </p:tgtEl>
                                        <p:attrNameLst>
                                          <p:attrName>ppt_w</p:attrName>
                                        </p:attrNameLst>
                                      </p:cBhvr>
                                      <p:tavLst>
                                        <p:tav tm="0">
                                          <p:val>
                                            <p:strVal val="ppt_w"/>
                                          </p:val>
                                        </p:tav>
                                        <p:tav tm="100000">
                                          <p:val>
                                            <p:fltVal val="0"/>
                                          </p:val>
                                        </p:tav>
                                      </p:tavLst>
                                    </p:anim>
                                    <p:anim calcmode="lin" valueType="num">
                                      <p:cBhvr>
                                        <p:cTn id="53" dur="500"/>
                                        <p:tgtEl>
                                          <p:spTgt spid="14"/>
                                        </p:tgtEl>
                                        <p:attrNameLst>
                                          <p:attrName>ppt_h</p:attrName>
                                        </p:attrNameLst>
                                      </p:cBhvr>
                                      <p:tavLst>
                                        <p:tav tm="0">
                                          <p:val>
                                            <p:strVal val="ppt_h"/>
                                          </p:val>
                                        </p:tav>
                                        <p:tav tm="100000">
                                          <p:val>
                                            <p:fltVal val="0"/>
                                          </p:val>
                                        </p:tav>
                                      </p:tavLst>
                                    </p:anim>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par>
                                <p:cTn id="56" presetID="53" presetClass="exit" presetSubtype="32" fill="hold" nodeType="withEffect">
                                  <p:stCondLst>
                                    <p:cond delay="0"/>
                                  </p:stCondLst>
                                  <p:childTnLst>
                                    <p:anim calcmode="lin" valueType="num">
                                      <p:cBhvr>
                                        <p:cTn id="57" dur="500"/>
                                        <p:tgtEl>
                                          <p:spTgt spid="26"/>
                                        </p:tgtEl>
                                        <p:attrNameLst>
                                          <p:attrName>ppt_w</p:attrName>
                                        </p:attrNameLst>
                                      </p:cBhvr>
                                      <p:tavLst>
                                        <p:tav tm="0">
                                          <p:val>
                                            <p:strVal val="ppt_w"/>
                                          </p:val>
                                        </p:tav>
                                        <p:tav tm="100000">
                                          <p:val>
                                            <p:fltVal val="0"/>
                                          </p:val>
                                        </p:tav>
                                      </p:tavLst>
                                    </p:anim>
                                    <p:anim calcmode="lin" valueType="num">
                                      <p:cBhvr>
                                        <p:cTn id="58" dur="500"/>
                                        <p:tgtEl>
                                          <p:spTgt spid="26"/>
                                        </p:tgtEl>
                                        <p:attrNameLst>
                                          <p:attrName>ppt_h</p:attrName>
                                        </p:attrNameLst>
                                      </p:cBhvr>
                                      <p:tavLst>
                                        <p:tav tm="0">
                                          <p:val>
                                            <p:strVal val="ppt_h"/>
                                          </p:val>
                                        </p:tav>
                                        <p:tav tm="100000">
                                          <p:val>
                                            <p:fltVal val="0"/>
                                          </p:val>
                                        </p:tav>
                                      </p:tavLst>
                                    </p:anim>
                                    <p:animEffect transition="out" filter="fade">
                                      <p:cBhvr>
                                        <p:cTn id="59" dur="500"/>
                                        <p:tgtEl>
                                          <p:spTgt spid="26"/>
                                        </p:tgtEl>
                                      </p:cBhvr>
                                    </p:animEffect>
                                    <p:set>
                                      <p:cBhvr>
                                        <p:cTn id="60" dur="1" fill="hold">
                                          <p:stCondLst>
                                            <p:cond delay="499"/>
                                          </p:stCondLst>
                                        </p:cTn>
                                        <p:tgtEl>
                                          <p:spTgt spid="26"/>
                                        </p:tgtEl>
                                        <p:attrNameLst>
                                          <p:attrName>style.visibility</p:attrName>
                                        </p:attrNameLst>
                                      </p:cBhvr>
                                      <p:to>
                                        <p:strVal val="hidden"/>
                                      </p:to>
                                    </p:set>
                                  </p:childTnLst>
                                </p:cTn>
                              </p:par>
                              <p:par>
                                <p:cTn id="61" presetID="53" presetClass="entr" presetSubtype="16"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a:t>
            </a:r>
            <a:r>
              <a:rPr lang="en-US" b="1" dirty="0" smtClean="0"/>
              <a:t>Flexibility</a:t>
            </a:r>
            <a:r>
              <a:rPr lang="en-US" dirty="0" smtClean="0"/>
              <a:t> in SCTs</a:t>
            </a:r>
            <a:endParaRPr lang="en-US" dirty="0"/>
          </a:p>
        </p:txBody>
      </p:sp>
      <p:pic>
        <p:nvPicPr>
          <p:cNvPr id="8" name="pasted-image.pdf"/>
          <p:cNvPicPr/>
          <p:nvPr/>
        </p:nvPicPr>
        <p:blipFill>
          <a:blip r:embed="rId3">
            <a:alphaModFix amt="50106"/>
            <a:extLst/>
          </a:blip>
          <a:stretch>
            <a:fillRect/>
          </a:stretch>
        </p:blipFill>
        <p:spPr>
          <a:xfrm>
            <a:off x="0" y="0"/>
            <a:ext cx="449918" cy="440778"/>
          </a:xfrm>
          <a:prstGeom prst="rect">
            <a:avLst/>
          </a:prstGeom>
          <a:ln w="12700">
            <a:miter lim="400000"/>
          </a:ln>
        </p:spPr>
      </p:pic>
      <p:sp>
        <p:nvSpPr>
          <p:cNvPr id="9" name="TextBox 8"/>
          <p:cNvSpPr txBox="1"/>
          <p:nvPr/>
        </p:nvSpPr>
        <p:spPr>
          <a:xfrm>
            <a:off x="1008025" y="563001"/>
            <a:ext cx="6449449" cy="646331"/>
          </a:xfrm>
          <a:prstGeom prst="rect">
            <a:avLst/>
          </a:prstGeom>
          <a:noFill/>
        </p:spPr>
        <p:txBody>
          <a:bodyPr wrap="square" rtlCol="0">
            <a:spAutoFit/>
          </a:bodyPr>
          <a:lstStyle/>
          <a:p>
            <a:r>
              <a:rPr lang="en-US" dirty="0">
                <a:latin typeface="Calibri"/>
                <a:cs typeface="Calibri"/>
              </a:rPr>
              <a:t>Participants presented with alternative SCTs will make more errors in recalling details of the case</a:t>
            </a:r>
          </a:p>
        </p:txBody>
      </p:sp>
      <p:sp>
        <p:nvSpPr>
          <p:cNvPr id="11" name="TextBox 10"/>
          <p:cNvSpPr txBox="1"/>
          <p:nvPr/>
        </p:nvSpPr>
        <p:spPr>
          <a:xfrm>
            <a:off x="1028908" y="1267984"/>
            <a:ext cx="6199399" cy="369332"/>
          </a:xfrm>
          <a:prstGeom prst="rect">
            <a:avLst/>
          </a:prstGeom>
          <a:noFill/>
        </p:spPr>
        <p:txBody>
          <a:bodyPr wrap="square" rtlCol="0">
            <a:spAutoFit/>
          </a:bodyPr>
          <a:lstStyle/>
          <a:p>
            <a:r>
              <a:rPr lang="en-US" i="1" dirty="0">
                <a:latin typeface="Calibri"/>
                <a:cs typeface="Calibri"/>
              </a:rPr>
              <a:t>… made fewer errors in comprehension. </a:t>
            </a:r>
          </a:p>
        </p:txBody>
      </p:sp>
      <p:sp>
        <p:nvSpPr>
          <p:cNvPr id="12" name="TextBox 11"/>
          <p:cNvSpPr txBox="1"/>
          <p:nvPr/>
        </p:nvSpPr>
        <p:spPr>
          <a:xfrm>
            <a:off x="431100" y="566238"/>
            <a:ext cx="445480" cy="369332"/>
          </a:xfrm>
          <a:prstGeom prst="rect">
            <a:avLst/>
          </a:prstGeom>
          <a:noFill/>
        </p:spPr>
        <p:txBody>
          <a:bodyPr wrap="none" rtlCol="0">
            <a:spAutoFit/>
          </a:bodyPr>
          <a:lstStyle/>
          <a:p>
            <a:r>
              <a:rPr lang="en-US" dirty="0" smtClean="0">
                <a:latin typeface="Calibri"/>
                <a:cs typeface="Calibri"/>
              </a:rPr>
              <a:t>H3</a:t>
            </a:r>
            <a:endParaRPr lang="en-US" dirty="0">
              <a:latin typeface="Calibri"/>
              <a:cs typeface="Calibri"/>
            </a:endParaRPr>
          </a:p>
        </p:txBody>
      </p:sp>
      <p:sp>
        <p:nvSpPr>
          <p:cNvPr id="23" name="Rectangle 22"/>
          <p:cNvSpPr/>
          <p:nvPr/>
        </p:nvSpPr>
        <p:spPr>
          <a:xfrm>
            <a:off x="486730" y="1267984"/>
            <a:ext cx="338554" cy="369332"/>
          </a:xfrm>
          <a:prstGeom prst="rect">
            <a:avLst/>
          </a:prstGeom>
          <a:solidFill>
            <a:schemeClr val="accent2"/>
          </a:solidFill>
        </p:spPr>
        <p:txBody>
          <a:bodyPr wrap="none">
            <a:spAutoFit/>
          </a:bodyPr>
          <a:lstStyle/>
          <a:p>
            <a:r>
              <a:rPr lang="en-US" b="0" i="0" dirty="0" smtClean="0">
                <a:latin typeface="Zapf Dingbats"/>
                <a:ea typeface="Zapf Dingbats"/>
                <a:cs typeface="Zapf Dingbats"/>
                <a:sym typeface="Zapf Dingbats"/>
              </a:rPr>
              <a:t>✗</a:t>
            </a:r>
            <a:endParaRPr lang="en-US" dirty="0"/>
          </a:p>
        </p:txBody>
      </p:sp>
      <p:pic>
        <p:nvPicPr>
          <p:cNvPr id="24" name="Picture 23" descr="Mac HD:Users:Administrator:Dropbox:10 ICV:8 Projects:Master Thesis:4 Writing:Figures:comp_exp.v.actual.png"/>
          <p:cNvPicPr/>
          <p:nvPr/>
        </p:nvPicPr>
        <p:blipFill rotWithShape="1">
          <a:blip r:embed="rId4">
            <a:extLst>
              <a:ext uri="{28A0092B-C50C-407E-A947-70E740481C1C}">
                <a14:useLocalDpi xmlns:a14="http://schemas.microsoft.com/office/drawing/2010/main" val="0"/>
              </a:ext>
            </a:extLst>
          </a:blip>
          <a:srcRect r="49747"/>
          <a:stretch/>
        </p:blipFill>
        <p:spPr bwMode="auto">
          <a:xfrm>
            <a:off x="1312264" y="1727966"/>
            <a:ext cx="3070555" cy="2817298"/>
          </a:xfrm>
          <a:prstGeom prst="rect">
            <a:avLst/>
          </a:prstGeom>
          <a:noFill/>
          <a:ln>
            <a:noFill/>
          </a:ln>
        </p:spPr>
      </p:pic>
      <p:pic>
        <p:nvPicPr>
          <p:cNvPr id="25" name="Picture 24" descr="Mac HD:Users:Administrator:Dropbox:10 ICV:8 Projects:Master Thesis:4 Writing:Figures:comp_exp.v.actual.png"/>
          <p:cNvPicPr/>
          <p:nvPr/>
        </p:nvPicPr>
        <p:blipFill rotWithShape="1">
          <a:blip r:embed="rId4">
            <a:extLst>
              <a:ext uri="{28A0092B-C50C-407E-A947-70E740481C1C}">
                <a14:useLocalDpi xmlns:a14="http://schemas.microsoft.com/office/drawing/2010/main" val="0"/>
              </a:ext>
            </a:extLst>
          </a:blip>
          <a:srcRect l="50208"/>
          <a:stretch/>
        </p:blipFill>
        <p:spPr bwMode="auto">
          <a:xfrm>
            <a:off x="4640631" y="1727965"/>
            <a:ext cx="2950523" cy="2817298"/>
          </a:xfrm>
          <a:prstGeom prst="rect">
            <a:avLst/>
          </a:prstGeom>
          <a:noFill/>
          <a:ln>
            <a:noFill/>
          </a:ln>
        </p:spPr>
      </p:pic>
      <p:sp>
        <p:nvSpPr>
          <p:cNvPr id="27" name="TextBox 26"/>
          <p:cNvSpPr txBox="1"/>
          <p:nvPr/>
        </p:nvSpPr>
        <p:spPr>
          <a:xfrm>
            <a:off x="634311" y="4707594"/>
            <a:ext cx="7860860" cy="646331"/>
          </a:xfrm>
          <a:prstGeom prst="rect">
            <a:avLst/>
          </a:prstGeom>
          <a:noFill/>
        </p:spPr>
        <p:txBody>
          <a:bodyPr wrap="square" rtlCol="0">
            <a:spAutoFit/>
          </a:bodyPr>
          <a:lstStyle/>
          <a:p>
            <a:pPr marL="285750" indent="-285750">
              <a:buFont typeface="Lucida Grande"/>
              <a:buChar char="&gt;"/>
            </a:pPr>
            <a:r>
              <a:rPr lang="en-US" i="1" dirty="0" smtClean="0">
                <a:latin typeface="Calibri"/>
                <a:cs typeface="Calibri"/>
              </a:rPr>
              <a:t>Effect in opposite direction of hypothesis</a:t>
            </a:r>
          </a:p>
          <a:p>
            <a:pPr marL="285750" indent="-285750">
              <a:buFont typeface="Lucida Grande"/>
              <a:buChar char="&gt;"/>
            </a:pPr>
            <a:r>
              <a:rPr lang="en-US" i="1" dirty="0" smtClean="0">
                <a:latin typeface="Calibri"/>
                <a:cs typeface="Calibri"/>
              </a:rPr>
              <a:t>Reconsider role of attention as coherence seeking mechanism</a:t>
            </a:r>
            <a:endParaRPr lang="en-US" i="1" dirty="0">
              <a:latin typeface="Calibri"/>
              <a:cs typeface="Calibri"/>
            </a:endParaRPr>
          </a:p>
        </p:txBody>
      </p:sp>
    </p:spTree>
    <p:extLst>
      <p:ext uri="{BB962C8B-B14F-4D97-AF65-F5344CB8AC3E}">
        <p14:creationId xmlns:p14="http://schemas.microsoft.com/office/powerpoint/2010/main" val="426566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animBg="1"/>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a:t>
            </a:r>
            <a:r>
              <a:rPr lang="en-US" b="1" dirty="0" smtClean="0"/>
              <a:t>Flexibility</a:t>
            </a:r>
            <a:r>
              <a:rPr lang="en-US" dirty="0" smtClean="0"/>
              <a:t> in SCTs</a:t>
            </a:r>
            <a:endParaRPr lang="en-US" dirty="0"/>
          </a:p>
        </p:txBody>
      </p:sp>
      <p:pic>
        <p:nvPicPr>
          <p:cNvPr id="8" name="pasted-image.pdf"/>
          <p:cNvPicPr/>
          <p:nvPr/>
        </p:nvPicPr>
        <p:blipFill>
          <a:blip r:embed="rId2">
            <a:alphaModFix amt="50106"/>
            <a:extLst/>
          </a:blip>
          <a:stretch>
            <a:fillRect/>
          </a:stretch>
        </p:blipFill>
        <p:spPr>
          <a:xfrm>
            <a:off x="0" y="0"/>
            <a:ext cx="449918" cy="440778"/>
          </a:xfrm>
          <a:prstGeom prst="rect">
            <a:avLst/>
          </a:prstGeom>
          <a:ln w="12700">
            <a:miter lim="400000"/>
          </a:ln>
        </p:spPr>
      </p:pic>
      <p:sp>
        <p:nvSpPr>
          <p:cNvPr id="9" name="TextBox 8"/>
          <p:cNvSpPr txBox="1"/>
          <p:nvPr/>
        </p:nvSpPr>
        <p:spPr>
          <a:xfrm>
            <a:off x="1008025" y="563001"/>
            <a:ext cx="6449449" cy="646331"/>
          </a:xfrm>
          <a:prstGeom prst="rect">
            <a:avLst/>
          </a:prstGeom>
          <a:noFill/>
        </p:spPr>
        <p:txBody>
          <a:bodyPr wrap="square" rtlCol="0">
            <a:spAutoFit/>
          </a:bodyPr>
          <a:lstStyle/>
          <a:p>
            <a:r>
              <a:rPr lang="en-US" dirty="0">
                <a:latin typeface="Calibri"/>
                <a:cs typeface="Calibri"/>
              </a:rPr>
              <a:t>Participants presented with alternative SCTs will </a:t>
            </a:r>
            <a:r>
              <a:rPr lang="en-US" dirty="0" smtClean="0">
                <a:latin typeface="Calibri"/>
                <a:cs typeface="Calibri"/>
              </a:rPr>
              <a:t>…</a:t>
            </a:r>
          </a:p>
          <a:p>
            <a:r>
              <a:rPr lang="en-US" dirty="0" smtClean="0">
                <a:latin typeface="Calibri"/>
                <a:cs typeface="Calibri"/>
              </a:rPr>
              <a:t>make </a:t>
            </a:r>
            <a:r>
              <a:rPr lang="en-US" b="1" dirty="0">
                <a:latin typeface="Calibri"/>
                <a:cs typeface="Calibri"/>
              </a:rPr>
              <a:t>more</a:t>
            </a:r>
            <a:r>
              <a:rPr lang="en-US" dirty="0">
                <a:latin typeface="Calibri"/>
                <a:cs typeface="Calibri"/>
              </a:rPr>
              <a:t> errors in </a:t>
            </a:r>
            <a:r>
              <a:rPr lang="en-US" dirty="0" smtClean="0">
                <a:latin typeface="Calibri"/>
                <a:cs typeface="Calibri"/>
              </a:rPr>
              <a:t>reasoning about details of the case</a:t>
            </a:r>
            <a:endParaRPr lang="en-US" dirty="0">
              <a:latin typeface="Calibri"/>
              <a:cs typeface="Calibri"/>
            </a:endParaRPr>
          </a:p>
        </p:txBody>
      </p:sp>
      <p:sp>
        <p:nvSpPr>
          <p:cNvPr id="11" name="TextBox 10"/>
          <p:cNvSpPr txBox="1"/>
          <p:nvPr/>
        </p:nvSpPr>
        <p:spPr>
          <a:xfrm>
            <a:off x="1028908" y="1267984"/>
            <a:ext cx="6199399" cy="369332"/>
          </a:xfrm>
          <a:prstGeom prst="rect">
            <a:avLst/>
          </a:prstGeom>
          <a:noFill/>
        </p:spPr>
        <p:txBody>
          <a:bodyPr wrap="square" rtlCol="0">
            <a:spAutoFit/>
          </a:bodyPr>
          <a:lstStyle/>
          <a:p>
            <a:r>
              <a:rPr lang="en-US" i="1" dirty="0">
                <a:latin typeface="Calibri"/>
                <a:cs typeface="Calibri"/>
              </a:rPr>
              <a:t>… </a:t>
            </a:r>
            <a:r>
              <a:rPr lang="en-US" i="1" dirty="0" smtClean="0">
                <a:latin typeface="Calibri"/>
                <a:cs typeface="Calibri"/>
              </a:rPr>
              <a:t>no significant differences between groups. </a:t>
            </a:r>
            <a:endParaRPr lang="en-US" i="1" dirty="0">
              <a:latin typeface="Calibri"/>
              <a:cs typeface="Calibri"/>
            </a:endParaRPr>
          </a:p>
        </p:txBody>
      </p:sp>
      <p:sp>
        <p:nvSpPr>
          <p:cNvPr id="12" name="TextBox 11"/>
          <p:cNvSpPr txBox="1"/>
          <p:nvPr/>
        </p:nvSpPr>
        <p:spPr>
          <a:xfrm>
            <a:off x="431100" y="566238"/>
            <a:ext cx="445480" cy="369332"/>
          </a:xfrm>
          <a:prstGeom prst="rect">
            <a:avLst/>
          </a:prstGeom>
          <a:noFill/>
        </p:spPr>
        <p:txBody>
          <a:bodyPr wrap="none" rtlCol="0">
            <a:spAutoFit/>
          </a:bodyPr>
          <a:lstStyle/>
          <a:p>
            <a:r>
              <a:rPr lang="en-US" dirty="0" smtClean="0">
                <a:latin typeface="Calibri"/>
                <a:cs typeface="Calibri"/>
              </a:rPr>
              <a:t>H4</a:t>
            </a:r>
            <a:endParaRPr lang="en-US" dirty="0">
              <a:latin typeface="Calibri"/>
              <a:cs typeface="Calibri"/>
            </a:endParaRPr>
          </a:p>
        </p:txBody>
      </p:sp>
      <p:sp>
        <p:nvSpPr>
          <p:cNvPr id="23" name="Rectangle 22"/>
          <p:cNvSpPr/>
          <p:nvPr/>
        </p:nvSpPr>
        <p:spPr>
          <a:xfrm>
            <a:off x="486730" y="1267984"/>
            <a:ext cx="338554" cy="369332"/>
          </a:xfrm>
          <a:prstGeom prst="rect">
            <a:avLst/>
          </a:prstGeom>
          <a:solidFill>
            <a:schemeClr val="accent2"/>
          </a:solidFill>
        </p:spPr>
        <p:txBody>
          <a:bodyPr wrap="none">
            <a:spAutoFit/>
          </a:bodyPr>
          <a:lstStyle/>
          <a:p>
            <a:r>
              <a:rPr lang="en-US" b="0" i="0" dirty="0" smtClean="0">
                <a:latin typeface="Zapf Dingbats"/>
                <a:ea typeface="Zapf Dingbats"/>
                <a:cs typeface="Zapf Dingbats"/>
                <a:sym typeface="Zapf Dingbats"/>
              </a:rPr>
              <a:t>✗</a:t>
            </a:r>
            <a:endParaRPr lang="en-US" dirty="0"/>
          </a:p>
        </p:txBody>
      </p:sp>
      <p:sp>
        <p:nvSpPr>
          <p:cNvPr id="21" name="TextBox 20"/>
          <p:cNvSpPr txBox="1"/>
          <p:nvPr/>
        </p:nvSpPr>
        <p:spPr>
          <a:xfrm>
            <a:off x="486730" y="2263338"/>
            <a:ext cx="7860860" cy="1754327"/>
          </a:xfrm>
          <a:prstGeom prst="rect">
            <a:avLst/>
          </a:prstGeom>
          <a:noFill/>
        </p:spPr>
        <p:txBody>
          <a:bodyPr wrap="square" rtlCol="0">
            <a:spAutoFit/>
          </a:bodyPr>
          <a:lstStyle/>
          <a:p>
            <a:pPr marL="285750" indent="-285750">
              <a:buFont typeface="Lucida Grande"/>
              <a:buChar char="&gt;"/>
            </a:pPr>
            <a:r>
              <a:rPr lang="en-US" i="1" dirty="0" smtClean="0">
                <a:latin typeface="Calibri"/>
                <a:cs typeface="Calibri"/>
              </a:rPr>
              <a:t>Actual correlations between comprehension &amp; reasoning scores were low </a:t>
            </a:r>
            <a:br>
              <a:rPr lang="en-US" i="1" dirty="0" smtClean="0">
                <a:latin typeface="Calibri"/>
                <a:cs typeface="Calibri"/>
              </a:rPr>
            </a:br>
            <a:r>
              <a:rPr lang="en-US" dirty="0" smtClean="0">
                <a:latin typeface="Calibri"/>
                <a:cs typeface="Calibri"/>
              </a:rPr>
              <a:t>(</a:t>
            </a:r>
            <a:r>
              <a:rPr lang="en-US" i="1" dirty="0">
                <a:latin typeface="Calibri"/>
                <a:cs typeface="Calibri"/>
              </a:rPr>
              <a:t>r</a:t>
            </a:r>
            <a:r>
              <a:rPr lang="en-US" dirty="0">
                <a:latin typeface="Calibri"/>
                <a:cs typeface="Calibri"/>
              </a:rPr>
              <a:t> = .273, </a:t>
            </a:r>
            <a:r>
              <a:rPr lang="en-US" i="1" dirty="0">
                <a:latin typeface="Calibri"/>
                <a:cs typeface="Calibri"/>
              </a:rPr>
              <a:t>p</a:t>
            </a:r>
            <a:r>
              <a:rPr lang="en-US" dirty="0">
                <a:latin typeface="Calibri"/>
                <a:cs typeface="Calibri"/>
              </a:rPr>
              <a:t> &lt; .001</a:t>
            </a:r>
            <a:r>
              <a:rPr lang="en-US" dirty="0" smtClean="0">
                <a:latin typeface="Calibri"/>
                <a:cs typeface="Calibri"/>
              </a:rPr>
              <a:t>) </a:t>
            </a:r>
            <a:br>
              <a:rPr lang="en-US" dirty="0" smtClean="0">
                <a:latin typeface="Calibri"/>
                <a:cs typeface="Calibri"/>
              </a:rPr>
            </a:br>
            <a:endParaRPr lang="en-US" dirty="0" smtClean="0">
              <a:latin typeface="Calibri"/>
              <a:cs typeface="Calibri"/>
            </a:endParaRPr>
          </a:p>
          <a:p>
            <a:pPr marL="285750" indent="-285750">
              <a:buFont typeface="Lucida Grande"/>
              <a:buChar char="&gt;"/>
            </a:pPr>
            <a:r>
              <a:rPr lang="en-US" i="1" dirty="0" smtClean="0">
                <a:latin typeface="Calibri"/>
                <a:cs typeface="Calibri"/>
              </a:rPr>
              <a:t>The complexity of the task may have resulted in </a:t>
            </a:r>
            <a:r>
              <a:rPr lang="en-US" i="1" u="sng" dirty="0" smtClean="0">
                <a:latin typeface="Calibri"/>
                <a:cs typeface="Calibri"/>
              </a:rPr>
              <a:t>modification</a:t>
            </a:r>
            <a:r>
              <a:rPr lang="en-US" i="1" dirty="0" smtClean="0">
                <a:latin typeface="Calibri"/>
                <a:cs typeface="Calibri"/>
              </a:rPr>
              <a:t> of the individual’s mental model</a:t>
            </a:r>
          </a:p>
          <a:p>
            <a:pPr lvl="1"/>
            <a:endParaRPr lang="en-US" i="1" dirty="0">
              <a:latin typeface="Calibri"/>
              <a:cs typeface="Calibri"/>
            </a:endParaRPr>
          </a:p>
        </p:txBody>
      </p:sp>
    </p:spTree>
    <p:extLst>
      <p:ext uri="{BB962C8B-B14F-4D97-AF65-F5344CB8AC3E}">
        <p14:creationId xmlns:p14="http://schemas.microsoft.com/office/powerpoint/2010/main" val="369844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7848782" y="1663874"/>
            <a:ext cx="729633" cy="149567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time</a:t>
            </a:r>
            <a:endParaRPr lang="en-US" sz="1200" dirty="0">
              <a:latin typeface="Helvetica"/>
              <a:cs typeface="Helvetica"/>
            </a:endParaRPr>
          </a:p>
        </p:txBody>
      </p:sp>
      <p:sp>
        <p:nvSpPr>
          <p:cNvPr id="95" name="Rectangle 94"/>
          <p:cNvSpPr/>
          <p:nvPr/>
        </p:nvSpPr>
        <p:spPr>
          <a:xfrm>
            <a:off x="3371662" y="2569355"/>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A B C</a:t>
            </a:r>
            <a:endParaRPr lang="en-US" sz="1400" dirty="0"/>
          </a:p>
        </p:txBody>
      </p:sp>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5626544" cy="369332"/>
          </a:xfrm>
          <a:prstGeom prst="rect">
            <a:avLst/>
          </a:prstGeom>
          <a:noFill/>
        </p:spPr>
        <p:txBody>
          <a:bodyPr wrap="square" rtlCol="0">
            <a:spAutoFit/>
          </a:bodyPr>
          <a:lstStyle/>
          <a:p>
            <a:r>
              <a:rPr lang="en-US" dirty="0" smtClean="0"/>
              <a:t>Introduction &gt; Coherent Working Models Theory</a:t>
            </a:r>
            <a:endParaRPr lang="en-US" dirty="0"/>
          </a:p>
        </p:txBody>
      </p:sp>
      <p:pic>
        <p:nvPicPr>
          <p:cNvPr id="9" name="pasted-image.pdf"/>
          <p:cNvPicPr/>
          <p:nvPr/>
        </p:nvPicPr>
        <p:blipFill>
          <a:blip r:embed="rId3">
            <a:alphaModFix amt="50000"/>
            <a:extLst/>
          </a:blip>
          <a:stretch>
            <a:fillRect/>
          </a:stretch>
        </p:blipFill>
        <p:spPr>
          <a:xfrm>
            <a:off x="0" y="0"/>
            <a:ext cx="449918" cy="440778"/>
          </a:xfrm>
          <a:prstGeom prst="rect">
            <a:avLst/>
          </a:prstGeom>
          <a:ln w="12700">
            <a:miter lim="400000"/>
          </a:ln>
        </p:spPr>
      </p:pic>
      <p:sp>
        <p:nvSpPr>
          <p:cNvPr id="7" name="Rectangle 6"/>
          <p:cNvSpPr/>
          <p:nvPr/>
        </p:nvSpPr>
        <p:spPr>
          <a:xfrm>
            <a:off x="143228" y="5062534"/>
            <a:ext cx="9000771" cy="553998"/>
          </a:xfrm>
          <a:prstGeom prst="rect">
            <a:avLst/>
          </a:prstGeom>
        </p:spPr>
        <p:txBody>
          <a:bodyPr wrap="square">
            <a:spAutoFit/>
          </a:bodyPr>
          <a:lstStyle/>
          <a:p>
            <a:endParaRPr lang="en-US" sz="1000" dirty="0">
              <a:solidFill>
                <a:schemeClr val="bg1">
                  <a:lumMod val="50000"/>
                </a:schemeClr>
              </a:solidFill>
            </a:endParaRPr>
          </a:p>
          <a:p>
            <a:r>
              <a:rPr lang="en-US" sz="1000" dirty="0">
                <a:solidFill>
                  <a:schemeClr val="bg1">
                    <a:lumMod val="50000"/>
                  </a:schemeClr>
                </a:solidFill>
              </a:rPr>
              <a:t>Santiago, J., </a:t>
            </a:r>
            <a:r>
              <a:rPr lang="en-US" sz="1000" dirty="0" err="1">
                <a:solidFill>
                  <a:schemeClr val="bg1">
                    <a:lumMod val="50000"/>
                  </a:schemeClr>
                </a:solidFill>
              </a:rPr>
              <a:t>Román</a:t>
            </a:r>
            <a:r>
              <a:rPr lang="en-US" sz="1000" dirty="0">
                <a:solidFill>
                  <a:schemeClr val="bg1">
                    <a:lumMod val="50000"/>
                  </a:schemeClr>
                </a:solidFill>
              </a:rPr>
              <a:t>, A., &amp; </a:t>
            </a:r>
            <a:r>
              <a:rPr lang="en-US" sz="1000" dirty="0" err="1">
                <a:solidFill>
                  <a:schemeClr val="bg1">
                    <a:lumMod val="50000"/>
                  </a:schemeClr>
                </a:solidFill>
              </a:rPr>
              <a:t>Ouellet</a:t>
            </a:r>
            <a:r>
              <a:rPr lang="en-US" sz="1000" dirty="0">
                <a:solidFill>
                  <a:schemeClr val="bg1">
                    <a:lumMod val="50000"/>
                  </a:schemeClr>
                </a:solidFill>
              </a:rPr>
              <a:t>, M. (2011). Flexible foundations of abstract thought: A review and a theory. In T. W. Schubert &amp; A. </a:t>
            </a:r>
            <a:r>
              <a:rPr lang="en-US" sz="1000" dirty="0" err="1">
                <a:solidFill>
                  <a:schemeClr val="bg1">
                    <a:lumMod val="50000"/>
                  </a:schemeClr>
                </a:solidFill>
              </a:rPr>
              <a:t>Maass</a:t>
            </a:r>
            <a:r>
              <a:rPr lang="en-US" sz="1000" dirty="0">
                <a:solidFill>
                  <a:schemeClr val="bg1">
                    <a:lumMod val="50000"/>
                  </a:schemeClr>
                </a:solidFill>
              </a:rPr>
              <a:t> (Eds.), Applications of Cognitive Linguistics: Spatial dimensions of social thought. Berlin, Germany.  Walter de </a:t>
            </a:r>
            <a:r>
              <a:rPr lang="en-US" sz="1000" dirty="0" err="1">
                <a:solidFill>
                  <a:schemeClr val="bg1">
                    <a:lumMod val="50000"/>
                  </a:schemeClr>
                </a:solidFill>
              </a:rPr>
              <a:t>Gruyter</a:t>
            </a:r>
            <a:r>
              <a:rPr lang="en-US" sz="1000" dirty="0">
                <a:solidFill>
                  <a:schemeClr val="bg1">
                    <a:lumMod val="50000"/>
                  </a:schemeClr>
                </a:solidFill>
              </a:rPr>
              <a:t>.</a:t>
            </a:r>
            <a:endParaRPr lang="en-US" sz="1000" dirty="0">
              <a:solidFill>
                <a:schemeClr val="tx1">
                  <a:lumMod val="50000"/>
                  <a:lumOff val="50000"/>
                </a:schemeClr>
              </a:solidFill>
            </a:endParaRPr>
          </a:p>
        </p:txBody>
      </p:sp>
      <p:sp>
        <p:nvSpPr>
          <p:cNvPr id="31" name="Rounded Rectangle 30"/>
          <p:cNvSpPr/>
          <p:nvPr/>
        </p:nvSpPr>
        <p:spPr>
          <a:xfrm>
            <a:off x="6109155" y="1691393"/>
            <a:ext cx="729633" cy="1464069"/>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space</a:t>
            </a:r>
            <a:endParaRPr lang="en-US" sz="1200" dirty="0">
              <a:latin typeface="Helvetica"/>
              <a:cs typeface="Helvetica"/>
            </a:endParaRPr>
          </a:p>
        </p:txBody>
      </p:sp>
      <p:sp>
        <p:nvSpPr>
          <p:cNvPr id="35" name="Rounded Rectangle 34"/>
          <p:cNvSpPr/>
          <p:nvPr/>
        </p:nvSpPr>
        <p:spPr>
          <a:xfrm>
            <a:off x="7850231" y="1659784"/>
            <a:ext cx="729633" cy="149567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time</a:t>
            </a:r>
            <a:endParaRPr lang="en-US" sz="1200" dirty="0">
              <a:latin typeface="Helvetica"/>
              <a:cs typeface="Helvetica"/>
            </a:endParaRPr>
          </a:p>
        </p:txBody>
      </p:sp>
      <p:grpSp>
        <p:nvGrpSpPr>
          <p:cNvPr id="84" name="Group 83"/>
          <p:cNvGrpSpPr/>
          <p:nvPr/>
        </p:nvGrpSpPr>
        <p:grpSpPr>
          <a:xfrm>
            <a:off x="349163" y="813112"/>
            <a:ext cx="1484431" cy="3514656"/>
            <a:chOff x="352674" y="1112470"/>
            <a:chExt cx="1484431" cy="2543986"/>
          </a:xfrm>
        </p:grpSpPr>
        <p:sp>
          <p:nvSpPr>
            <p:cNvPr id="53" name="Rounded Rectangle 52"/>
            <p:cNvSpPr/>
            <p:nvPr/>
          </p:nvSpPr>
          <p:spPr>
            <a:xfrm>
              <a:off x="352674" y="1460333"/>
              <a:ext cx="1484431"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4" name="TextBox 53"/>
            <p:cNvSpPr txBox="1"/>
            <p:nvPr/>
          </p:nvSpPr>
          <p:spPr>
            <a:xfrm>
              <a:off x="352674" y="1112470"/>
              <a:ext cx="1415772" cy="307777"/>
            </a:xfrm>
            <a:prstGeom prst="rect">
              <a:avLst/>
            </a:prstGeom>
            <a:noFill/>
          </p:spPr>
          <p:txBody>
            <a:bodyPr wrap="none" rtlCol="0">
              <a:spAutoFit/>
            </a:bodyPr>
            <a:lstStyle/>
            <a:p>
              <a:r>
                <a:rPr lang="en-US" sz="1400" dirty="0" smtClean="0">
                  <a:latin typeface="Calibri"/>
                  <a:cs typeface="Calibri"/>
                </a:rPr>
                <a:t>Sensory memory</a:t>
              </a:r>
              <a:endParaRPr lang="en-US" sz="1400" dirty="0">
                <a:latin typeface="Calibri"/>
                <a:cs typeface="Calibri"/>
              </a:endParaRPr>
            </a:p>
          </p:txBody>
        </p:sp>
      </p:grpSp>
      <p:grpSp>
        <p:nvGrpSpPr>
          <p:cNvPr id="82" name="Group 81"/>
          <p:cNvGrpSpPr/>
          <p:nvPr/>
        </p:nvGrpSpPr>
        <p:grpSpPr>
          <a:xfrm>
            <a:off x="2237155" y="813112"/>
            <a:ext cx="3375985" cy="3514656"/>
            <a:chOff x="2227386" y="1112470"/>
            <a:chExt cx="3375985" cy="2543986"/>
          </a:xfrm>
        </p:grpSpPr>
        <p:sp>
          <p:nvSpPr>
            <p:cNvPr id="50" name="Rounded Rectangle 49"/>
            <p:cNvSpPr/>
            <p:nvPr/>
          </p:nvSpPr>
          <p:spPr>
            <a:xfrm>
              <a:off x="2227386" y="1460333"/>
              <a:ext cx="3375985"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6" name="TextBox 55"/>
            <p:cNvSpPr txBox="1"/>
            <p:nvPr/>
          </p:nvSpPr>
          <p:spPr>
            <a:xfrm>
              <a:off x="2227386" y="1112470"/>
              <a:ext cx="1458602" cy="307777"/>
            </a:xfrm>
            <a:prstGeom prst="rect">
              <a:avLst/>
            </a:prstGeom>
            <a:noFill/>
          </p:spPr>
          <p:txBody>
            <a:bodyPr wrap="none" rtlCol="0">
              <a:spAutoFit/>
            </a:bodyPr>
            <a:lstStyle/>
            <a:p>
              <a:r>
                <a:rPr lang="en-US" sz="1400" dirty="0" smtClean="0">
                  <a:latin typeface="Calibri"/>
                  <a:cs typeface="Calibri"/>
                </a:rPr>
                <a:t>Working memory</a:t>
              </a:r>
              <a:endParaRPr lang="en-US" sz="1400" dirty="0">
                <a:latin typeface="Calibri"/>
                <a:cs typeface="Calibri"/>
              </a:endParaRPr>
            </a:p>
          </p:txBody>
        </p:sp>
      </p:grpSp>
      <p:grpSp>
        <p:nvGrpSpPr>
          <p:cNvPr id="83" name="Group 82"/>
          <p:cNvGrpSpPr/>
          <p:nvPr/>
        </p:nvGrpSpPr>
        <p:grpSpPr>
          <a:xfrm>
            <a:off x="5972148" y="832650"/>
            <a:ext cx="2807080" cy="3514655"/>
            <a:chOff x="5972148" y="1141564"/>
            <a:chExt cx="2807080" cy="2514892"/>
          </a:xfrm>
        </p:grpSpPr>
        <p:sp>
          <p:nvSpPr>
            <p:cNvPr id="49" name="Rounded Rectangle 48"/>
            <p:cNvSpPr/>
            <p:nvPr/>
          </p:nvSpPr>
          <p:spPr>
            <a:xfrm>
              <a:off x="5972148" y="1460333"/>
              <a:ext cx="2807080"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7" name="TextBox 56"/>
            <p:cNvSpPr txBox="1"/>
            <p:nvPr/>
          </p:nvSpPr>
          <p:spPr>
            <a:xfrm>
              <a:off x="5972148" y="1141564"/>
              <a:ext cx="1585014" cy="307777"/>
            </a:xfrm>
            <a:prstGeom prst="rect">
              <a:avLst/>
            </a:prstGeom>
            <a:noFill/>
          </p:spPr>
          <p:txBody>
            <a:bodyPr wrap="none" rtlCol="0">
              <a:spAutoFit/>
            </a:bodyPr>
            <a:lstStyle/>
            <a:p>
              <a:r>
                <a:rPr lang="en-US" sz="1400" dirty="0" smtClean="0">
                  <a:latin typeface="Calibri"/>
                  <a:cs typeface="Calibri"/>
                </a:rPr>
                <a:t>Long term memory</a:t>
              </a:r>
              <a:endParaRPr lang="en-US" sz="1400" dirty="0">
                <a:latin typeface="Calibri"/>
                <a:cs typeface="Calibri"/>
              </a:endParaRPr>
            </a:p>
          </p:txBody>
        </p:sp>
      </p:grpSp>
      <p:sp>
        <p:nvSpPr>
          <p:cNvPr id="59" name="Rounded Rectangle 58"/>
          <p:cNvSpPr/>
          <p:nvPr/>
        </p:nvSpPr>
        <p:spPr>
          <a:xfrm>
            <a:off x="1667122" y="4396487"/>
            <a:ext cx="687263" cy="4745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latin typeface="Helvetica"/>
                <a:cs typeface="Helvetica"/>
              </a:rPr>
              <a:t>attention</a:t>
            </a:r>
            <a:endParaRPr lang="en-US" sz="900" dirty="0">
              <a:latin typeface="Helvetica"/>
              <a:cs typeface="Helvetica"/>
            </a:endParaRPr>
          </a:p>
        </p:txBody>
      </p:sp>
      <p:cxnSp>
        <p:nvCxnSpPr>
          <p:cNvPr id="71" name="Straight Arrow Connector 70"/>
          <p:cNvCxnSpPr>
            <a:stCxn id="53" idx="3"/>
            <a:endCxn id="50" idx="1"/>
          </p:cNvCxnSpPr>
          <p:nvPr/>
        </p:nvCxnSpPr>
        <p:spPr>
          <a:xfrm>
            <a:off x="1833594" y="2810736"/>
            <a:ext cx="40356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Straight Arrow Connector 72"/>
          <p:cNvCxnSpPr>
            <a:stCxn id="49" idx="1"/>
            <a:endCxn id="50" idx="3"/>
          </p:cNvCxnSpPr>
          <p:nvPr/>
        </p:nvCxnSpPr>
        <p:spPr>
          <a:xfrm flipH="1" flipV="1">
            <a:off x="5613140" y="2810736"/>
            <a:ext cx="359008" cy="19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59" idx="0"/>
          </p:cNvCxnSpPr>
          <p:nvPr/>
        </p:nvCxnSpPr>
        <p:spPr>
          <a:xfrm flipH="1" flipV="1">
            <a:off x="2002692" y="2779446"/>
            <a:ext cx="8062" cy="16170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93" idx="0"/>
          </p:cNvCxnSpPr>
          <p:nvPr/>
        </p:nvCxnSpPr>
        <p:spPr>
          <a:xfrm flipV="1">
            <a:off x="5769709" y="2793186"/>
            <a:ext cx="6841" cy="15345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3" name="Rounded Rectangle 92"/>
          <p:cNvSpPr/>
          <p:nvPr/>
        </p:nvSpPr>
        <p:spPr>
          <a:xfrm>
            <a:off x="5325209" y="4327766"/>
            <a:ext cx="889000" cy="558921"/>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latin typeface="Helvetica"/>
                <a:cs typeface="Helvetica"/>
              </a:rPr>
              <a:t>Coherence mechanism</a:t>
            </a:r>
            <a:endParaRPr lang="en-US" sz="900" dirty="0">
              <a:latin typeface="Helvetica"/>
              <a:cs typeface="Helvetica"/>
            </a:endParaRPr>
          </a:p>
        </p:txBody>
      </p:sp>
      <p:cxnSp>
        <p:nvCxnSpPr>
          <p:cNvPr id="102" name="Straight Arrow Connector 101"/>
          <p:cNvCxnSpPr>
            <a:stCxn id="59" idx="3"/>
          </p:cNvCxnSpPr>
          <p:nvPr/>
        </p:nvCxnSpPr>
        <p:spPr>
          <a:xfrm flipV="1">
            <a:off x="2354385" y="4626974"/>
            <a:ext cx="2929337" cy="67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3" name="Snip Diagonal Corner Rectangle 122"/>
          <p:cNvSpPr/>
          <p:nvPr/>
        </p:nvSpPr>
        <p:spPr>
          <a:xfrm>
            <a:off x="143228" y="1652317"/>
            <a:ext cx="967153" cy="457991"/>
          </a:xfrm>
          <a:prstGeom prst="snip2Diag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latin typeface="Calibri"/>
                <a:cs typeface="Calibri"/>
              </a:rPr>
              <a:t>Task demands</a:t>
            </a:r>
            <a:endParaRPr lang="en-US" sz="1050" dirty="0">
              <a:latin typeface="Calibri"/>
              <a:cs typeface="Calibri"/>
            </a:endParaRPr>
          </a:p>
        </p:txBody>
      </p:sp>
      <p:cxnSp>
        <p:nvCxnSpPr>
          <p:cNvPr id="4" name="Straight Arrow Connector 3"/>
          <p:cNvCxnSpPr/>
          <p:nvPr/>
        </p:nvCxnSpPr>
        <p:spPr>
          <a:xfrm>
            <a:off x="6848560" y="1878308"/>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4646" y="1665544"/>
            <a:ext cx="853917" cy="253916"/>
          </a:xfrm>
          <a:prstGeom prst="rect">
            <a:avLst/>
          </a:prstGeom>
          <a:noFill/>
        </p:spPr>
        <p:txBody>
          <a:bodyPr wrap="none" rtlCol="0">
            <a:spAutoFit/>
          </a:bodyPr>
          <a:lstStyle/>
          <a:p>
            <a:r>
              <a:rPr lang="en-US" sz="1050" dirty="0" smtClean="0">
                <a:latin typeface="Calibri"/>
                <a:cs typeface="Calibri"/>
              </a:rPr>
              <a:t>LEFT is PAST</a:t>
            </a:r>
            <a:endParaRPr lang="en-US" sz="1050" dirty="0">
              <a:latin typeface="Calibri"/>
              <a:cs typeface="Calibri"/>
            </a:endParaRPr>
          </a:p>
        </p:txBody>
      </p:sp>
      <p:cxnSp>
        <p:nvCxnSpPr>
          <p:cNvPr id="43" name="Straight Arrow Connector 42"/>
          <p:cNvCxnSpPr/>
          <p:nvPr/>
        </p:nvCxnSpPr>
        <p:spPr>
          <a:xfrm>
            <a:off x="6848560" y="2085106"/>
            <a:ext cx="1001671" cy="87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804944" y="1882111"/>
            <a:ext cx="945569" cy="253916"/>
          </a:xfrm>
          <a:prstGeom prst="rect">
            <a:avLst/>
          </a:prstGeom>
          <a:noFill/>
        </p:spPr>
        <p:txBody>
          <a:bodyPr wrap="none" rtlCol="0">
            <a:spAutoFit/>
          </a:bodyPr>
          <a:lstStyle/>
          <a:p>
            <a:r>
              <a:rPr lang="en-US" sz="1050" dirty="0" smtClean="0">
                <a:latin typeface="Calibri"/>
                <a:cs typeface="Calibri"/>
              </a:rPr>
              <a:t>RIGHT is</a:t>
            </a:r>
            <a:r>
              <a:rPr lang="en-US" sz="1050" dirty="0">
                <a:latin typeface="Calibri"/>
                <a:cs typeface="Calibri"/>
              </a:rPr>
              <a:t> </a:t>
            </a:r>
            <a:r>
              <a:rPr lang="en-US" sz="1050" dirty="0" smtClean="0">
                <a:latin typeface="Calibri"/>
                <a:cs typeface="Calibri"/>
              </a:rPr>
              <a:t>PAST</a:t>
            </a:r>
            <a:endParaRPr lang="en-US" sz="1050" dirty="0">
              <a:latin typeface="Calibri"/>
              <a:cs typeface="Calibri"/>
            </a:endParaRPr>
          </a:p>
        </p:txBody>
      </p:sp>
      <p:cxnSp>
        <p:nvCxnSpPr>
          <p:cNvPr id="46" name="Straight Arrow Connector 45"/>
          <p:cNvCxnSpPr/>
          <p:nvPr/>
        </p:nvCxnSpPr>
        <p:spPr>
          <a:xfrm>
            <a:off x="6848560" y="2291245"/>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778397" y="2087182"/>
            <a:ext cx="858848" cy="253916"/>
          </a:xfrm>
          <a:prstGeom prst="rect">
            <a:avLst/>
          </a:prstGeom>
          <a:noFill/>
        </p:spPr>
        <p:txBody>
          <a:bodyPr wrap="none" rtlCol="0">
            <a:spAutoFit/>
          </a:bodyPr>
          <a:lstStyle/>
          <a:p>
            <a:r>
              <a:rPr lang="en-US" sz="1050" dirty="0" smtClean="0">
                <a:latin typeface="Calibri"/>
                <a:cs typeface="Calibri"/>
              </a:rPr>
              <a:t> TOP is PAST</a:t>
            </a:r>
            <a:endParaRPr lang="en-US" sz="1050" dirty="0">
              <a:latin typeface="Calibri"/>
              <a:cs typeface="Calibri"/>
            </a:endParaRPr>
          </a:p>
        </p:txBody>
      </p:sp>
      <p:cxnSp>
        <p:nvCxnSpPr>
          <p:cNvPr id="58" name="Straight Arrow Connector 57"/>
          <p:cNvCxnSpPr/>
          <p:nvPr/>
        </p:nvCxnSpPr>
        <p:spPr>
          <a:xfrm>
            <a:off x="6848560" y="2482398"/>
            <a:ext cx="1001671" cy="87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6850337" y="2683642"/>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799712" y="2470878"/>
            <a:ext cx="896982" cy="253916"/>
          </a:xfrm>
          <a:prstGeom prst="rect">
            <a:avLst/>
          </a:prstGeom>
          <a:noFill/>
        </p:spPr>
        <p:txBody>
          <a:bodyPr wrap="none" rtlCol="0">
            <a:spAutoFit/>
          </a:bodyPr>
          <a:lstStyle/>
          <a:p>
            <a:r>
              <a:rPr lang="en-US" sz="1050" dirty="0" smtClean="0">
                <a:latin typeface="Calibri"/>
                <a:cs typeface="Calibri"/>
              </a:rPr>
              <a:t>BACK is PAST</a:t>
            </a:r>
            <a:endParaRPr lang="en-US" sz="1050" dirty="0">
              <a:latin typeface="Calibri"/>
              <a:cs typeface="Calibri"/>
            </a:endParaRPr>
          </a:p>
        </p:txBody>
      </p:sp>
      <p:sp>
        <p:nvSpPr>
          <p:cNvPr id="66" name="TextBox 65"/>
          <p:cNvSpPr txBox="1"/>
          <p:nvPr/>
        </p:nvSpPr>
        <p:spPr>
          <a:xfrm>
            <a:off x="6799712" y="2678913"/>
            <a:ext cx="1184940" cy="253916"/>
          </a:xfrm>
          <a:prstGeom prst="rect">
            <a:avLst/>
          </a:prstGeom>
          <a:noFill/>
        </p:spPr>
        <p:txBody>
          <a:bodyPr wrap="none" rtlCol="0">
            <a:spAutoFit/>
          </a:bodyPr>
          <a:lstStyle/>
          <a:p>
            <a:r>
              <a:rPr lang="en-US" sz="1050" dirty="0" smtClean="0">
                <a:latin typeface="Calibri"/>
                <a:cs typeface="Calibri"/>
              </a:rPr>
              <a:t>FORWARD is PAST</a:t>
            </a:r>
            <a:endParaRPr lang="en-US" sz="1050" dirty="0">
              <a:latin typeface="Calibri"/>
              <a:cs typeface="Calibri"/>
            </a:endParaRPr>
          </a:p>
        </p:txBody>
      </p:sp>
      <p:cxnSp>
        <p:nvCxnSpPr>
          <p:cNvPr id="67" name="Straight Arrow Connector 66"/>
          <p:cNvCxnSpPr/>
          <p:nvPr/>
        </p:nvCxnSpPr>
        <p:spPr>
          <a:xfrm>
            <a:off x="6848560" y="2883984"/>
            <a:ext cx="1001671" cy="8702"/>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799715" y="2269859"/>
            <a:ext cx="982783" cy="253916"/>
          </a:xfrm>
          <a:prstGeom prst="rect">
            <a:avLst/>
          </a:prstGeom>
          <a:noFill/>
        </p:spPr>
        <p:txBody>
          <a:bodyPr wrap="none" rtlCol="0">
            <a:spAutoFit/>
          </a:bodyPr>
          <a:lstStyle/>
          <a:p>
            <a:r>
              <a:rPr lang="en-US" sz="1050" dirty="0" smtClean="0">
                <a:latin typeface="Calibri"/>
                <a:cs typeface="Calibri"/>
              </a:rPr>
              <a:t>DOWN is PAST</a:t>
            </a:r>
            <a:endParaRPr lang="en-US" sz="1050" dirty="0">
              <a:latin typeface="Calibri"/>
              <a:cs typeface="Calibri"/>
            </a:endParaRPr>
          </a:p>
        </p:txBody>
      </p:sp>
      <p:sp>
        <p:nvSpPr>
          <p:cNvPr id="69" name="Rounded Rectangle 68"/>
          <p:cNvSpPr/>
          <p:nvPr/>
        </p:nvSpPr>
        <p:spPr>
          <a:xfrm>
            <a:off x="7273317" y="3260443"/>
            <a:ext cx="727856" cy="327630"/>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money</a:t>
            </a:r>
            <a:endParaRPr lang="en-US" sz="1200" dirty="0">
              <a:latin typeface="Helvetica"/>
              <a:cs typeface="Helvetica"/>
            </a:endParaRPr>
          </a:p>
        </p:txBody>
      </p:sp>
      <p:cxnSp>
        <p:nvCxnSpPr>
          <p:cNvPr id="70" name="Straight Arrow Connector 69"/>
          <p:cNvCxnSpPr>
            <a:stCxn id="69" idx="3"/>
            <a:endCxn id="35" idx="2"/>
          </p:cNvCxnSpPr>
          <p:nvPr/>
        </p:nvCxnSpPr>
        <p:spPr>
          <a:xfrm flipV="1">
            <a:off x="8001173" y="3155462"/>
            <a:ext cx="213875" cy="26879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91379" y="1568172"/>
            <a:ext cx="787395" cy="646331"/>
          </a:xfrm>
          <a:prstGeom prst="rect">
            <a:avLst/>
          </a:prstGeom>
          <a:noFill/>
        </p:spPr>
        <p:txBody>
          <a:bodyPr wrap="none" rtlCol="0">
            <a:spAutoFit/>
          </a:bodyPr>
          <a:lstStyle/>
          <a:p>
            <a:r>
              <a:rPr lang="en-US" sz="1200" dirty="0" smtClean="0">
                <a:latin typeface="Calibri"/>
                <a:cs typeface="Calibri"/>
              </a:rPr>
              <a:t>2D</a:t>
            </a:r>
          </a:p>
          <a:p>
            <a:r>
              <a:rPr lang="en-US" sz="1200" dirty="0">
                <a:latin typeface="Calibri"/>
                <a:cs typeface="Calibri"/>
              </a:rPr>
              <a:t>s</a:t>
            </a:r>
            <a:r>
              <a:rPr lang="en-US" sz="1200" dirty="0" smtClean="0">
                <a:latin typeface="Calibri"/>
                <a:cs typeface="Calibri"/>
              </a:rPr>
              <a:t>equence</a:t>
            </a:r>
          </a:p>
          <a:p>
            <a:r>
              <a:rPr lang="en-US" sz="1200" dirty="0" smtClean="0">
                <a:latin typeface="Calibri"/>
                <a:cs typeface="Calibri"/>
              </a:rPr>
              <a:t>events</a:t>
            </a:r>
          </a:p>
        </p:txBody>
      </p:sp>
      <p:grpSp>
        <p:nvGrpSpPr>
          <p:cNvPr id="18" name="Group 17"/>
          <p:cNvGrpSpPr/>
          <p:nvPr/>
        </p:nvGrpSpPr>
        <p:grpSpPr>
          <a:xfrm>
            <a:off x="592506" y="2185154"/>
            <a:ext cx="804493" cy="594487"/>
            <a:chOff x="1667122" y="547077"/>
            <a:chExt cx="804493" cy="594487"/>
          </a:xfrm>
        </p:grpSpPr>
        <p:sp>
          <p:nvSpPr>
            <p:cNvPr id="15" name="Rectangle 14"/>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2"/>
                  </a:solidFill>
                </a:rPr>
                <a:t>A B C</a:t>
              </a:r>
              <a:endParaRPr lang="en-US" dirty="0">
                <a:solidFill>
                  <a:schemeClr val="accent2"/>
                </a:solidFill>
              </a:endParaRPr>
            </a:p>
          </p:txBody>
        </p:sp>
        <p:cxnSp>
          <p:nvCxnSpPr>
            <p:cNvPr id="17" name="Straight Arrow Connector 16"/>
            <p:cNvCxnSpPr/>
            <p:nvPr/>
          </p:nvCxnSpPr>
          <p:spPr>
            <a:xfrm>
              <a:off x="1837105" y="683850"/>
              <a:ext cx="517280" cy="0"/>
            </a:xfrm>
            <a:prstGeom prst="straightConnector1">
              <a:avLst/>
            </a:prstGeom>
            <a:ln>
              <a:solidFill>
                <a:schemeClr val="accent2"/>
              </a:solidFill>
              <a:tailEnd type="arrow"/>
            </a:ln>
          </p:spPr>
          <p:style>
            <a:lnRef idx="2">
              <a:schemeClr val="accent3"/>
            </a:lnRef>
            <a:fillRef idx="0">
              <a:schemeClr val="accent3"/>
            </a:fillRef>
            <a:effectRef idx="1">
              <a:schemeClr val="accent3"/>
            </a:effectRef>
            <a:fontRef idx="minor">
              <a:schemeClr val="tx1"/>
            </a:fontRef>
          </p:style>
        </p:cxnSp>
      </p:grpSp>
      <p:grpSp>
        <p:nvGrpSpPr>
          <p:cNvPr id="72" name="Group 71"/>
          <p:cNvGrpSpPr/>
          <p:nvPr/>
        </p:nvGrpSpPr>
        <p:grpSpPr>
          <a:xfrm>
            <a:off x="592505" y="2724794"/>
            <a:ext cx="804493" cy="594487"/>
            <a:chOff x="1667122" y="547077"/>
            <a:chExt cx="804493" cy="594487"/>
          </a:xfrm>
        </p:grpSpPr>
        <p:sp>
          <p:nvSpPr>
            <p:cNvPr id="74" name="Rectangle 73"/>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3"/>
                  </a:solidFill>
                </a:rPr>
                <a:t>C B A</a:t>
              </a:r>
              <a:endParaRPr lang="en-US" dirty="0">
                <a:solidFill>
                  <a:schemeClr val="accent3"/>
                </a:solidFill>
              </a:endParaRPr>
            </a:p>
          </p:txBody>
        </p:sp>
        <p:cxnSp>
          <p:nvCxnSpPr>
            <p:cNvPr id="75" name="Straight Arrow Connector 74"/>
            <p:cNvCxnSpPr/>
            <p:nvPr/>
          </p:nvCxnSpPr>
          <p:spPr>
            <a:xfrm flipH="1">
              <a:off x="1798031" y="668479"/>
              <a:ext cx="556354" cy="1"/>
            </a:xfrm>
            <a:prstGeom prst="straightConnector1">
              <a:avLst/>
            </a:prstGeom>
            <a:ln>
              <a:solidFill>
                <a:srgbClr val="9BBB59"/>
              </a:solidFill>
              <a:tailEnd type="arrow"/>
            </a:ln>
          </p:spPr>
          <p:style>
            <a:lnRef idx="2">
              <a:schemeClr val="accent2"/>
            </a:lnRef>
            <a:fillRef idx="0">
              <a:schemeClr val="accent2"/>
            </a:fillRef>
            <a:effectRef idx="1">
              <a:schemeClr val="accent2"/>
            </a:effectRef>
            <a:fontRef idx="minor">
              <a:schemeClr val="tx1"/>
            </a:fontRef>
          </p:style>
        </p:cxnSp>
      </p:grpSp>
      <p:grpSp>
        <p:nvGrpSpPr>
          <p:cNvPr id="76" name="Group 75"/>
          <p:cNvGrpSpPr/>
          <p:nvPr/>
        </p:nvGrpSpPr>
        <p:grpSpPr>
          <a:xfrm>
            <a:off x="594706" y="3190295"/>
            <a:ext cx="804493" cy="594487"/>
            <a:chOff x="1667122" y="547077"/>
            <a:chExt cx="804493" cy="594487"/>
          </a:xfrm>
        </p:grpSpPr>
        <p:sp>
          <p:nvSpPr>
            <p:cNvPr id="77" name="Rectangle 76"/>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8" name="Straight Arrow Connector 77"/>
            <p:cNvCxnSpPr/>
            <p:nvPr/>
          </p:nvCxnSpPr>
          <p:spPr>
            <a:xfrm flipV="1">
              <a:off x="2094522" y="662872"/>
              <a:ext cx="0" cy="332154"/>
            </a:xfrm>
            <a:prstGeom prst="straightConnector1">
              <a:avLst/>
            </a:prstGeom>
            <a:ln>
              <a:solidFill>
                <a:srgbClr val="9BBB59"/>
              </a:solidFill>
              <a:tailEnd type="arrow"/>
            </a:ln>
          </p:spPr>
          <p:style>
            <a:lnRef idx="2">
              <a:schemeClr val="accent2"/>
            </a:lnRef>
            <a:fillRef idx="0">
              <a:schemeClr val="accent2"/>
            </a:fillRef>
            <a:effectRef idx="1">
              <a:schemeClr val="accent2"/>
            </a:effectRef>
            <a:fontRef idx="minor">
              <a:schemeClr val="tx1"/>
            </a:fontRef>
          </p:style>
        </p:cxnSp>
      </p:grpSp>
      <p:grpSp>
        <p:nvGrpSpPr>
          <p:cNvPr id="79" name="Group 78"/>
          <p:cNvGrpSpPr/>
          <p:nvPr/>
        </p:nvGrpSpPr>
        <p:grpSpPr>
          <a:xfrm>
            <a:off x="592506" y="3688410"/>
            <a:ext cx="804493" cy="594487"/>
            <a:chOff x="1667122" y="547077"/>
            <a:chExt cx="804493" cy="594487"/>
          </a:xfrm>
        </p:grpSpPr>
        <p:sp>
          <p:nvSpPr>
            <p:cNvPr id="80" name="Rectangle 79"/>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Straight Arrow Connector 80"/>
            <p:cNvCxnSpPr/>
            <p:nvPr/>
          </p:nvCxnSpPr>
          <p:spPr>
            <a:xfrm>
              <a:off x="2104293" y="654538"/>
              <a:ext cx="0" cy="332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12" name="Group 11"/>
          <p:cNvGrpSpPr/>
          <p:nvPr/>
        </p:nvGrpSpPr>
        <p:grpSpPr>
          <a:xfrm>
            <a:off x="1396999" y="2482398"/>
            <a:ext cx="1974663" cy="1503256"/>
            <a:chOff x="1396999" y="2482398"/>
            <a:chExt cx="1974663" cy="1503256"/>
          </a:xfrm>
        </p:grpSpPr>
        <p:cxnSp>
          <p:nvCxnSpPr>
            <p:cNvPr id="91" name="Straight Arrow Connector 90"/>
            <p:cNvCxnSpPr>
              <a:stCxn id="15" idx="3"/>
              <a:endCxn id="95" idx="1"/>
            </p:cNvCxnSpPr>
            <p:nvPr/>
          </p:nvCxnSpPr>
          <p:spPr>
            <a:xfrm>
              <a:off x="1396999" y="2482398"/>
              <a:ext cx="1974663" cy="384201"/>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80" idx="3"/>
              <a:endCxn id="95" idx="1"/>
            </p:cNvCxnSpPr>
            <p:nvPr/>
          </p:nvCxnSpPr>
          <p:spPr>
            <a:xfrm flipV="1">
              <a:off x="1396999" y="2866599"/>
              <a:ext cx="1974663" cy="1119055"/>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grpSp>
      <p:grpSp>
        <p:nvGrpSpPr>
          <p:cNvPr id="13" name="Group 12"/>
          <p:cNvGrpSpPr/>
          <p:nvPr/>
        </p:nvGrpSpPr>
        <p:grpSpPr>
          <a:xfrm>
            <a:off x="1413515" y="2866599"/>
            <a:ext cx="1958147" cy="623457"/>
            <a:chOff x="1413515" y="2866599"/>
            <a:chExt cx="1958147" cy="623457"/>
          </a:xfrm>
        </p:grpSpPr>
        <p:cxnSp>
          <p:nvCxnSpPr>
            <p:cNvPr id="101" name="Straight Arrow Connector 100"/>
            <p:cNvCxnSpPr>
              <a:endCxn id="95" idx="1"/>
            </p:cNvCxnSpPr>
            <p:nvPr/>
          </p:nvCxnSpPr>
          <p:spPr>
            <a:xfrm flipV="1">
              <a:off x="1475150" y="2866599"/>
              <a:ext cx="1896512" cy="131595"/>
            </a:xfrm>
            <a:prstGeom prst="straightConnector1">
              <a:avLst/>
            </a:prstGeom>
            <a:ln>
              <a:prstDash val="dash"/>
              <a:tailEnd type="arrow"/>
            </a:ln>
          </p:spPr>
          <p:style>
            <a:lnRef idx="2">
              <a:schemeClr val="accent3"/>
            </a:lnRef>
            <a:fillRef idx="0">
              <a:schemeClr val="accent3"/>
            </a:fillRef>
            <a:effectRef idx="1">
              <a:schemeClr val="accent3"/>
            </a:effectRef>
            <a:fontRef idx="minor">
              <a:schemeClr val="tx1"/>
            </a:fontRef>
          </p:style>
        </p:cxnSp>
        <p:cxnSp>
          <p:nvCxnSpPr>
            <p:cNvPr id="61" name="Straight Arrow Connector 60"/>
            <p:cNvCxnSpPr/>
            <p:nvPr/>
          </p:nvCxnSpPr>
          <p:spPr>
            <a:xfrm flipV="1">
              <a:off x="1413515" y="2892686"/>
              <a:ext cx="1781023" cy="597370"/>
            </a:xfrm>
            <a:prstGeom prst="straightConnector1">
              <a:avLst/>
            </a:prstGeom>
            <a:ln>
              <a:prstDash val="dash"/>
              <a:tailEnd type="arrow"/>
            </a:ln>
          </p:spPr>
          <p:style>
            <a:lnRef idx="2">
              <a:schemeClr val="accent3"/>
            </a:lnRef>
            <a:fillRef idx="0">
              <a:schemeClr val="accent3"/>
            </a:fillRef>
            <a:effectRef idx="1">
              <a:schemeClr val="accent3"/>
            </a:effectRef>
            <a:fontRef idx="minor">
              <a:schemeClr val="tx1"/>
            </a:fontRef>
          </p:style>
        </p:cxnSp>
      </p:grpSp>
      <p:sp>
        <p:nvSpPr>
          <p:cNvPr id="64" name="Rounded Rectangle 63"/>
          <p:cNvSpPr/>
          <p:nvPr/>
        </p:nvSpPr>
        <p:spPr>
          <a:xfrm>
            <a:off x="6107706" y="1695483"/>
            <a:ext cx="729633" cy="1464069"/>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space</a:t>
            </a:r>
            <a:endParaRPr lang="en-US" sz="1200" dirty="0">
              <a:latin typeface="Helvetica"/>
              <a:cs typeface="Helvetica"/>
            </a:endParaRPr>
          </a:p>
        </p:txBody>
      </p:sp>
      <p:cxnSp>
        <p:nvCxnSpPr>
          <p:cNvPr id="85" name="Straight Arrow Connector 84"/>
          <p:cNvCxnSpPr/>
          <p:nvPr/>
        </p:nvCxnSpPr>
        <p:spPr>
          <a:xfrm>
            <a:off x="6846818" y="1875319"/>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6802904" y="1662555"/>
            <a:ext cx="853917" cy="253916"/>
          </a:xfrm>
          <a:prstGeom prst="rect">
            <a:avLst/>
          </a:prstGeom>
          <a:noFill/>
        </p:spPr>
        <p:txBody>
          <a:bodyPr wrap="none" rtlCol="0">
            <a:spAutoFit/>
          </a:bodyPr>
          <a:lstStyle/>
          <a:p>
            <a:r>
              <a:rPr lang="en-US" sz="1050" dirty="0" smtClean="0">
                <a:latin typeface="Calibri"/>
                <a:cs typeface="Calibri"/>
              </a:rPr>
              <a:t>LEFT is PAST</a:t>
            </a:r>
            <a:endParaRPr lang="en-US" sz="1050" dirty="0">
              <a:latin typeface="Calibri"/>
              <a:cs typeface="Calibri"/>
            </a:endParaRPr>
          </a:p>
        </p:txBody>
      </p:sp>
    </p:spTree>
    <p:extLst>
      <p:ext uri="{BB962C8B-B14F-4D97-AF65-F5344CB8AC3E}">
        <p14:creationId xmlns:p14="http://schemas.microsoft.com/office/powerpoint/2010/main" val="186313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4"/>
                                        </p:tgtEl>
                                      </p:cBhvr>
                                      <p:by x="150000" y="150000"/>
                                    </p:animScale>
                                  </p:childTnLst>
                                </p:cTn>
                              </p:par>
                              <p:par>
                                <p:cTn id="15" presetID="6" presetClass="emph" presetSubtype="0" fill="hold" nodeType="withEffect">
                                  <p:stCondLst>
                                    <p:cond delay="0"/>
                                  </p:stCondLst>
                                  <p:childTnLst>
                                    <p:animScale>
                                      <p:cBhvr>
                                        <p:cTn id="16" dur="2000" fill="hold"/>
                                        <p:tgtEl>
                                          <p:spTgt spid="43"/>
                                        </p:tgtEl>
                                      </p:cBhvr>
                                      <p:by x="150000" y="150000"/>
                                    </p:animScale>
                                  </p:childTnLst>
                                </p:cTn>
                              </p:par>
                              <p:par>
                                <p:cTn id="17" presetID="6" presetClass="emph" presetSubtype="0" fill="hold" nodeType="withEffect">
                                  <p:stCondLst>
                                    <p:cond delay="0"/>
                                  </p:stCondLst>
                                  <p:childTnLst>
                                    <p:animScale>
                                      <p:cBhvr>
                                        <p:cTn id="18" dur="2000" fill="hold"/>
                                        <p:tgtEl>
                                          <p:spTgt spid="46"/>
                                        </p:tgtEl>
                                      </p:cBhvr>
                                      <p:by x="150000" y="150000"/>
                                    </p:animScale>
                                  </p:childTnLst>
                                </p:cTn>
                              </p:par>
                              <p:par>
                                <p:cTn id="19" presetID="6" presetClass="emph" presetSubtype="0" fill="hold" nodeType="withEffect">
                                  <p:stCondLst>
                                    <p:cond delay="0"/>
                                  </p:stCondLst>
                                  <p:childTnLst>
                                    <p:animScale>
                                      <p:cBhvr>
                                        <p:cTn id="20" dur="2000" fill="hold"/>
                                        <p:tgtEl>
                                          <p:spTgt spid="58"/>
                                        </p:tgtEl>
                                      </p:cBhvr>
                                      <p:by x="150000" y="150000"/>
                                    </p:animScale>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59"/>
                                        </p:tgtEl>
                                        <p:attrNameLst>
                                          <p:attrName>fillcolor</p:attrName>
                                        </p:attrNameLst>
                                      </p:cBhvr>
                                      <p:to>
                                        <a:srgbClr val="D5C8FF"/>
                                      </p:to>
                                    </p:animClr>
                                    <p:set>
                                      <p:cBhvr>
                                        <p:cTn id="25" dur="2000" fill="hold"/>
                                        <p:tgtEl>
                                          <p:spTgt spid="59"/>
                                        </p:tgtEl>
                                        <p:attrNameLst>
                                          <p:attrName>fill.type</p:attrName>
                                        </p:attrNameLst>
                                      </p:cBhvr>
                                      <p:to>
                                        <p:strVal val="solid"/>
                                      </p:to>
                                    </p:set>
                                    <p:set>
                                      <p:cBhvr>
                                        <p:cTn id="26" dur="2000" fill="hold"/>
                                        <p:tgtEl>
                                          <p:spTgt spid="59"/>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000" fill="hold"/>
                                        <p:tgtEl>
                                          <p:spTgt spid="93"/>
                                        </p:tgtEl>
                                        <p:attrNameLst>
                                          <p:attrName>fillcolor</p:attrName>
                                        </p:attrNameLst>
                                      </p:cBhvr>
                                      <p:to>
                                        <a:srgbClr val="D5C8FF"/>
                                      </p:to>
                                    </p:animClr>
                                    <p:set>
                                      <p:cBhvr>
                                        <p:cTn id="29" dur="2000" fill="hold"/>
                                        <p:tgtEl>
                                          <p:spTgt spid="93"/>
                                        </p:tgtEl>
                                        <p:attrNameLst>
                                          <p:attrName>fill.type</p:attrName>
                                        </p:attrNameLst>
                                      </p:cBhvr>
                                      <p:to>
                                        <p:strVal val="solid"/>
                                      </p:to>
                                    </p:set>
                                    <p:set>
                                      <p:cBhvr>
                                        <p:cTn id="30" dur="2000" fill="hold"/>
                                        <p:tgtEl>
                                          <p:spTgt spid="93"/>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3941 0 " pathEditMode="relative" ptsTypes="AA">
                                      <p:cBhvr>
                                        <p:cTn id="34" dur="2000" fill="hold"/>
                                        <p:tgtEl>
                                          <p:spTgt spid="5"/>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0 0 L -0.3941 0 " pathEditMode="relative" ptsTypes="AA">
                                      <p:cBhvr>
                                        <p:cTn id="36" dur="2000" fill="hold"/>
                                        <p:tgtEl>
                                          <p:spTgt spid="4"/>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 0 L -0.3941 0 " pathEditMode="relative" ptsTypes="AA">
                                      <p:cBhvr>
                                        <p:cTn id="38" dur="2000" fill="hold"/>
                                        <p:tgtEl>
                                          <p:spTgt spid="35"/>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 0 L -0.3941 0 " pathEditMode="relative" ptsTypes="AA">
                                      <p:cBhvr>
                                        <p:cTn id="40" dur="2000" fill="hold"/>
                                        <p:tgtEl>
                                          <p:spTgt spid="31"/>
                                        </p:tgtEl>
                                        <p:attrNameLst>
                                          <p:attrName>ppt_x</p:attrName>
                                          <p:attrName>ppt_y</p:attrName>
                                        </p:attrNameLst>
                                      </p:cBhvr>
                                    </p:animMotion>
                                  </p:childTnLst>
                                </p:cTn>
                              </p:par>
                              <p:par>
                                <p:cTn id="41" presetID="10" presetClass="exit" presetSubtype="0" fill="hold" grpId="1"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23"/>
                                        </p:tgtEl>
                                      </p:cBhvr>
                                    </p:animEffect>
                                    <p:set>
                                      <p:cBhvr>
                                        <p:cTn id="46" dur="1" fill="hold">
                                          <p:stCondLst>
                                            <p:cond delay="499"/>
                                          </p:stCondLst>
                                        </p:cTn>
                                        <p:tgtEl>
                                          <p:spTgt spid="12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1000"/>
                                  </p:stCondLst>
                                  <p:childTnLst>
                                    <p:set>
                                      <p:cBhvr>
                                        <p:cTn id="53" dur="1" fill="hold">
                                          <p:stCondLst>
                                            <p:cond delay="0"/>
                                          </p:stCondLst>
                                        </p:cTn>
                                        <p:tgtEl>
                                          <p:spTgt spid="72"/>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nodeType="afterEffect">
                                  <p:stCondLst>
                                    <p:cond delay="1000"/>
                                  </p:stCondLst>
                                  <p:childTnLst>
                                    <p:set>
                                      <p:cBhvr>
                                        <p:cTn id="56" dur="1" fill="hold">
                                          <p:stCondLst>
                                            <p:cond delay="0"/>
                                          </p:stCondLst>
                                        </p:cTn>
                                        <p:tgtEl>
                                          <p:spTgt spid="76"/>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nodeType="afterEffect">
                                  <p:stCondLst>
                                    <p:cond delay="1000"/>
                                  </p:stCondLst>
                                  <p:childTnLst>
                                    <p:set>
                                      <p:cBhvr>
                                        <p:cTn id="59" dur="1" fill="hold">
                                          <p:stCondLst>
                                            <p:cond delay="0"/>
                                          </p:stCondLst>
                                        </p:cTn>
                                        <p:tgtEl>
                                          <p:spTgt spid="7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500"/>
                                        <p:tgtEl>
                                          <p:spTgt spid="9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left)">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31" grpId="0" animBg="1"/>
      <p:bldP spid="35" grpId="0" animBg="1"/>
      <p:bldP spid="123" grpId="0" animBg="1"/>
      <p:bldP spid="123" grpId="1" animBg="1"/>
      <p:bldP spid="5" grpId="0"/>
      <p:bldP spid="14" grpId="0"/>
      <p:bldP spid="1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3225127" y="2569355"/>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C B A</a:t>
            </a:r>
            <a:endParaRPr lang="en-US" sz="1400" dirty="0"/>
          </a:p>
        </p:txBody>
      </p:sp>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5626544" cy="369332"/>
          </a:xfrm>
          <a:prstGeom prst="rect">
            <a:avLst/>
          </a:prstGeom>
          <a:noFill/>
        </p:spPr>
        <p:txBody>
          <a:bodyPr wrap="square" rtlCol="0">
            <a:spAutoFit/>
          </a:bodyPr>
          <a:lstStyle/>
          <a:p>
            <a:r>
              <a:rPr lang="en-US" dirty="0" smtClean="0"/>
              <a:t>Introduction &gt; Coherent Working Models Theory</a:t>
            </a:r>
            <a:endParaRPr lang="en-US" dirty="0"/>
          </a:p>
        </p:txBody>
      </p:sp>
      <p:pic>
        <p:nvPicPr>
          <p:cNvPr id="9" name="pasted-image.pdf"/>
          <p:cNvPicPr/>
          <p:nvPr/>
        </p:nvPicPr>
        <p:blipFill>
          <a:blip r:embed="rId3">
            <a:alphaModFix amt="50000"/>
            <a:extLst/>
          </a:blip>
          <a:stretch>
            <a:fillRect/>
          </a:stretch>
        </p:blipFill>
        <p:spPr>
          <a:xfrm>
            <a:off x="0" y="0"/>
            <a:ext cx="449918" cy="440778"/>
          </a:xfrm>
          <a:prstGeom prst="rect">
            <a:avLst/>
          </a:prstGeom>
          <a:ln w="12700">
            <a:miter lim="400000"/>
          </a:ln>
        </p:spPr>
      </p:pic>
      <p:sp>
        <p:nvSpPr>
          <p:cNvPr id="7" name="Rectangle 6"/>
          <p:cNvSpPr/>
          <p:nvPr/>
        </p:nvSpPr>
        <p:spPr>
          <a:xfrm>
            <a:off x="143228" y="5062534"/>
            <a:ext cx="9000771" cy="553998"/>
          </a:xfrm>
          <a:prstGeom prst="rect">
            <a:avLst/>
          </a:prstGeom>
        </p:spPr>
        <p:txBody>
          <a:bodyPr wrap="square">
            <a:spAutoFit/>
          </a:bodyPr>
          <a:lstStyle/>
          <a:p>
            <a:endParaRPr lang="en-US" sz="1000" dirty="0">
              <a:solidFill>
                <a:schemeClr val="bg1">
                  <a:lumMod val="50000"/>
                </a:schemeClr>
              </a:solidFill>
            </a:endParaRPr>
          </a:p>
          <a:p>
            <a:r>
              <a:rPr lang="en-US" sz="1000" dirty="0">
                <a:solidFill>
                  <a:schemeClr val="bg1">
                    <a:lumMod val="50000"/>
                  </a:schemeClr>
                </a:solidFill>
              </a:rPr>
              <a:t>Santiago, J., </a:t>
            </a:r>
            <a:r>
              <a:rPr lang="en-US" sz="1000" dirty="0" err="1">
                <a:solidFill>
                  <a:schemeClr val="bg1">
                    <a:lumMod val="50000"/>
                  </a:schemeClr>
                </a:solidFill>
              </a:rPr>
              <a:t>Román</a:t>
            </a:r>
            <a:r>
              <a:rPr lang="en-US" sz="1000" dirty="0">
                <a:solidFill>
                  <a:schemeClr val="bg1">
                    <a:lumMod val="50000"/>
                  </a:schemeClr>
                </a:solidFill>
              </a:rPr>
              <a:t>, A., &amp; </a:t>
            </a:r>
            <a:r>
              <a:rPr lang="en-US" sz="1000" dirty="0" err="1">
                <a:solidFill>
                  <a:schemeClr val="bg1">
                    <a:lumMod val="50000"/>
                  </a:schemeClr>
                </a:solidFill>
              </a:rPr>
              <a:t>Ouellet</a:t>
            </a:r>
            <a:r>
              <a:rPr lang="en-US" sz="1000" dirty="0">
                <a:solidFill>
                  <a:schemeClr val="bg1">
                    <a:lumMod val="50000"/>
                  </a:schemeClr>
                </a:solidFill>
              </a:rPr>
              <a:t>, M. (2011). Flexible foundations of abstract thought: A review and a theory. In T. W. Schubert &amp; A. </a:t>
            </a:r>
            <a:r>
              <a:rPr lang="en-US" sz="1000" dirty="0" err="1">
                <a:solidFill>
                  <a:schemeClr val="bg1">
                    <a:lumMod val="50000"/>
                  </a:schemeClr>
                </a:solidFill>
              </a:rPr>
              <a:t>Maass</a:t>
            </a:r>
            <a:r>
              <a:rPr lang="en-US" sz="1000" dirty="0">
                <a:solidFill>
                  <a:schemeClr val="bg1">
                    <a:lumMod val="50000"/>
                  </a:schemeClr>
                </a:solidFill>
              </a:rPr>
              <a:t> (Eds.), Applications of Cognitive Linguistics: Spatial dimensions of social thought. Berlin, Germany.  Walter de </a:t>
            </a:r>
            <a:r>
              <a:rPr lang="en-US" sz="1000" dirty="0" err="1">
                <a:solidFill>
                  <a:schemeClr val="bg1">
                    <a:lumMod val="50000"/>
                  </a:schemeClr>
                </a:solidFill>
              </a:rPr>
              <a:t>Gruyter</a:t>
            </a:r>
            <a:r>
              <a:rPr lang="en-US" sz="1000" dirty="0">
                <a:solidFill>
                  <a:schemeClr val="bg1">
                    <a:lumMod val="50000"/>
                  </a:schemeClr>
                </a:solidFill>
              </a:rPr>
              <a:t>.</a:t>
            </a:r>
            <a:endParaRPr lang="en-US" sz="1000" dirty="0">
              <a:solidFill>
                <a:schemeClr val="tx1">
                  <a:lumMod val="50000"/>
                  <a:lumOff val="50000"/>
                </a:schemeClr>
              </a:solidFill>
            </a:endParaRPr>
          </a:p>
        </p:txBody>
      </p:sp>
      <p:sp>
        <p:nvSpPr>
          <p:cNvPr id="31" name="Rounded Rectangle 30"/>
          <p:cNvSpPr/>
          <p:nvPr/>
        </p:nvSpPr>
        <p:spPr>
          <a:xfrm>
            <a:off x="2395941" y="1842021"/>
            <a:ext cx="729633" cy="1464069"/>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space</a:t>
            </a:r>
            <a:endParaRPr lang="en-US" sz="1200" dirty="0">
              <a:latin typeface="Helvetica"/>
              <a:cs typeface="Helvetica"/>
            </a:endParaRPr>
          </a:p>
        </p:txBody>
      </p:sp>
      <p:sp>
        <p:nvSpPr>
          <p:cNvPr id="35" name="Rounded Rectangle 34"/>
          <p:cNvSpPr/>
          <p:nvPr/>
        </p:nvSpPr>
        <p:spPr>
          <a:xfrm>
            <a:off x="4137017" y="1810412"/>
            <a:ext cx="729633" cy="149567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time</a:t>
            </a:r>
            <a:endParaRPr lang="en-US" sz="1200" dirty="0">
              <a:latin typeface="Helvetica"/>
              <a:cs typeface="Helvetica"/>
            </a:endParaRPr>
          </a:p>
        </p:txBody>
      </p:sp>
      <p:grpSp>
        <p:nvGrpSpPr>
          <p:cNvPr id="84" name="Group 83"/>
          <p:cNvGrpSpPr/>
          <p:nvPr/>
        </p:nvGrpSpPr>
        <p:grpSpPr>
          <a:xfrm>
            <a:off x="349163" y="813112"/>
            <a:ext cx="1484431" cy="3514656"/>
            <a:chOff x="352674" y="1112470"/>
            <a:chExt cx="1484431" cy="2543986"/>
          </a:xfrm>
        </p:grpSpPr>
        <p:sp>
          <p:nvSpPr>
            <p:cNvPr id="53" name="Rounded Rectangle 52"/>
            <p:cNvSpPr/>
            <p:nvPr/>
          </p:nvSpPr>
          <p:spPr>
            <a:xfrm>
              <a:off x="352674" y="1460333"/>
              <a:ext cx="1484431"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4" name="TextBox 53"/>
            <p:cNvSpPr txBox="1"/>
            <p:nvPr/>
          </p:nvSpPr>
          <p:spPr>
            <a:xfrm>
              <a:off x="352674" y="1112470"/>
              <a:ext cx="1415772" cy="307777"/>
            </a:xfrm>
            <a:prstGeom prst="rect">
              <a:avLst/>
            </a:prstGeom>
            <a:noFill/>
          </p:spPr>
          <p:txBody>
            <a:bodyPr wrap="none" rtlCol="0">
              <a:spAutoFit/>
            </a:bodyPr>
            <a:lstStyle/>
            <a:p>
              <a:r>
                <a:rPr lang="en-US" sz="1400" dirty="0" smtClean="0">
                  <a:latin typeface="Calibri"/>
                  <a:cs typeface="Calibri"/>
                </a:rPr>
                <a:t>Sensory memory</a:t>
              </a:r>
              <a:endParaRPr lang="en-US" sz="1400" dirty="0">
                <a:latin typeface="Calibri"/>
                <a:cs typeface="Calibri"/>
              </a:endParaRPr>
            </a:p>
          </p:txBody>
        </p:sp>
      </p:grpSp>
      <p:grpSp>
        <p:nvGrpSpPr>
          <p:cNvPr id="82" name="Group 81"/>
          <p:cNvGrpSpPr/>
          <p:nvPr/>
        </p:nvGrpSpPr>
        <p:grpSpPr>
          <a:xfrm>
            <a:off x="2237155" y="813112"/>
            <a:ext cx="3375985" cy="3514656"/>
            <a:chOff x="2227386" y="1112470"/>
            <a:chExt cx="3375985" cy="2543986"/>
          </a:xfrm>
        </p:grpSpPr>
        <p:sp>
          <p:nvSpPr>
            <p:cNvPr id="50" name="Rounded Rectangle 49"/>
            <p:cNvSpPr/>
            <p:nvPr/>
          </p:nvSpPr>
          <p:spPr>
            <a:xfrm>
              <a:off x="2227386" y="1460333"/>
              <a:ext cx="3375985"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6" name="TextBox 55"/>
            <p:cNvSpPr txBox="1"/>
            <p:nvPr/>
          </p:nvSpPr>
          <p:spPr>
            <a:xfrm>
              <a:off x="2227386" y="1112470"/>
              <a:ext cx="1458602" cy="307777"/>
            </a:xfrm>
            <a:prstGeom prst="rect">
              <a:avLst/>
            </a:prstGeom>
            <a:noFill/>
          </p:spPr>
          <p:txBody>
            <a:bodyPr wrap="none" rtlCol="0">
              <a:spAutoFit/>
            </a:bodyPr>
            <a:lstStyle/>
            <a:p>
              <a:r>
                <a:rPr lang="en-US" sz="1400" dirty="0" smtClean="0">
                  <a:latin typeface="Calibri"/>
                  <a:cs typeface="Calibri"/>
                </a:rPr>
                <a:t>Working memory</a:t>
              </a:r>
              <a:endParaRPr lang="en-US" sz="1400" dirty="0">
                <a:latin typeface="Calibri"/>
                <a:cs typeface="Calibri"/>
              </a:endParaRPr>
            </a:p>
          </p:txBody>
        </p:sp>
      </p:grpSp>
      <p:grpSp>
        <p:nvGrpSpPr>
          <p:cNvPr id="83" name="Group 82"/>
          <p:cNvGrpSpPr/>
          <p:nvPr/>
        </p:nvGrpSpPr>
        <p:grpSpPr>
          <a:xfrm>
            <a:off x="5972148" y="832650"/>
            <a:ext cx="2807080" cy="3514655"/>
            <a:chOff x="5972148" y="1141564"/>
            <a:chExt cx="2807080" cy="2514892"/>
          </a:xfrm>
        </p:grpSpPr>
        <p:sp>
          <p:nvSpPr>
            <p:cNvPr id="49" name="Rounded Rectangle 48"/>
            <p:cNvSpPr/>
            <p:nvPr/>
          </p:nvSpPr>
          <p:spPr>
            <a:xfrm>
              <a:off x="5972148" y="1460333"/>
              <a:ext cx="2807080" cy="21961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Helvetica"/>
                <a:cs typeface="Helvetica"/>
              </a:endParaRPr>
            </a:p>
          </p:txBody>
        </p:sp>
        <p:sp>
          <p:nvSpPr>
            <p:cNvPr id="57" name="TextBox 56"/>
            <p:cNvSpPr txBox="1"/>
            <p:nvPr/>
          </p:nvSpPr>
          <p:spPr>
            <a:xfrm>
              <a:off x="5972148" y="1141564"/>
              <a:ext cx="1585014" cy="307777"/>
            </a:xfrm>
            <a:prstGeom prst="rect">
              <a:avLst/>
            </a:prstGeom>
            <a:noFill/>
          </p:spPr>
          <p:txBody>
            <a:bodyPr wrap="none" rtlCol="0">
              <a:spAutoFit/>
            </a:bodyPr>
            <a:lstStyle/>
            <a:p>
              <a:r>
                <a:rPr lang="en-US" sz="1400" dirty="0" smtClean="0">
                  <a:latin typeface="Calibri"/>
                  <a:cs typeface="Calibri"/>
                </a:rPr>
                <a:t>Long term memory</a:t>
              </a:r>
              <a:endParaRPr lang="en-US" sz="1400" dirty="0">
                <a:latin typeface="Calibri"/>
                <a:cs typeface="Calibri"/>
              </a:endParaRPr>
            </a:p>
          </p:txBody>
        </p:sp>
      </p:grpSp>
      <p:sp>
        <p:nvSpPr>
          <p:cNvPr id="59" name="Rounded Rectangle 58"/>
          <p:cNvSpPr/>
          <p:nvPr/>
        </p:nvSpPr>
        <p:spPr>
          <a:xfrm>
            <a:off x="1667122" y="4396487"/>
            <a:ext cx="687263" cy="474523"/>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latin typeface="Helvetica"/>
                <a:cs typeface="Helvetica"/>
              </a:rPr>
              <a:t>attention</a:t>
            </a:r>
            <a:endParaRPr lang="en-US" sz="900" dirty="0">
              <a:latin typeface="Helvetica"/>
              <a:cs typeface="Helvetica"/>
            </a:endParaRPr>
          </a:p>
        </p:txBody>
      </p:sp>
      <p:cxnSp>
        <p:nvCxnSpPr>
          <p:cNvPr id="71" name="Straight Arrow Connector 70"/>
          <p:cNvCxnSpPr>
            <a:stCxn id="53" idx="3"/>
            <a:endCxn id="50" idx="1"/>
          </p:cNvCxnSpPr>
          <p:nvPr/>
        </p:nvCxnSpPr>
        <p:spPr>
          <a:xfrm>
            <a:off x="1833594" y="2810736"/>
            <a:ext cx="40356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Straight Arrow Connector 72"/>
          <p:cNvCxnSpPr>
            <a:stCxn id="49" idx="1"/>
            <a:endCxn id="50" idx="3"/>
          </p:cNvCxnSpPr>
          <p:nvPr/>
        </p:nvCxnSpPr>
        <p:spPr>
          <a:xfrm flipH="1" flipV="1">
            <a:off x="5613140" y="2810736"/>
            <a:ext cx="359008" cy="19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59" idx="0"/>
          </p:cNvCxnSpPr>
          <p:nvPr/>
        </p:nvCxnSpPr>
        <p:spPr>
          <a:xfrm flipH="1" flipV="1">
            <a:off x="2002692" y="2779446"/>
            <a:ext cx="8062" cy="16170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93" idx="0"/>
          </p:cNvCxnSpPr>
          <p:nvPr/>
        </p:nvCxnSpPr>
        <p:spPr>
          <a:xfrm flipV="1">
            <a:off x="5769709" y="2793186"/>
            <a:ext cx="6841" cy="15345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3" name="Rounded Rectangle 92"/>
          <p:cNvSpPr/>
          <p:nvPr/>
        </p:nvSpPr>
        <p:spPr>
          <a:xfrm>
            <a:off x="5325209" y="4327766"/>
            <a:ext cx="889000" cy="558921"/>
          </a:xfrm>
          <a:prstGeom prst="roundRect">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latin typeface="Helvetica"/>
                <a:cs typeface="Helvetica"/>
              </a:rPr>
              <a:t>Coherence mechanism</a:t>
            </a:r>
            <a:endParaRPr lang="en-US" sz="900" dirty="0">
              <a:latin typeface="Helvetica"/>
              <a:cs typeface="Helvetica"/>
            </a:endParaRPr>
          </a:p>
        </p:txBody>
      </p:sp>
      <p:cxnSp>
        <p:nvCxnSpPr>
          <p:cNvPr id="102" name="Straight Arrow Connector 101"/>
          <p:cNvCxnSpPr>
            <a:stCxn id="59" idx="3"/>
          </p:cNvCxnSpPr>
          <p:nvPr/>
        </p:nvCxnSpPr>
        <p:spPr>
          <a:xfrm flipV="1">
            <a:off x="2354385" y="4626974"/>
            <a:ext cx="2929337" cy="67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3135346" y="1927827"/>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091432" y="1715063"/>
            <a:ext cx="853917" cy="253916"/>
          </a:xfrm>
          <a:prstGeom prst="rect">
            <a:avLst/>
          </a:prstGeom>
          <a:noFill/>
        </p:spPr>
        <p:txBody>
          <a:bodyPr wrap="none" rtlCol="0">
            <a:spAutoFit/>
          </a:bodyPr>
          <a:lstStyle/>
          <a:p>
            <a:r>
              <a:rPr lang="en-US" sz="1050" dirty="0" smtClean="0">
                <a:latin typeface="Calibri"/>
                <a:cs typeface="Calibri"/>
              </a:rPr>
              <a:t>LEFT is PAST</a:t>
            </a:r>
            <a:endParaRPr lang="en-US" sz="1050" dirty="0">
              <a:latin typeface="Calibri"/>
              <a:cs typeface="Calibri"/>
            </a:endParaRPr>
          </a:p>
        </p:txBody>
      </p:sp>
      <p:cxnSp>
        <p:nvCxnSpPr>
          <p:cNvPr id="43" name="Straight Arrow Connector 42"/>
          <p:cNvCxnSpPr/>
          <p:nvPr/>
        </p:nvCxnSpPr>
        <p:spPr>
          <a:xfrm>
            <a:off x="6848560" y="2085106"/>
            <a:ext cx="1001671" cy="87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804944" y="1882111"/>
            <a:ext cx="945569" cy="253916"/>
          </a:xfrm>
          <a:prstGeom prst="rect">
            <a:avLst/>
          </a:prstGeom>
          <a:noFill/>
        </p:spPr>
        <p:txBody>
          <a:bodyPr wrap="none" rtlCol="0">
            <a:spAutoFit/>
          </a:bodyPr>
          <a:lstStyle/>
          <a:p>
            <a:r>
              <a:rPr lang="en-US" sz="1050" dirty="0" smtClean="0">
                <a:latin typeface="Calibri"/>
                <a:cs typeface="Calibri"/>
              </a:rPr>
              <a:t>RIGHT is</a:t>
            </a:r>
            <a:r>
              <a:rPr lang="en-US" sz="1050" dirty="0">
                <a:latin typeface="Calibri"/>
                <a:cs typeface="Calibri"/>
              </a:rPr>
              <a:t> </a:t>
            </a:r>
            <a:r>
              <a:rPr lang="en-US" sz="1050" dirty="0" smtClean="0">
                <a:latin typeface="Calibri"/>
                <a:cs typeface="Calibri"/>
              </a:rPr>
              <a:t>PAST</a:t>
            </a:r>
            <a:endParaRPr lang="en-US" sz="1050" dirty="0">
              <a:latin typeface="Calibri"/>
              <a:cs typeface="Calibri"/>
            </a:endParaRPr>
          </a:p>
        </p:txBody>
      </p:sp>
      <p:cxnSp>
        <p:nvCxnSpPr>
          <p:cNvPr id="46" name="Straight Arrow Connector 45"/>
          <p:cNvCxnSpPr/>
          <p:nvPr/>
        </p:nvCxnSpPr>
        <p:spPr>
          <a:xfrm>
            <a:off x="6848560" y="2291245"/>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778397" y="2087182"/>
            <a:ext cx="858848" cy="253916"/>
          </a:xfrm>
          <a:prstGeom prst="rect">
            <a:avLst/>
          </a:prstGeom>
          <a:noFill/>
        </p:spPr>
        <p:txBody>
          <a:bodyPr wrap="none" rtlCol="0">
            <a:spAutoFit/>
          </a:bodyPr>
          <a:lstStyle/>
          <a:p>
            <a:r>
              <a:rPr lang="en-US" sz="1050" dirty="0" smtClean="0">
                <a:latin typeface="Calibri"/>
                <a:cs typeface="Calibri"/>
              </a:rPr>
              <a:t> TOP is PAST</a:t>
            </a:r>
            <a:endParaRPr lang="en-US" sz="1050" dirty="0">
              <a:latin typeface="Calibri"/>
              <a:cs typeface="Calibri"/>
            </a:endParaRPr>
          </a:p>
        </p:txBody>
      </p:sp>
      <p:cxnSp>
        <p:nvCxnSpPr>
          <p:cNvPr id="58" name="Straight Arrow Connector 57"/>
          <p:cNvCxnSpPr/>
          <p:nvPr/>
        </p:nvCxnSpPr>
        <p:spPr>
          <a:xfrm>
            <a:off x="6848560" y="2482398"/>
            <a:ext cx="1001671" cy="87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6850337" y="2683642"/>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799712" y="2470878"/>
            <a:ext cx="896982" cy="253916"/>
          </a:xfrm>
          <a:prstGeom prst="rect">
            <a:avLst/>
          </a:prstGeom>
          <a:noFill/>
        </p:spPr>
        <p:txBody>
          <a:bodyPr wrap="none" rtlCol="0">
            <a:spAutoFit/>
          </a:bodyPr>
          <a:lstStyle/>
          <a:p>
            <a:r>
              <a:rPr lang="en-US" sz="1050" dirty="0" smtClean="0">
                <a:latin typeface="Calibri"/>
                <a:cs typeface="Calibri"/>
              </a:rPr>
              <a:t>BACK is PAST</a:t>
            </a:r>
            <a:endParaRPr lang="en-US" sz="1050" dirty="0">
              <a:latin typeface="Calibri"/>
              <a:cs typeface="Calibri"/>
            </a:endParaRPr>
          </a:p>
        </p:txBody>
      </p:sp>
      <p:sp>
        <p:nvSpPr>
          <p:cNvPr id="66" name="TextBox 65"/>
          <p:cNvSpPr txBox="1"/>
          <p:nvPr/>
        </p:nvSpPr>
        <p:spPr>
          <a:xfrm>
            <a:off x="6799712" y="2678913"/>
            <a:ext cx="1184940" cy="253916"/>
          </a:xfrm>
          <a:prstGeom prst="rect">
            <a:avLst/>
          </a:prstGeom>
          <a:noFill/>
        </p:spPr>
        <p:txBody>
          <a:bodyPr wrap="none" rtlCol="0">
            <a:spAutoFit/>
          </a:bodyPr>
          <a:lstStyle/>
          <a:p>
            <a:r>
              <a:rPr lang="en-US" sz="1050" dirty="0" smtClean="0">
                <a:latin typeface="Calibri"/>
                <a:cs typeface="Calibri"/>
              </a:rPr>
              <a:t>FORWARD is PAST</a:t>
            </a:r>
            <a:endParaRPr lang="en-US" sz="1050" dirty="0">
              <a:latin typeface="Calibri"/>
              <a:cs typeface="Calibri"/>
            </a:endParaRPr>
          </a:p>
        </p:txBody>
      </p:sp>
      <p:cxnSp>
        <p:nvCxnSpPr>
          <p:cNvPr id="67" name="Straight Arrow Connector 66"/>
          <p:cNvCxnSpPr/>
          <p:nvPr/>
        </p:nvCxnSpPr>
        <p:spPr>
          <a:xfrm>
            <a:off x="6848560" y="2883984"/>
            <a:ext cx="1001671" cy="8702"/>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799715" y="2269859"/>
            <a:ext cx="982783" cy="253916"/>
          </a:xfrm>
          <a:prstGeom prst="rect">
            <a:avLst/>
          </a:prstGeom>
          <a:noFill/>
        </p:spPr>
        <p:txBody>
          <a:bodyPr wrap="none" rtlCol="0">
            <a:spAutoFit/>
          </a:bodyPr>
          <a:lstStyle/>
          <a:p>
            <a:r>
              <a:rPr lang="en-US" sz="1050" dirty="0" smtClean="0">
                <a:latin typeface="Calibri"/>
                <a:cs typeface="Calibri"/>
              </a:rPr>
              <a:t>DOWN is PAST</a:t>
            </a:r>
            <a:endParaRPr lang="en-US" sz="1050" dirty="0">
              <a:latin typeface="Calibri"/>
              <a:cs typeface="Calibri"/>
            </a:endParaRPr>
          </a:p>
        </p:txBody>
      </p:sp>
      <p:sp>
        <p:nvSpPr>
          <p:cNvPr id="69" name="Rounded Rectangle 68"/>
          <p:cNvSpPr/>
          <p:nvPr/>
        </p:nvSpPr>
        <p:spPr>
          <a:xfrm>
            <a:off x="7273317" y="3260443"/>
            <a:ext cx="727856" cy="327630"/>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money</a:t>
            </a:r>
            <a:endParaRPr lang="en-US" sz="1200" dirty="0">
              <a:latin typeface="Helvetica"/>
              <a:cs typeface="Helvetica"/>
            </a:endParaRPr>
          </a:p>
        </p:txBody>
      </p:sp>
      <p:cxnSp>
        <p:nvCxnSpPr>
          <p:cNvPr id="70" name="Straight Arrow Connector 69"/>
          <p:cNvCxnSpPr>
            <a:stCxn id="69" idx="3"/>
          </p:cNvCxnSpPr>
          <p:nvPr/>
        </p:nvCxnSpPr>
        <p:spPr>
          <a:xfrm flipV="1">
            <a:off x="8001173" y="3163842"/>
            <a:ext cx="351519" cy="2604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592506" y="2185154"/>
            <a:ext cx="804493" cy="594487"/>
            <a:chOff x="1667122" y="547077"/>
            <a:chExt cx="804493" cy="594487"/>
          </a:xfrm>
        </p:grpSpPr>
        <p:sp>
          <p:nvSpPr>
            <p:cNvPr id="15" name="Rectangle 14"/>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2"/>
                  </a:solidFill>
                </a:rPr>
                <a:t>A B C</a:t>
              </a:r>
              <a:endParaRPr lang="en-US" dirty="0">
                <a:solidFill>
                  <a:schemeClr val="accent2"/>
                </a:solidFill>
              </a:endParaRPr>
            </a:p>
          </p:txBody>
        </p:sp>
        <p:cxnSp>
          <p:nvCxnSpPr>
            <p:cNvPr id="17" name="Straight Arrow Connector 16"/>
            <p:cNvCxnSpPr/>
            <p:nvPr/>
          </p:nvCxnSpPr>
          <p:spPr>
            <a:xfrm>
              <a:off x="1837105" y="683850"/>
              <a:ext cx="517280" cy="0"/>
            </a:xfrm>
            <a:prstGeom prst="straightConnector1">
              <a:avLst/>
            </a:prstGeom>
            <a:ln>
              <a:solidFill>
                <a:schemeClr val="accent2"/>
              </a:solidFill>
              <a:tailEnd type="arrow"/>
            </a:ln>
          </p:spPr>
          <p:style>
            <a:lnRef idx="2">
              <a:schemeClr val="accent3"/>
            </a:lnRef>
            <a:fillRef idx="0">
              <a:schemeClr val="accent3"/>
            </a:fillRef>
            <a:effectRef idx="1">
              <a:schemeClr val="accent3"/>
            </a:effectRef>
            <a:fontRef idx="minor">
              <a:schemeClr val="tx1"/>
            </a:fontRef>
          </p:style>
        </p:cxnSp>
      </p:grpSp>
      <p:grpSp>
        <p:nvGrpSpPr>
          <p:cNvPr id="72" name="Group 71"/>
          <p:cNvGrpSpPr/>
          <p:nvPr/>
        </p:nvGrpSpPr>
        <p:grpSpPr>
          <a:xfrm>
            <a:off x="592505" y="2724794"/>
            <a:ext cx="804493" cy="594487"/>
            <a:chOff x="1667122" y="547077"/>
            <a:chExt cx="804493" cy="594487"/>
          </a:xfrm>
        </p:grpSpPr>
        <p:sp>
          <p:nvSpPr>
            <p:cNvPr id="74" name="Rectangle 73"/>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accent3"/>
                  </a:solidFill>
                </a:rPr>
                <a:t>C B A</a:t>
              </a:r>
              <a:endParaRPr lang="en-US" dirty="0">
                <a:solidFill>
                  <a:schemeClr val="accent3"/>
                </a:solidFill>
              </a:endParaRPr>
            </a:p>
          </p:txBody>
        </p:sp>
        <p:cxnSp>
          <p:nvCxnSpPr>
            <p:cNvPr id="75" name="Straight Arrow Connector 74"/>
            <p:cNvCxnSpPr/>
            <p:nvPr/>
          </p:nvCxnSpPr>
          <p:spPr>
            <a:xfrm flipH="1">
              <a:off x="1798031" y="668479"/>
              <a:ext cx="556354" cy="1"/>
            </a:xfrm>
            <a:prstGeom prst="straightConnector1">
              <a:avLst/>
            </a:prstGeom>
            <a:ln>
              <a:solidFill>
                <a:srgbClr val="9BBB59"/>
              </a:solidFill>
              <a:tailEnd type="arrow"/>
            </a:ln>
          </p:spPr>
          <p:style>
            <a:lnRef idx="2">
              <a:schemeClr val="accent2"/>
            </a:lnRef>
            <a:fillRef idx="0">
              <a:schemeClr val="accent2"/>
            </a:fillRef>
            <a:effectRef idx="1">
              <a:schemeClr val="accent2"/>
            </a:effectRef>
            <a:fontRef idx="minor">
              <a:schemeClr val="tx1"/>
            </a:fontRef>
          </p:style>
        </p:cxnSp>
      </p:grpSp>
      <p:grpSp>
        <p:nvGrpSpPr>
          <p:cNvPr id="76" name="Group 75"/>
          <p:cNvGrpSpPr/>
          <p:nvPr/>
        </p:nvGrpSpPr>
        <p:grpSpPr>
          <a:xfrm>
            <a:off x="594706" y="3190295"/>
            <a:ext cx="804493" cy="594487"/>
            <a:chOff x="1667122" y="547077"/>
            <a:chExt cx="804493" cy="594487"/>
          </a:xfrm>
        </p:grpSpPr>
        <p:sp>
          <p:nvSpPr>
            <p:cNvPr id="77" name="Rectangle 76"/>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8" name="Straight Arrow Connector 77"/>
            <p:cNvCxnSpPr/>
            <p:nvPr/>
          </p:nvCxnSpPr>
          <p:spPr>
            <a:xfrm flipV="1">
              <a:off x="2094522" y="662872"/>
              <a:ext cx="0" cy="332154"/>
            </a:xfrm>
            <a:prstGeom prst="straightConnector1">
              <a:avLst/>
            </a:prstGeom>
            <a:ln>
              <a:solidFill>
                <a:srgbClr val="9BBB59"/>
              </a:solidFill>
              <a:tailEnd type="arrow"/>
            </a:ln>
          </p:spPr>
          <p:style>
            <a:lnRef idx="2">
              <a:schemeClr val="accent2"/>
            </a:lnRef>
            <a:fillRef idx="0">
              <a:schemeClr val="accent2"/>
            </a:fillRef>
            <a:effectRef idx="1">
              <a:schemeClr val="accent2"/>
            </a:effectRef>
            <a:fontRef idx="minor">
              <a:schemeClr val="tx1"/>
            </a:fontRef>
          </p:style>
        </p:cxnSp>
      </p:grpSp>
      <p:grpSp>
        <p:nvGrpSpPr>
          <p:cNvPr id="79" name="Group 78"/>
          <p:cNvGrpSpPr/>
          <p:nvPr/>
        </p:nvGrpSpPr>
        <p:grpSpPr>
          <a:xfrm>
            <a:off x="592506" y="3688410"/>
            <a:ext cx="804493" cy="594487"/>
            <a:chOff x="1667122" y="547077"/>
            <a:chExt cx="804493" cy="594487"/>
          </a:xfrm>
        </p:grpSpPr>
        <p:sp>
          <p:nvSpPr>
            <p:cNvPr id="80" name="Rectangle 79"/>
            <p:cNvSpPr/>
            <p:nvPr/>
          </p:nvSpPr>
          <p:spPr>
            <a:xfrm>
              <a:off x="1667122" y="547077"/>
              <a:ext cx="804493" cy="594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Straight Arrow Connector 80"/>
            <p:cNvCxnSpPr/>
            <p:nvPr/>
          </p:nvCxnSpPr>
          <p:spPr>
            <a:xfrm>
              <a:off x="2104293" y="654538"/>
              <a:ext cx="0" cy="3321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12" name="Group 11"/>
          <p:cNvGrpSpPr/>
          <p:nvPr/>
        </p:nvGrpSpPr>
        <p:grpSpPr>
          <a:xfrm>
            <a:off x="1330816" y="2527122"/>
            <a:ext cx="1894311" cy="1447434"/>
            <a:chOff x="1330816" y="2527122"/>
            <a:chExt cx="1894311" cy="1447434"/>
          </a:xfrm>
        </p:grpSpPr>
        <p:cxnSp>
          <p:nvCxnSpPr>
            <p:cNvPr id="91" name="Straight Arrow Connector 90"/>
            <p:cNvCxnSpPr>
              <a:endCxn id="95" idx="1"/>
            </p:cNvCxnSpPr>
            <p:nvPr/>
          </p:nvCxnSpPr>
          <p:spPr>
            <a:xfrm>
              <a:off x="1337746" y="2527122"/>
              <a:ext cx="1887381" cy="339477"/>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endCxn id="95" idx="1"/>
            </p:cNvCxnSpPr>
            <p:nvPr/>
          </p:nvCxnSpPr>
          <p:spPr>
            <a:xfrm flipV="1">
              <a:off x="1330816" y="2866599"/>
              <a:ext cx="1894311" cy="1107957"/>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grpSp>
      <p:grpSp>
        <p:nvGrpSpPr>
          <p:cNvPr id="13" name="Group 12"/>
          <p:cNvGrpSpPr/>
          <p:nvPr/>
        </p:nvGrpSpPr>
        <p:grpSpPr>
          <a:xfrm>
            <a:off x="1328615" y="2866599"/>
            <a:ext cx="1896512" cy="623457"/>
            <a:chOff x="1328615" y="2866599"/>
            <a:chExt cx="1896512" cy="623457"/>
          </a:xfrm>
        </p:grpSpPr>
        <p:cxnSp>
          <p:nvCxnSpPr>
            <p:cNvPr id="101" name="Straight Arrow Connector 100"/>
            <p:cNvCxnSpPr>
              <a:endCxn id="95" idx="1"/>
            </p:cNvCxnSpPr>
            <p:nvPr/>
          </p:nvCxnSpPr>
          <p:spPr>
            <a:xfrm flipV="1">
              <a:off x="1328615" y="2866599"/>
              <a:ext cx="1896512" cy="131595"/>
            </a:xfrm>
            <a:prstGeom prst="straightConnector1">
              <a:avLst/>
            </a:prstGeom>
            <a:ln>
              <a:prstDash val="dash"/>
              <a:tailEnd type="arrow"/>
            </a:ln>
          </p:spPr>
          <p:style>
            <a:lnRef idx="2">
              <a:schemeClr val="accent3"/>
            </a:lnRef>
            <a:fillRef idx="0">
              <a:schemeClr val="accent3"/>
            </a:fillRef>
            <a:effectRef idx="1">
              <a:schemeClr val="accent3"/>
            </a:effectRef>
            <a:fontRef idx="minor">
              <a:schemeClr val="tx1"/>
            </a:fontRef>
          </p:style>
        </p:cxnSp>
        <p:cxnSp>
          <p:nvCxnSpPr>
            <p:cNvPr id="61" name="Straight Arrow Connector 60"/>
            <p:cNvCxnSpPr/>
            <p:nvPr/>
          </p:nvCxnSpPr>
          <p:spPr>
            <a:xfrm flipV="1">
              <a:off x="1413515" y="2892686"/>
              <a:ext cx="1781023" cy="597370"/>
            </a:xfrm>
            <a:prstGeom prst="straightConnector1">
              <a:avLst/>
            </a:prstGeom>
            <a:ln>
              <a:prstDash val="dash"/>
              <a:tailEnd type="arrow"/>
            </a:ln>
          </p:spPr>
          <p:style>
            <a:lnRef idx="2">
              <a:schemeClr val="accent3"/>
            </a:lnRef>
            <a:fillRef idx="0">
              <a:schemeClr val="accent3"/>
            </a:fillRef>
            <a:effectRef idx="1">
              <a:schemeClr val="accent3"/>
            </a:effectRef>
            <a:fontRef idx="minor">
              <a:schemeClr val="tx1"/>
            </a:fontRef>
          </p:style>
        </p:cxnSp>
      </p:grpSp>
      <p:sp>
        <p:nvSpPr>
          <p:cNvPr id="64" name="Rounded Rectangle 63"/>
          <p:cNvSpPr/>
          <p:nvPr/>
        </p:nvSpPr>
        <p:spPr>
          <a:xfrm>
            <a:off x="6109155" y="1734606"/>
            <a:ext cx="729633" cy="1464069"/>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space</a:t>
            </a:r>
            <a:endParaRPr lang="en-US" sz="1200" dirty="0">
              <a:latin typeface="Helvetica"/>
              <a:cs typeface="Helvetica"/>
            </a:endParaRPr>
          </a:p>
        </p:txBody>
      </p:sp>
      <p:sp>
        <p:nvSpPr>
          <p:cNvPr id="65" name="Rounded Rectangle 64"/>
          <p:cNvSpPr/>
          <p:nvPr/>
        </p:nvSpPr>
        <p:spPr>
          <a:xfrm>
            <a:off x="7850231" y="1702997"/>
            <a:ext cx="729633" cy="1495678"/>
          </a:xfrm>
          <a:prstGeom prst="round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Helvetica"/>
                <a:cs typeface="Helvetica"/>
              </a:rPr>
              <a:t>time</a:t>
            </a:r>
            <a:endParaRPr lang="en-US" sz="1200" dirty="0">
              <a:latin typeface="Helvetica"/>
              <a:cs typeface="Helvetica"/>
            </a:endParaRPr>
          </a:p>
        </p:txBody>
      </p:sp>
      <p:cxnSp>
        <p:nvCxnSpPr>
          <p:cNvPr id="85" name="Straight Arrow Connector 84"/>
          <p:cNvCxnSpPr/>
          <p:nvPr/>
        </p:nvCxnSpPr>
        <p:spPr>
          <a:xfrm>
            <a:off x="6848560" y="1878308"/>
            <a:ext cx="1001671" cy="870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6804646" y="1665544"/>
            <a:ext cx="853917" cy="253916"/>
          </a:xfrm>
          <a:prstGeom prst="rect">
            <a:avLst/>
          </a:prstGeom>
          <a:noFill/>
        </p:spPr>
        <p:txBody>
          <a:bodyPr wrap="none" rtlCol="0">
            <a:spAutoFit/>
          </a:bodyPr>
          <a:lstStyle/>
          <a:p>
            <a:r>
              <a:rPr lang="en-US" sz="1050" dirty="0" smtClean="0">
                <a:latin typeface="Calibri"/>
                <a:cs typeface="Calibri"/>
              </a:rPr>
              <a:t>LEFT is PAST</a:t>
            </a:r>
            <a:endParaRPr lang="en-US" sz="1050" dirty="0">
              <a:latin typeface="Calibri"/>
              <a:cs typeface="Calibri"/>
            </a:endParaRPr>
          </a:p>
        </p:txBody>
      </p:sp>
    </p:spTree>
    <p:extLst>
      <p:ext uri="{BB962C8B-B14F-4D97-AF65-F5344CB8AC3E}">
        <p14:creationId xmlns:p14="http://schemas.microsoft.com/office/powerpoint/2010/main" val="207332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7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7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7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0" presetClass="path" presetSubtype="0" accel="50000" decel="50000" fill="hold" nodeType="withEffect">
                                  <p:stCondLst>
                                    <p:cond delay="0"/>
                                  </p:stCondLst>
                                  <p:childTnLst>
                                    <p:animMotion origin="layout" path="M 4.16667E-6 4.44444E-6 L -0.41563 0.04277 " pathEditMode="relative" rAng="0" ptsTypes="AA">
                                      <p:cBhvr>
                                        <p:cTn id="25" dur="2000" fill="hold"/>
                                        <p:tgtEl>
                                          <p:spTgt spid="43"/>
                                        </p:tgtEl>
                                        <p:attrNameLst>
                                          <p:attrName>ppt_x</p:attrName>
                                          <p:attrName>ppt_y</p:attrName>
                                        </p:attrNameLst>
                                      </p:cBhvr>
                                      <p:rCtr x="-20781" y="2139"/>
                                    </p:animMotion>
                                  </p:childTnLst>
                                </p:cTn>
                              </p:par>
                              <p:par>
                                <p:cTn id="26" presetID="0" presetClass="path" presetSubtype="0" accel="50000" decel="50000" fill="hold" grpId="0" nodeType="withEffect">
                                  <p:stCondLst>
                                    <p:cond delay="0"/>
                                  </p:stCondLst>
                                  <p:childTnLst>
                                    <p:animMotion origin="layout" path="M -3.33333E-6 3.33333E-6 L -0.40798 0.03944 " pathEditMode="relative" rAng="0" ptsTypes="AA">
                                      <p:cBhvr>
                                        <p:cTn id="27" dur="2000" fill="hold"/>
                                        <p:tgtEl>
                                          <p:spTgt spid="44"/>
                                        </p:tgtEl>
                                        <p:attrNameLst>
                                          <p:attrName>ppt_x</p:attrName>
                                          <p:attrName>ppt_y</p:attrName>
                                        </p:attrNameLst>
                                      </p:cBhvr>
                                      <p:rCtr x="-20399" y="1972"/>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5" grpId="0"/>
      <p:bldP spid="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a:t>
            </a:r>
            <a:r>
              <a:rPr lang="en-US" b="1" dirty="0" smtClean="0"/>
              <a:t>Flexibility</a:t>
            </a:r>
            <a:r>
              <a:rPr lang="en-US" dirty="0" smtClean="0"/>
              <a:t> in SCTs</a:t>
            </a:r>
            <a:endParaRPr lang="en-US" dirty="0"/>
          </a:p>
        </p:txBody>
      </p:sp>
      <p:pic>
        <p:nvPicPr>
          <p:cNvPr id="8" name="pasted-image.pdf"/>
          <p:cNvPicPr/>
          <p:nvPr/>
        </p:nvPicPr>
        <p:blipFill>
          <a:blip r:embed="rId2">
            <a:alphaModFix amt="50106"/>
            <a:extLst/>
          </a:blip>
          <a:stretch>
            <a:fillRect/>
          </a:stretch>
        </p:blipFill>
        <p:spPr>
          <a:xfrm>
            <a:off x="0" y="0"/>
            <a:ext cx="449918" cy="440778"/>
          </a:xfrm>
          <a:prstGeom prst="rect">
            <a:avLst/>
          </a:prstGeom>
          <a:ln w="12700">
            <a:miter lim="400000"/>
          </a:ln>
        </p:spPr>
      </p:pic>
      <p:sp>
        <p:nvSpPr>
          <p:cNvPr id="9" name="TextBox 8"/>
          <p:cNvSpPr txBox="1"/>
          <p:nvPr/>
        </p:nvSpPr>
        <p:spPr>
          <a:xfrm>
            <a:off x="1008025" y="563001"/>
            <a:ext cx="6449449" cy="646331"/>
          </a:xfrm>
          <a:prstGeom prst="rect">
            <a:avLst/>
          </a:prstGeom>
          <a:noFill/>
        </p:spPr>
        <p:txBody>
          <a:bodyPr wrap="square" rtlCol="0">
            <a:spAutoFit/>
          </a:bodyPr>
          <a:lstStyle/>
          <a:p>
            <a:r>
              <a:rPr lang="en-US" dirty="0">
                <a:latin typeface="Calibri"/>
                <a:cs typeface="Calibri"/>
              </a:rPr>
              <a:t>Participants presented with alternative SCTs </a:t>
            </a:r>
            <a:r>
              <a:rPr lang="en-US" dirty="0" smtClean="0">
                <a:latin typeface="Calibri"/>
                <a:cs typeface="Calibri"/>
              </a:rPr>
              <a:t>will …</a:t>
            </a:r>
          </a:p>
          <a:p>
            <a:r>
              <a:rPr lang="en-US" dirty="0">
                <a:latin typeface="Calibri"/>
                <a:cs typeface="Calibri"/>
              </a:rPr>
              <a:t>h</a:t>
            </a:r>
            <a:r>
              <a:rPr lang="en-US" dirty="0" smtClean="0">
                <a:latin typeface="Calibri"/>
                <a:cs typeface="Calibri"/>
              </a:rPr>
              <a:t>ave </a:t>
            </a:r>
            <a:r>
              <a:rPr lang="en-US" b="1" dirty="0" smtClean="0">
                <a:latin typeface="Calibri"/>
                <a:cs typeface="Calibri"/>
              </a:rPr>
              <a:t>less</a:t>
            </a:r>
            <a:r>
              <a:rPr lang="en-US" dirty="0" smtClean="0">
                <a:latin typeface="Calibri"/>
                <a:cs typeface="Calibri"/>
              </a:rPr>
              <a:t> confidence in their verdict.</a:t>
            </a:r>
            <a:endParaRPr lang="en-US" dirty="0">
              <a:latin typeface="Calibri"/>
              <a:cs typeface="Calibri"/>
            </a:endParaRPr>
          </a:p>
        </p:txBody>
      </p:sp>
      <p:sp>
        <p:nvSpPr>
          <p:cNvPr id="11" name="TextBox 10"/>
          <p:cNvSpPr txBox="1"/>
          <p:nvPr/>
        </p:nvSpPr>
        <p:spPr>
          <a:xfrm>
            <a:off x="1028908" y="1267984"/>
            <a:ext cx="6199399" cy="369332"/>
          </a:xfrm>
          <a:prstGeom prst="rect">
            <a:avLst/>
          </a:prstGeom>
          <a:noFill/>
        </p:spPr>
        <p:txBody>
          <a:bodyPr wrap="square" rtlCol="0">
            <a:spAutoFit/>
          </a:bodyPr>
          <a:lstStyle/>
          <a:p>
            <a:r>
              <a:rPr lang="en-US" i="1" dirty="0">
                <a:latin typeface="Calibri"/>
                <a:cs typeface="Calibri"/>
              </a:rPr>
              <a:t>… </a:t>
            </a:r>
            <a:r>
              <a:rPr lang="en-US" i="1" dirty="0" smtClean="0">
                <a:latin typeface="Calibri"/>
                <a:cs typeface="Calibri"/>
              </a:rPr>
              <a:t>no significant differences between groups. </a:t>
            </a:r>
            <a:endParaRPr lang="en-US" i="1" dirty="0">
              <a:latin typeface="Calibri"/>
              <a:cs typeface="Calibri"/>
            </a:endParaRPr>
          </a:p>
        </p:txBody>
      </p:sp>
      <p:sp>
        <p:nvSpPr>
          <p:cNvPr id="12" name="TextBox 11"/>
          <p:cNvSpPr txBox="1"/>
          <p:nvPr/>
        </p:nvSpPr>
        <p:spPr>
          <a:xfrm>
            <a:off x="431100" y="566238"/>
            <a:ext cx="445480" cy="369332"/>
          </a:xfrm>
          <a:prstGeom prst="rect">
            <a:avLst/>
          </a:prstGeom>
          <a:noFill/>
        </p:spPr>
        <p:txBody>
          <a:bodyPr wrap="none" rtlCol="0">
            <a:spAutoFit/>
          </a:bodyPr>
          <a:lstStyle/>
          <a:p>
            <a:r>
              <a:rPr lang="en-US" dirty="0" smtClean="0">
                <a:latin typeface="Calibri"/>
                <a:cs typeface="Calibri"/>
              </a:rPr>
              <a:t>H5</a:t>
            </a:r>
            <a:endParaRPr lang="en-US" dirty="0">
              <a:latin typeface="Calibri"/>
              <a:cs typeface="Calibri"/>
            </a:endParaRPr>
          </a:p>
        </p:txBody>
      </p:sp>
      <p:sp>
        <p:nvSpPr>
          <p:cNvPr id="23" name="Rectangle 22"/>
          <p:cNvSpPr/>
          <p:nvPr/>
        </p:nvSpPr>
        <p:spPr>
          <a:xfrm>
            <a:off x="486730" y="1267984"/>
            <a:ext cx="338554" cy="369332"/>
          </a:xfrm>
          <a:prstGeom prst="rect">
            <a:avLst/>
          </a:prstGeom>
          <a:solidFill>
            <a:schemeClr val="accent2"/>
          </a:solidFill>
        </p:spPr>
        <p:txBody>
          <a:bodyPr wrap="none">
            <a:spAutoFit/>
          </a:bodyPr>
          <a:lstStyle/>
          <a:p>
            <a:r>
              <a:rPr lang="en-US" b="0" i="0" dirty="0" smtClean="0">
                <a:latin typeface="Zapf Dingbats"/>
                <a:ea typeface="Zapf Dingbats"/>
                <a:cs typeface="Zapf Dingbats"/>
                <a:sym typeface="Zapf Dingbats"/>
              </a:rPr>
              <a:t>✗</a:t>
            </a:r>
            <a:endParaRPr lang="en-US" dirty="0"/>
          </a:p>
        </p:txBody>
      </p:sp>
      <p:sp>
        <p:nvSpPr>
          <p:cNvPr id="13" name="TextBox 12"/>
          <p:cNvSpPr txBox="1"/>
          <p:nvPr/>
        </p:nvSpPr>
        <p:spPr>
          <a:xfrm>
            <a:off x="431100" y="2302415"/>
            <a:ext cx="7860860" cy="1200329"/>
          </a:xfrm>
          <a:prstGeom prst="rect">
            <a:avLst/>
          </a:prstGeom>
          <a:noFill/>
        </p:spPr>
        <p:txBody>
          <a:bodyPr wrap="square" rtlCol="0">
            <a:spAutoFit/>
          </a:bodyPr>
          <a:lstStyle/>
          <a:p>
            <a:pPr marL="285750" indent="-285750">
              <a:buFont typeface="Lucida Grande"/>
              <a:buChar char="&gt;"/>
            </a:pPr>
            <a:r>
              <a:rPr lang="en-US" i="1" dirty="0" smtClean="0">
                <a:latin typeface="Calibri"/>
                <a:cs typeface="Calibri"/>
              </a:rPr>
              <a:t>No significant correlations between comprehension/reasoning and confidence, for any experimental group</a:t>
            </a:r>
          </a:p>
          <a:p>
            <a:pPr marL="285750" indent="-285750">
              <a:buFont typeface="Lucida Grande"/>
              <a:buChar char="&gt;"/>
            </a:pPr>
            <a:endParaRPr lang="en-US" i="1" dirty="0">
              <a:latin typeface="Calibri"/>
              <a:cs typeface="Calibri"/>
            </a:endParaRPr>
          </a:p>
          <a:p>
            <a:pPr marL="285750" indent="-285750">
              <a:buFont typeface="Lucida Grande"/>
              <a:buChar char="&gt;"/>
            </a:pPr>
            <a:r>
              <a:rPr lang="en-US" i="1" dirty="0" smtClean="0">
                <a:latin typeface="Calibri"/>
                <a:cs typeface="Calibri"/>
              </a:rPr>
              <a:t>What other factors may strongly influence meta-cognition?</a:t>
            </a:r>
            <a:endParaRPr lang="en-US" i="1" dirty="0">
              <a:latin typeface="Calibri"/>
              <a:cs typeface="Calibri"/>
            </a:endParaRPr>
          </a:p>
        </p:txBody>
      </p:sp>
    </p:spTree>
    <p:extLst>
      <p:ext uri="{BB962C8B-B14F-4D97-AF65-F5344CB8AC3E}">
        <p14:creationId xmlns:p14="http://schemas.microsoft.com/office/powerpoint/2010/main" val="162799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154" y="1514932"/>
            <a:ext cx="7674646" cy="2390560"/>
          </a:xfrm>
        </p:spPr>
        <p:txBody>
          <a:bodyPr>
            <a:normAutofit/>
          </a:bodyPr>
          <a:lstStyle/>
          <a:p>
            <a:pPr marL="0" indent="0">
              <a:buNone/>
            </a:pPr>
            <a:r>
              <a:rPr lang="en-US" sz="4000" dirty="0" smtClean="0"/>
              <a:t>Introduction &amp; Literature Review</a:t>
            </a:r>
          </a:p>
          <a:p>
            <a:pPr marL="0" indent="0">
              <a:buNone/>
            </a:pPr>
            <a:r>
              <a:rPr lang="en-US" sz="4000" dirty="0" smtClean="0"/>
              <a:t>Methodology</a:t>
            </a:r>
          </a:p>
          <a:p>
            <a:pPr marL="0" indent="0">
              <a:buNone/>
            </a:pPr>
            <a:r>
              <a:rPr lang="en-US" sz="4000" dirty="0" smtClean="0"/>
              <a:t>Results &amp; Discussion</a:t>
            </a:r>
          </a:p>
        </p:txBody>
      </p:sp>
      <p:sp>
        <p:nvSpPr>
          <p:cNvPr id="10" name="Rectangle 9"/>
          <p:cNvSpPr/>
          <p:nvPr/>
        </p:nvSpPr>
        <p:spPr>
          <a:xfrm>
            <a:off x="562235" y="1669525"/>
            <a:ext cx="449919" cy="440778"/>
          </a:xfrm>
          <a:prstGeom prst="rect">
            <a:avLst/>
          </a:prstGeom>
          <a:solidFill>
            <a:srgbClr val="C0504D"/>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Rectangle 14"/>
          <p:cNvSpPr/>
          <p:nvPr/>
        </p:nvSpPr>
        <p:spPr>
          <a:xfrm>
            <a:off x="562235" y="2404407"/>
            <a:ext cx="449919" cy="440778"/>
          </a:xfrm>
          <a:prstGeom prst="rect">
            <a:avLst/>
          </a:prstGeom>
          <a:solidFill>
            <a:schemeClr val="accent3"/>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Rectangle 15"/>
          <p:cNvSpPr/>
          <p:nvPr/>
        </p:nvSpPr>
        <p:spPr>
          <a:xfrm>
            <a:off x="562235" y="3149219"/>
            <a:ext cx="449919" cy="440778"/>
          </a:xfrm>
          <a:prstGeom prst="rect">
            <a:avLst/>
          </a:prstGeom>
          <a:solidFill>
            <a:schemeClr val="accent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3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a:t>
            </a:r>
            <a:r>
              <a:rPr lang="en-US" b="1" dirty="0" smtClean="0"/>
              <a:t>Flexibility</a:t>
            </a:r>
            <a:r>
              <a:rPr lang="en-US" dirty="0" smtClean="0"/>
              <a:t> in SCTs</a:t>
            </a:r>
            <a:endParaRPr lang="en-US" dirty="0"/>
          </a:p>
        </p:txBody>
      </p:sp>
      <p:pic>
        <p:nvPicPr>
          <p:cNvPr id="8" name="pasted-image.pdf"/>
          <p:cNvPicPr/>
          <p:nvPr/>
        </p:nvPicPr>
        <p:blipFill>
          <a:blip r:embed="rId2">
            <a:alphaModFix amt="50106"/>
            <a:extLst/>
          </a:blip>
          <a:stretch>
            <a:fillRect/>
          </a:stretch>
        </p:blipFill>
        <p:spPr>
          <a:xfrm>
            <a:off x="0" y="0"/>
            <a:ext cx="449918" cy="440778"/>
          </a:xfrm>
          <a:prstGeom prst="rect">
            <a:avLst/>
          </a:prstGeom>
          <a:ln w="12700">
            <a:miter lim="400000"/>
          </a:ln>
        </p:spPr>
      </p:pic>
      <p:sp>
        <p:nvSpPr>
          <p:cNvPr id="9" name="TextBox 8"/>
          <p:cNvSpPr txBox="1"/>
          <p:nvPr/>
        </p:nvSpPr>
        <p:spPr>
          <a:xfrm>
            <a:off x="1008025" y="563001"/>
            <a:ext cx="6449449" cy="646331"/>
          </a:xfrm>
          <a:prstGeom prst="rect">
            <a:avLst/>
          </a:prstGeom>
          <a:noFill/>
        </p:spPr>
        <p:txBody>
          <a:bodyPr wrap="square" rtlCol="0">
            <a:spAutoFit/>
          </a:bodyPr>
          <a:lstStyle/>
          <a:p>
            <a:r>
              <a:rPr lang="en-US" dirty="0">
                <a:latin typeface="Calibri"/>
                <a:cs typeface="Calibri"/>
              </a:rPr>
              <a:t>Participants presented with alternative SCTs </a:t>
            </a:r>
            <a:r>
              <a:rPr lang="en-US" dirty="0" smtClean="0">
                <a:latin typeface="Calibri"/>
                <a:cs typeface="Calibri"/>
              </a:rPr>
              <a:t>will …</a:t>
            </a:r>
          </a:p>
          <a:p>
            <a:r>
              <a:rPr lang="en-US" dirty="0">
                <a:latin typeface="Calibri"/>
                <a:cs typeface="Calibri"/>
              </a:rPr>
              <a:t>b</a:t>
            </a:r>
            <a:r>
              <a:rPr lang="en-US" dirty="0" smtClean="0">
                <a:latin typeface="Calibri"/>
                <a:cs typeface="Calibri"/>
              </a:rPr>
              <a:t>e </a:t>
            </a:r>
            <a:r>
              <a:rPr lang="en-US" b="1" dirty="0" smtClean="0">
                <a:latin typeface="Calibri"/>
                <a:cs typeface="Calibri"/>
              </a:rPr>
              <a:t>less likely</a:t>
            </a:r>
            <a:r>
              <a:rPr lang="en-US" dirty="0" smtClean="0">
                <a:latin typeface="Calibri"/>
                <a:cs typeface="Calibri"/>
              </a:rPr>
              <a:t> to find the defendant culpable</a:t>
            </a:r>
            <a:endParaRPr lang="en-US" dirty="0">
              <a:latin typeface="Calibri"/>
              <a:cs typeface="Calibri"/>
            </a:endParaRPr>
          </a:p>
        </p:txBody>
      </p:sp>
      <p:sp>
        <p:nvSpPr>
          <p:cNvPr id="11" name="TextBox 10"/>
          <p:cNvSpPr txBox="1"/>
          <p:nvPr/>
        </p:nvSpPr>
        <p:spPr>
          <a:xfrm>
            <a:off x="1028908" y="1267984"/>
            <a:ext cx="6199399" cy="369332"/>
          </a:xfrm>
          <a:prstGeom prst="rect">
            <a:avLst/>
          </a:prstGeom>
          <a:noFill/>
        </p:spPr>
        <p:txBody>
          <a:bodyPr wrap="square" rtlCol="0">
            <a:spAutoFit/>
          </a:bodyPr>
          <a:lstStyle/>
          <a:p>
            <a:r>
              <a:rPr lang="en-US" i="1" dirty="0">
                <a:latin typeface="Calibri"/>
                <a:cs typeface="Calibri"/>
              </a:rPr>
              <a:t>… </a:t>
            </a:r>
            <a:r>
              <a:rPr lang="en-US" i="1" dirty="0" smtClean="0">
                <a:latin typeface="Calibri"/>
                <a:cs typeface="Calibri"/>
              </a:rPr>
              <a:t>no significant differences between groups. </a:t>
            </a:r>
            <a:endParaRPr lang="en-US" i="1" dirty="0">
              <a:latin typeface="Calibri"/>
              <a:cs typeface="Calibri"/>
            </a:endParaRPr>
          </a:p>
        </p:txBody>
      </p:sp>
      <p:sp>
        <p:nvSpPr>
          <p:cNvPr id="12" name="TextBox 11"/>
          <p:cNvSpPr txBox="1"/>
          <p:nvPr/>
        </p:nvSpPr>
        <p:spPr>
          <a:xfrm>
            <a:off x="431100" y="566238"/>
            <a:ext cx="445480" cy="369332"/>
          </a:xfrm>
          <a:prstGeom prst="rect">
            <a:avLst/>
          </a:prstGeom>
          <a:noFill/>
        </p:spPr>
        <p:txBody>
          <a:bodyPr wrap="none" rtlCol="0">
            <a:spAutoFit/>
          </a:bodyPr>
          <a:lstStyle/>
          <a:p>
            <a:r>
              <a:rPr lang="en-US" dirty="0" smtClean="0">
                <a:latin typeface="Calibri"/>
                <a:cs typeface="Calibri"/>
              </a:rPr>
              <a:t>H6</a:t>
            </a:r>
            <a:endParaRPr lang="en-US" dirty="0">
              <a:latin typeface="Calibri"/>
              <a:cs typeface="Calibri"/>
            </a:endParaRPr>
          </a:p>
        </p:txBody>
      </p:sp>
      <p:sp>
        <p:nvSpPr>
          <p:cNvPr id="23" name="Rectangle 22"/>
          <p:cNvSpPr/>
          <p:nvPr/>
        </p:nvSpPr>
        <p:spPr>
          <a:xfrm>
            <a:off x="486730" y="1267984"/>
            <a:ext cx="338554" cy="369332"/>
          </a:xfrm>
          <a:prstGeom prst="rect">
            <a:avLst/>
          </a:prstGeom>
          <a:solidFill>
            <a:schemeClr val="accent2"/>
          </a:solidFill>
        </p:spPr>
        <p:txBody>
          <a:bodyPr wrap="none">
            <a:spAutoFit/>
          </a:bodyPr>
          <a:lstStyle/>
          <a:p>
            <a:r>
              <a:rPr lang="en-US" b="0" i="0" dirty="0" smtClean="0">
                <a:latin typeface="Zapf Dingbats"/>
                <a:ea typeface="Zapf Dingbats"/>
                <a:cs typeface="Zapf Dingbats"/>
                <a:sym typeface="Zapf Dingbats"/>
              </a:rPr>
              <a:t>✗</a:t>
            </a:r>
            <a:endParaRPr lang="en-US" dirty="0"/>
          </a:p>
        </p:txBody>
      </p:sp>
      <p:sp>
        <p:nvSpPr>
          <p:cNvPr id="13" name="TextBox 12"/>
          <p:cNvSpPr txBox="1"/>
          <p:nvPr/>
        </p:nvSpPr>
        <p:spPr>
          <a:xfrm>
            <a:off x="486730" y="2224261"/>
            <a:ext cx="7860860" cy="1477328"/>
          </a:xfrm>
          <a:prstGeom prst="rect">
            <a:avLst/>
          </a:prstGeom>
          <a:noFill/>
        </p:spPr>
        <p:txBody>
          <a:bodyPr wrap="square" rtlCol="0">
            <a:spAutoFit/>
          </a:bodyPr>
          <a:lstStyle/>
          <a:p>
            <a:pPr marL="285750" indent="-285750">
              <a:buFont typeface="Lucida Grande"/>
              <a:buChar char="&gt;"/>
            </a:pPr>
            <a:r>
              <a:rPr lang="en-US" i="1" dirty="0" smtClean="0">
                <a:latin typeface="Calibri"/>
                <a:cs typeface="Calibri"/>
              </a:rPr>
              <a:t>No significant differences in culpability findings between groups.  </a:t>
            </a:r>
          </a:p>
          <a:p>
            <a:pPr marL="285750" indent="-285750">
              <a:buFont typeface="Lucida Grande"/>
              <a:buChar char="&gt;"/>
            </a:pPr>
            <a:endParaRPr lang="en-US" i="1" dirty="0" smtClean="0">
              <a:latin typeface="Calibri"/>
              <a:cs typeface="Calibri"/>
            </a:endParaRPr>
          </a:p>
          <a:p>
            <a:pPr marL="285750" indent="-285750">
              <a:buFont typeface="Lucida Grande"/>
              <a:buChar char="&gt;"/>
            </a:pPr>
            <a:r>
              <a:rPr lang="en-US" i="1" dirty="0" smtClean="0">
                <a:latin typeface="Calibri"/>
                <a:cs typeface="Calibri"/>
              </a:rPr>
              <a:t>Follows from confidence findings</a:t>
            </a:r>
          </a:p>
          <a:p>
            <a:pPr marL="285750" indent="-285750">
              <a:buFont typeface="Lucida Grande"/>
              <a:buChar char="&gt;"/>
            </a:pPr>
            <a:endParaRPr lang="en-US" i="1" dirty="0" smtClean="0">
              <a:latin typeface="Calibri"/>
              <a:cs typeface="Calibri"/>
            </a:endParaRPr>
          </a:p>
          <a:p>
            <a:pPr marL="285750" indent="-285750">
              <a:buFont typeface="Lucida Grande"/>
              <a:buChar char="&gt;"/>
            </a:pPr>
            <a:r>
              <a:rPr lang="en-US" i="1" dirty="0" smtClean="0">
                <a:latin typeface="Calibri"/>
                <a:cs typeface="Calibri"/>
              </a:rPr>
              <a:t>Recommend modification of the measure to capture threshold of certainty</a:t>
            </a:r>
          </a:p>
        </p:txBody>
      </p:sp>
    </p:spTree>
    <p:extLst>
      <p:ext uri="{BB962C8B-B14F-4D97-AF65-F5344CB8AC3E}">
        <p14:creationId xmlns:p14="http://schemas.microsoft.com/office/powerpoint/2010/main" val="262809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animBg="1"/>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3007815" y="2831088"/>
            <a:ext cx="439237" cy="353308"/>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7" name="Group 76"/>
          <p:cNvGrpSpPr/>
          <p:nvPr/>
        </p:nvGrpSpPr>
        <p:grpSpPr>
          <a:xfrm>
            <a:off x="3456601" y="3203494"/>
            <a:ext cx="1343471" cy="1098119"/>
            <a:chOff x="4067714" y="3151128"/>
            <a:chExt cx="1343471" cy="1098119"/>
          </a:xfrm>
        </p:grpSpPr>
        <p:sp>
          <p:nvSpPr>
            <p:cNvPr id="78" name="Rectangle 77"/>
            <p:cNvSpPr/>
            <p:nvPr/>
          </p:nvSpPr>
          <p:spPr>
            <a:xfrm>
              <a:off x="4067714" y="3151128"/>
              <a:ext cx="439237" cy="353308"/>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4526049" y="3513985"/>
              <a:ext cx="420139" cy="353308"/>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4955735" y="3895939"/>
              <a:ext cx="455450" cy="353308"/>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3007815" y="3203494"/>
            <a:ext cx="439237" cy="1088571"/>
            <a:chOff x="3618928" y="3151128"/>
            <a:chExt cx="439237" cy="1088571"/>
          </a:xfrm>
          <a:solidFill>
            <a:schemeClr val="accent3">
              <a:lumMod val="40000"/>
              <a:lumOff val="60000"/>
            </a:schemeClr>
          </a:solidFill>
        </p:grpSpPr>
        <p:sp>
          <p:nvSpPr>
            <p:cNvPr id="82" name="Rectangle 81"/>
            <p:cNvSpPr/>
            <p:nvPr/>
          </p:nvSpPr>
          <p:spPr>
            <a:xfrm>
              <a:off x="3618928" y="3151128"/>
              <a:ext cx="439237" cy="3533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3618928" y="3523534"/>
              <a:ext cx="439237" cy="3533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3618928" y="3886391"/>
              <a:ext cx="439237" cy="3533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3456601" y="2821539"/>
            <a:ext cx="1343471" cy="1474975"/>
            <a:chOff x="4067714" y="2769173"/>
            <a:chExt cx="1343471" cy="1474975"/>
          </a:xfrm>
        </p:grpSpPr>
        <p:sp>
          <p:nvSpPr>
            <p:cNvPr id="86" name="Rectangle 85"/>
            <p:cNvSpPr/>
            <p:nvPr/>
          </p:nvSpPr>
          <p:spPr>
            <a:xfrm>
              <a:off x="4506951" y="2769173"/>
              <a:ext cx="439237" cy="35330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946188" y="2769173"/>
              <a:ext cx="464997" cy="35330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4067714" y="3523534"/>
              <a:ext cx="439237" cy="35330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4946188" y="3523534"/>
              <a:ext cx="464997" cy="35330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4067714" y="3890840"/>
              <a:ext cx="439237" cy="353308"/>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a:t>
            </a:r>
            <a:r>
              <a:rPr lang="en-US" b="1" dirty="0" smtClean="0"/>
              <a:t>Stability</a:t>
            </a:r>
            <a:r>
              <a:rPr lang="en-US" dirty="0" smtClean="0"/>
              <a:t> in SCTs</a:t>
            </a:r>
            <a:endParaRPr lang="en-US" dirty="0"/>
          </a:p>
        </p:txBody>
      </p:sp>
      <p:pic>
        <p:nvPicPr>
          <p:cNvPr id="8" name="pasted-image.pdf"/>
          <p:cNvPicPr/>
          <p:nvPr/>
        </p:nvPicPr>
        <p:blipFill>
          <a:blip r:embed="rId3">
            <a:alphaModFix amt="50106"/>
            <a:extLst/>
          </a:blip>
          <a:stretch>
            <a:fillRect/>
          </a:stretch>
        </p:blipFill>
        <p:spPr>
          <a:xfrm>
            <a:off x="0" y="0"/>
            <a:ext cx="449918" cy="440778"/>
          </a:xfrm>
          <a:prstGeom prst="rect">
            <a:avLst/>
          </a:prstGeom>
          <a:ln w="12700">
            <a:miter lim="400000"/>
          </a:ln>
        </p:spPr>
      </p:pic>
      <p:sp>
        <p:nvSpPr>
          <p:cNvPr id="9" name="TextBox 8"/>
          <p:cNvSpPr txBox="1"/>
          <p:nvPr/>
        </p:nvSpPr>
        <p:spPr>
          <a:xfrm>
            <a:off x="1008025" y="563001"/>
            <a:ext cx="7557090" cy="646331"/>
          </a:xfrm>
          <a:prstGeom prst="rect">
            <a:avLst/>
          </a:prstGeom>
          <a:noFill/>
        </p:spPr>
        <p:txBody>
          <a:bodyPr wrap="square" rtlCol="0">
            <a:spAutoFit/>
          </a:bodyPr>
          <a:lstStyle/>
          <a:p>
            <a:r>
              <a:rPr lang="en-US" dirty="0">
                <a:latin typeface="Calibri"/>
                <a:cs typeface="Calibri"/>
              </a:rPr>
              <a:t>After a stimulus presentation and brief delay, participants will again select a SCT consistent with RWD when asked to construct a timeline. </a:t>
            </a:r>
          </a:p>
        </p:txBody>
      </p:sp>
      <p:sp>
        <p:nvSpPr>
          <p:cNvPr id="11" name="TextBox 10"/>
          <p:cNvSpPr txBox="1"/>
          <p:nvPr/>
        </p:nvSpPr>
        <p:spPr>
          <a:xfrm>
            <a:off x="1028908" y="1267984"/>
            <a:ext cx="7192456" cy="646331"/>
          </a:xfrm>
          <a:prstGeom prst="rect">
            <a:avLst/>
          </a:prstGeom>
          <a:noFill/>
        </p:spPr>
        <p:txBody>
          <a:bodyPr wrap="square" rtlCol="0">
            <a:spAutoFit/>
          </a:bodyPr>
          <a:lstStyle/>
          <a:p>
            <a:r>
              <a:rPr lang="en-US" dirty="0">
                <a:latin typeface="Calibri"/>
                <a:cs typeface="Calibri"/>
              </a:rPr>
              <a:t>84% of participants selected SCT</a:t>
            </a:r>
            <a:r>
              <a:rPr lang="en-US" baseline="-25000" dirty="0">
                <a:latin typeface="Calibri"/>
                <a:cs typeface="Calibri"/>
              </a:rPr>
              <a:t>2</a:t>
            </a:r>
            <a:r>
              <a:rPr lang="en-US" dirty="0">
                <a:latin typeface="Calibri"/>
                <a:cs typeface="Calibri"/>
              </a:rPr>
              <a:t> of Left-to-Right, despite receiving a different stimulus SCT.  </a:t>
            </a:r>
          </a:p>
        </p:txBody>
      </p:sp>
      <p:sp>
        <p:nvSpPr>
          <p:cNvPr id="12" name="TextBox 11"/>
          <p:cNvSpPr txBox="1"/>
          <p:nvPr/>
        </p:nvSpPr>
        <p:spPr>
          <a:xfrm>
            <a:off x="431100" y="566238"/>
            <a:ext cx="445480" cy="369332"/>
          </a:xfrm>
          <a:prstGeom prst="rect">
            <a:avLst/>
          </a:prstGeom>
          <a:noFill/>
        </p:spPr>
        <p:txBody>
          <a:bodyPr wrap="none" rtlCol="0">
            <a:spAutoFit/>
          </a:bodyPr>
          <a:lstStyle/>
          <a:p>
            <a:r>
              <a:rPr lang="en-US" dirty="0" smtClean="0">
                <a:latin typeface="Calibri"/>
                <a:cs typeface="Calibri"/>
              </a:rPr>
              <a:t>H2</a:t>
            </a:r>
            <a:endParaRPr lang="en-US" dirty="0">
              <a:latin typeface="Calibri"/>
              <a:cs typeface="Calibri"/>
            </a:endParaRPr>
          </a:p>
        </p:txBody>
      </p:sp>
      <p:sp>
        <p:nvSpPr>
          <p:cNvPr id="13" name="Rectangle 12"/>
          <p:cNvSpPr/>
          <p:nvPr/>
        </p:nvSpPr>
        <p:spPr>
          <a:xfrm>
            <a:off x="486730" y="1267984"/>
            <a:ext cx="389850" cy="369332"/>
          </a:xfrm>
          <a:prstGeom prst="rect">
            <a:avLst/>
          </a:prstGeom>
          <a:solidFill>
            <a:schemeClr val="accent3"/>
          </a:solidFill>
        </p:spPr>
        <p:txBody>
          <a:bodyPr wrap="none">
            <a:spAutoFit/>
          </a:bodyPr>
          <a:lstStyle/>
          <a:p>
            <a:r>
              <a:rPr lang="en-US" b="0" i="0" dirty="0" smtClean="0">
                <a:latin typeface="Zapf Dingbats"/>
                <a:ea typeface="Zapf Dingbats"/>
                <a:cs typeface="Zapf Dingbats"/>
              </a:rPr>
              <a:t>✔</a:t>
            </a:r>
            <a:endParaRPr lang="en-US" dirty="0"/>
          </a:p>
        </p:txBody>
      </p:sp>
      <p:sp>
        <p:nvSpPr>
          <p:cNvPr id="91" name="TextBox 90"/>
          <p:cNvSpPr txBox="1"/>
          <p:nvPr/>
        </p:nvSpPr>
        <p:spPr>
          <a:xfrm>
            <a:off x="368809" y="2834162"/>
            <a:ext cx="2325077" cy="369332"/>
          </a:xfrm>
          <a:prstGeom prst="rect">
            <a:avLst/>
          </a:prstGeom>
          <a:noFill/>
        </p:spPr>
        <p:txBody>
          <a:bodyPr wrap="square" rtlCol="0">
            <a:spAutoFit/>
          </a:bodyPr>
          <a:lstStyle/>
          <a:p>
            <a:r>
              <a:rPr lang="en-US" dirty="0" smtClean="0">
                <a:solidFill>
                  <a:schemeClr val="accent3">
                    <a:lumMod val="50000"/>
                  </a:schemeClr>
                </a:solidFill>
                <a:latin typeface="Calibri"/>
                <a:cs typeface="Calibri"/>
              </a:rPr>
              <a:t>61 % persist</a:t>
            </a:r>
            <a:endParaRPr lang="en-US" dirty="0">
              <a:solidFill>
                <a:schemeClr val="accent3">
                  <a:lumMod val="50000"/>
                </a:schemeClr>
              </a:solidFill>
              <a:latin typeface="Calibri"/>
              <a:cs typeface="Calibri"/>
            </a:endParaRPr>
          </a:p>
        </p:txBody>
      </p:sp>
      <p:sp>
        <p:nvSpPr>
          <p:cNvPr id="92" name="TextBox 91"/>
          <p:cNvSpPr txBox="1"/>
          <p:nvPr/>
        </p:nvSpPr>
        <p:spPr>
          <a:xfrm>
            <a:off x="634311" y="4593007"/>
            <a:ext cx="7860860" cy="923330"/>
          </a:xfrm>
          <a:prstGeom prst="rect">
            <a:avLst/>
          </a:prstGeom>
          <a:noFill/>
        </p:spPr>
        <p:txBody>
          <a:bodyPr wrap="square" rtlCol="0">
            <a:spAutoFit/>
          </a:bodyPr>
          <a:lstStyle/>
          <a:p>
            <a:pPr marL="285750" indent="-285750">
              <a:buFont typeface="Lucida Grande"/>
              <a:buChar char="&gt;"/>
            </a:pPr>
            <a:r>
              <a:rPr lang="en-US" i="1" dirty="0" smtClean="0">
                <a:latin typeface="Calibri"/>
                <a:cs typeface="Calibri"/>
              </a:rPr>
              <a:t>Seems to be preferable to transform incoming information into a familiar format for representation</a:t>
            </a:r>
          </a:p>
          <a:p>
            <a:pPr marL="285750" indent="-285750">
              <a:buFont typeface="Lucida Grande"/>
              <a:buChar char="&gt;"/>
            </a:pPr>
            <a:r>
              <a:rPr lang="en-US" i="1" dirty="0" smtClean="0">
                <a:latin typeface="Calibri"/>
                <a:cs typeface="Calibri"/>
              </a:rPr>
              <a:t>Is performance better? </a:t>
            </a:r>
            <a:endParaRPr lang="en-US" i="1" dirty="0">
              <a:latin typeface="Calibri"/>
              <a:cs typeface="Calibri"/>
            </a:endParaRPr>
          </a:p>
        </p:txBody>
      </p:sp>
      <p:graphicFrame>
        <p:nvGraphicFramePr>
          <p:cNvPr id="75" name="Table 74"/>
          <p:cNvGraphicFramePr>
            <a:graphicFrameLocks noGrp="1"/>
          </p:cNvGraphicFramePr>
          <p:nvPr>
            <p:extLst>
              <p:ext uri="{D42A27DB-BD31-4B8C-83A1-F6EECF244321}">
                <p14:modId xmlns:p14="http://schemas.microsoft.com/office/powerpoint/2010/main" val="794661558"/>
              </p:ext>
            </p:extLst>
          </p:nvPr>
        </p:nvGraphicFramePr>
        <p:xfrm>
          <a:off x="2151764" y="2077473"/>
          <a:ext cx="2648749" cy="2225040"/>
        </p:xfrm>
        <a:graphic>
          <a:graphicData uri="http://schemas.openxmlformats.org/drawingml/2006/table">
            <a:tbl>
              <a:tblPr firstRow="1" bandRow="1">
                <a:tableStyleId>{2D5ABB26-0587-4C30-8999-92F81FD0307C}</a:tableStyleId>
              </a:tblPr>
              <a:tblGrid>
                <a:gridCol w="414371"/>
                <a:gridCol w="448785"/>
                <a:gridCol w="439237"/>
                <a:gridCol w="448785"/>
                <a:gridCol w="429688"/>
                <a:gridCol w="467883"/>
              </a:tblGrid>
              <a:tr h="370840">
                <a:tc>
                  <a:txBody>
                    <a:bodyPr/>
                    <a:lstStyle/>
                    <a:p>
                      <a:endParaRPr lang="en-US" dirty="0">
                        <a:latin typeface="Calibri"/>
                        <a:cs typeface="Calibri"/>
                      </a:endParaRPr>
                    </a:p>
                  </a:txBody>
                  <a:tcPr/>
                </a:tc>
                <a:tc>
                  <a:txBody>
                    <a:bodyPr/>
                    <a:lstStyle/>
                    <a:p>
                      <a:endParaRPr lang="en-US" dirty="0">
                        <a:latin typeface="Calibri"/>
                        <a:cs typeface="Calibri"/>
                      </a:endParaRPr>
                    </a:p>
                  </a:txBody>
                  <a:tcPr/>
                </a:tc>
                <a:tc gridSpan="4">
                  <a:txBody>
                    <a:bodyPr/>
                    <a:lstStyle/>
                    <a:p>
                      <a:pPr algn="ctr"/>
                      <a:r>
                        <a:rPr lang="en-US" dirty="0" smtClean="0">
                          <a:latin typeface="Calibri"/>
                          <a:cs typeface="Calibri"/>
                        </a:rPr>
                        <a:t>SCT</a:t>
                      </a:r>
                      <a:r>
                        <a:rPr lang="en-US" baseline="-25000" dirty="0" smtClean="0">
                          <a:latin typeface="Calibri"/>
                          <a:cs typeface="Calibri"/>
                        </a:rPr>
                        <a:t>2</a:t>
                      </a:r>
                      <a:endParaRPr lang="en-US" baseline="-25000" dirty="0">
                        <a:latin typeface="Calibri"/>
                        <a:cs typeface="Calibri"/>
                      </a:endParaRPr>
                    </a:p>
                  </a:txBody>
                  <a:tcPr>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endParaRPr lang="en-US" dirty="0">
                        <a:latin typeface="Calibri"/>
                        <a:cs typeface="Calibri"/>
                      </a:endParaRPr>
                    </a:p>
                  </a:txBody>
                  <a:tcPr/>
                </a:tc>
                <a:tc>
                  <a:txBody>
                    <a:bodyPr/>
                    <a:lstStyle/>
                    <a:p>
                      <a:pPr algn="ctr"/>
                      <a:endParaRPr lang="en-US" dirty="0">
                        <a:latin typeface="Calibri"/>
                        <a:cs typeface="Calibri"/>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LR</a:t>
                      </a:r>
                      <a:endParaRPr lang="en-US" dirty="0">
                        <a:latin typeface="Calibri"/>
                        <a:cs typeface="Calibri"/>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TB</a:t>
                      </a:r>
                      <a:endParaRPr lang="en-US" dirty="0">
                        <a:latin typeface="Calibri"/>
                        <a:cs typeface="Calibri"/>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RL</a:t>
                      </a:r>
                      <a:endParaRPr lang="en-US" dirty="0">
                        <a:latin typeface="Calibri"/>
                        <a:cs typeface="Calibri"/>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latin typeface="Calibri"/>
                          <a:cs typeface="Calibri"/>
                        </a:rPr>
                        <a:t>BT</a:t>
                      </a:r>
                      <a:endParaRPr lang="en-US" dirty="0">
                        <a:latin typeface="Calibri"/>
                        <a:cs typeface="Calibri"/>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rowSpan="4">
                  <a:txBody>
                    <a:bodyPr/>
                    <a:lstStyle/>
                    <a:p>
                      <a:pPr algn="ctr"/>
                      <a:r>
                        <a:rPr lang="en-US" dirty="0" smtClean="0">
                          <a:latin typeface="Calibri"/>
                          <a:cs typeface="Calibri"/>
                        </a:rPr>
                        <a:t>Stimulus</a:t>
                      </a:r>
                      <a:r>
                        <a:rPr lang="en-US" baseline="0" dirty="0" smtClean="0">
                          <a:latin typeface="Calibri"/>
                          <a:cs typeface="Calibri"/>
                        </a:rPr>
                        <a:t> </a:t>
                      </a:r>
                      <a:r>
                        <a:rPr lang="en-US" dirty="0" smtClean="0">
                          <a:latin typeface="Calibri"/>
                          <a:cs typeface="Calibri"/>
                        </a:rPr>
                        <a:t>SCT</a:t>
                      </a:r>
                      <a:endParaRPr lang="en-US" dirty="0">
                        <a:latin typeface="Calibri"/>
                        <a:cs typeface="Calibri"/>
                      </a:endParaRPr>
                    </a:p>
                  </a:txBody>
                  <a:tcPr vert="vert270">
                    <a:lnR w="12700" cap="flat" cmpd="sng" algn="ctr">
                      <a:solidFill>
                        <a:scrgbClr r="0" g="0" b="0"/>
                      </a:solidFill>
                      <a:prstDash val="solid"/>
                      <a:round/>
                      <a:headEnd type="none" w="med" len="med"/>
                      <a:tailEnd type="none" w="med" len="med"/>
                    </a:lnR>
                  </a:tcPr>
                </a:tc>
                <a:tc>
                  <a:txBody>
                    <a:bodyPr/>
                    <a:lstStyle/>
                    <a:p>
                      <a:pPr algn="ctr"/>
                      <a:r>
                        <a:rPr lang="en-US" dirty="0" smtClean="0">
                          <a:latin typeface="Calibri"/>
                          <a:cs typeface="Calibri"/>
                        </a:rPr>
                        <a:t>LR</a:t>
                      </a:r>
                      <a:endParaRPr lang="en-US"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600" dirty="0" smtClean="0">
                          <a:latin typeface="Calibri"/>
                          <a:cs typeface="Calibri"/>
                        </a:rPr>
                        <a:t>28</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libri"/>
                          <a:cs typeface="Calibri"/>
                        </a:rPr>
                        <a:t>2</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libri"/>
                          <a:cs typeface="Calibri"/>
                        </a:rPr>
                        <a:t>1</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vMerge="1">
                  <a:txBody>
                    <a:bodyPr/>
                    <a:lstStyle/>
                    <a:p>
                      <a:endParaRPr lang="en-US" dirty="0"/>
                    </a:p>
                  </a:txBody>
                  <a:tcPr/>
                </a:tc>
                <a:tc>
                  <a:txBody>
                    <a:bodyPr/>
                    <a:lstStyle/>
                    <a:p>
                      <a:pPr algn="ctr"/>
                      <a:r>
                        <a:rPr lang="en-US" dirty="0" smtClean="0">
                          <a:latin typeface="Calibri"/>
                          <a:cs typeface="Calibri"/>
                        </a:rPr>
                        <a:t>TB</a:t>
                      </a:r>
                      <a:endParaRPr lang="en-US"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1600" dirty="0" smtClean="0">
                          <a:latin typeface="Calibri"/>
                          <a:cs typeface="Calibri"/>
                        </a:rPr>
                        <a:t>25</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libri"/>
                          <a:cs typeface="Calibri"/>
                        </a:rPr>
                        <a:t>5</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vMerge="1">
                  <a:txBody>
                    <a:bodyPr/>
                    <a:lstStyle/>
                    <a:p>
                      <a:endParaRPr lang="en-US" dirty="0"/>
                    </a:p>
                  </a:txBody>
                  <a:tcPr/>
                </a:tc>
                <a:tc>
                  <a:txBody>
                    <a:bodyPr/>
                    <a:lstStyle/>
                    <a:p>
                      <a:pPr algn="ctr"/>
                      <a:r>
                        <a:rPr lang="en-US" dirty="0" smtClean="0">
                          <a:latin typeface="Calibri"/>
                          <a:cs typeface="Calibri"/>
                        </a:rPr>
                        <a:t>RL</a:t>
                      </a:r>
                      <a:endParaRPr lang="en-US"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1600" dirty="0" smtClean="0">
                          <a:latin typeface="Calibri"/>
                          <a:cs typeface="Calibri"/>
                        </a:rPr>
                        <a:t>26</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libri"/>
                          <a:cs typeface="Calibri"/>
                        </a:rPr>
                        <a:t>1</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libri"/>
                          <a:cs typeface="Calibri"/>
                        </a:rPr>
                        <a:t>3</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latin typeface="Calibri"/>
                          <a:cs typeface="Calibri"/>
                        </a:rPr>
                        <a:t>1</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vMerge="1">
                  <a:txBody>
                    <a:bodyPr/>
                    <a:lstStyle/>
                    <a:p>
                      <a:endParaRPr lang="en-US" dirty="0"/>
                    </a:p>
                  </a:txBody>
                  <a:tcPr/>
                </a:tc>
                <a:tc>
                  <a:txBody>
                    <a:bodyPr/>
                    <a:lstStyle/>
                    <a:p>
                      <a:pPr algn="ctr"/>
                      <a:r>
                        <a:rPr lang="en-US" dirty="0" smtClean="0">
                          <a:latin typeface="Calibri"/>
                          <a:cs typeface="Calibri"/>
                        </a:rPr>
                        <a:t>BT</a:t>
                      </a:r>
                      <a:endParaRPr lang="en-US"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1600" dirty="0" smtClean="0">
                          <a:latin typeface="Calibri"/>
                          <a:cs typeface="Calibri"/>
                        </a:rPr>
                        <a:t>20</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600" dirty="0" smtClean="0">
                          <a:latin typeface="Calibri"/>
                          <a:cs typeface="Calibri"/>
                        </a:rPr>
                        <a:t>2</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600" dirty="0" smtClean="0">
                          <a:latin typeface="Calibri"/>
                          <a:cs typeface="Calibri"/>
                        </a:rPr>
                        <a:t>2</a:t>
                      </a:r>
                      <a:endParaRPr lang="en-US" sz="1600" dirty="0">
                        <a:latin typeface="Calibri"/>
                        <a:cs typeface="Calibri"/>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pic>
        <p:nvPicPr>
          <p:cNvPr id="93" name="Picture 92"/>
          <p:cNvPicPr/>
          <p:nvPr/>
        </p:nvPicPr>
        <p:blipFill>
          <a:blip r:embed="rId4">
            <a:extLst>
              <a:ext uri="{28A0092B-C50C-407E-A947-70E740481C1C}">
                <a14:useLocalDpi xmlns:a14="http://schemas.microsoft.com/office/drawing/2010/main" val="0"/>
              </a:ext>
            </a:extLst>
          </a:blip>
          <a:srcRect/>
          <a:stretch>
            <a:fillRect/>
          </a:stretch>
        </p:blipFill>
        <p:spPr bwMode="auto">
          <a:xfrm>
            <a:off x="5060462" y="1864147"/>
            <a:ext cx="3504653" cy="2678693"/>
          </a:xfrm>
          <a:prstGeom prst="rect">
            <a:avLst/>
          </a:prstGeom>
          <a:noFill/>
          <a:ln>
            <a:noFill/>
          </a:ln>
        </p:spPr>
      </p:pic>
      <p:sp>
        <p:nvSpPr>
          <p:cNvPr id="94" name="TextBox 93"/>
          <p:cNvSpPr txBox="1"/>
          <p:nvPr/>
        </p:nvSpPr>
        <p:spPr>
          <a:xfrm>
            <a:off x="368809" y="3174847"/>
            <a:ext cx="2325077" cy="369332"/>
          </a:xfrm>
          <a:prstGeom prst="rect">
            <a:avLst/>
          </a:prstGeom>
          <a:noFill/>
        </p:spPr>
        <p:txBody>
          <a:bodyPr wrap="square" rtlCol="0">
            <a:spAutoFit/>
          </a:bodyPr>
          <a:lstStyle/>
          <a:p>
            <a:r>
              <a:rPr lang="en-US" dirty="0" smtClean="0">
                <a:solidFill>
                  <a:schemeClr val="accent4"/>
                </a:solidFill>
                <a:latin typeface="Calibri"/>
                <a:cs typeface="Calibri"/>
              </a:rPr>
              <a:t>24 % indeterminate</a:t>
            </a:r>
          </a:p>
        </p:txBody>
      </p:sp>
      <p:sp>
        <p:nvSpPr>
          <p:cNvPr id="95" name="TextBox 94"/>
          <p:cNvSpPr txBox="1"/>
          <p:nvPr/>
        </p:nvSpPr>
        <p:spPr>
          <a:xfrm>
            <a:off x="499483" y="3508548"/>
            <a:ext cx="2325077" cy="369332"/>
          </a:xfrm>
          <a:prstGeom prst="rect">
            <a:avLst/>
          </a:prstGeom>
          <a:noFill/>
        </p:spPr>
        <p:txBody>
          <a:bodyPr wrap="square" rtlCol="0">
            <a:spAutoFit/>
          </a:bodyPr>
          <a:lstStyle/>
          <a:p>
            <a:r>
              <a:rPr lang="en-US" dirty="0" smtClean="0">
                <a:solidFill>
                  <a:schemeClr val="accent6">
                    <a:lumMod val="75000"/>
                  </a:schemeClr>
                </a:solidFill>
                <a:latin typeface="Calibri"/>
                <a:cs typeface="Calibri"/>
              </a:rPr>
              <a:t>9 % adapt</a:t>
            </a:r>
          </a:p>
        </p:txBody>
      </p:sp>
      <p:sp>
        <p:nvSpPr>
          <p:cNvPr id="96" name="TextBox 95"/>
          <p:cNvSpPr txBox="1"/>
          <p:nvPr/>
        </p:nvSpPr>
        <p:spPr>
          <a:xfrm>
            <a:off x="499483" y="3866902"/>
            <a:ext cx="2325077" cy="369332"/>
          </a:xfrm>
          <a:prstGeom prst="rect">
            <a:avLst/>
          </a:prstGeom>
          <a:noFill/>
        </p:spPr>
        <p:txBody>
          <a:bodyPr wrap="square" rtlCol="0">
            <a:spAutoFit/>
          </a:bodyPr>
          <a:lstStyle/>
          <a:p>
            <a:r>
              <a:rPr lang="en-US" dirty="0" smtClean="0">
                <a:solidFill>
                  <a:schemeClr val="accent2"/>
                </a:solidFill>
                <a:latin typeface="Calibri"/>
                <a:cs typeface="Calibri"/>
              </a:rPr>
              <a:t>6 % neither</a:t>
            </a:r>
          </a:p>
        </p:txBody>
      </p:sp>
    </p:spTree>
    <p:extLst>
      <p:ext uri="{BB962C8B-B14F-4D97-AF65-F5344CB8AC3E}">
        <p14:creationId xmlns:p14="http://schemas.microsoft.com/office/powerpoint/2010/main" val="316980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fade">
                                      <p:cBhvr>
                                        <p:cTn id="20" dur="500"/>
                                        <p:tgtEl>
                                          <p:spTgt spid="8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5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fade">
                                      <p:cBhvr>
                                        <p:cTn id="39" dur="50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fade">
                                      <p:cBhvr>
                                        <p:cTn id="44" dur="500"/>
                                        <p:tgtEl>
                                          <p:spTgt spid="8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fade">
                                      <p:cBhvr>
                                        <p:cTn id="47" dur="500"/>
                                        <p:tgtEl>
                                          <p:spTgt spid="9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2">
                                            <p:txEl>
                                              <p:pRg st="0" end="0"/>
                                            </p:txEl>
                                          </p:spTgt>
                                        </p:tgtEl>
                                        <p:attrNameLst>
                                          <p:attrName>style.visibility</p:attrName>
                                        </p:attrNameLst>
                                      </p:cBhvr>
                                      <p:to>
                                        <p:strVal val="visible"/>
                                      </p:to>
                                    </p:set>
                                    <p:animEffect transition="in" filter="fade">
                                      <p:cBhvr>
                                        <p:cTn id="52" dur="500"/>
                                        <p:tgtEl>
                                          <p:spTgt spid="9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2">
                                            <p:txEl>
                                              <p:pRg st="1" end="1"/>
                                            </p:txEl>
                                          </p:spTgt>
                                        </p:tgtEl>
                                        <p:attrNameLst>
                                          <p:attrName>style.visibility</p:attrName>
                                        </p:attrNameLst>
                                      </p:cBhvr>
                                      <p:to>
                                        <p:strVal val="visible"/>
                                      </p:to>
                                    </p:set>
                                    <p:animEffect transition="in" filter="fade">
                                      <p:cBhvr>
                                        <p:cTn id="57" dur="500"/>
                                        <p:tgtEl>
                                          <p:spTgt spid="92">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fade">
                                      <p:cBhvr>
                                        <p:cTn id="6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1" grpId="0"/>
      <p:bldP spid="13" grpId="0" animBg="1"/>
      <p:bldP spid="91" grpId="0"/>
      <p:bldP spid="92" grpId="0" build="p"/>
      <p:bldP spid="94" grpId="0"/>
      <p:bldP spid="95" grpId="0"/>
      <p:bldP spid="9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Limitations</a:t>
            </a:r>
            <a:endParaRPr lang="en-US" dirty="0"/>
          </a:p>
        </p:txBody>
      </p:sp>
      <p:pic>
        <p:nvPicPr>
          <p:cNvPr id="8" name="pasted-image.pdf"/>
          <p:cNvPicPr/>
          <p:nvPr/>
        </p:nvPicPr>
        <p:blipFill>
          <a:blip r:embed="rId2">
            <a:alphaModFix amt="50106"/>
            <a:extLst/>
          </a:blip>
          <a:stretch>
            <a:fillRect/>
          </a:stretch>
        </p:blipFill>
        <p:spPr>
          <a:xfrm>
            <a:off x="0" y="0"/>
            <a:ext cx="449918" cy="440778"/>
          </a:xfrm>
          <a:prstGeom prst="rect">
            <a:avLst/>
          </a:prstGeom>
          <a:ln w="12700">
            <a:miter lim="400000"/>
          </a:ln>
        </p:spPr>
      </p:pic>
      <p:sp>
        <p:nvSpPr>
          <p:cNvPr id="5" name="TextBox 4"/>
          <p:cNvSpPr txBox="1"/>
          <p:nvPr/>
        </p:nvSpPr>
        <p:spPr>
          <a:xfrm>
            <a:off x="351692" y="1182077"/>
            <a:ext cx="7055087" cy="4247317"/>
          </a:xfrm>
          <a:prstGeom prst="rect">
            <a:avLst/>
          </a:prstGeom>
          <a:noFill/>
        </p:spPr>
        <p:txBody>
          <a:bodyPr wrap="none" rtlCol="0">
            <a:spAutoFit/>
          </a:bodyPr>
          <a:lstStyle/>
          <a:p>
            <a:r>
              <a:rPr lang="en-US" dirty="0" smtClean="0"/>
              <a:t>External validity</a:t>
            </a:r>
          </a:p>
          <a:p>
            <a:pPr marL="285750" indent="-285750">
              <a:buFont typeface="Lucida Grande"/>
              <a:buChar char="&gt;"/>
            </a:pPr>
            <a:r>
              <a:rPr lang="en-US" dirty="0" smtClean="0"/>
              <a:t>Point of view &amp; one-sided argument</a:t>
            </a:r>
          </a:p>
          <a:p>
            <a:pPr marL="285750" indent="-285750">
              <a:buFont typeface="Lucida Grande"/>
              <a:buChar char="&gt;"/>
            </a:pPr>
            <a:r>
              <a:rPr lang="en-US" dirty="0" smtClean="0"/>
              <a:t>Sample did not reflect target population</a:t>
            </a:r>
          </a:p>
          <a:p>
            <a:pPr marL="285750" indent="-285750">
              <a:buFont typeface="Lucida Grande"/>
              <a:buChar char="&gt;"/>
            </a:pPr>
            <a:r>
              <a:rPr lang="en-US" dirty="0" smtClean="0"/>
              <a:t>Length of exposure </a:t>
            </a:r>
          </a:p>
          <a:p>
            <a:pPr marL="285750" indent="-285750">
              <a:buFont typeface="Lucida Grande"/>
              <a:buChar char="&gt;"/>
            </a:pPr>
            <a:r>
              <a:rPr lang="en-US" dirty="0" smtClean="0"/>
              <a:t>Jury deliberation &amp; external aids</a:t>
            </a:r>
          </a:p>
          <a:p>
            <a:endParaRPr lang="en-US" dirty="0"/>
          </a:p>
          <a:p>
            <a:r>
              <a:rPr lang="en-US" dirty="0" smtClean="0"/>
              <a:t>Complexity of case</a:t>
            </a:r>
          </a:p>
          <a:p>
            <a:r>
              <a:rPr lang="en-US" dirty="0" smtClean="0"/>
              <a:t>&gt; Exceeds expectations of participant motivation?</a:t>
            </a:r>
          </a:p>
          <a:p>
            <a:pPr marL="285750" indent="-285750">
              <a:buFont typeface="Wingdings" charset="0"/>
              <a:buChar char="Ø"/>
            </a:pPr>
            <a:endParaRPr lang="en-US" dirty="0"/>
          </a:p>
          <a:p>
            <a:r>
              <a:rPr lang="en-US" dirty="0" smtClean="0"/>
              <a:t>Stimulus </a:t>
            </a:r>
            <a:r>
              <a:rPr lang="en-US" dirty="0"/>
              <a:t>e</a:t>
            </a:r>
            <a:r>
              <a:rPr lang="en-US" dirty="0" smtClean="0"/>
              <a:t>xposure time</a:t>
            </a:r>
          </a:p>
          <a:p>
            <a:endParaRPr lang="en-US" dirty="0"/>
          </a:p>
          <a:p>
            <a:r>
              <a:rPr lang="en-US" dirty="0" smtClean="0"/>
              <a:t>Measures</a:t>
            </a:r>
          </a:p>
          <a:p>
            <a:r>
              <a:rPr lang="en-US" dirty="0" smtClean="0"/>
              <a:t>&gt; Reasoning measure too long/complex to capture mental model </a:t>
            </a:r>
            <a:br>
              <a:rPr lang="en-US" dirty="0" smtClean="0"/>
            </a:br>
            <a:r>
              <a:rPr lang="en-US" dirty="0" smtClean="0"/>
              <a:t>    without encouraging manipulation</a:t>
            </a:r>
          </a:p>
          <a:p>
            <a:r>
              <a:rPr lang="en-US" dirty="0" smtClean="0"/>
              <a:t>&gt; Verdict measure failed to capture threshold of certainty </a:t>
            </a:r>
          </a:p>
        </p:txBody>
      </p:sp>
    </p:spTree>
    <p:extLst>
      <p:ext uri="{BB962C8B-B14F-4D97-AF65-F5344CB8AC3E}">
        <p14:creationId xmlns:p14="http://schemas.microsoft.com/office/powerpoint/2010/main" val="259498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fade">
                                      <p:cBhvr>
                                        <p:cTn id="47" dur="500"/>
                                        <p:tgtEl>
                                          <p:spTgt spid="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12" end="12"/>
                                            </p:txEl>
                                          </p:spTgt>
                                        </p:tgtEl>
                                        <p:attrNameLst>
                                          <p:attrName>style.visibility</p:attrName>
                                        </p:attrNameLst>
                                      </p:cBhvr>
                                      <p:to>
                                        <p:strVal val="visible"/>
                                      </p:to>
                                    </p:set>
                                    <p:animEffect transition="in" filter="fade">
                                      <p:cBhvr>
                                        <p:cTn id="52" dur="500"/>
                                        <p:tgtEl>
                                          <p:spTgt spid="5">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3" end="13"/>
                                            </p:txEl>
                                          </p:spTgt>
                                        </p:tgtEl>
                                        <p:attrNameLst>
                                          <p:attrName>style.visibility</p:attrName>
                                        </p:attrNameLst>
                                      </p:cBhvr>
                                      <p:to>
                                        <p:strVal val="visible"/>
                                      </p:to>
                                    </p:set>
                                    <p:animEffect transition="in" filter="fade">
                                      <p:cBhvr>
                                        <p:cTn id="57"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Future Direction</a:t>
            </a:r>
            <a:endParaRPr lang="en-US" dirty="0"/>
          </a:p>
        </p:txBody>
      </p:sp>
      <p:pic>
        <p:nvPicPr>
          <p:cNvPr id="8" name="pasted-image.pdf"/>
          <p:cNvPicPr/>
          <p:nvPr/>
        </p:nvPicPr>
        <p:blipFill>
          <a:blip r:embed="rId2">
            <a:alphaModFix amt="50106"/>
            <a:extLst/>
          </a:blip>
          <a:stretch>
            <a:fillRect/>
          </a:stretch>
        </p:blipFill>
        <p:spPr>
          <a:xfrm>
            <a:off x="0" y="0"/>
            <a:ext cx="449918" cy="440778"/>
          </a:xfrm>
          <a:prstGeom prst="rect">
            <a:avLst/>
          </a:prstGeom>
          <a:ln w="12700">
            <a:miter lim="400000"/>
          </a:ln>
        </p:spPr>
      </p:pic>
      <p:sp>
        <p:nvSpPr>
          <p:cNvPr id="7" name="TextBox 6"/>
          <p:cNvSpPr txBox="1"/>
          <p:nvPr/>
        </p:nvSpPr>
        <p:spPr>
          <a:xfrm>
            <a:off x="351692" y="1182077"/>
            <a:ext cx="8892178" cy="3693319"/>
          </a:xfrm>
          <a:prstGeom prst="rect">
            <a:avLst/>
          </a:prstGeom>
          <a:noFill/>
        </p:spPr>
        <p:txBody>
          <a:bodyPr wrap="none" rtlCol="0">
            <a:spAutoFit/>
          </a:bodyPr>
          <a:lstStyle/>
          <a:p>
            <a:pPr marL="285750" indent="-285750">
              <a:buFont typeface="Lucida Grande"/>
              <a:buChar char="&gt;"/>
            </a:pPr>
            <a:r>
              <a:rPr lang="en-US" dirty="0" smtClean="0"/>
              <a:t>Control allocation of attention by reducing case complexity (5, 10, 15, 20 events)</a:t>
            </a:r>
          </a:p>
          <a:p>
            <a:endParaRPr lang="en-US" dirty="0" smtClean="0"/>
          </a:p>
          <a:p>
            <a:pPr marL="285750" indent="-285750">
              <a:buFont typeface="Lucida Grande"/>
              <a:buChar char="&gt;"/>
            </a:pPr>
            <a:r>
              <a:rPr lang="en-US" dirty="0" smtClean="0"/>
              <a:t>Compare causal and non-causal sequences</a:t>
            </a:r>
          </a:p>
          <a:p>
            <a:pPr marL="285750" indent="-285750">
              <a:buFont typeface="Lucida Grande"/>
              <a:buChar char="&gt;"/>
            </a:pPr>
            <a:endParaRPr lang="en-US" dirty="0" smtClean="0"/>
          </a:p>
          <a:p>
            <a:pPr marL="285750" indent="-285750">
              <a:buFont typeface="Lucida Grande"/>
              <a:buChar char="&gt;"/>
            </a:pPr>
            <a:r>
              <a:rPr lang="en-US" dirty="0" smtClean="0"/>
              <a:t>Introduce second stimulus (prosecution vs. defense)</a:t>
            </a:r>
          </a:p>
          <a:p>
            <a:pPr marL="285750" indent="-285750">
              <a:buFont typeface="Lucida Grande"/>
              <a:buChar char="&gt;"/>
            </a:pPr>
            <a:endParaRPr lang="en-US" dirty="0"/>
          </a:p>
          <a:p>
            <a:pPr marL="285750" indent="-285750">
              <a:buFont typeface="Lucida Grande"/>
              <a:buChar char="&gt;"/>
            </a:pPr>
            <a:endParaRPr lang="en-US" dirty="0"/>
          </a:p>
          <a:p>
            <a:pPr marL="285750" indent="-285750">
              <a:buFont typeface="Lucida Grande"/>
              <a:buChar char="&gt;"/>
            </a:pPr>
            <a:r>
              <a:rPr lang="en-US" dirty="0" smtClean="0"/>
              <a:t>Do the same patterns in flexibility exist for axes on which</a:t>
            </a:r>
            <a:br>
              <a:rPr lang="en-US" dirty="0" smtClean="0"/>
            </a:br>
            <a:r>
              <a:rPr lang="en-US" dirty="0" smtClean="0"/>
              <a:t>RWD does not operate?</a:t>
            </a:r>
          </a:p>
          <a:p>
            <a:pPr marL="285750" indent="-285750">
              <a:buFont typeface="Lucida Grande"/>
              <a:buChar char="&gt;"/>
            </a:pPr>
            <a:endParaRPr lang="en-US" dirty="0" smtClean="0"/>
          </a:p>
          <a:p>
            <a:pPr marL="285750" indent="-285750">
              <a:buFont typeface="Lucida Grande"/>
              <a:buChar char="&gt;"/>
            </a:pPr>
            <a:endParaRPr lang="en-US" dirty="0" smtClean="0"/>
          </a:p>
          <a:p>
            <a:pPr marL="285750" indent="-285750">
              <a:buFont typeface="Wingdings" charset="0"/>
              <a:buChar char="Ø"/>
            </a:pPr>
            <a:endParaRPr lang="en-US" dirty="0" smtClean="0"/>
          </a:p>
          <a:p>
            <a:endParaRPr lang="en-US" dirty="0" smtClean="0"/>
          </a:p>
        </p:txBody>
      </p:sp>
      <p:cxnSp>
        <p:nvCxnSpPr>
          <p:cNvPr id="6" name="Straight Connector 5"/>
          <p:cNvCxnSpPr/>
          <p:nvPr/>
        </p:nvCxnSpPr>
        <p:spPr>
          <a:xfrm>
            <a:off x="595923" y="2930770"/>
            <a:ext cx="804007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Summary</a:t>
            </a:r>
            <a:endParaRPr lang="en-US" dirty="0"/>
          </a:p>
        </p:txBody>
      </p:sp>
      <p:pic>
        <p:nvPicPr>
          <p:cNvPr id="8" name="pasted-image.pdf"/>
          <p:cNvPicPr/>
          <p:nvPr/>
        </p:nvPicPr>
        <p:blipFill>
          <a:blip r:embed="rId2">
            <a:alphaModFix amt="50106"/>
            <a:extLst/>
          </a:blip>
          <a:stretch>
            <a:fillRect/>
          </a:stretch>
        </p:blipFill>
        <p:spPr>
          <a:xfrm>
            <a:off x="0" y="0"/>
            <a:ext cx="449918" cy="440778"/>
          </a:xfrm>
          <a:prstGeom prst="rect">
            <a:avLst/>
          </a:prstGeom>
          <a:ln w="12700">
            <a:miter lim="400000"/>
          </a:ln>
        </p:spPr>
      </p:pic>
      <p:sp>
        <p:nvSpPr>
          <p:cNvPr id="5" name="TextBox 4"/>
          <p:cNvSpPr txBox="1"/>
          <p:nvPr/>
        </p:nvSpPr>
        <p:spPr>
          <a:xfrm>
            <a:off x="351692" y="1182077"/>
            <a:ext cx="7952154" cy="3139321"/>
          </a:xfrm>
          <a:prstGeom prst="rect">
            <a:avLst/>
          </a:prstGeom>
          <a:noFill/>
        </p:spPr>
        <p:txBody>
          <a:bodyPr wrap="square" rtlCol="0">
            <a:spAutoFit/>
          </a:bodyPr>
          <a:lstStyle/>
          <a:p>
            <a:r>
              <a:rPr lang="en-US" dirty="0" smtClean="0"/>
              <a:t>Individuals prefer RWD consistent SCTs for computer-based 2-D representations  of temporal sequence </a:t>
            </a:r>
          </a:p>
          <a:p>
            <a:endParaRPr lang="en-US" dirty="0"/>
          </a:p>
          <a:p>
            <a:r>
              <a:rPr lang="en-US" dirty="0" smtClean="0"/>
              <a:t>Performance on a complex comprehension task was </a:t>
            </a:r>
            <a:r>
              <a:rPr lang="en-US" i="1" dirty="0" smtClean="0"/>
              <a:t>better </a:t>
            </a:r>
            <a:r>
              <a:rPr lang="en-US" dirty="0" smtClean="0"/>
              <a:t>when information was presented in a RWD inconsistent direction</a:t>
            </a:r>
          </a:p>
          <a:p>
            <a:endParaRPr lang="en-US" dirty="0"/>
          </a:p>
          <a:p>
            <a:r>
              <a:rPr lang="en-US" dirty="0" smtClean="0"/>
              <a:t>Preference for SCTs was consistent through sequential representational tasks</a:t>
            </a:r>
          </a:p>
          <a:p>
            <a:endParaRPr lang="en-US" dirty="0"/>
          </a:p>
          <a:p>
            <a:r>
              <a:rPr lang="en-US" dirty="0" smtClean="0"/>
              <a:t>Performance on reasoning task was impaired when individuals chose to introduce a third SCT</a:t>
            </a:r>
          </a:p>
        </p:txBody>
      </p:sp>
    </p:spTree>
    <p:extLst>
      <p:ext uri="{BB962C8B-B14F-4D97-AF65-F5344CB8AC3E}">
        <p14:creationId xmlns:p14="http://schemas.microsoft.com/office/powerpoint/2010/main" val="14666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107849"/>
            <a:ext cx="8229600" cy="952500"/>
          </a:xfrm>
        </p:spPr>
        <p:txBody>
          <a:bodyPr>
            <a:noAutofit/>
          </a:bodyPr>
          <a:lstStyle/>
          <a:p>
            <a:r>
              <a:rPr lang="en-US" sz="6600" dirty="0" smtClean="0"/>
              <a:t> {             }</a:t>
            </a:r>
            <a:endParaRPr lang="en-US" sz="6600" dirty="0"/>
          </a:p>
        </p:txBody>
      </p:sp>
      <p:sp>
        <p:nvSpPr>
          <p:cNvPr id="4" name="TextBox 3"/>
          <p:cNvSpPr txBox="1"/>
          <p:nvPr/>
        </p:nvSpPr>
        <p:spPr>
          <a:xfrm>
            <a:off x="3497386" y="2261715"/>
            <a:ext cx="2215157" cy="923330"/>
          </a:xfrm>
          <a:prstGeom prst="rect">
            <a:avLst/>
          </a:prstGeom>
          <a:noFill/>
        </p:spPr>
        <p:txBody>
          <a:bodyPr wrap="none" rtlCol="0">
            <a:spAutoFit/>
          </a:bodyPr>
          <a:lstStyle/>
          <a:p>
            <a:r>
              <a:rPr lang="en-US" dirty="0" smtClean="0"/>
              <a:t>THANK YOU</a:t>
            </a:r>
          </a:p>
          <a:p>
            <a:r>
              <a:rPr lang="en-US" dirty="0" smtClean="0"/>
              <a:t>VIELEN DANK</a:t>
            </a:r>
          </a:p>
          <a:p>
            <a:r>
              <a:rPr lang="en-US" dirty="0" smtClean="0"/>
              <a:t>MERCI BEAUCOUP</a:t>
            </a:r>
            <a:endParaRPr lang="en-US" dirty="0"/>
          </a:p>
        </p:txBody>
      </p:sp>
    </p:spTree>
    <p:extLst>
      <p:ext uri="{BB962C8B-B14F-4D97-AF65-F5344CB8AC3E}">
        <p14:creationId xmlns:p14="http://schemas.microsoft.com/office/powerpoint/2010/main" val="209252022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047483" cy="369332"/>
          </a:xfrm>
          <a:prstGeom prst="rect">
            <a:avLst/>
          </a:prstGeom>
          <a:noFill/>
        </p:spPr>
        <p:txBody>
          <a:bodyPr wrap="square" rtlCol="0">
            <a:spAutoFit/>
          </a:bodyPr>
          <a:lstStyle/>
          <a:p>
            <a:r>
              <a:rPr lang="en-US" dirty="0" smtClean="0"/>
              <a:t>Results &gt; Overview</a:t>
            </a:r>
            <a:endParaRPr lang="en-US" dirty="0"/>
          </a:p>
        </p:txBody>
      </p:sp>
      <p:pic>
        <p:nvPicPr>
          <p:cNvPr id="8" name="pasted-image.pdf"/>
          <p:cNvPicPr/>
          <p:nvPr/>
        </p:nvPicPr>
        <p:blipFill>
          <a:blip r:embed="rId3">
            <a:alphaModFix amt="50106"/>
            <a:extLst/>
          </a:blip>
          <a:stretch>
            <a:fillRect/>
          </a:stretch>
        </p:blipFill>
        <p:spPr>
          <a:xfrm>
            <a:off x="0" y="0"/>
            <a:ext cx="449918" cy="440778"/>
          </a:xfrm>
          <a:prstGeom prst="rect">
            <a:avLst/>
          </a:prstGeom>
          <a:ln w="12700">
            <a:miter lim="400000"/>
          </a:ln>
        </p:spPr>
      </p:pic>
      <p:graphicFrame>
        <p:nvGraphicFramePr>
          <p:cNvPr id="3" name="Object 2"/>
          <p:cNvGraphicFramePr>
            <a:graphicFrameLocks noChangeAspect="1"/>
          </p:cNvGraphicFramePr>
          <p:nvPr>
            <p:extLst>
              <p:ext uri="{D42A27DB-BD31-4B8C-83A1-F6EECF244321}">
                <p14:modId xmlns:p14="http://schemas.microsoft.com/office/powerpoint/2010/main" val="881977693"/>
              </p:ext>
            </p:extLst>
          </p:nvPr>
        </p:nvGraphicFramePr>
        <p:xfrm>
          <a:off x="-188403" y="1375037"/>
          <a:ext cx="9064659" cy="3122482"/>
        </p:xfrm>
        <a:graphic>
          <a:graphicData uri="http://schemas.openxmlformats.org/presentationml/2006/ole">
            <mc:AlternateContent xmlns:mc="http://schemas.openxmlformats.org/markup-compatibility/2006">
              <mc:Choice xmlns:v="urn:schemas-microsoft-com:vml" Requires="v">
                <p:oleObj spid="_x0000_s11274" name="Document" r:id="rId4" imgW="6083300" imgH="2095500" progId="Word.Document.12">
                  <p:embed/>
                </p:oleObj>
              </mc:Choice>
              <mc:Fallback>
                <p:oleObj name="Document" r:id="rId4" imgW="6083300" imgH="2095500" progId="Word.Document.12">
                  <p:embed/>
                  <p:pic>
                    <p:nvPicPr>
                      <p:cNvPr id="0" name=""/>
                      <p:cNvPicPr/>
                      <p:nvPr/>
                    </p:nvPicPr>
                    <p:blipFill>
                      <a:blip r:embed="rId5"/>
                      <a:stretch>
                        <a:fillRect/>
                      </a:stretch>
                    </p:blipFill>
                    <p:spPr>
                      <a:xfrm>
                        <a:off x="-188403" y="1375037"/>
                        <a:ext cx="9064659" cy="3122482"/>
                      </a:xfrm>
                      <a:prstGeom prst="rect">
                        <a:avLst/>
                      </a:prstGeom>
                    </p:spPr>
                  </p:pic>
                </p:oleObj>
              </mc:Fallback>
            </mc:AlternateContent>
          </a:graphicData>
        </a:graphic>
      </p:graphicFrame>
    </p:spTree>
    <p:extLst>
      <p:ext uri="{BB962C8B-B14F-4D97-AF65-F5344CB8AC3E}">
        <p14:creationId xmlns:p14="http://schemas.microsoft.com/office/powerpoint/2010/main" val="233203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919" y="1833383"/>
            <a:ext cx="8236881" cy="849849"/>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730733"/>
            <a:ext cx="8229600" cy="952500"/>
          </a:xfrm>
        </p:spPr>
        <p:txBody>
          <a:bodyPr/>
          <a:lstStyle/>
          <a:p>
            <a:pPr algn="l"/>
            <a:r>
              <a:rPr lang="en-US" dirty="0" smtClean="0"/>
              <a:t>Introduction</a:t>
            </a:r>
            <a:endParaRPr lang="en-US" dirty="0"/>
          </a:p>
        </p:txBody>
      </p:sp>
      <p:pic>
        <p:nvPicPr>
          <p:cNvPr id="6" name="pasted-image.pdf"/>
          <p:cNvPicPr/>
          <p:nvPr/>
        </p:nvPicPr>
        <p:blipFill>
          <a:blip r:embed="rId2">
            <a:alphaModFix amt="50000"/>
            <a:extLst/>
          </a:blip>
          <a:stretch>
            <a:fillRect/>
          </a:stretch>
        </p:blipFill>
        <p:spPr>
          <a:xfrm>
            <a:off x="8001000" y="1900225"/>
            <a:ext cx="685800" cy="677970"/>
          </a:xfrm>
          <a:prstGeom prst="rect">
            <a:avLst/>
          </a:prstGeom>
          <a:ln w="12700">
            <a:miter lim="400000"/>
          </a:ln>
        </p:spPr>
      </p:pic>
    </p:spTree>
    <p:extLst>
      <p:ext uri="{BB962C8B-B14F-4D97-AF65-F5344CB8AC3E}">
        <p14:creationId xmlns:p14="http://schemas.microsoft.com/office/powerpoint/2010/main" val="34010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170928" cy="369332"/>
          </a:xfrm>
          <a:prstGeom prst="rect">
            <a:avLst/>
          </a:prstGeom>
          <a:noFill/>
        </p:spPr>
        <p:txBody>
          <a:bodyPr wrap="square" rtlCol="0">
            <a:spAutoFit/>
          </a:bodyPr>
          <a:lstStyle/>
          <a:p>
            <a:r>
              <a:rPr lang="en-US" dirty="0" smtClean="0"/>
              <a:t>Introduction</a:t>
            </a:r>
            <a:endParaRPr lang="en-US" dirty="0"/>
          </a:p>
        </p:txBody>
      </p:sp>
      <p:pic>
        <p:nvPicPr>
          <p:cNvPr id="9" name="pasted-image.pdf"/>
          <p:cNvPicPr/>
          <p:nvPr/>
        </p:nvPicPr>
        <p:blipFill>
          <a:blip r:embed="rId3">
            <a:alphaModFix amt="50000"/>
            <a:extLst/>
          </a:blip>
          <a:stretch>
            <a:fillRect/>
          </a:stretch>
        </p:blipFill>
        <p:spPr>
          <a:xfrm>
            <a:off x="0" y="0"/>
            <a:ext cx="449918" cy="440778"/>
          </a:xfrm>
          <a:prstGeom prst="rect">
            <a:avLst/>
          </a:prstGeom>
          <a:ln w="12700">
            <a:miter lim="400000"/>
          </a:ln>
        </p:spPr>
      </p:pic>
      <p:sp>
        <p:nvSpPr>
          <p:cNvPr id="5" name="TextBox 4"/>
          <p:cNvSpPr txBox="1"/>
          <p:nvPr/>
        </p:nvSpPr>
        <p:spPr>
          <a:xfrm>
            <a:off x="4562108" y="2522968"/>
            <a:ext cx="4329881" cy="461665"/>
          </a:xfrm>
          <a:prstGeom prst="rect">
            <a:avLst/>
          </a:prstGeom>
          <a:noFill/>
        </p:spPr>
        <p:txBody>
          <a:bodyPr wrap="none" rtlCol="0">
            <a:spAutoFit/>
          </a:bodyPr>
          <a:lstStyle/>
          <a:p>
            <a:r>
              <a:rPr lang="en-US" sz="2400" dirty="0" smtClean="0"/>
              <a:t>Temporal &amp; Spatial Cognition</a:t>
            </a:r>
            <a:endParaRPr lang="en-US" sz="2400" dirty="0"/>
          </a:p>
        </p:txBody>
      </p:sp>
      <p:sp>
        <p:nvSpPr>
          <p:cNvPr id="7" name="TextBox 6"/>
          <p:cNvSpPr txBox="1"/>
          <p:nvPr/>
        </p:nvSpPr>
        <p:spPr>
          <a:xfrm>
            <a:off x="449919" y="2522968"/>
            <a:ext cx="3137848" cy="461665"/>
          </a:xfrm>
          <a:prstGeom prst="rect">
            <a:avLst/>
          </a:prstGeom>
          <a:noFill/>
        </p:spPr>
        <p:txBody>
          <a:bodyPr wrap="none" rtlCol="0">
            <a:spAutoFit/>
          </a:bodyPr>
          <a:lstStyle/>
          <a:p>
            <a:r>
              <a:rPr lang="en-US" sz="2400" dirty="0" smtClean="0"/>
              <a:t>Multimedia Learning</a:t>
            </a:r>
            <a:endParaRPr lang="en-US" sz="2400" dirty="0"/>
          </a:p>
        </p:txBody>
      </p:sp>
      <p:sp>
        <p:nvSpPr>
          <p:cNvPr id="8" name="TextBox 7"/>
          <p:cNvSpPr txBox="1"/>
          <p:nvPr/>
        </p:nvSpPr>
        <p:spPr>
          <a:xfrm>
            <a:off x="3351968" y="4702229"/>
            <a:ext cx="2146742" cy="461665"/>
          </a:xfrm>
          <a:prstGeom prst="rect">
            <a:avLst/>
          </a:prstGeom>
          <a:noFill/>
        </p:spPr>
        <p:txBody>
          <a:bodyPr wrap="none" rtlCol="0">
            <a:spAutoFit/>
          </a:bodyPr>
          <a:lstStyle/>
          <a:p>
            <a:r>
              <a:rPr lang="en-US" sz="2400" dirty="0" smtClean="0"/>
              <a:t>Litigation Law</a:t>
            </a:r>
            <a:endParaRPr lang="en-US" sz="2400" dirty="0"/>
          </a:p>
        </p:txBody>
      </p:sp>
      <p:cxnSp>
        <p:nvCxnSpPr>
          <p:cNvPr id="12" name="Straight Arrow Connector 11"/>
          <p:cNvCxnSpPr>
            <a:stCxn id="7" idx="2"/>
            <a:endCxn id="8" idx="0"/>
          </p:cNvCxnSpPr>
          <p:nvPr/>
        </p:nvCxnSpPr>
        <p:spPr>
          <a:xfrm>
            <a:off x="2018843" y="2984633"/>
            <a:ext cx="2406496" cy="171759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a:stCxn id="5" idx="2"/>
            <a:endCxn id="8" idx="0"/>
          </p:cNvCxnSpPr>
          <p:nvPr/>
        </p:nvCxnSpPr>
        <p:spPr>
          <a:xfrm flipH="1">
            <a:off x="4425339" y="2984633"/>
            <a:ext cx="2301710" cy="171759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6" name="TextBox 25"/>
          <p:cNvSpPr txBox="1"/>
          <p:nvPr/>
        </p:nvSpPr>
        <p:spPr>
          <a:xfrm rot="20074512">
            <a:off x="650663" y="1561966"/>
            <a:ext cx="3390960" cy="369332"/>
          </a:xfrm>
          <a:prstGeom prst="rect">
            <a:avLst/>
          </a:prstGeom>
          <a:noFill/>
        </p:spPr>
        <p:txBody>
          <a:bodyPr wrap="none" rtlCol="0">
            <a:spAutoFit/>
          </a:bodyPr>
          <a:lstStyle/>
          <a:p>
            <a:r>
              <a:rPr lang="en-US" dirty="0" smtClean="0"/>
              <a:t>Human Cognitive </a:t>
            </a:r>
            <a:r>
              <a:rPr lang="en-US" dirty="0"/>
              <a:t>A</a:t>
            </a:r>
            <a:r>
              <a:rPr lang="en-US" dirty="0" smtClean="0"/>
              <a:t>rchitecture</a:t>
            </a:r>
            <a:endParaRPr lang="en-US" dirty="0"/>
          </a:p>
        </p:txBody>
      </p:sp>
      <p:sp>
        <p:nvSpPr>
          <p:cNvPr id="30" name="TextBox 29"/>
          <p:cNvSpPr txBox="1"/>
          <p:nvPr/>
        </p:nvSpPr>
        <p:spPr>
          <a:xfrm rot="20074512">
            <a:off x="2017276" y="1716864"/>
            <a:ext cx="2669383" cy="369332"/>
          </a:xfrm>
          <a:prstGeom prst="rect">
            <a:avLst/>
          </a:prstGeom>
          <a:noFill/>
        </p:spPr>
        <p:txBody>
          <a:bodyPr wrap="none" rtlCol="0">
            <a:spAutoFit/>
          </a:bodyPr>
          <a:lstStyle/>
          <a:p>
            <a:r>
              <a:rPr lang="en-US" dirty="0" smtClean="0"/>
              <a:t>Text-Picture Integration</a:t>
            </a:r>
            <a:endParaRPr lang="en-US" dirty="0"/>
          </a:p>
        </p:txBody>
      </p:sp>
      <p:sp>
        <p:nvSpPr>
          <p:cNvPr id="37" name="TextBox 36"/>
          <p:cNvSpPr txBox="1"/>
          <p:nvPr/>
        </p:nvSpPr>
        <p:spPr>
          <a:xfrm rot="20074512">
            <a:off x="5045708" y="1753129"/>
            <a:ext cx="2500429" cy="369332"/>
          </a:xfrm>
          <a:prstGeom prst="rect">
            <a:avLst/>
          </a:prstGeom>
          <a:noFill/>
        </p:spPr>
        <p:txBody>
          <a:bodyPr wrap="none" rtlCol="0">
            <a:spAutoFit/>
          </a:bodyPr>
          <a:lstStyle/>
          <a:p>
            <a:r>
              <a:rPr lang="en-US" dirty="0" smtClean="0"/>
              <a:t>Conceptual Metaphor</a:t>
            </a:r>
            <a:endParaRPr lang="en-US" dirty="0"/>
          </a:p>
        </p:txBody>
      </p:sp>
      <p:sp>
        <p:nvSpPr>
          <p:cNvPr id="38" name="TextBox 37"/>
          <p:cNvSpPr txBox="1"/>
          <p:nvPr/>
        </p:nvSpPr>
        <p:spPr>
          <a:xfrm rot="20074512">
            <a:off x="6396360" y="1744780"/>
            <a:ext cx="2539314" cy="369332"/>
          </a:xfrm>
          <a:prstGeom prst="rect">
            <a:avLst/>
          </a:prstGeom>
          <a:noFill/>
        </p:spPr>
        <p:txBody>
          <a:bodyPr wrap="none" rtlCol="0">
            <a:spAutoFit/>
          </a:bodyPr>
          <a:lstStyle/>
          <a:p>
            <a:r>
              <a:rPr lang="en-US" dirty="0" smtClean="0"/>
              <a:t>Conceptual Flexibility</a:t>
            </a:r>
            <a:endParaRPr lang="en-US" dirty="0"/>
          </a:p>
        </p:txBody>
      </p:sp>
      <p:cxnSp>
        <p:nvCxnSpPr>
          <p:cNvPr id="42" name="Straight Connector 41"/>
          <p:cNvCxnSpPr/>
          <p:nvPr/>
        </p:nvCxnSpPr>
        <p:spPr>
          <a:xfrm flipV="1">
            <a:off x="5409893" y="1543534"/>
            <a:ext cx="2024491" cy="950122"/>
          </a:xfrm>
          <a:prstGeom prst="line">
            <a:avLst/>
          </a:prstGeom>
        </p:spPr>
        <p:style>
          <a:lnRef idx="2">
            <a:schemeClr val="accent4"/>
          </a:lnRef>
          <a:fillRef idx="0">
            <a:schemeClr val="accent4"/>
          </a:fillRef>
          <a:effectRef idx="1">
            <a:schemeClr val="accent4"/>
          </a:effectRef>
          <a:fontRef idx="minor">
            <a:schemeClr val="tx1"/>
          </a:fontRef>
        </p:style>
      </p:cxnSp>
      <p:cxnSp>
        <p:nvCxnSpPr>
          <p:cNvPr id="44" name="Straight Connector 43"/>
          <p:cNvCxnSpPr/>
          <p:nvPr/>
        </p:nvCxnSpPr>
        <p:spPr>
          <a:xfrm flipV="1">
            <a:off x="6727048" y="1572841"/>
            <a:ext cx="2024491" cy="950122"/>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62190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par>
                                <p:cTn id="34" presetID="22" presetClass="entr" presetSubtype="1"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down)">
                                      <p:cBhvr>
                                        <p:cTn id="44" dur="500"/>
                                        <p:tgtEl>
                                          <p:spTgt spid="42"/>
                                        </p:tgtEl>
                                      </p:cBhvr>
                                    </p:animEffect>
                                  </p:childTnLst>
                                </p:cTn>
                              </p:par>
                              <p:par>
                                <p:cTn id="45" presetID="22" presetClass="entr" presetSubtype="4"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6" grpId="0"/>
      <p:bldP spid="30" grpId="0"/>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170928" cy="369332"/>
          </a:xfrm>
          <a:prstGeom prst="rect">
            <a:avLst/>
          </a:prstGeom>
          <a:noFill/>
        </p:spPr>
        <p:txBody>
          <a:bodyPr wrap="square" rtlCol="0">
            <a:spAutoFit/>
          </a:bodyPr>
          <a:lstStyle/>
          <a:p>
            <a:r>
              <a:rPr lang="en-US" dirty="0" smtClean="0"/>
              <a:t>Introduction &gt; Conceptual Metaphor</a:t>
            </a:r>
            <a:endParaRPr lang="en-US" dirty="0"/>
          </a:p>
        </p:txBody>
      </p:sp>
      <p:pic>
        <p:nvPicPr>
          <p:cNvPr id="9" name="pasted-image.pdf"/>
          <p:cNvPicPr/>
          <p:nvPr/>
        </p:nvPicPr>
        <p:blipFill>
          <a:blip r:embed="rId3">
            <a:alphaModFix amt="50000"/>
            <a:extLst/>
          </a:blip>
          <a:stretch>
            <a:fillRect/>
          </a:stretch>
        </p:blipFill>
        <p:spPr>
          <a:xfrm>
            <a:off x="0" y="0"/>
            <a:ext cx="449918" cy="440778"/>
          </a:xfrm>
          <a:prstGeom prst="rect">
            <a:avLst/>
          </a:prstGeom>
          <a:ln w="12700">
            <a:miter lim="400000"/>
          </a:ln>
        </p:spPr>
      </p:pic>
      <p:sp>
        <p:nvSpPr>
          <p:cNvPr id="3" name="TextBox 2"/>
          <p:cNvSpPr txBox="1"/>
          <p:nvPr/>
        </p:nvSpPr>
        <p:spPr>
          <a:xfrm>
            <a:off x="1020278" y="2625940"/>
            <a:ext cx="7367522" cy="523220"/>
          </a:xfrm>
          <a:prstGeom prst="rect">
            <a:avLst/>
          </a:prstGeom>
          <a:noFill/>
        </p:spPr>
        <p:txBody>
          <a:bodyPr wrap="none" rtlCol="0">
            <a:spAutoFit/>
          </a:bodyPr>
          <a:lstStyle/>
          <a:p>
            <a:r>
              <a:rPr lang="en-US" sz="2800" dirty="0" smtClean="0">
                <a:latin typeface="Calibri"/>
                <a:cs typeface="Calibri"/>
              </a:rPr>
              <a:t>How do we {                  } about abstract concepts?</a:t>
            </a:r>
            <a:endParaRPr lang="en-US" sz="2800" dirty="0">
              <a:latin typeface="Calibri"/>
              <a:cs typeface="Calibri"/>
            </a:endParaRPr>
          </a:p>
        </p:txBody>
      </p:sp>
      <p:sp>
        <p:nvSpPr>
          <p:cNvPr id="4" name="TextBox 3"/>
          <p:cNvSpPr txBox="1"/>
          <p:nvPr/>
        </p:nvSpPr>
        <p:spPr>
          <a:xfrm>
            <a:off x="3081650" y="2205788"/>
            <a:ext cx="1178954" cy="1384995"/>
          </a:xfrm>
          <a:prstGeom prst="rect">
            <a:avLst/>
          </a:prstGeom>
          <a:noFill/>
        </p:spPr>
        <p:txBody>
          <a:bodyPr wrap="none" rtlCol="0">
            <a:spAutoFit/>
          </a:bodyPr>
          <a:lstStyle/>
          <a:p>
            <a:r>
              <a:rPr lang="en-US" sz="2800" dirty="0">
                <a:latin typeface="Calibri"/>
                <a:cs typeface="Calibri"/>
              </a:rPr>
              <a:t>t</a:t>
            </a:r>
            <a:r>
              <a:rPr lang="en-US" sz="2800" dirty="0" smtClean="0">
                <a:latin typeface="Calibri"/>
                <a:cs typeface="Calibri"/>
              </a:rPr>
              <a:t>hink</a:t>
            </a:r>
          </a:p>
          <a:p>
            <a:r>
              <a:rPr lang="en-US" sz="2800" dirty="0">
                <a:latin typeface="Calibri"/>
                <a:cs typeface="Calibri"/>
              </a:rPr>
              <a:t>r</a:t>
            </a:r>
            <a:r>
              <a:rPr lang="en-US" sz="2800" dirty="0" smtClean="0">
                <a:latin typeface="Calibri"/>
                <a:cs typeface="Calibri"/>
              </a:rPr>
              <a:t>eason</a:t>
            </a:r>
          </a:p>
          <a:p>
            <a:r>
              <a:rPr lang="en-US" sz="2800" dirty="0" smtClean="0">
                <a:latin typeface="Calibri"/>
                <a:cs typeface="Calibri"/>
              </a:rPr>
              <a:t>learn</a:t>
            </a:r>
            <a:endParaRPr lang="en-US" sz="2800" dirty="0">
              <a:latin typeface="Calibri"/>
              <a:cs typeface="Calibri"/>
            </a:endParaRPr>
          </a:p>
        </p:txBody>
      </p:sp>
    </p:spTree>
    <p:extLst>
      <p:ext uri="{BB962C8B-B14F-4D97-AF65-F5344CB8AC3E}">
        <p14:creationId xmlns:p14="http://schemas.microsoft.com/office/powerpoint/2010/main" val="148591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170928" cy="369332"/>
          </a:xfrm>
          <a:prstGeom prst="rect">
            <a:avLst/>
          </a:prstGeom>
          <a:noFill/>
        </p:spPr>
        <p:txBody>
          <a:bodyPr wrap="square" rtlCol="0">
            <a:spAutoFit/>
          </a:bodyPr>
          <a:lstStyle/>
          <a:p>
            <a:r>
              <a:rPr lang="en-US" dirty="0" smtClean="0"/>
              <a:t>Introduction &gt; Conceptual Metaphor</a:t>
            </a:r>
            <a:endParaRPr lang="en-US" dirty="0"/>
          </a:p>
        </p:txBody>
      </p:sp>
      <p:pic>
        <p:nvPicPr>
          <p:cNvPr id="9" name="pasted-image.pdf"/>
          <p:cNvPicPr/>
          <p:nvPr/>
        </p:nvPicPr>
        <p:blipFill>
          <a:blip r:embed="rId3">
            <a:alphaModFix amt="50000"/>
            <a:extLst/>
          </a:blip>
          <a:stretch>
            <a:fillRect/>
          </a:stretch>
        </p:blipFill>
        <p:spPr>
          <a:xfrm>
            <a:off x="0" y="0"/>
            <a:ext cx="449918" cy="440778"/>
          </a:xfrm>
          <a:prstGeom prst="rect">
            <a:avLst/>
          </a:prstGeom>
          <a:ln w="12700">
            <a:miter lim="400000"/>
          </a:ln>
        </p:spPr>
      </p:pic>
      <p:sp>
        <p:nvSpPr>
          <p:cNvPr id="3" name="TextBox 2"/>
          <p:cNvSpPr txBox="1"/>
          <p:nvPr/>
        </p:nvSpPr>
        <p:spPr>
          <a:xfrm>
            <a:off x="3342291" y="695408"/>
            <a:ext cx="2557110" cy="461665"/>
          </a:xfrm>
          <a:prstGeom prst="rect">
            <a:avLst/>
          </a:prstGeom>
          <a:noFill/>
        </p:spPr>
        <p:txBody>
          <a:bodyPr wrap="none" rtlCol="0">
            <a:spAutoFit/>
          </a:bodyPr>
          <a:lstStyle/>
          <a:p>
            <a:r>
              <a:rPr lang="en-US" sz="2400" u="sng" dirty="0" smtClean="0">
                <a:latin typeface="Calibri"/>
                <a:cs typeface="Calibri"/>
              </a:rPr>
              <a:t>LOVE</a:t>
            </a:r>
            <a:r>
              <a:rPr lang="en-US" sz="2400" dirty="0" smtClean="0">
                <a:latin typeface="Calibri"/>
                <a:cs typeface="Calibri"/>
              </a:rPr>
              <a:t> is a </a:t>
            </a:r>
            <a:r>
              <a:rPr lang="en-US" sz="2400" u="sng" dirty="0" smtClean="0">
                <a:latin typeface="Calibri"/>
                <a:cs typeface="Calibri"/>
              </a:rPr>
              <a:t>JOURNEY</a:t>
            </a:r>
            <a:endParaRPr lang="en-US" sz="2400" u="sng" dirty="0">
              <a:latin typeface="Calibri"/>
              <a:cs typeface="Calibri"/>
            </a:endParaRPr>
          </a:p>
        </p:txBody>
      </p:sp>
      <p:sp>
        <p:nvSpPr>
          <p:cNvPr id="5" name="Rounded Rectangle 4"/>
          <p:cNvSpPr/>
          <p:nvPr/>
        </p:nvSpPr>
        <p:spPr>
          <a:xfrm>
            <a:off x="4822898" y="2025963"/>
            <a:ext cx="905985" cy="534738"/>
          </a:xfrm>
          <a:prstGeom prst="roundRect">
            <a:avLst/>
          </a:prstGeom>
          <a:ln w="28575" cmpd="sng"/>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latin typeface="Helvetica"/>
                <a:cs typeface="Helvetica"/>
              </a:rPr>
              <a:t>JOURNEY</a:t>
            </a:r>
            <a:endParaRPr lang="en-US" sz="1000" dirty="0">
              <a:latin typeface="Helvetica"/>
              <a:cs typeface="Helvetica"/>
            </a:endParaRPr>
          </a:p>
        </p:txBody>
      </p:sp>
      <p:sp>
        <p:nvSpPr>
          <p:cNvPr id="11" name="Rounded Rectangle 10"/>
          <p:cNvSpPr/>
          <p:nvPr/>
        </p:nvSpPr>
        <p:spPr>
          <a:xfrm>
            <a:off x="6741710" y="2025963"/>
            <a:ext cx="904326" cy="534737"/>
          </a:xfrm>
          <a:prstGeom prst="roundRect">
            <a:avLst/>
          </a:prstGeom>
          <a:ln w="12700" cmpd="sng">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latin typeface="Helvetica"/>
                <a:cs typeface="Helvetica"/>
              </a:rPr>
              <a:t>LOVE</a:t>
            </a:r>
            <a:endParaRPr lang="en-US" sz="1000" dirty="0">
              <a:latin typeface="Helvetica"/>
              <a:cs typeface="Helvetica"/>
            </a:endParaRPr>
          </a:p>
        </p:txBody>
      </p:sp>
      <p:cxnSp>
        <p:nvCxnSpPr>
          <p:cNvPr id="12" name="Straight Arrow Connector 11"/>
          <p:cNvCxnSpPr>
            <a:stCxn id="5" idx="3"/>
            <a:endCxn id="11" idx="1"/>
          </p:cNvCxnSpPr>
          <p:nvPr/>
        </p:nvCxnSpPr>
        <p:spPr>
          <a:xfrm>
            <a:off x="5728883" y="2293332"/>
            <a:ext cx="101282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52779" y="1836178"/>
            <a:ext cx="4135914" cy="2339102"/>
          </a:xfrm>
          <a:prstGeom prst="rect">
            <a:avLst/>
          </a:prstGeom>
          <a:noFill/>
        </p:spPr>
        <p:txBody>
          <a:bodyPr wrap="square" rtlCol="0">
            <a:spAutoFit/>
          </a:bodyPr>
          <a:lstStyle/>
          <a:p>
            <a:r>
              <a:rPr lang="en-US" sz="1600" i="1" dirty="0">
                <a:latin typeface="Calibri"/>
                <a:cs typeface="Calibri"/>
              </a:rPr>
              <a:t>Look how far we’ve come. </a:t>
            </a:r>
            <a:endParaRPr lang="en-US" sz="1600" i="1" dirty="0" smtClean="0">
              <a:latin typeface="Calibri"/>
              <a:cs typeface="Calibri"/>
            </a:endParaRPr>
          </a:p>
          <a:p>
            <a:r>
              <a:rPr lang="en-US" sz="1600" i="1" dirty="0" smtClean="0">
                <a:latin typeface="Calibri"/>
                <a:cs typeface="Calibri"/>
              </a:rPr>
              <a:t>It’s </a:t>
            </a:r>
            <a:r>
              <a:rPr lang="en-US" sz="1600" i="1" dirty="0">
                <a:latin typeface="Calibri"/>
                <a:cs typeface="Calibri"/>
              </a:rPr>
              <a:t>been a long, bumpy road. </a:t>
            </a:r>
            <a:endParaRPr lang="en-US" sz="1600" i="1" dirty="0" smtClean="0">
              <a:latin typeface="Calibri"/>
              <a:cs typeface="Calibri"/>
            </a:endParaRPr>
          </a:p>
          <a:p>
            <a:r>
              <a:rPr lang="en-US" sz="1600" i="1" dirty="0" smtClean="0">
                <a:latin typeface="Calibri"/>
                <a:cs typeface="Calibri"/>
              </a:rPr>
              <a:t>We </a:t>
            </a:r>
            <a:r>
              <a:rPr lang="en-US" sz="1600" i="1" dirty="0">
                <a:latin typeface="Calibri"/>
                <a:cs typeface="Calibri"/>
              </a:rPr>
              <a:t>can’t turn back now. We’re at a crossroads. </a:t>
            </a:r>
            <a:endParaRPr lang="en-US" sz="1600" i="1" dirty="0" smtClean="0">
              <a:latin typeface="Calibri"/>
              <a:cs typeface="Calibri"/>
            </a:endParaRPr>
          </a:p>
          <a:p>
            <a:r>
              <a:rPr lang="en-US" sz="1600" i="1" dirty="0" smtClean="0">
                <a:latin typeface="Calibri"/>
                <a:cs typeface="Calibri"/>
              </a:rPr>
              <a:t>We </a:t>
            </a:r>
            <a:r>
              <a:rPr lang="en-US" sz="1600" i="1" dirty="0">
                <a:latin typeface="Calibri"/>
                <a:cs typeface="Calibri"/>
              </a:rPr>
              <a:t>may have to go our separate ways</a:t>
            </a:r>
            <a:r>
              <a:rPr lang="en-US" sz="1600" i="1" dirty="0" smtClean="0">
                <a:latin typeface="Calibri"/>
                <a:cs typeface="Calibri"/>
              </a:rPr>
              <a:t>.</a:t>
            </a:r>
          </a:p>
          <a:p>
            <a:r>
              <a:rPr lang="en-US" sz="1600" i="1" dirty="0" smtClean="0">
                <a:latin typeface="Calibri"/>
                <a:cs typeface="Calibri"/>
              </a:rPr>
              <a:t>The </a:t>
            </a:r>
            <a:r>
              <a:rPr lang="en-US" sz="1600" i="1" dirty="0">
                <a:latin typeface="Calibri"/>
                <a:cs typeface="Calibri"/>
              </a:rPr>
              <a:t>relationship isn’t going anywhere. </a:t>
            </a:r>
            <a:endParaRPr lang="en-US" sz="1600" i="1" dirty="0" smtClean="0">
              <a:latin typeface="Calibri"/>
              <a:cs typeface="Calibri"/>
            </a:endParaRPr>
          </a:p>
          <a:p>
            <a:r>
              <a:rPr lang="en-US" sz="1600" i="1" dirty="0" smtClean="0">
                <a:latin typeface="Calibri"/>
                <a:cs typeface="Calibri"/>
              </a:rPr>
              <a:t>We’re </a:t>
            </a:r>
            <a:r>
              <a:rPr lang="en-US" sz="1600" i="1" dirty="0">
                <a:latin typeface="Calibri"/>
                <a:cs typeface="Calibri"/>
              </a:rPr>
              <a:t>spinning our wheels. </a:t>
            </a:r>
            <a:endParaRPr lang="en-US" sz="1600" i="1" dirty="0" smtClean="0">
              <a:latin typeface="Calibri"/>
              <a:cs typeface="Calibri"/>
            </a:endParaRPr>
          </a:p>
          <a:p>
            <a:r>
              <a:rPr lang="en-US" sz="1600" i="1" dirty="0" smtClean="0">
                <a:latin typeface="Calibri"/>
                <a:cs typeface="Calibri"/>
              </a:rPr>
              <a:t>Our </a:t>
            </a:r>
            <a:r>
              <a:rPr lang="en-US" sz="1600" i="1" dirty="0">
                <a:latin typeface="Calibri"/>
                <a:cs typeface="Calibri"/>
              </a:rPr>
              <a:t>relationship is off the track. </a:t>
            </a:r>
            <a:endParaRPr lang="en-US" sz="1600" i="1" dirty="0" smtClean="0">
              <a:latin typeface="Calibri"/>
              <a:cs typeface="Calibri"/>
            </a:endParaRPr>
          </a:p>
          <a:p>
            <a:r>
              <a:rPr lang="en-US" sz="1600" i="1" dirty="0" smtClean="0">
                <a:latin typeface="Calibri"/>
                <a:cs typeface="Calibri"/>
              </a:rPr>
              <a:t>The </a:t>
            </a:r>
            <a:r>
              <a:rPr lang="en-US" sz="1600" i="1" dirty="0">
                <a:latin typeface="Calibri"/>
                <a:cs typeface="Calibri"/>
              </a:rPr>
              <a:t>marriage is on the rocks. </a:t>
            </a:r>
            <a:endParaRPr lang="en-US" sz="1600" i="1" dirty="0" smtClean="0">
              <a:latin typeface="Calibri"/>
              <a:cs typeface="Calibri"/>
            </a:endParaRPr>
          </a:p>
          <a:p>
            <a:r>
              <a:rPr lang="en-US" sz="1600" i="1" dirty="0" smtClean="0">
                <a:latin typeface="Calibri"/>
                <a:cs typeface="Calibri"/>
              </a:rPr>
              <a:t>We </a:t>
            </a:r>
            <a:r>
              <a:rPr lang="en-US" sz="1600" i="1" dirty="0">
                <a:latin typeface="Calibri"/>
                <a:cs typeface="Calibri"/>
              </a:rPr>
              <a:t>may have to bail out of this relationship</a:t>
            </a:r>
            <a:r>
              <a:rPr lang="en-US" sz="1600" i="1" dirty="0" smtClean="0">
                <a:latin typeface="Calibri"/>
                <a:cs typeface="Calibri"/>
              </a:rPr>
              <a:t>.</a:t>
            </a:r>
            <a:endParaRPr lang="en-US" sz="1600" i="1" dirty="0">
              <a:latin typeface="Calibri"/>
              <a:cs typeface="Calibri"/>
            </a:endParaRPr>
          </a:p>
        </p:txBody>
      </p:sp>
      <p:sp>
        <p:nvSpPr>
          <p:cNvPr id="15" name="Rectangle 14"/>
          <p:cNvSpPr/>
          <p:nvPr/>
        </p:nvSpPr>
        <p:spPr>
          <a:xfrm>
            <a:off x="152778" y="4830145"/>
            <a:ext cx="8861121" cy="738664"/>
          </a:xfrm>
          <a:prstGeom prst="rect">
            <a:avLst/>
          </a:prstGeom>
        </p:spPr>
        <p:txBody>
          <a:bodyPr wrap="square">
            <a:spAutoFit/>
          </a:bodyPr>
          <a:lstStyle/>
          <a:p>
            <a:r>
              <a:rPr lang="en-US" sz="1050" dirty="0">
                <a:solidFill>
                  <a:srgbClr val="7F7F7F"/>
                </a:solidFill>
              </a:rPr>
              <a:t>Lakoff, G., &amp; Johnson, M. (1980). Metaphors We Live By. Chicago: University of Chicago Press. doi:978-0226468013</a:t>
            </a:r>
          </a:p>
          <a:p>
            <a:endParaRPr lang="en-US" sz="1050" dirty="0" smtClean="0">
              <a:solidFill>
                <a:srgbClr val="7F7F7F"/>
              </a:solidFill>
            </a:endParaRPr>
          </a:p>
          <a:p>
            <a:r>
              <a:rPr lang="en-US" sz="1050" dirty="0" smtClean="0">
                <a:solidFill>
                  <a:srgbClr val="7F7F7F"/>
                </a:solidFill>
              </a:rPr>
              <a:t>Lakoff</a:t>
            </a:r>
            <a:r>
              <a:rPr lang="en-US" sz="1050" dirty="0">
                <a:solidFill>
                  <a:srgbClr val="7F7F7F"/>
                </a:solidFill>
              </a:rPr>
              <a:t>, G. (1992). The Contemporary Theory of Metaphor. In A. </a:t>
            </a:r>
            <a:r>
              <a:rPr lang="en-US" sz="1050" dirty="0" err="1">
                <a:solidFill>
                  <a:srgbClr val="7F7F7F"/>
                </a:solidFill>
              </a:rPr>
              <a:t>Ortony</a:t>
            </a:r>
            <a:r>
              <a:rPr lang="en-US" sz="1050" dirty="0">
                <a:solidFill>
                  <a:srgbClr val="7F7F7F"/>
                </a:solidFill>
              </a:rPr>
              <a:t> (Ed.), </a:t>
            </a:r>
            <a:r>
              <a:rPr lang="en-US" sz="1050" dirty="0" err="1">
                <a:solidFill>
                  <a:srgbClr val="7F7F7F"/>
                </a:solidFill>
              </a:rPr>
              <a:t>Metahpor</a:t>
            </a:r>
            <a:r>
              <a:rPr lang="en-US" sz="1050" dirty="0">
                <a:solidFill>
                  <a:srgbClr val="7F7F7F"/>
                </a:solidFill>
              </a:rPr>
              <a:t> and Thought (Vol. 2, pp. 1–47). Cambridge University Press. </a:t>
            </a:r>
            <a:endParaRPr lang="en-US" sz="1050" dirty="0" smtClean="0">
              <a:solidFill>
                <a:srgbClr val="7F7F7F"/>
              </a:solidFill>
            </a:endParaRPr>
          </a:p>
        </p:txBody>
      </p:sp>
      <p:sp>
        <p:nvSpPr>
          <p:cNvPr id="26" name="TextBox 25"/>
          <p:cNvSpPr txBox="1"/>
          <p:nvPr/>
        </p:nvSpPr>
        <p:spPr>
          <a:xfrm>
            <a:off x="4894384" y="2715846"/>
            <a:ext cx="4241065" cy="1077218"/>
          </a:xfrm>
          <a:prstGeom prst="rect">
            <a:avLst/>
          </a:prstGeom>
          <a:noFill/>
        </p:spPr>
        <p:txBody>
          <a:bodyPr wrap="none" rtlCol="0">
            <a:spAutoFit/>
          </a:bodyPr>
          <a:lstStyle/>
          <a:p>
            <a:r>
              <a:rPr lang="en-US" sz="1600" dirty="0" smtClean="0">
                <a:latin typeface="Calibri"/>
                <a:cs typeface="Calibri"/>
              </a:rPr>
              <a:t>Travellers 	      </a:t>
            </a:r>
            <a:r>
              <a:rPr lang="en-US" sz="1600" i="1" dirty="0" smtClean="0">
                <a:latin typeface="Calibri"/>
                <a:cs typeface="Calibri"/>
              </a:rPr>
              <a:t>are  	</a:t>
            </a:r>
            <a:r>
              <a:rPr lang="en-US" sz="1600" dirty="0" smtClean="0">
                <a:latin typeface="Calibri"/>
                <a:cs typeface="Calibri"/>
              </a:rPr>
              <a:t>the lovers</a:t>
            </a:r>
          </a:p>
          <a:p>
            <a:r>
              <a:rPr lang="en-US" sz="1600" dirty="0" smtClean="0">
                <a:latin typeface="Calibri"/>
                <a:cs typeface="Calibri"/>
              </a:rPr>
              <a:t>A vehicle   </a:t>
            </a:r>
            <a:r>
              <a:rPr lang="en-US" sz="1600" dirty="0">
                <a:latin typeface="Calibri"/>
                <a:cs typeface="Calibri"/>
              </a:rPr>
              <a:t> </a:t>
            </a:r>
            <a:r>
              <a:rPr lang="en-US" sz="1600" dirty="0" smtClean="0">
                <a:latin typeface="Calibri"/>
                <a:cs typeface="Calibri"/>
              </a:rPr>
              <a:t>      </a:t>
            </a:r>
            <a:r>
              <a:rPr lang="en-US" sz="1600" i="1" dirty="0" smtClean="0">
                <a:latin typeface="Calibri"/>
                <a:cs typeface="Calibri"/>
              </a:rPr>
              <a:t>is</a:t>
            </a:r>
            <a:r>
              <a:rPr lang="en-US" sz="1600" dirty="0" smtClean="0">
                <a:latin typeface="Calibri"/>
                <a:cs typeface="Calibri"/>
              </a:rPr>
              <a:t> 	the relationship</a:t>
            </a:r>
          </a:p>
          <a:p>
            <a:r>
              <a:rPr lang="en-US" sz="1600" dirty="0" smtClean="0">
                <a:latin typeface="Calibri"/>
                <a:cs typeface="Calibri"/>
              </a:rPr>
              <a:t>Destinations   </a:t>
            </a:r>
            <a:r>
              <a:rPr lang="en-US" sz="1600" i="1" dirty="0" smtClean="0">
                <a:latin typeface="Calibri"/>
                <a:cs typeface="Calibri"/>
              </a:rPr>
              <a:t>are</a:t>
            </a:r>
            <a:r>
              <a:rPr lang="en-US" sz="1600" dirty="0" smtClean="0">
                <a:latin typeface="Calibri"/>
                <a:cs typeface="Calibri"/>
              </a:rPr>
              <a:t>         the lovers’ common goals</a:t>
            </a:r>
          </a:p>
          <a:p>
            <a:r>
              <a:rPr lang="en-US" sz="1600" dirty="0" smtClean="0">
                <a:latin typeface="Calibri"/>
                <a:cs typeface="Calibri"/>
              </a:rPr>
              <a:t>Obstacles        </a:t>
            </a:r>
            <a:r>
              <a:rPr lang="en-US" sz="1600" i="1" dirty="0" smtClean="0">
                <a:latin typeface="Calibri"/>
                <a:cs typeface="Calibri"/>
              </a:rPr>
              <a:t>are</a:t>
            </a:r>
            <a:r>
              <a:rPr lang="en-US" sz="1600" dirty="0" smtClean="0">
                <a:latin typeface="Calibri"/>
                <a:cs typeface="Calibri"/>
              </a:rPr>
              <a:t>         relationship difficulties</a:t>
            </a:r>
          </a:p>
        </p:txBody>
      </p:sp>
    </p:spTree>
    <p:extLst>
      <p:ext uri="{BB962C8B-B14F-4D97-AF65-F5344CB8AC3E}">
        <p14:creationId xmlns:p14="http://schemas.microsoft.com/office/powerpoint/2010/main" val="241337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Effect transition="in" filter="fade">
                                      <p:cBhvr>
                                        <p:cTn id="25" dur="500"/>
                                        <p:tgtEl>
                                          <p:spTgt spid="2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xEl>
                                              <p:pRg st="1" end="1"/>
                                            </p:txEl>
                                          </p:spTgt>
                                        </p:tgtEl>
                                        <p:attrNameLst>
                                          <p:attrName>style.visibility</p:attrName>
                                        </p:attrNameLst>
                                      </p:cBhvr>
                                      <p:to>
                                        <p:strVal val="visible"/>
                                      </p:to>
                                    </p:set>
                                    <p:animEffect transition="in" filter="fade">
                                      <p:cBhvr>
                                        <p:cTn id="30" dur="500"/>
                                        <p:tgtEl>
                                          <p:spTgt spid="2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xEl>
                                              <p:pRg st="2" end="2"/>
                                            </p:txEl>
                                          </p:spTgt>
                                        </p:tgtEl>
                                        <p:attrNameLst>
                                          <p:attrName>style.visibility</p:attrName>
                                        </p:attrNameLst>
                                      </p:cBhvr>
                                      <p:to>
                                        <p:strVal val="visible"/>
                                      </p:to>
                                    </p:set>
                                    <p:animEffect transition="in" filter="fade">
                                      <p:cBhvr>
                                        <p:cTn id="35" dur="500"/>
                                        <p:tgtEl>
                                          <p:spTgt spid="2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xEl>
                                              <p:pRg st="3" end="3"/>
                                            </p:txEl>
                                          </p:spTgt>
                                        </p:tgtEl>
                                        <p:attrNameLst>
                                          <p:attrName>style.visibility</p:attrName>
                                        </p:attrNameLst>
                                      </p:cBhvr>
                                      <p:to>
                                        <p:strVal val="visible"/>
                                      </p:to>
                                    </p:set>
                                    <p:animEffect transition="in" filter="fade">
                                      <p:cBhvr>
                                        <p:cTn id="40"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1" grpId="0" animBg="1"/>
      <p:bldP spid="2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170928" cy="369332"/>
          </a:xfrm>
          <a:prstGeom prst="rect">
            <a:avLst/>
          </a:prstGeom>
          <a:noFill/>
        </p:spPr>
        <p:txBody>
          <a:bodyPr wrap="square" rtlCol="0">
            <a:spAutoFit/>
          </a:bodyPr>
          <a:lstStyle/>
          <a:p>
            <a:r>
              <a:rPr lang="en-US" dirty="0" smtClean="0"/>
              <a:t>Introduction &gt; Conceptual Metaphor</a:t>
            </a:r>
            <a:endParaRPr lang="en-US" dirty="0"/>
          </a:p>
        </p:txBody>
      </p:sp>
      <p:pic>
        <p:nvPicPr>
          <p:cNvPr id="9" name="pasted-image.pdf"/>
          <p:cNvPicPr/>
          <p:nvPr/>
        </p:nvPicPr>
        <p:blipFill>
          <a:blip r:embed="rId3">
            <a:alphaModFix amt="50000"/>
            <a:extLst/>
          </a:blip>
          <a:stretch>
            <a:fillRect/>
          </a:stretch>
        </p:blipFill>
        <p:spPr>
          <a:xfrm>
            <a:off x="0" y="0"/>
            <a:ext cx="449918" cy="440778"/>
          </a:xfrm>
          <a:prstGeom prst="rect">
            <a:avLst/>
          </a:prstGeom>
          <a:ln w="12700">
            <a:miter lim="400000"/>
          </a:ln>
        </p:spPr>
      </p:pic>
      <p:sp>
        <p:nvSpPr>
          <p:cNvPr id="3" name="TextBox 2"/>
          <p:cNvSpPr txBox="1"/>
          <p:nvPr/>
        </p:nvSpPr>
        <p:spPr>
          <a:xfrm>
            <a:off x="3342291" y="695408"/>
            <a:ext cx="1948670" cy="461665"/>
          </a:xfrm>
          <a:prstGeom prst="rect">
            <a:avLst/>
          </a:prstGeom>
          <a:noFill/>
        </p:spPr>
        <p:txBody>
          <a:bodyPr wrap="none" rtlCol="0">
            <a:spAutoFit/>
          </a:bodyPr>
          <a:lstStyle/>
          <a:p>
            <a:r>
              <a:rPr lang="en-US" sz="2400" u="sng" dirty="0" smtClean="0">
                <a:latin typeface="Calibri"/>
                <a:cs typeface="Calibri"/>
              </a:rPr>
              <a:t>TIME </a:t>
            </a:r>
            <a:r>
              <a:rPr lang="en-US" sz="2400" dirty="0" smtClean="0">
                <a:latin typeface="Calibri"/>
                <a:cs typeface="Calibri"/>
              </a:rPr>
              <a:t>is </a:t>
            </a:r>
            <a:r>
              <a:rPr lang="en-US" sz="2400" u="sng" dirty="0" smtClean="0">
                <a:latin typeface="Calibri"/>
                <a:cs typeface="Calibri"/>
              </a:rPr>
              <a:t>SPACE</a:t>
            </a:r>
            <a:endParaRPr lang="en-US" sz="2400" u="sng" dirty="0">
              <a:latin typeface="Calibri"/>
              <a:cs typeface="Calibri"/>
            </a:endParaRPr>
          </a:p>
        </p:txBody>
      </p:sp>
      <p:sp>
        <p:nvSpPr>
          <p:cNvPr id="5" name="Rounded Rectangle 4"/>
          <p:cNvSpPr/>
          <p:nvPr/>
        </p:nvSpPr>
        <p:spPr>
          <a:xfrm>
            <a:off x="2611443" y="1514365"/>
            <a:ext cx="905985" cy="534738"/>
          </a:xfrm>
          <a:prstGeom prst="roundRect">
            <a:avLst/>
          </a:prstGeom>
          <a:ln w="28575" cmpd="sng"/>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latin typeface="Helvetica"/>
                <a:cs typeface="Helvetica"/>
              </a:rPr>
              <a:t>SPACE</a:t>
            </a:r>
            <a:endParaRPr lang="en-US" sz="1000" dirty="0">
              <a:latin typeface="Helvetica"/>
              <a:cs typeface="Helvetica"/>
            </a:endParaRPr>
          </a:p>
        </p:txBody>
      </p:sp>
      <p:sp>
        <p:nvSpPr>
          <p:cNvPr id="11" name="Rounded Rectangle 10"/>
          <p:cNvSpPr/>
          <p:nvPr/>
        </p:nvSpPr>
        <p:spPr>
          <a:xfrm>
            <a:off x="4838798" y="1514365"/>
            <a:ext cx="904326" cy="534737"/>
          </a:xfrm>
          <a:prstGeom prst="roundRect">
            <a:avLst/>
          </a:prstGeom>
          <a:ln w="12700" cmpd="sng">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latin typeface="Helvetica"/>
                <a:cs typeface="Helvetica"/>
              </a:rPr>
              <a:t>TIME</a:t>
            </a:r>
            <a:endParaRPr lang="en-US" sz="1000" dirty="0">
              <a:latin typeface="Helvetica"/>
              <a:cs typeface="Helvetica"/>
            </a:endParaRPr>
          </a:p>
        </p:txBody>
      </p:sp>
      <p:cxnSp>
        <p:nvCxnSpPr>
          <p:cNvPr id="12" name="Straight Arrow Connector 11"/>
          <p:cNvCxnSpPr>
            <a:stCxn id="5" idx="3"/>
            <a:endCxn id="11" idx="1"/>
          </p:cNvCxnSpPr>
          <p:nvPr/>
        </p:nvCxnSpPr>
        <p:spPr>
          <a:xfrm>
            <a:off x="3517428" y="1781734"/>
            <a:ext cx="132137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54538" y="2467374"/>
            <a:ext cx="7268308" cy="1200329"/>
          </a:xfrm>
          <a:prstGeom prst="rect">
            <a:avLst/>
          </a:prstGeom>
          <a:noFill/>
        </p:spPr>
        <p:txBody>
          <a:bodyPr wrap="square" rtlCol="0">
            <a:spAutoFit/>
          </a:bodyPr>
          <a:lstStyle/>
          <a:p>
            <a:pPr marL="285750" indent="-285750">
              <a:buFont typeface="Lucida Grande"/>
              <a:buChar char="&gt;"/>
            </a:pPr>
            <a:r>
              <a:rPr lang="en-US" dirty="0" smtClean="0">
                <a:latin typeface="Calibri"/>
                <a:cs typeface="Calibri"/>
              </a:rPr>
              <a:t>In language</a:t>
            </a:r>
          </a:p>
          <a:p>
            <a:pPr marL="285750" indent="-285750">
              <a:buFont typeface="Lucida Grande"/>
              <a:buChar char="&gt;"/>
            </a:pPr>
            <a:r>
              <a:rPr lang="en-US" dirty="0" smtClean="0">
                <a:latin typeface="Calibri"/>
                <a:cs typeface="Calibri"/>
              </a:rPr>
              <a:t>In gesture</a:t>
            </a:r>
          </a:p>
          <a:p>
            <a:pPr marL="285750" indent="-285750">
              <a:buFont typeface="Lucida Grande"/>
              <a:buChar char="&gt;"/>
            </a:pPr>
            <a:r>
              <a:rPr lang="en-US" dirty="0" smtClean="0">
                <a:latin typeface="Calibri"/>
                <a:cs typeface="Calibri"/>
              </a:rPr>
              <a:t>In drawing</a:t>
            </a:r>
          </a:p>
          <a:p>
            <a:pPr marL="285750" indent="-285750">
              <a:buFont typeface="Lucida Grande"/>
              <a:buChar char="&gt;"/>
            </a:pPr>
            <a:r>
              <a:rPr lang="en-US" dirty="0" smtClean="0">
                <a:latin typeface="Calibri"/>
                <a:cs typeface="Calibri"/>
              </a:rPr>
              <a:t>Psycholinguistic experiments</a:t>
            </a:r>
            <a:endParaRPr lang="en-US" dirty="0">
              <a:latin typeface="Calibri"/>
              <a:cs typeface="Calibri"/>
            </a:endParaRPr>
          </a:p>
        </p:txBody>
      </p:sp>
      <p:sp>
        <p:nvSpPr>
          <p:cNvPr id="21" name="TextBox 20"/>
          <p:cNvSpPr txBox="1"/>
          <p:nvPr/>
        </p:nvSpPr>
        <p:spPr>
          <a:xfrm>
            <a:off x="395678" y="4203552"/>
            <a:ext cx="2304537" cy="369332"/>
          </a:xfrm>
          <a:prstGeom prst="rect">
            <a:avLst/>
          </a:prstGeom>
          <a:noFill/>
        </p:spPr>
        <p:txBody>
          <a:bodyPr wrap="none" rtlCol="0">
            <a:spAutoFit/>
          </a:bodyPr>
          <a:lstStyle/>
          <a:p>
            <a:r>
              <a:rPr lang="en-US" dirty="0" smtClean="0">
                <a:latin typeface="Calibri"/>
                <a:cs typeface="Calibri"/>
              </a:rPr>
              <a:t>Inter-cultural variation</a:t>
            </a:r>
            <a:endParaRPr lang="en-US" dirty="0">
              <a:latin typeface="Calibri"/>
              <a:cs typeface="Calibri"/>
            </a:endParaRPr>
          </a:p>
        </p:txBody>
      </p:sp>
      <p:sp>
        <p:nvSpPr>
          <p:cNvPr id="22" name="TextBox 21"/>
          <p:cNvSpPr txBox="1"/>
          <p:nvPr/>
        </p:nvSpPr>
        <p:spPr>
          <a:xfrm>
            <a:off x="3181123" y="4203552"/>
            <a:ext cx="2501894" cy="369332"/>
          </a:xfrm>
          <a:prstGeom prst="rect">
            <a:avLst/>
          </a:prstGeom>
          <a:noFill/>
        </p:spPr>
        <p:txBody>
          <a:bodyPr wrap="none" rtlCol="0">
            <a:spAutoFit/>
          </a:bodyPr>
          <a:lstStyle/>
          <a:p>
            <a:r>
              <a:rPr lang="en-US" dirty="0" smtClean="0">
                <a:latin typeface="Calibri"/>
                <a:cs typeface="Calibri"/>
              </a:rPr>
              <a:t>Inter-individual variation</a:t>
            </a:r>
            <a:endParaRPr lang="en-US" dirty="0">
              <a:latin typeface="Calibri"/>
              <a:cs typeface="Calibri"/>
            </a:endParaRPr>
          </a:p>
        </p:txBody>
      </p:sp>
      <p:sp>
        <p:nvSpPr>
          <p:cNvPr id="23" name="TextBox 22"/>
          <p:cNvSpPr txBox="1"/>
          <p:nvPr/>
        </p:nvSpPr>
        <p:spPr>
          <a:xfrm>
            <a:off x="6235443" y="4203552"/>
            <a:ext cx="2497611" cy="369332"/>
          </a:xfrm>
          <a:prstGeom prst="rect">
            <a:avLst/>
          </a:prstGeom>
          <a:noFill/>
        </p:spPr>
        <p:txBody>
          <a:bodyPr wrap="none" rtlCol="0">
            <a:spAutoFit/>
          </a:bodyPr>
          <a:lstStyle/>
          <a:p>
            <a:r>
              <a:rPr lang="en-US" dirty="0" smtClean="0">
                <a:latin typeface="Calibri"/>
                <a:cs typeface="Calibri"/>
              </a:rPr>
              <a:t>Intra-individual variation</a:t>
            </a:r>
            <a:endParaRPr lang="en-US" dirty="0">
              <a:latin typeface="Calibri"/>
              <a:cs typeface="Calibri"/>
            </a:endParaRPr>
          </a:p>
        </p:txBody>
      </p:sp>
      <p:cxnSp>
        <p:nvCxnSpPr>
          <p:cNvPr id="26" name="Straight Connector 25"/>
          <p:cNvCxnSpPr/>
          <p:nvPr/>
        </p:nvCxnSpPr>
        <p:spPr>
          <a:xfrm>
            <a:off x="2956858" y="4203552"/>
            <a:ext cx="0" cy="505217"/>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5954746" y="4203552"/>
            <a:ext cx="0" cy="505217"/>
          </a:xfrm>
          <a:prstGeom prst="line">
            <a:avLst/>
          </a:prstGeom>
          <a:ln w="12700" cmpd="sng"/>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668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49919" cy="440778"/>
          </a:xfrm>
          <a:prstGeom prst="rect">
            <a:avLst/>
          </a:prstGeom>
          <a:solidFill>
            <a:schemeClr val="accent2"/>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extBox 1"/>
          <p:cNvSpPr txBox="1"/>
          <p:nvPr/>
        </p:nvSpPr>
        <p:spPr>
          <a:xfrm>
            <a:off x="449918" y="19098"/>
            <a:ext cx="4170928" cy="369332"/>
          </a:xfrm>
          <a:prstGeom prst="rect">
            <a:avLst/>
          </a:prstGeom>
          <a:noFill/>
        </p:spPr>
        <p:txBody>
          <a:bodyPr wrap="square" rtlCol="0">
            <a:spAutoFit/>
          </a:bodyPr>
          <a:lstStyle/>
          <a:p>
            <a:r>
              <a:rPr lang="en-US" dirty="0" smtClean="0"/>
              <a:t>Introduction &gt; Conceptual Metaphor</a:t>
            </a:r>
            <a:endParaRPr lang="en-US" dirty="0"/>
          </a:p>
        </p:txBody>
      </p:sp>
      <p:pic>
        <p:nvPicPr>
          <p:cNvPr id="9" name="pasted-image.pdf"/>
          <p:cNvPicPr/>
          <p:nvPr/>
        </p:nvPicPr>
        <p:blipFill>
          <a:blip r:embed="rId3">
            <a:alphaModFix amt="50000"/>
            <a:extLst/>
          </a:blip>
          <a:stretch>
            <a:fillRect/>
          </a:stretch>
        </p:blipFill>
        <p:spPr>
          <a:xfrm>
            <a:off x="0" y="0"/>
            <a:ext cx="449918" cy="440778"/>
          </a:xfrm>
          <a:prstGeom prst="rect">
            <a:avLst/>
          </a:prstGeom>
          <a:ln w="12700">
            <a:miter lim="400000"/>
          </a:ln>
        </p:spPr>
      </p:pic>
      <p:pic>
        <p:nvPicPr>
          <p:cNvPr id="4" name="Picture 3"/>
          <p:cNvPicPr>
            <a:picLocks noChangeAspect="1"/>
          </p:cNvPicPr>
          <p:nvPr/>
        </p:nvPicPr>
        <p:blipFill>
          <a:blip r:embed="rId4"/>
          <a:stretch>
            <a:fillRect/>
          </a:stretch>
        </p:blipFill>
        <p:spPr>
          <a:xfrm>
            <a:off x="0" y="723900"/>
            <a:ext cx="9144000" cy="4253728"/>
          </a:xfrm>
          <a:prstGeom prst="rect">
            <a:avLst/>
          </a:prstGeom>
        </p:spPr>
      </p:pic>
      <p:sp>
        <p:nvSpPr>
          <p:cNvPr id="6" name="TextBox 5"/>
          <p:cNvSpPr txBox="1"/>
          <p:nvPr/>
        </p:nvSpPr>
        <p:spPr>
          <a:xfrm>
            <a:off x="234462" y="5193449"/>
            <a:ext cx="7319281" cy="553998"/>
          </a:xfrm>
          <a:prstGeom prst="rect">
            <a:avLst/>
          </a:prstGeom>
          <a:noFill/>
        </p:spPr>
        <p:txBody>
          <a:bodyPr wrap="none" rtlCol="0">
            <a:spAutoFit/>
          </a:bodyPr>
          <a:lstStyle/>
          <a:p>
            <a:r>
              <a:rPr lang="en-US" sz="1000" dirty="0" err="1">
                <a:solidFill>
                  <a:schemeClr val="tx1">
                    <a:lumMod val="50000"/>
                    <a:lumOff val="50000"/>
                  </a:schemeClr>
                </a:solidFill>
              </a:rPr>
              <a:t>Núñez</a:t>
            </a:r>
            <a:r>
              <a:rPr lang="en-US" sz="1000" dirty="0">
                <a:solidFill>
                  <a:schemeClr val="tx1">
                    <a:lumMod val="50000"/>
                    <a:lumOff val="50000"/>
                  </a:schemeClr>
                </a:solidFill>
              </a:rPr>
              <a:t>, &amp; </a:t>
            </a:r>
            <a:r>
              <a:rPr lang="en-US" sz="1000" dirty="0" err="1">
                <a:solidFill>
                  <a:schemeClr val="tx1">
                    <a:lumMod val="50000"/>
                    <a:lumOff val="50000"/>
                  </a:schemeClr>
                </a:solidFill>
              </a:rPr>
              <a:t>Cooperrider</a:t>
            </a:r>
            <a:r>
              <a:rPr lang="en-US" sz="1000" dirty="0">
                <a:solidFill>
                  <a:schemeClr val="tx1">
                    <a:lumMod val="50000"/>
                    <a:lumOff val="50000"/>
                  </a:schemeClr>
                </a:solidFill>
              </a:rPr>
              <a:t>. (2013). The tangle of space and time in human cognition. </a:t>
            </a:r>
            <a:r>
              <a:rPr lang="en-US" sz="1000" i="1" dirty="0">
                <a:solidFill>
                  <a:schemeClr val="tx1">
                    <a:lumMod val="50000"/>
                    <a:lumOff val="50000"/>
                  </a:schemeClr>
                </a:solidFill>
              </a:rPr>
              <a:t>Trends in Cognitive Sciences</a:t>
            </a:r>
            <a:r>
              <a:rPr lang="en-US" sz="1000" dirty="0">
                <a:solidFill>
                  <a:schemeClr val="tx1">
                    <a:lumMod val="50000"/>
                    <a:lumOff val="50000"/>
                  </a:schemeClr>
                </a:solidFill>
              </a:rPr>
              <a:t>, </a:t>
            </a:r>
            <a:r>
              <a:rPr lang="en-US" sz="1000" i="1" dirty="0">
                <a:solidFill>
                  <a:schemeClr val="tx1">
                    <a:lumMod val="50000"/>
                    <a:lumOff val="50000"/>
                  </a:schemeClr>
                </a:solidFill>
              </a:rPr>
              <a:t>17</a:t>
            </a:r>
            <a:r>
              <a:rPr lang="en-US" sz="1000" dirty="0">
                <a:solidFill>
                  <a:schemeClr val="tx1">
                    <a:lumMod val="50000"/>
                    <a:lumOff val="50000"/>
                  </a:schemeClr>
                </a:solidFill>
              </a:rPr>
              <a:t>(5), 220–9. </a:t>
            </a:r>
            <a:endParaRPr lang="en-US" sz="1000" dirty="0" smtClean="0">
              <a:solidFill>
                <a:schemeClr val="tx1">
                  <a:lumMod val="50000"/>
                  <a:lumOff val="50000"/>
                </a:schemeClr>
              </a:solidFill>
            </a:endParaRPr>
          </a:p>
          <a:p>
            <a:r>
              <a:rPr lang="en-US" sz="1000" dirty="0" smtClean="0">
                <a:solidFill>
                  <a:schemeClr val="tx1">
                    <a:lumMod val="50000"/>
                    <a:lumOff val="50000"/>
                  </a:schemeClr>
                </a:solidFill>
              </a:rPr>
              <a:t>doi</a:t>
            </a:r>
            <a:r>
              <a:rPr lang="en-US" sz="1000" dirty="0">
                <a:solidFill>
                  <a:schemeClr val="tx1">
                    <a:lumMod val="50000"/>
                    <a:lumOff val="50000"/>
                  </a:schemeClr>
                </a:solidFill>
              </a:rPr>
              <a:t>:10.1016/j.tics.2013.03.008 </a:t>
            </a:r>
            <a:endParaRPr lang="en-US" sz="1000" dirty="0">
              <a:solidFill>
                <a:schemeClr val="tx1">
                  <a:lumMod val="50000"/>
                  <a:lumOff val="50000"/>
                </a:schemeClr>
              </a:solidFill>
            </a:endParaRPr>
          </a:p>
          <a:p>
            <a:endParaRPr lang="en-US" sz="1000" dirty="0">
              <a:solidFill>
                <a:schemeClr val="tx1">
                  <a:lumMod val="50000"/>
                  <a:lumOff val="50000"/>
                </a:schemeClr>
              </a:solidFill>
            </a:endParaRPr>
          </a:p>
        </p:txBody>
      </p:sp>
    </p:spTree>
    <p:extLst>
      <p:ext uri="{BB962C8B-B14F-4D97-AF65-F5344CB8AC3E}">
        <p14:creationId xmlns:p14="http://schemas.microsoft.com/office/powerpoint/2010/main" val="54705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2571</TotalTime>
  <Words>3075</Words>
  <Application>Microsoft Macintosh PowerPoint</Application>
  <PresentationFormat>On-screen Show (16:10)</PresentationFormat>
  <Paragraphs>409</Paragraphs>
  <Slides>36</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Document</vt:lpstr>
      <vt:lpstr>International Cognitive Visualization</vt:lpstr>
      <vt:lpstr>Visualizing Time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146</cp:revision>
  <dcterms:created xsi:type="dcterms:W3CDTF">2015-07-02T20:46:23Z</dcterms:created>
  <dcterms:modified xsi:type="dcterms:W3CDTF">2015-07-07T15:42:17Z</dcterms:modified>
</cp:coreProperties>
</file>