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1" r:id="rId5"/>
    <p:sldId id="262" r:id="rId6"/>
    <p:sldId id="266" r:id="rId7"/>
    <p:sldId id="263" r:id="rId8"/>
    <p:sldId id="264" r:id="rId9"/>
    <p:sldId id="267"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17" autoAdjust="0"/>
  </p:normalViewPr>
  <p:slideViewPr>
    <p:cSldViewPr snapToGrid="0" snapToObjects="1">
      <p:cViewPr varScale="1">
        <p:scale>
          <a:sx n="79" d="100"/>
          <a:sy n="79"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A8B6C-DF89-7B47-A630-4B8EADAE49C2}" type="datetimeFigureOut">
              <a:rPr lang="en-US" smtClean="0"/>
              <a:t>6/9/14</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8A58C5-98CB-3C47-8442-D713D61A8B4D}" type="slidenum">
              <a:rPr lang="fr-FR" smtClean="0"/>
              <a:t>‹#›</a:t>
            </a:fld>
            <a:endParaRPr lang="fr-FR"/>
          </a:p>
        </p:txBody>
      </p:sp>
    </p:spTree>
    <p:extLst>
      <p:ext uri="{BB962C8B-B14F-4D97-AF65-F5344CB8AC3E}">
        <p14:creationId xmlns:p14="http://schemas.microsoft.com/office/powerpoint/2010/main" val="21225499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37285-A419-5440-88FF-FFEE71F57C5E}" type="slidenum">
              <a:rPr lang="en-US" smtClean="0"/>
              <a:t>1</a:t>
            </a:fld>
            <a:endParaRPr lang="en-US"/>
          </a:p>
        </p:txBody>
      </p:sp>
    </p:spTree>
    <p:extLst>
      <p:ext uri="{BB962C8B-B14F-4D97-AF65-F5344CB8AC3E}">
        <p14:creationId xmlns:p14="http://schemas.microsoft.com/office/powerpoint/2010/main" val="422149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58A58C5-98CB-3C47-8442-D713D61A8B4D}" type="slidenum">
              <a:rPr lang="fr-FR" smtClean="0"/>
              <a:t>2</a:t>
            </a:fld>
            <a:endParaRPr lang="fr-FR"/>
          </a:p>
        </p:txBody>
      </p:sp>
    </p:spTree>
    <p:extLst>
      <p:ext uri="{BB962C8B-B14F-4D97-AF65-F5344CB8AC3E}">
        <p14:creationId xmlns:p14="http://schemas.microsoft.com/office/powerpoint/2010/main" val="221907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How we</a:t>
            </a:r>
            <a:r>
              <a:rPr lang="en-US" baseline="0" dirty="0" smtClean="0">
                <a:effectLst/>
              </a:rPr>
              <a:t> spend our time can tell researchers a great deal about human behavior.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Much behavioral research is conducted via surveys, which are prone to reporting biases and experimental effects.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Time-use research seeks to collect detailed information about how people use their time in order to understand relationship between activities and factors.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When demonstrated via a large enough sample (</a:t>
            </a:r>
            <a:r>
              <a:rPr lang="en-US" baseline="0" dirty="0" err="1" smtClean="0">
                <a:effectLst/>
              </a:rPr>
              <a:t>ie</a:t>
            </a:r>
            <a:r>
              <a:rPr lang="en-US" baseline="0" dirty="0" smtClean="0">
                <a:effectLst/>
              </a:rPr>
              <a:t>. for a country), the results can be useful for policy-makers. </a:t>
            </a:r>
            <a:endParaRPr lang="en-US" dirty="0" smtClean="0">
              <a:effectLst/>
            </a:endParaRPr>
          </a:p>
          <a:p>
            <a:endParaRPr lang="fr-FR" dirty="0"/>
          </a:p>
        </p:txBody>
      </p:sp>
      <p:sp>
        <p:nvSpPr>
          <p:cNvPr id="4" name="Slide Number Placeholder 3"/>
          <p:cNvSpPr>
            <a:spLocks noGrp="1"/>
          </p:cNvSpPr>
          <p:nvPr>
            <p:ph type="sldNum" sz="quarter" idx="10"/>
          </p:nvPr>
        </p:nvSpPr>
        <p:spPr/>
        <p:txBody>
          <a:bodyPr/>
          <a:lstStyle/>
          <a:p>
            <a:fld id="{858A58C5-98CB-3C47-8442-D713D61A8B4D}" type="slidenum">
              <a:rPr lang="fr-FR" smtClean="0"/>
              <a:t>3</a:t>
            </a:fld>
            <a:endParaRPr lang="fr-FR"/>
          </a:p>
        </p:txBody>
      </p:sp>
    </p:spTree>
    <p:extLst>
      <p:ext uri="{BB962C8B-B14F-4D97-AF65-F5344CB8AC3E}">
        <p14:creationId xmlns:p14="http://schemas.microsoft.com/office/powerpoint/2010/main" val="388142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Time-use</a:t>
            </a:r>
            <a:r>
              <a:rPr lang="en-US" baseline="0" noProof="0" dirty="0" smtClean="0"/>
              <a:t> research began in earnest in the early 1960s. </a:t>
            </a:r>
          </a:p>
          <a:p>
            <a:r>
              <a:rPr lang="en-US" baseline="0" noProof="0" dirty="0" smtClean="0"/>
              <a:t>Since that time, most research has been conducted in the realm of sociology and economics. </a:t>
            </a:r>
          </a:p>
          <a:p>
            <a:endParaRPr lang="en-US" baseline="0" noProof="0" dirty="0" smtClean="0"/>
          </a:p>
          <a:p>
            <a:r>
              <a:rPr lang="en-US" baseline="0" noProof="0" dirty="0" smtClean="0"/>
              <a:t>In Europe and developing countries, sociologists have used time-use data to help answer questions like:</a:t>
            </a:r>
          </a:p>
          <a:p>
            <a:pPr marL="171450" indent="-171450">
              <a:buFontTx/>
              <a:buChar char="-"/>
            </a:pPr>
            <a:r>
              <a:rPr lang="en-US" baseline="0" noProof="0" dirty="0" smtClean="0"/>
              <a:t>How much time is spent doing household chores by men vs. women?</a:t>
            </a:r>
          </a:p>
          <a:p>
            <a:pPr marL="0" indent="0">
              <a:buFontTx/>
              <a:buNone/>
            </a:pPr>
            <a:r>
              <a:rPr lang="en-US" baseline="0" noProof="0" dirty="0" smtClean="0"/>
              <a:t>The resulting data can be compared to results from other countries (where similar data collection methods are used) and compared to past data sets, to detect differences based on policy changes. </a:t>
            </a:r>
          </a:p>
          <a:p>
            <a:pPr marL="0" indent="0">
              <a:buFontTx/>
              <a:buNone/>
            </a:pPr>
            <a:r>
              <a:rPr lang="en-US" noProof="0" dirty="0" smtClean="0"/>
              <a:t>A main finding is that there are very substantial differences among industrialized countries in time use patterns-differences that are often larger than those between particular industrialized and preindustrial economies</a:t>
            </a:r>
          </a:p>
          <a:p>
            <a:pPr marL="0" indent="0">
              <a:buFontTx/>
              <a:buNone/>
            </a:pPr>
            <a:endParaRPr lang="en-US" baseline="0" noProof="0" dirty="0" smtClean="0"/>
          </a:p>
          <a:p>
            <a:pPr marL="0" indent="0">
              <a:buFontTx/>
              <a:buNone/>
            </a:pPr>
            <a:r>
              <a:rPr lang="en-US" baseline="0" noProof="0" dirty="0" smtClean="0"/>
              <a:t>In North America, most time-use research has been conducted by economists, interested in informing economic models and social accounting systems.  </a:t>
            </a:r>
          </a:p>
          <a:p>
            <a:pPr marL="0" indent="0">
              <a:buFontTx/>
              <a:buNone/>
            </a:pPr>
            <a:r>
              <a:rPr lang="en-US" baseline="0" noProof="0" dirty="0" smtClean="0"/>
              <a:t>They seek to answer questions such as: how much time is spent on work output to the market economy?  These results can be compared to other measurements of economic output in order to analyze efficiency and produce models of economic activity.  </a:t>
            </a:r>
          </a:p>
          <a:p>
            <a:pPr marL="0" indent="0">
              <a:buFontTx/>
              <a:buNone/>
            </a:pPr>
            <a:endParaRPr lang="en-US" baseline="0" noProof="0" dirty="0" smtClean="0"/>
          </a:p>
          <a:p>
            <a:pPr marL="0" indent="0">
              <a:buFontTx/>
              <a:buNone/>
            </a:pPr>
            <a:r>
              <a:rPr lang="en-US" baseline="0" dirty="0" smtClean="0"/>
              <a:t>In general, time-use research involves collection of huge data samples, so that conclusions can be drawn about large populations of individuals.  </a:t>
            </a:r>
          </a:p>
          <a:p>
            <a:pPr marL="0" indent="0">
              <a:buFontTx/>
              <a:buNone/>
            </a:pPr>
            <a:r>
              <a:rPr lang="en-US" baseline="0" dirty="0" smtClean="0"/>
              <a:t>A smaller body of work is underway in psychology which seeks to evaluate time use at an individual level, investigating how the use of time relates to our subjective wellbeing.  </a:t>
            </a:r>
          </a:p>
          <a:p>
            <a:pPr marL="0" indent="0">
              <a:buFontTx/>
              <a:buNone/>
            </a:pPr>
            <a:endParaRPr lang="en-US" baseline="0" dirty="0" smtClean="0"/>
          </a:p>
          <a:p>
            <a:pPr marL="0" indent="0">
              <a:buFontTx/>
              <a:buNone/>
            </a:pPr>
            <a:endParaRPr lang="en-US" baseline="0" dirty="0" smtClean="0"/>
          </a:p>
          <a:p>
            <a:pPr marL="0" indent="0">
              <a:buFontTx/>
              <a:buNone/>
            </a:pPr>
            <a:r>
              <a:rPr lang="en-US" b="1" dirty="0" smtClean="0"/>
              <a:t>SOME KEY FINDINGS</a:t>
            </a:r>
            <a:endParaRPr lang="en-US" dirty="0" smtClean="0"/>
          </a:p>
          <a:p>
            <a:endParaRPr lang="en-US" dirty="0" smtClean="0"/>
          </a:p>
          <a:p>
            <a:r>
              <a:rPr lang="en-US" dirty="0" smtClean="0"/>
              <a:t>Even these basic descriptive data show a number and interesting of important differences among countries.</a:t>
            </a:r>
          </a:p>
          <a:p>
            <a:pPr marL="228600" indent="-228600">
              <a:buFont typeface="+mj-lt"/>
              <a:buAutoNum type="arabicPeriod"/>
            </a:pPr>
            <a:r>
              <a:rPr lang="en-US" dirty="0" smtClean="0"/>
              <a:t>Total work time tends to be higher for men than for women only in countries with relatively high income levels.</a:t>
            </a:r>
          </a:p>
          <a:p>
            <a:pPr marL="228600" indent="-228600">
              <a:buFont typeface="+mj-lt"/>
              <a:buAutoNum type="arabicPeriod"/>
            </a:pPr>
            <a:r>
              <a:rPr lang="en-US" dirty="0" smtClean="0"/>
              <a:t>Time spent in social interaction higher in the U. S. is substantially than in any other country.</a:t>
            </a:r>
          </a:p>
          <a:p>
            <a:pPr marL="228600" indent="-228600">
              <a:buFont typeface="+mj-lt"/>
              <a:buAutoNum type="arabicPeriod"/>
            </a:pPr>
            <a:r>
              <a:rPr lang="en-US" dirty="0" smtClean="0"/>
              <a:t>Active leisure is higher by far in Sweden than for any other country for which such disaggregation available,</a:t>
            </a:r>
          </a:p>
          <a:p>
            <a:pPr marL="228600" indent="-228600">
              <a:buFont typeface="+mj-lt"/>
              <a:buAutoNum type="arabicPeriod"/>
            </a:pPr>
            <a:r>
              <a:rPr lang="en-US" dirty="0" smtClean="0"/>
              <a:t>Men in low income societies do not work long hours, but instead to have large amounts of free appear time, and in the same societies total work time of women far exceeds that of men.</a:t>
            </a:r>
          </a:p>
          <a:p>
            <a:pPr marL="228600" indent="-228600">
              <a:buFont typeface="+mj-lt"/>
              <a:buAutoNum type="arabicPeriod"/>
            </a:pPr>
            <a:r>
              <a:rPr lang="en-US" dirty="0" smtClean="0"/>
              <a:t>U.S. children, even at very young ages, spend substantially more time at market work than do Japanese children,</a:t>
            </a:r>
          </a:p>
          <a:p>
            <a:pPr marL="228600" indent="-228600">
              <a:buFont typeface="+mj-lt"/>
              <a:buAutoNum type="arabicPeriod"/>
            </a:pPr>
            <a:r>
              <a:rPr lang="en-US" dirty="0" smtClean="0"/>
              <a:t>Japanese children spend almost 50 percent more time in school than do American children,</a:t>
            </a:r>
          </a:p>
          <a:p>
            <a:pPr marL="228600" indent="-228600">
              <a:buFont typeface="+mj-lt"/>
              <a:buAutoNum type="arabicPeriod"/>
            </a:pPr>
            <a:r>
              <a:rPr lang="en-US" dirty="0" smtClean="0"/>
              <a:t>Japanese children spend substantially more time studying in junior high school and in senior high school than they do while -attending colleges or universities</a:t>
            </a:r>
          </a:p>
          <a:p>
            <a:r>
              <a:rPr lang="en-US" dirty="0" smtClean="0"/>
              <a:t> </a:t>
            </a:r>
          </a:p>
          <a:p>
            <a:r>
              <a:rPr lang="en-US" dirty="0" smtClean="0"/>
              <a:t>This brief description of across-country and across-time differences in time allocation has at least three important implications: </a:t>
            </a:r>
          </a:p>
          <a:p>
            <a:endParaRPr lang="en-US" dirty="0" smtClean="0"/>
          </a:p>
          <a:p>
            <a:r>
              <a:rPr lang="en-US" dirty="0" smtClean="0"/>
              <a:t>1.     There is a great deal of variation in time allocation to be explained;</a:t>
            </a:r>
          </a:p>
          <a:p>
            <a:r>
              <a:rPr lang="en-US" dirty="0" smtClean="0"/>
              <a:t>2.     Economic forces appear to have an important role to play even in explaining differences among countries with very different institutional structures  </a:t>
            </a:r>
          </a:p>
          <a:p>
            <a:r>
              <a:rPr lang="en-US" dirty="0" smtClean="0"/>
              <a:t>3.     Cultural and social forces are likely to matter quite a lot in explaining some of the observed differences  </a:t>
            </a:r>
            <a:endParaRPr lang="en-US" baseline="0" dirty="0" smtClean="0"/>
          </a:p>
        </p:txBody>
      </p:sp>
      <p:sp>
        <p:nvSpPr>
          <p:cNvPr id="4" name="Slide Number Placeholder 3"/>
          <p:cNvSpPr>
            <a:spLocks noGrp="1"/>
          </p:cNvSpPr>
          <p:nvPr>
            <p:ph type="sldNum" sz="quarter" idx="10"/>
          </p:nvPr>
        </p:nvSpPr>
        <p:spPr/>
        <p:txBody>
          <a:bodyPr/>
          <a:lstStyle/>
          <a:p>
            <a:fld id="{858A58C5-98CB-3C47-8442-D713D61A8B4D}" type="slidenum">
              <a:rPr lang="fr-FR" smtClean="0"/>
              <a:t>4</a:t>
            </a:fld>
            <a:endParaRPr lang="fr-FR"/>
          </a:p>
        </p:txBody>
      </p:sp>
    </p:spTree>
    <p:extLst>
      <p:ext uri="{BB962C8B-B14F-4D97-AF65-F5344CB8AC3E}">
        <p14:creationId xmlns:p14="http://schemas.microsoft.com/office/powerpoint/2010/main" val="388142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There</a:t>
            </a:r>
            <a:r>
              <a:rPr lang="en-US" baseline="0" noProof="0" dirty="0" smtClean="0"/>
              <a:t> are five prevalent methods of data collection for time-use data. </a:t>
            </a:r>
          </a:p>
          <a:p>
            <a:endParaRPr lang="en-US" baseline="0" noProof="0" dirty="0" smtClean="0"/>
          </a:p>
          <a:p>
            <a:r>
              <a:rPr lang="en-US" baseline="0" noProof="0" dirty="0" smtClean="0"/>
              <a:t>Direct observation produces the a very detailed data record over a wide range of activities.  </a:t>
            </a:r>
          </a:p>
          <a:p>
            <a:r>
              <a:rPr lang="en-US" baseline="0" noProof="0" dirty="0" smtClean="0"/>
              <a:t>Though useful in qualitative contexts where a researcher can build a relationship of trust with participants, this method requires considerable </a:t>
            </a:r>
            <a:r>
              <a:rPr lang="en-US" baseline="0" noProof="0" dirty="0" err="1" smtClean="0"/>
              <a:t>labour</a:t>
            </a:r>
            <a:r>
              <a:rPr lang="en-US" baseline="0" noProof="0" dirty="0" smtClean="0"/>
              <a:t> resources. </a:t>
            </a:r>
          </a:p>
          <a:p>
            <a:r>
              <a:rPr lang="en-US" baseline="0" noProof="0" dirty="0" smtClean="0"/>
              <a:t>Costs, post-coding and concerns such methods may raise with some participants make this approach unsuitable for national sample surveys.</a:t>
            </a:r>
          </a:p>
          <a:p>
            <a:endParaRPr lang="en-US" baseline="0" noProof="0" dirty="0" smtClean="0"/>
          </a:p>
          <a:p>
            <a:r>
              <a:rPr lang="en-US" baseline="0" noProof="0" dirty="0" smtClean="0"/>
              <a:t>Surveys involve questions that ask people to estimate the total time people spend undertaking various activities </a:t>
            </a:r>
          </a:p>
          <a:p>
            <a:r>
              <a:rPr lang="en-US" baseline="0" noProof="0" dirty="0" err="1" smtClean="0"/>
              <a:t>Ie</a:t>
            </a:r>
            <a:r>
              <a:rPr lang="en-US" baseline="0" noProof="0" dirty="0" smtClean="0"/>
              <a:t>. (how long did you watch television/clean the house/take to drive to work yesterday?). </a:t>
            </a:r>
          </a:p>
          <a:p>
            <a:r>
              <a:rPr lang="en-US" baseline="0" noProof="0" dirty="0" smtClean="0"/>
              <a:t>This method entails significant inaccuracy (that varies by activity type), and cannot capture other dimensions of time use necessary to measure some of the policy dimensions outlined in this chapter.25</a:t>
            </a:r>
          </a:p>
          <a:p>
            <a:endParaRPr lang="en-US" baseline="0" noProof="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experience sampling method collects detailed information regarding the participants’ activities in response to a prompt from a beeper, instant message, text or phone app prompt (mentioned further in section 8.1.5). While this method works well in contained populations, such as school students, implementation difficulties mean this method is not readily useful across a national sample. Also, the absence of total time spent over a day and the lack of activity sequences make this method unsuitable for some of the policy areas outlined in this chapter.</a:t>
            </a:r>
          </a:p>
          <a:p>
            <a:endParaRPr lang="en-US" baseline="0" noProof="0" dirty="0" smtClean="0"/>
          </a:p>
          <a:p>
            <a:r>
              <a:rPr lang="en-US" baseline="0" noProof="0" dirty="0" smtClean="0"/>
              <a:t>Databases of time-stamped information, for example official records of periods of stay in institutions such as hospitals or prisons, use of facilities, such as public sports facilities or libraries, and time-stamped social media entries, from Twitter feeds or Facebook timelines, offer a range of time-use information. Nevertheless, these resources reflect the activities of highly selective samples and do not cover the comprehensive activity ranges needed to address the range of policy applications outlined in this chapter. </a:t>
            </a:r>
          </a:p>
          <a:p>
            <a:endParaRPr lang="en-US" baseline="0" noProof="0" dirty="0" smtClean="0"/>
          </a:p>
          <a:p>
            <a:r>
              <a:rPr lang="en-US" baseline="0" noProof="0" dirty="0" smtClean="0"/>
              <a:t>The preferred method for studying an individual’s time allocation is through a time- use diary. The time diary method records the detailed account of the activities undertaken by an individual, usually over a period of 24 hours. The respondent reports successively all activities either in predetermined fixed time intervals or by indicating the beginning and ending time of each activity. An advantage of the time diary method is to allow respondents to report activities that they have performed simultaneously, along with the context of these activities. This offers a wealth of analytical opportunities and policy- relevant information that would not be available otherwise. The policy issues described further in this chapter require collection of data on the total time spent in activities over whole days as opposed to participation at any moment in time. They also require data on the context surrounding the activities undertaken, for example, whom people are with, where they are and how they fit into chains of events over the day.</a:t>
            </a:r>
          </a:p>
          <a:p>
            <a:endParaRPr lang="en-US" baseline="0" noProof="0" dirty="0" smtClean="0"/>
          </a:p>
        </p:txBody>
      </p:sp>
      <p:sp>
        <p:nvSpPr>
          <p:cNvPr id="4" name="Slide Number Placeholder 3"/>
          <p:cNvSpPr>
            <a:spLocks noGrp="1"/>
          </p:cNvSpPr>
          <p:nvPr>
            <p:ph type="sldNum" sz="quarter" idx="10"/>
          </p:nvPr>
        </p:nvSpPr>
        <p:spPr/>
        <p:txBody>
          <a:bodyPr/>
          <a:lstStyle/>
          <a:p>
            <a:fld id="{858A58C5-98CB-3C47-8442-D713D61A8B4D}" type="slidenum">
              <a:rPr lang="fr-FR" smtClean="0"/>
              <a:t>5</a:t>
            </a:fld>
            <a:endParaRPr lang="fr-FR"/>
          </a:p>
        </p:txBody>
      </p:sp>
    </p:spTree>
    <p:extLst>
      <p:ext uri="{BB962C8B-B14F-4D97-AF65-F5344CB8AC3E}">
        <p14:creationId xmlns:p14="http://schemas.microsoft.com/office/powerpoint/2010/main" val="388142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58A58C5-98CB-3C47-8442-D713D61A8B4D}" type="slidenum">
              <a:rPr lang="fr-FR" smtClean="0"/>
              <a:t>7</a:t>
            </a:fld>
            <a:endParaRPr lang="fr-FR"/>
          </a:p>
        </p:txBody>
      </p:sp>
    </p:spTree>
    <p:extLst>
      <p:ext uri="{BB962C8B-B14F-4D97-AF65-F5344CB8AC3E}">
        <p14:creationId xmlns:p14="http://schemas.microsoft.com/office/powerpoint/2010/main" val="388142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noProof="0" dirty="0" smtClean="0"/>
          </a:p>
        </p:txBody>
      </p:sp>
      <p:sp>
        <p:nvSpPr>
          <p:cNvPr id="4" name="Slide Number Placeholder 3"/>
          <p:cNvSpPr>
            <a:spLocks noGrp="1"/>
          </p:cNvSpPr>
          <p:nvPr>
            <p:ph type="sldNum" sz="quarter" idx="10"/>
          </p:nvPr>
        </p:nvSpPr>
        <p:spPr/>
        <p:txBody>
          <a:bodyPr/>
          <a:lstStyle/>
          <a:p>
            <a:fld id="{858A58C5-98CB-3C47-8442-D713D61A8B4D}" type="slidenum">
              <a:rPr lang="fr-FR" smtClean="0"/>
              <a:t>9</a:t>
            </a:fld>
            <a:endParaRPr lang="fr-FR"/>
          </a:p>
        </p:txBody>
      </p:sp>
    </p:spTree>
    <p:extLst>
      <p:ext uri="{BB962C8B-B14F-4D97-AF65-F5344CB8AC3E}">
        <p14:creationId xmlns:p14="http://schemas.microsoft.com/office/powerpoint/2010/main" val="388142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58A58C5-98CB-3C47-8442-D713D61A8B4D}" type="slidenum">
              <a:rPr lang="fr-FR" smtClean="0"/>
              <a:t>10</a:t>
            </a:fld>
            <a:endParaRPr lang="fr-FR"/>
          </a:p>
        </p:txBody>
      </p:sp>
    </p:spTree>
    <p:extLst>
      <p:ext uri="{BB962C8B-B14F-4D97-AF65-F5344CB8AC3E}">
        <p14:creationId xmlns:p14="http://schemas.microsoft.com/office/powerpoint/2010/main" val="383639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FC982F04-77BB-DB4C-BFD4-4C45D760C758}" type="datetimeFigureOut">
              <a:rPr lang="en-US" smtClean="0"/>
              <a:t>6/9/14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88561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C982F04-77BB-DB4C-BFD4-4C45D760C758}" type="datetimeFigureOut">
              <a:rPr lang="en-US" smtClean="0"/>
              <a:t>6/9/14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108571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C982F04-77BB-DB4C-BFD4-4C45D760C758}" type="datetimeFigureOut">
              <a:rPr lang="en-US" smtClean="0"/>
              <a:t>6/9/14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70646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C982F04-77BB-DB4C-BFD4-4C45D760C758}" type="datetimeFigureOut">
              <a:rPr lang="en-US" smtClean="0"/>
              <a:t>6/9/14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4948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82F04-77BB-DB4C-BFD4-4C45D760C758}" type="datetimeFigureOut">
              <a:rPr lang="en-US" smtClean="0"/>
              <a:t>6/9/14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82905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FC982F04-77BB-DB4C-BFD4-4C45D760C758}" type="datetimeFigureOut">
              <a:rPr lang="en-US" smtClean="0"/>
              <a:t>6/9/14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364982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FC982F04-77BB-DB4C-BFD4-4C45D760C758}" type="datetimeFigureOut">
              <a:rPr lang="en-US" smtClean="0"/>
              <a:t>6/9/14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363805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FC982F04-77BB-DB4C-BFD4-4C45D760C758}" type="datetimeFigureOut">
              <a:rPr lang="en-US" smtClean="0"/>
              <a:t>6/9/14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788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82F04-77BB-DB4C-BFD4-4C45D760C758}" type="datetimeFigureOut">
              <a:rPr lang="en-US" smtClean="0"/>
              <a:t>6/9/14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355029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82F04-77BB-DB4C-BFD4-4C45D760C758}" type="datetimeFigureOut">
              <a:rPr lang="en-US" smtClean="0"/>
              <a:t>6/9/14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41893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82F04-77BB-DB4C-BFD4-4C45D760C758}" type="datetimeFigureOut">
              <a:rPr lang="en-US" smtClean="0"/>
              <a:t>6/9/14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C74C26-AB79-7F4E-A27D-66AFDAFED348}" type="slidenum">
              <a:rPr lang="fr-FR" smtClean="0"/>
              <a:t>‹#›</a:t>
            </a:fld>
            <a:endParaRPr lang="fr-FR"/>
          </a:p>
        </p:txBody>
      </p:sp>
    </p:spTree>
    <p:extLst>
      <p:ext uri="{BB962C8B-B14F-4D97-AF65-F5344CB8AC3E}">
        <p14:creationId xmlns:p14="http://schemas.microsoft.com/office/powerpoint/2010/main" val="29472517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82F04-77BB-DB4C-BFD4-4C45D760C758}" type="datetimeFigureOut">
              <a:rPr lang="en-US" smtClean="0"/>
              <a:t>6/9/14</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74C26-AB79-7F4E-A27D-66AFDAFED348}" type="slidenum">
              <a:rPr lang="fr-FR" smtClean="0"/>
              <a:t>‹#›</a:t>
            </a:fld>
            <a:endParaRPr lang="fr-FR"/>
          </a:p>
        </p:txBody>
      </p:sp>
    </p:spTree>
    <p:extLst>
      <p:ext uri="{BB962C8B-B14F-4D97-AF65-F5344CB8AC3E}">
        <p14:creationId xmlns:p14="http://schemas.microsoft.com/office/powerpoint/2010/main" val="225285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1578" y="5437615"/>
            <a:ext cx="7686018" cy="1182540"/>
          </a:xfrm>
        </p:spPr>
        <p:txBody>
          <a:bodyPr>
            <a:normAutofit/>
          </a:bodyPr>
          <a:lstStyle/>
          <a:p>
            <a:pPr algn="r"/>
            <a:endParaRPr lang="en-US" dirty="0" smtClean="0">
              <a:latin typeface="Avenir Book"/>
              <a:cs typeface="Avenir Book"/>
            </a:endParaRPr>
          </a:p>
          <a:p>
            <a:pPr algn="r"/>
            <a:r>
              <a:rPr lang="en-US" dirty="0" smtClean="0">
                <a:latin typeface="Avenir Book"/>
                <a:cs typeface="Avenir Book"/>
              </a:rPr>
              <a:t>Amy Rae Fox</a:t>
            </a:r>
          </a:p>
          <a:p>
            <a:pPr algn="r"/>
            <a:endParaRPr lang="en-US" dirty="0">
              <a:latin typeface="Avenir Book"/>
              <a:cs typeface="Avenir Book"/>
            </a:endParaRPr>
          </a:p>
        </p:txBody>
      </p:sp>
      <p:pic>
        <p:nvPicPr>
          <p:cNvPr id="5" name="Picture 4"/>
          <p:cNvPicPr>
            <a:picLocks noChangeAspect="1"/>
          </p:cNvPicPr>
          <p:nvPr/>
        </p:nvPicPr>
        <p:blipFill>
          <a:blip r:embed="rId3"/>
          <a:stretch>
            <a:fillRect/>
          </a:stretch>
        </p:blipFill>
        <p:spPr>
          <a:xfrm>
            <a:off x="3293652" y="2090224"/>
            <a:ext cx="2369509" cy="2204194"/>
          </a:xfrm>
          <a:prstGeom prst="rect">
            <a:avLst/>
          </a:prstGeom>
        </p:spPr>
      </p:pic>
      <p:sp>
        <p:nvSpPr>
          <p:cNvPr id="8" name="TextBox 7"/>
          <p:cNvSpPr txBox="1"/>
          <p:nvPr/>
        </p:nvSpPr>
        <p:spPr>
          <a:xfrm>
            <a:off x="6269517" y="207062"/>
            <a:ext cx="2658079" cy="369332"/>
          </a:xfrm>
          <a:prstGeom prst="rect">
            <a:avLst/>
          </a:prstGeom>
          <a:noFill/>
        </p:spPr>
        <p:txBody>
          <a:bodyPr wrap="square" rtlCol="0">
            <a:spAutoFit/>
          </a:bodyPr>
          <a:lstStyle/>
          <a:p>
            <a:pPr algn="r"/>
            <a:r>
              <a:rPr lang="en-US" dirty="0" smtClean="0">
                <a:solidFill>
                  <a:schemeClr val="tx1">
                    <a:lumMod val="50000"/>
                    <a:lumOff val="50000"/>
                  </a:schemeClr>
                </a:solidFill>
                <a:latin typeface="Arvo"/>
                <a:cs typeface="Arvo"/>
              </a:rPr>
              <a:t>TIME USE RESEARCH</a:t>
            </a:r>
            <a:endParaRPr lang="en-US" dirty="0">
              <a:solidFill>
                <a:schemeClr val="tx1">
                  <a:lumMod val="50000"/>
                  <a:lumOff val="50000"/>
                </a:schemeClr>
              </a:solidFill>
              <a:latin typeface="Arvo"/>
              <a:cs typeface="Arvo"/>
            </a:endParaRPr>
          </a:p>
        </p:txBody>
      </p:sp>
    </p:spTree>
    <p:extLst>
      <p:ext uri="{BB962C8B-B14F-4D97-AF65-F5344CB8AC3E}">
        <p14:creationId xmlns:p14="http://schemas.microsoft.com/office/powerpoint/2010/main" val="41298114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34946" y="14670"/>
            <a:ext cx="909053" cy="909053"/>
          </a:xfrm>
          <a:prstGeom prst="rect">
            <a:avLst/>
          </a:prstGeom>
        </p:spPr>
      </p:pic>
      <p:sp>
        <p:nvSpPr>
          <p:cNvPr id="6" name="Rectangle 5"/>
          <p:cNvSpPr/>
          <p:nvPr/>
        </p:nvSpPr>
        <p:spPr>
          <a:xfrm>
            <a:off x="549155" y="612844"/>
            <a:ext cx="8111474" cy="646331"/>
          </a:xfrm>
          <a:prstGeom prst="rect">
            <a:avLst/>
          </a:prstGeom>
        </p:spPr>
        <p:txBody>
          <a:bodyPr wrap="square">
            <a:spAutoFit/>
          </a:bodyPr>
          <a:lstStyle/>
          <a:p>
            <a:r>
              <a:rPr lang="fr-FR" dirty="0" smtClean="0"/>
              <a:t>UN. (2013). Guidelines for </a:t>
            </a:r>
            <a:r>
              <a:rPr lang="fr-FR" dirty="0" err="1" smtClean="0"/>
              <a:t>Harmonizing</a:t>
            </a:r>
            <a:r>
              <a:rPr lang="fr-FR" dirty="0" smtClean="0"/>
              <a:t> Time-Use </a:t>
            </a:r>
            <a:r>
              <a:rPr lang="fr-FR" dirty="0" err="1" smtClean="0"/>
              <a:t>Surveys</a:t>
            </a:r>
            <a:r>
              <a:rPr lang="fr-FR" dirty="0" smtClean="0"/>
              <a:t>. United Nations </a:t>
            </a:r>
            <a:r>
              <a:rPr lang="fr-FR" dirty="0" err="1" smtClean="0"/>
              <a:t>Economic</a:t>
            </a:r>
            <a:r>
              <a:rPr lang="fr-FR" dirty="0" smtClean="0"/>
              <a:t> Commission for Europe.</a:t>
            </a:r>
            <a:endParaRPr lang="fr-FR" dirty="0"/>
          </a:p>
        </p:txBody>
      </p:sp>
      <p:sp>
        <p:nvSpPr>
          <p:cNvPr id="7" name="Rectangle 6"/>
          <p:cNvSpPr/>
          <p:nvPr/>
        </p:nvSpPr>
        <p:spPr>
          <a:xfrm>
            <a:off x="549154" y="1408643"/>
            <a:ext cx="8019949" cy="923330"/>
          </a:xfrm>
          <a:prstGeom prst="rect">
            <a:avLst/>
          </a:prstGeom>
        </p:spPr>
        <p:txBody>
          <a:bodyPr wrap="square">
            <a:spAutoFit/>
          </a:bodyPr>
          <a:lstStyle/>
          <a:p>
            <a:r>
              <a:rPr lang="fr-FR" dirty="0" err="1" smtClean="0"/>
              <a:t>Juster</a:t>
            </a:r>
            <a:r>
              <a:rPr lang="fr-FR" dirty="0" smtClean="0"/>
              <a:t>, F., &amp; Stafford, F. (1991). The allocation of time: </a:t>
            </a:r>
            <a:r>
              <a:rPr lang="fr-FR" dirty="0" err="1" smtClean="0"/>
              <a:t>Empirical</a:t>
            </a:r>
            <a:r>
              <a:rPr lang="fr-FR" dirty="0" smtClean="0"/>
              <a:t> </a:t>
            </a:r>
            <a:r>
              <a:rPr lang="fr-FR" dirty="0" err="1" smtClean="0"/>
              <a:t>findings</a:t>
            </a:r>
            <a:r>
              <a:rPr lang="fr-FR" dirty="0" smtClean="0"/>
              <a:t>, </a:t>
            </a:r>
            <a:r>
              <a:rPr lang="fr-FR" dirty="0" err="1" smtClean="0"/>
              <a:t>behavioral</a:t>
            </a:r>
            <a:r>
              <a:rPr lang="fr-FR" dirty="0" smtClean="0"/>
              <a:t> </a:t>
            </a:r>
            <a:r>
              <a:rPr lang="fr-FR" dirty="0" err="1" smtClean="0"/>
              <a:t>models</a:t>
            </a:r>
            <a:r>
              <a:rPr lang="fr-FR" dirty="0" smtClean="0"/>
              <a:t>, and </a:t>
            </a:r>
            <a:r>
              <a:rPr lang="fr-FR" dirty="0" err="1" smtClean="0"/>
              <a:t>problems</a:t>
            </a:r>
            <a:r>
              <a:rPr lang="fr-FR" dirty="0" smtClean="0"/>
              <a:t> of </a:t>
            </a:r>
            <a:r>
              <a:rPr lang="fr-FR" dirty="0" err="1" smtClean="0"/>
              <a:t>measurement</a:t>
            </a:r>
            <a:r>
              <a:rPr lang="fr-FR" dirty="0" smtClean="0"/>
              <a:t>. Journal of </a:t>
            </a:r>
            <a:r>
              <a:rPr lang="fr-FR" dirty="0" err="1" smtClean="0"/>
              <a:t>Economic</a:t>
            </a:r>
            <a:r>
              <a:rPr lang="fr-FR" dirty="0" smtClean="0"/>
              <a:t> </a:t>
            </a:r>
            <a:r>
              <a:rPr lang="fr-FR" dirty="0" err="1" smtClean="0"/>
              <a:t>Literature</a:t>
            </a:r>
            <a:r>
              <a:rPr lang="fr-FR" dirty="0" smtClean="0"/>
              <a:t>, 29(2), 471–522. </a:t>
            </a:r>
            <a:endParaRPr lang="fr-FR" dirty="0"/>
          </a:p>
        </p:txBody>
      </p:sp>
      <p:sp>
        <p:nvSpPr>
          <p:cNvPr id="8" name="Rectangle 7"/>
          <p:cNvSpPr/>
          <p:nvPr/>
        </p:nvSpPr>
        <p:spPr>
          <a:xfrm>
            <a:off x="549154" y="2427419"/>
            <a:ext cx="8019948" cy="646331"/>
          </a:xfrm>
          <a:prstGeom prst="rect">
            <a:avLst/>
          </a:prstGeom>
        </p:spPr>
        <p:txBody>
          <a:bodyPr wrap="square">
            <a:spAutoFit/>
          </a:bodyPr>
          <a:lstStyle/>
          <a:p>
            <a:r>
              <a:rPr lang="fr-FR" dirty="0" smtClean="0"/>
              <a:t>Eurostat. (2008). </a:t>
            </a:r>
            <a:r>
              <a:rPr lang="fr-FR" dirty="0" err="1" smtClean="0"/>
              <a:t>Harmonised</a:t>
            </a:r>
            <a:r>
              <a:rPr lang="fr-FR" dirty="0" smtClean="0"/>
              <a:t> </a:t>
            </a:r>
            <a:r>
              <a:rPr lang="fr-FR" dirty="0" err="1" smtClean="0"/>
              <a:t>European</a:t>
            </a:r>
            <a:r>
              <a:rPr lang="fr-FR" dirty="0" smtClean="0"/>
              <a:t> time use </a:t>
            </a:r>
            <a:r>
              <a:rPr lang="fr-FR" dirty="0" err="1" smtClean="0"/>
              <a:t>surveys</a:t>
            </a:r>
            <a:r>
              <a:rPr lang="fr-FR" dirty="0" smtClean="0"/>
              <a:t>: 2008 Guidelines. </a:t>
            </a:r>
            <a:r>
              <a:rPr lang="fr-FR" dirty="0" err="1" smtClean="0"/>
              <a:t>European</a:t>
            </a:r>
            <a:r>
              <a:rPr lang="fr-FR" dirty="0" smtClean="0"/>
              <a:t> </a:t>
            </a:r>
            <a:r>
              <a:rPr lang="fr-FR" dirty="0" err="1" smtClean="0"/>
              <a:t>Commision</a:t>
            </a:r>
            <a:r>
              <a:rPr lang="fr-FR" dirty="0" smtClean="0"/>
              <a:t>. </a:t>
            </a:r>
            <a:endParaRPr lang="fr-FR" dirty="0"/>
          </a:p>
        </p:txBody>
      </p:sp>
      <p:pic>
        <p:nvPicPr>
          <p:cNvPr id="9" name="Picture 8"/>
          <p:cNvPicPr>
            <a:picLocks noChangeAspect="1"/>
          </p:cNvPicPr>
          <p:nvPr/>
        </p:nvPicPr>
        <p:blipFill>
          <a:blip r:embed="rId4"/>
          <a:stretch>
            <a:fillRect/>
          </a:stretch>
        </p:blipFill>
        <p:spPr>
          <a:xfrm>
            <a:off x="2067273" y="5574896"/>
            <a:ext cx="1617928" cy="1263316"/>
          </a:xfrm>
          <a:prstGeom prst="rect">
            <a:avLst/>
          </a:prstGeom>
        </p:spPr>
      </p:pic>
      <p:pic>
        <p:nvPicPr>
          <p:cNvPr id="10" name="Picture 9"/>
          <p:cNvPicPr>
            <a:picLocks noChangeAspect="1"/>
          </p:cNvPicPr>
          <p:nvPr/>
        </p:nvPicPr>
        <p:blipFill>
          <a:blip r:embed="rId5"/>
          <a:stretch>
            <a:fillRect/>
          </a:stretch>
        </p:blipFill>
        <p:spPr>
          <a:xfrm>
            <a:off x="4151857" y="5587623"/>
            <a:ext cx="1244923" cy="1244923"/>
          </a:xfrm>
          <a:prstGeom prst="rect">
            <a:avLst/>
          </a:prstGeom>
        </p:spPr>
      </p:pic>
      <p:pic>
        <p:nvPicPr>
          <p:cNvPr id="11" name="Picture 10"/>
          <p:cNvPicPr>
            <a:picLocks noChangeAspect="1"/>
          </p:cNvPicPr>
          <p:nvPr/>
        </p:nvPicPr>
        <p:blipFill>
          <a:blip r:embed="rId6"/>
          <a:stretch>
            <a:fillRect/>
          </a:stretch>
        </p:blipFill>
        <p:spPr>
          <a:xfrm>
            <a:off x="173262" y="5596542"/>
            <a:ext cx="1495322" cy="1241578"/>
          </a:xfrm>
          <a:prstGeom prst="rect">
            <a:avLst/>
          </a:prstGeom>
        </p:spPr>
      </p:pic>
      <p:pic>
        <p:nvPicPr>
          <p:cNvPr id="5" name="Picture 4"/>
          <p:cNvPicPr>
            <a:picLocks noChangeAspect="1"/>
          </p:cNvPicPr>
          <p:nvPr/>
        </p:nvPicPr>
        <p:blipFill>
          <a:blip r:embed="rId7"/>
          <a:stretch>
            <a:fillRect/>
          </a:stretch>
        </p:blipFill>
        <p:spPr>
          <a:xfrm>
            <a:off x="5758838" y="5472489"/>
            <a:ext cx="3326097" cy="1355975"/>
          </a:xfrm>
          <a:prstGeom prst="rect">
            <a:avLst/>
          </a:prstGeom>
        </p:spPr>
      </p:pic>
    </p:spTree>
    <p:extLst>
      <p:ext uri="{BB962C8B-B14F-4D97-AF65-F5344CB8AC3E}">
        <p14:creationId xmlns:p14="http://schemas.microsoft.com/office/powerpoint/2010/main" val="34615437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000" b="0" dirty="0" smtClean="0">
                <a:solidFill>
                  <a:schemeClr val="tx1">
                    <a:lumMod val="50000"/>
                    <a:lumOff val="50000"/>
                  </a:schemeClr>
                </a:solidFill>
              </a:rPr>
              <a:t>Le temps peut être considéré comme la contrainte ultime de l'activité humaine. Contrairement à d'autres ressources, il est partagé également par tous. Chacun de nous a 24 heures par jour.</a:t>
            </a:r>
            <a:endParaRPr lang="fr-FR" sz="2000" b="0" dirty="0">
              <a:solidFill>
                <a:schemeClr val="tx1">
                  <a:lumMod val="50000"/>
                  <a:lumOff val="50000"/>
                </a:schemeClr>
              </a:solidFill>
            </a:endParaRPr>
          </a:p>
        </p:txBody>
      </p:sp>
      <p:sp>
        <p:nvSpPr>
          <p:cNvPr id="3" name="Text Placeholder 2"/>
          <p:cNvSpPr>
            <a:spLocks noGrp="1"/>
          </p:cNvSpPr>
          <p:nvPr>
            <p:ph type="body" idx="1"/>
          </p:nvPr>
        </p:nvSpPr>
        <p:spPr>
          <a:xfrm>
            <a:off x="722313" y="1315821"/>
            <a:ext cx="7772400" cy="3091079"/>
          </a:xfrm>
        </p:spPr>
        <p:txBody>
          <a:bodyPr/>
          <a:lstStyle/>
          <a:p>
            <a:r>
              <a:rPr lang="fr-FR" i="1" dirty="0" smtClean="0">
                <a:solidFill>
                  <a:schemeClr val="tx1"/>
                </a:solidFill>
              </a:rPr>
              <a:t>TIME CAN BE VIEWED AS THE ULTIMATE CONSTRAINT ON HUMAN ACTIVITY. UNLIKE OTHER RESOURCES, IT IS SHARED EQUALLY BY EVERYONE. EACH OF US HAS 24 HOURS PER DAY.</a:t>
            </a:r>
          </a:p>
          <a:p>
            <a:endParaRPr lang="fr-FR" i="1" dirty="0">
              <a:solidFill>
                <a:schemeClr val="tx1"/>
              </a:solidFill>
            </a:endParaRPr>
          </a:p>
        </p:txBody>
      </p:sp>
      <p:pic>
        <p:nvPicPr>
          <p:cNvPr id="7" name="Picture 6"/>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34673445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fr-FR" dirty="0" err="1" smtClean="0">
                <a:latin typeface="Avenir Book"/>
                <a:cs typeface="Avenir Book"/>
              </a:rPr>
              <a:t>Why</a:t>
            </a:r>
            <a:r>
              <a:rPr lang="fr-FR" dirty="0" smtClean="0">
                <a:latin typeface="Avenir Book"/>
                <a:cs typeface="Avenir Book"/>
              </a:rPr>
              <a:t> </a:t>
            </a:r>
            <a:r>
              <a:rPr lang="fr-FR" dirty="0" err="1" smtClean="0">
                <a:latin typeface="Avenir Book"/>
                <a:cs typeface="Avenir Book"/>
              </a:rPr>
              <a:t>research</a:t>
            </a:r>
            <a:r>
              <a:rPr lang="fr-FR" dirty="0" smtClean="0">
                <a:latin typeface="Avenir Book"/>
                <a:cs typeface="Avenir Book"/>
              </a:rPr>
              <a:t> time-use?</a:t>
            </a:r>
            <a:endParaRPr lang="fr-FR" dirty="0">
              <a:latin typeface="Avenir Book"/>
              <a:cs typeface="Avenir Book"/>
            </a:endParaRPr>
          </a:p>
        </p:txBody>
      </p:sp>
      <p:sp>
        <p:nvSpPr>
          <p:cNvPr id="5" name="Content Placeholder 4"/>
          <p:cNvSpPr>
            <a:spLocks noGrp="1"/>
          </p:cNvSpPr>
          <p:nvPr>
            <p:ph idx="1"/>
          </p:nvPr>
        </p:nvSpPr>
        <p:spPr>
          <a:xfrm>
            <a:off x="457200" y="1600200"/>
            <a:ext cx="8229600" cy="4525963"/>
          </a:xfrm>
        </p:spPr>
        <p:txBody>
          <a:bodyPr>
            <a:normAutofit/>
          </a:bodyPr>
          <a:lstStyle/>
          <a:p>
            <a:r>
              <a:rPr lang="en-US" dirty="0" smtClean="0">
                <a:effectLst/>
              </a:rPr>
              <a:t>Time-use data includes information on most common human activities </a:t>
            </a:r>
          </a:p>
          <a:p>
            <a:r>
              <a:rPr lang="en-US" dirty="0" smtClean="0">
                <a:effectLst/>
              </a:rPr>
              <a:t>Reveals </a:t>
            </a:r>
            <a:r>
              <a:rPr lang="en-US" dirty="0" smtClean="0"/>
              <a:t>behavior of individuals and behavior of groups </a:t>
            </a:r>
          </a:p>
          <a:p>
            <a:r>
              <a:rPr lang="en-US" dirty="0" smtClean="0"/>
              <a:t>Can be used to make comparisons between groups and over time</a:t>
            </a:r>
          </a:p>
          <a:p>
            <a:r>
              <a:rPr lang="en-US" dirty="0" smtClean="0"/>
              <a:t>Can inform policy decisions</a:t>
            </a:r>
          </a:p>
          <a:p>
            <a:endParaRPr lang="en-US" dirty="0">
              <a:effectLst/>
            </a:endParaRPr>
          </a:p>
          <a:p>
            <a:pPr marL="0" indent="0">
              <a:buNone/>
            </a:pPr>
            <a:endParaRPr lang="en-US" dirty="0" smtClean="0"/>
          </a:p>
          <a:p>
            <a:endParaRPr lang="fr-FR" dirty="0"/>
          </a:p>
        </p:txBody>
      </p:sp>
      <p:pic>
        <p:nvPicPr>
          <p:cNvPr id="8" name="Picture 7"/>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23261859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smtClean="0">
                <a:latin typeface="Avenir Book"/>
                <a:cs typeface="Avenir Book"/>
              </a:rPr>
              <a:t>Why research time-use?</a:t>
            </a:r>
            <a:endParaRPr lang="en-US">
              <a:latin typeface="Avenir Book"/>
              <a:cs typeface="Avenir Book"/>
            </a:endParaRPr>
          </a:p>
        </p:txBody>
      </p:sp>
      <p:sp>
        <p:nvSpPr>
          <p:cNvPr id="6" name="Oval 5"/>
          <p:cNvSpPr/>
          <p:nvPr/>
        </p:nvSpPr>
        <p:spPr>
          <a:xfrm>
            <a:off x="2423232" y="2985127"/>
            <a:ext cx="1688937" cy="1721515"/>
          </a:xfrm>
          <a:prstGeom prst="ellipse">
            <a:avLst/>
          </a:prstGeom>
          <a:solidFill>
            <a:srgbClr val="6DB031">
              <a:alpha val="73000"/>
            </a:srgb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smtClean="0"/>
              <a:t>Sociology</a:t>
            </a:r>
            <a:endParaRPr lang="en-US" sz="1400"/>
          </a:p>
        </p:txBody>
      </p:sp>
      <p:sp>
        <p:nvSpPr>
          <p:cNvPr id="7" name="Oval 6"/>
          <p:cNvSpPr/>
          <p:nvPr/>
        </p:nvSpPr>
        <p:spPr>
          <a:xfrm>
            <a:off x="3913002" y="2878183"/>
            <a:ext cx="1547983" cy="1535090"/>
          </a:xfrm>
          <a:prstGeom prst="ellipse">
            <a:avLst/>
          </a:prstGeom>
          <a:solidFill>
            <a:schemeClr val="accent1">
              <a:alpha val="7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Economics</a:t>
            </a:r>
          </a:p>
        </p:txBody>
      </p:sp>
      <p:sp>
        <p:nvSpPr>
          <p:cNvPr id="10" name="Oval 9"/>
          <p:cNvSpPr/>
          <p:nvPr/>
        </p:nvSpPr>
        <p:spPr>
          <a:xfrm>
            <a:off x="3438364" y="3740415"/>
            <a:ext cx="1485815" cy="1486171"/>
          </a:xfrm>
          <a:prstGeom prst="ellipse">
            <a:avLst/>
          </a:prstGeom>
          <a:solidFill>
            <a:srgbClr val="A14536">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Psychology</a:t>
            </a:r>
            <a:endParaRPr lang="en-US" sz="1600" dirty="0"/>
          </a:p>
        </p:txBody>
      </p:sp>
      <p:sp>
        <p:nvSpPr>
          <p:cNvPr id="11" name="Rectangle 10"/>
          <p:cNvSpPr/>
          <p:nvPr/>
        </p:nvSpPr>
        <p:spPr>
          <a:xfrm>
            <a:off x="13353" y="1600386"/>
            <a:ext cx="3997174" cy="1569660"/>
          </a:xfrm>
          <a:prstGeom prst="rect">
            <a:avLst/>
          </a:prstGeom>
        </p:spPr>
        <p:txBody>
          <a:bodyPr wrap="square">
            <a:spAutoFit/>
          </a:bodyPr>
          <a:lstStyle/>
          <a:p>
            <a:pPr algn="r"/>
            <a:r>
              <a:rPr lang="en-US" sz="1600" dirty="0" smtClean="0">
                <a:latin typeface="Arvo"/>
                <a:cs typeface="Arvo"/>
              </a:rPr>
              <a:t>How much time is spent on (x) activity by men vs. women? </a:t>
            </a:r>
          </a:p>
          <a:p>
            <a:pPr algn="r"/>
            <a:endParaRPr lang="en-US" sz="1600" dirty="0" smtClean="0">
              <a:latin typeface="Arvo"/>
              <a:cs typeface="Arvo"/>
            </a:endParaRPr>
          </a:p>
          <a:p>
            <a:pPr algn="r"/>
            <a:r>
              <a:rPr lang="en-US" sz="1600" i="1" dirty="0" smtClean="0">
                <a:latin typeface="Arvo"/>
                <a:cs typeface="Arvo"/>
              </a:rPr>
              <a:t>Exploring differences between societal groups</a:t>
            </a:r>
          </a:p>
          <a:p>
            <a:pPr algn="r"/>
            <a:endParaRPr lang="en-US" sz="1600" i="1" dirty="0">
              <a:latin typeface="Arvo"/>
              <a:cs typeface="Arvo"/>
            </a:endParaRPr>
          </a:p>
        </p:txBody>
      </p:sp>
      <p:sp>
        <p:nvSpPr>
          <p:cNvPr id="12" name="Rectangle 11"/>
          <p:cNvSpPr/>
          <p:nvPr/>
        </p:nvSpPr>
        <p:spPr>
          <a:xfrm>
            <a:off x="4272585" y="1586801"/>
            <a:ext cx="4871413" cy="1569660"/>
          </a:xfrm>
          <a:prstGeom prst="rect">
            <a:avLst/>
          </a:prstGeom>
        </p:spPr>
        <p:txBody>
          <a:bodyPr wrap="square">
            <a:spAutoFit/>
          </a:bodyPr>
          <a:lstStyle/>
          <a:p>
            <a:r>
              <a:rPr lang="en-US" sz="1600" dirty="0" smtClean="0">
                <a:latin typeface="Arvo"/>
                <a:cs typeface="Arvo"/>
              </a:rPr>
              <a:t>How much time is spent on productive work?</a:t>
            </a:r>
          </a:p>
          <a:p>
            <a:r>
              <a:rPr lang="en-US" sz="1600" dirty="0" smtClean="0">
                <a:latin typeface="Arvo"/>
                <a:cs typeface="Arvo"/>
              </a:rPr>
              <a:t>How much time is spent on non-market work?</a:t>
            </a:r>
          </a:p>
          <a:p>
            <a:endParaRPr lang="en-US" sz="1600" dirty="0" smtClean="0">
              <a:latin typeface="Arvo"/>
              <a:cs typeface="Arvo"/>
            </a:endParaRPr>
          </a:p>
          <a:p>
            <a:r>
              <a:rPr lang="en-US" sz="1600" i="1" dirty="0" smtClean="0">
                <a:latin typeface="Arvo"/>
                <a:cs typeface="Arvo"/>
              </a:rPr>
              <a:t>Informing economic models and social accounting systems</a:t>
            </a:r>
          </a:p>
          <a:p>
            <a:endParaRPr lang="en-US" sz="1600" i="1" dirty="0">
              <a:latin typeface="Arvo"/>
              <a:cs typeface="Arvo"/>
            </a:endParaRPr>
          </a:p>
        </p:txBody>
      </p:sp>
      <p:sp>
        <p:nvSpPr>
          <p:cNvPr id="15" name="Rectangle 14"/>
          <p:cNvSpPr/>
          <p:nvPr/>
        </p:nvSpPr>
        <p:spPr>
          <a:xfrm>
            <a:off x="213887" y="5252303"/>
            <a:ext cx="5240422" cy="1323439"/>
          </a:xfrm>
          <a:prstGeom prst="rect">
            <a:avLst/>
          </a:prstGeom>
        </p:spPr>
        <p:txBody>
          <a:bodyPr wrap="square">
            <a:spAutoFit/>
          </a:bodyPr>
          <a:lstStyle/>
          <a:p>
            <a:pPr algn="r"/>
            <a:r>
              <a:rPr lang="en-US" sz="1600" dirty="0">
                <a:latin typeface="Arvo"/>
                <a:cs typeface="Arvo"/>
              </a:rPr>
              <a:t>What patterns exist in the sequencing of activities? </a:t>
            </a:r>
          </a:p>
          <a:p>
            <a:pPr algn="r"/>
            <a:r>
              <a:rPr lang="en-US" sz="1600" dirty="0" smtClean="0">
                <a:latin typeface="Arvo"/>
                <a:cs typeface="Arvo"/>
              </a:rPr>
              <a:t>How </a:t>
            </a:r>
            <a:r>
              <a:rPr lang="en-US" sz="1600" dirty="0" smtClean="0">
                <a:latin typeface="Arvo"/>
                <a:cs typeface="Arvo"/>
              </a:rPr>
              <a:t>does our use of time relate to mood?</a:t>
            </a:r>
          </a:p>
          <a:p>
            <a:pPr algn="r"/>
            <a:endParaRPr lang="en-US" sz="1600" dirty="0" smtClean="0">
              <a:latin typeface="Arvo"/>
              <a:cs typeface="Arvo"/>
            </a:endParaRPr>
          </a:p>
          <a:p>
            <a:pPr algn="r"/>
            <a:r>
              <a:rPr lang="en-US" sz="1600" i="1" dirty="0" smtClean="0">
                <a:latin typeface="Arvo"/>
                <a:cs typeface="Arvo"/>
              </a:rPr>
              <a:t>Exploring behavioral correlates and determinants. </a:t>
            </a:r>
            <a:endParaRPr lang="en-US" sz="1600" i="1" dirty="0">
              <a:latin typeface="Arvo"/>
              <a:cs typeface="Arvo"/>
            </a:endParaRPr>
          </a:p>
        </p:txBody>
      </p:sp>
      <p:sp>
        <p:nvSpPr>
          <p:cNvPr id="24" name="TextBox 23"/>
          <p:cNvSpPr txBox="1"/>
          <p:nvPr/>
        </p:nvSpPr>
        <p:spPr>
          <a:xfrm>
            <a:off x="6055890" y="4531877"/>
            <a:ext cx="3091738" cy="2862323"/>
          </a:xfrm>
          <a:prstGeom prst="rect">
            <a:avLst/>
          </a:prstGeom>
          <a:noFill/>
        </p:spPr>
        <p:txBody>
          <a:bodyPr wrap="square" rtlCol="0">
            <a:spAutoFit/>
          </a:bodyPr>
          <a:lstStyle/>
          <a:p>
            <a:r>
              <a:rPr lang="en-US" i="1" dirty="0" smtClean="0">
                <a:latin typeface="Arvo"/>
                <a:cs typeface="Arvo"/>
              </a:rPr>
              <a:t>Time poverty</a:t>
            </a:r>
            <a:br>
              <a:rPr lang="en-US" i="1" dirty="0" smtClean="0">
                <a:latin typeface="Arvo"/>
                <a:cs typeface="Arvo"/>
              </a:rPr>
            </a:br>
            <a:r>
              <a:rPr lang="en-US" i="1" dirty="0" smtClean="0">
                <a:latin typeface="Arvo"/>
                <a:cs typeface="Arvo"/>
              </a:rPr>
              <a:t>Transportation policy</a:t>
            </a:r>
            <a:br>
              <a:rPr lang="en-US" i="1" dirty="0" smtClean="0">
                <a:latin typeface="Arvo"/>
                <a:cs typeface="Arvo"/>
              </a:rPr>
            </a:br>
            <a:r>
              <a:rPr lang="en-US" i="1" dirty="0" smtClean="0">
                <a:latin typeface="Arvo"/>
                <a:cs typeface="Arvo"/>
              </a:rPr>
              <a:t>Environmental impact</a:t>
            </a:r>
          </a:p>
          <a:p>
            <a:r>
              <a:rPr lang="en-US" i="1" dirty="0" smtClean="0">
                <a:latin typeface="Arvo"/>
                <a:cs typeface="Arvo"/>
              </a:rPr>
              <a:t>Gender equality</a:t>
            </a:r>
          </a:p>
          <a:p>
            <a:r>
              <a:rPr lang="en-US" i="1" dirty="0" smtClean="0">
                <a:latin typeface="Arvo"/>
                <a:cs typeface="Arvo"/>
              </a:rPr>
              <a:t>Determinants of health</a:t>
            </a:r>
            <a:br>
              <a:rPr lang="en-US" i="1" dirty="0" smtClean="0">
                <a:latin typeface="Arvo"/>
                <a:cs typeface="Arvo"/>
              </a:rPr>
            </a:br>
            <a:r>
              <a:rPr lang="en-US" i="1" dirty="0" smtClean="0">
                <a:latin typeface="Arvo"/>
                <a:cs typeface="Arvo"/>
              </a:rPr>
              <a:t>Work-life balance</a:t>
            </a:r>
          </a:p>
          <a:p>
            <a:r>
              <a:rPr lang="en-US" i="1" dirty="0" smtClean="0">
                <a:latin typeface="Arvo"/>
                <a:cs typeface="Arvo"/>
              </a:rPr>
              <a:t>…</a:t>
            </a:r>
          </a:p>
          <a:p>
            <a:endParaRPr lang="en-US" i="1" dirty="0" smtClean="0">
              <a:latin typeface="Arvo"/>
              <a:cs typeface="Arvo"/>
            </a:endParaRPr>
          </a:p>
          <a:p>
            <a:endParaRPr lang="en-US" i="1" dirty="0" smtClean="0">
              <a:latin typeface="Arvo"/>
              <a:cs typeface="Arvo"/>
            </a:endParaRPr>
          </a:p>
          <a:p>
            <a:endParaRPr lang="en-US" i="1" dirty="0">
              <a:latin typeface="Arvo"/>
              <a:cs typeface="Arvo"/>
            </a:endParaRPr>
          </a:p>
        </p:txBody>
      </p:sp>
      <p:pic>
        <p:nvPicPr>
          <p:cNvPr id="14" name="Picture 13"/>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1022401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2"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Scale>
                                      <p:cBhvr>
                                        <p:cTn id="10"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 dur="1000" decel="50000" fill="hold">
                                          <p:stCondLst>
                                            <p:cond delay="0"/>
                                          </p:stCondLst>
                                        </p:cTn>
                                        <p:tgtEl>
                                          <p:spTgt spid="6"/>
                                        </p:tgtEl>
                                        <p:attrNameLst>
                                          <p:attrName>ppt_x</p:attrName>
                                          <p:attrName>ppt_y</p:attrName>
                                        </p:attrNameLst>
                                      </p:cBhvr>
                                    </p:animMotion>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mph" presetSubtype="0" fill="hold" grpId="2" nodeType="clickEffect">
                                  <p:stCondLst>
                                    <p:cond delay="0"/>
                                  </p:stCondLst>
                                  <p:childTnLst>
                                    <p:animClr clrSpc="hsl" dir="cw">
                                      <p:cBhvr override="childStyle">
                                        <p:cTn id="16" dur="500" fill="hold"/>
                                        <p:tgtEl>
                                          <p:spTgt spid="6"/>
                                        </p:tgtEl>
                                        <p:attrNameLst>
                                          <p:attrName>style.color</p:attrName>
                                        </p:attrNameLst>
                                      </p:cBhvr>
                                      <p:by>
                                        <p:hsl h="0" s="-70588" l="0"/>
                                      </p:by>
                                    </p:animClr>
                                    <p:animClr clrSpc="hsl" dir="cw">
                                      <p:cBhvr>
                                        <p:cTn id="17" dur="500" fill="hold"/>
                                        <p:tgtEl>
                                          <p:spTgt spid="6"/>
                                        </p:tgtEl>
                                        <p:attrNameLst>
                                          <p:attrName>fillcolor</p:attrName>
                                        </p:attrNameLst>
                                      </p:cBhvr>
                                      <p:by>
                                        <p:hsl h="0" s="-70588" l="0"/>
                                      </p:by>
                                    </p:animClr>
                                    <p:animClr clrSpc="hsl" dir="cw">
                                      <p:cBhvr>
                                        <p:cTn id="18" dur="500" fill="hold"/>
                                        <p:tgtEl>
                                          <p:spTgt spid="6"/>
                                        </p:tgtEl>
                                        <p:attrNameLst>
                                          <p:attrName>stroke.color</p:attrName>
                                        </p:attrNameLst>
                                      </p:cBhvr>
                                      <p:by>
                                        <p:hsl h="0" s="-70588" l="0"/>
                                      </p:by>
                                    </p:animClr>
                                    <p:set>
                                      <p:cBhvr>
                                        <p:cTn id="19" dur="500" fill="hold"/>
                                        <p:tgtEl>
                                          <p:spTgt spid="6"/>
                                        </p:tgtEl>
                                        <p:attrNameLst>
                                          <p:attrName>fill.type</p:attrName>
                                        </p:attrNameLst>
                                      </p:cBhvr>
                                      <p:to>
                                        <p:strVal val="solid"/>
                                      </p:to>
                                    </p:se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Scale>
                                      <p:cBhvr>
                                        <p:cTn id="25"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7"/>
                                        </p:tgtEl>
                                        <p:attrNameLst>
                                          <p:attrName>ppt_x</p:attrName>
                                          <p:attrName>ppt_y</p:attrName>
                                        </p:attrNameLst>
                                      </p:cBhvr>
                                    </p:animMotion>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5" presetClass="emph" presetSubtype="0" fill="hold" grpId="1" nodeType="clickEffect">
                                  <p:stCondLst>
                                    <p:cond delay="0"/>
                                  </p:stCondLst>
                                  <p:childTnLst>
                                    <p:animClr clrSpc="hsl" dir="cw">
                                      <p:cBhvr override="childStyle">
                                        <p:cTn id="31" dur="500" fill="hold"/>
                                        <p:tgtEl>
                                          <p:spTgt spid="7"/>
                                        </p:tgtEl>
                                        <p:attrNameLst>
                                          <p:attrName>style.color</p:attrName>
                                        </p:attrNameLst>
                                      </p:cBhvr>
                                      <p:by>
                                        <p:hsl h="0" s="-70588" l="0"/>
                                      </p:by>
                                    </p:animClr>
                                    <p:animClr clrSpc="hsl" dir="cw">
                                      <p:cBhvr>
                                        <p:cTn id="32" dur="500" fill="hold"/>
                                        <p:tgtEl>
                                          <p:spTgt spid="7"/>
                                        </p:tgtEl>
                                        <p:attrNameLst>
                                          <p:attrName>fillcolor</p:attrName>
                                        </p:attrNameLst>
                                      </p:cBhvr>
                                      <p:by>
                                        <p:hsl h="0" s="-70588" l="0"/>
                                      </p:by>
                                    </p:animClr>
                                    <p:animClr clrSpc="hsl" dir="cw">
                                      <p:cBhvr>
                                        <p:cTn id="33" dur="500" fill="hold"/>
                                        <p:tgtEl>
                                          <p:spTgt spid="7"/>
                                        </p:tgtEl>
                                        <p:attrNameLst>
                                          <p:attrName>stroke.color</p:attrName>
                                        </p:attrNameLst>
                                      </p:cBhvr>
                                      <p:by>
                                        <p:hsl h="0" s="-70588" l="0"/>
                                      </p:by>
                                    </p:animClr>
                                    <p:set>
                                      <p:cBhvr>
                                        <p:cTn id="34" dur="500" fill="hold"/>
                                        <p:tgtEl>
                                          <p:spTgt spid="7"/>
                                        </p:tgtEl>
                                        <p:attrNameLst>
                                          <p:attrName>fill.type</p:attrName>
                                        </p:attrNameLst>
                                      </p:cBhvr>
                                      <p:to>
                                        <p:strVal val="solid"/>
                                      </p:to>
                                    </p:se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Scale>
                                      <p:cBhvr>
                                        <p:cTn id="40"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0"/>
                                        </p:tgtEl>
                                        <p:attrNameLst>
                                          <p:attrName>ppt_x</p:attrName>
                                          <p:attrName>ppt_y</p:attrName>
                                        </p:attrNameLst>
                                      </p:cBhvr>
                                    </p:animMotion>
                                    <p:animEffect transition="in" filter="fad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5" presetClass="emph" presetSubtype="0" fill="hold" grpId="1" nodeType="clickEffect">
                                  <p:stCondLst>
                                    <p:cond delay="0"/>
                                  </p:stCondLst>
                                  <p:childTnLst>
                                    <p:animClr clrSpc="hsl" dir="cw">
                                      <p:cBhvr override="childStyle">
                                        <p:cTn id="46" dur="500" fill="hold"/>
                                        <p:tgtEl>
                                          <p:spTgt spid="10"/>
                                        </p:tgtEl>
                                        <p:attrNameLst>
                                          <p:attrName>style.color</p:attrName>
                                        </p:attrNameLst>
                                      </p:cBhvr>
                                      <p:by>
                                        <p:hsl h="0" s="-70588" l="0"/>
                                      </p:by>
                                    </p:animClr>
                                    <p:animClr clrSpc="hsl" dir="cw">
                                      <p:cBhvr>
                                        <p:cTn id="47" dur="500" fill="hold"/>
                                        <p:tgtEl>
                                          <p:spTgt spid="10"/>
                                        </p:tgtEl>
                                        <p:attrNameLst>
                                          <p:attrName>fillcolor</p:attrName>
                                        </p:attrNameLst>
                                      </p:cBhvr>
                                      <p:by>
                                        <p:hsl h="0" s="-70588" l="0"/>
                                      </p:by>
                                    </p:animClr>
                                    <p:animClr clrSpc="hsl" dir="cw">
                                      <p:cBhvr>
                                        <p:cTn id="48" dur="500" fill="hold"/>
                                        <p:tgtEl>
                                          <p:spTgt spid="10"/>
                                        </p:tgtEl>
                                        <p:attrNameLst>
                                          <p:attrName>stroke.color</p:attrName>
                                        </p:attrNameLst>
                                      </p:cBhvr>
                                      <p:by>
                                        <p:hsl h="0" s="-70588" l="0"/>
                                      </p:by>
                                    </p:animClr>
                                    <p:set>
                                      <p:cBhvr>
                                        <p:cTn id="49" dur="500" fill="hold"/>
                                        <p:tgtEl>
                                          <p:spTgt spid="10"/>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P spid="7" grpId="0" animBg="1"/>
      <p:bldP spid="7" grpId="1" animBg="1"/>
      <p:bldP spid="10" grpId="0" animBg="1"/>
      <p:bldP spid="10" grpId="1" animBg="1"/>
      <p:bldP spid="11" grpId="0"/>
      <p:bldP spid="12" grpId="0"/>
      <p:bldP spid="15"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fr-FR" dirty="0" smtClean="0">
                <a:latin typeface="Avenir Book"/>
                <a:cs typeface="Avenir Book"/>
              </a:rPr>
              <a:t>How do </a:t>
            </a:r>
            <a:r>
              <a:rPr lang="fr-FR" dirty="0" err="1" smtClean="0">
                <a:latin typeface="Avenir Book"/>
                <a:cs typeface="Avenir Book"/>
              </a:rPr>
              <a:t>we</a:t>
            </a:r>
            <a:r>
              <a:rPr lang="fr-FR" dirty="0" smtClean="0">
                <a:latin typeface="Avenir Book"/>
                <a:cs typeface="Avenir Book"/>
              </a:rPr>
              <a:t> </a:t>
            </a:r>
            <a:r>
              <a:rPr lang="fr-FR" dirty="0" err="1" smtClean="0">
                <a:latin typeface="Avenir Book"/>
                <a:cs typeface="Avenir Book"/>
              </a:rPr>
              <a:t>collect</a:t>
            </a:r>
            <a:r>
              <a:rPr lang="fr-FR" dirty="0" smtClean="0">
                <a:latin typeface="Avenir Book"/>
                <a:cs typeface="Avenir Book"/>
              </a:rPr>
              <a:t> data?</a:t>
            </a:r>
            <a:endParaRPr lang="fr-FR" dirty="0">
              <a:latin typeface="Avenir Book"/>
              <a:cs typeface="Avenir Book"/>
            </a:endParaRPr>
          </a:p>
        </p:txBody>
      </p:sp>
      <p:sp>
        <p:nvSpPr>
          <p:cNvPr id="5" name="Content Placeholder 4"/>
          <p:cNvSpPr>
            <a:spLocks noGrp="1"/>
          </p:cNvSpPr>
          <p:nvPr>
            <p:ph idx="1"/>
          </p:nvPr>
        </p:nvSpPr>
        <p:spPr>
          <a:xfrm>
            <a:off x="457200" y="1600200"/>
            <a:ext cx="8229600" cy="4525963"/>
          </a:xfrm>
        </p:spPr>
        <p:txBody>
          <a:bodyPr>
            <a:normAutofit/>
          </a:bodyPr>
          <a:lstStyle/>
          <a:p>
            <a:r>
              <a:rPr lang="en-US" dirty="0" smtClean="0">
                <a:effectLst/>
              </a:rPr>
              <a:t>Direct observation</a:t>
            </a:r>
          </a:p>
          <a:p>
            <a:r>
              <a:rPr lang="en-US" dirty="0" smtClean="0">
                <a:effectLst/>
              </a:rPr>
              <a:t>Survey</a:t>
            </a:r>
          </a:p>
          <a:p>
            <a:r>
              <a:rPr lang="en-US" dirty="0" smtClean="0"/>
              <a:t>Experience sampling</a:t>
            </a:r>
          </a:p>
          <a:p>
            <a:r>
              <a:rPr lang="en-US" dirty="0" smtClean="0">
                <a:effectLst/>
              </a:rPr>
              <a:t>Databases of time-stamped information</a:t>
            </a:r>
          </a:p>
          <a:p>
            <a:r>
              <a:rPr lang="en-US" b="1" dirty="0" smtClean="0"/>
              <a:t>Time-use diaries</a:t>
            </a:r>
            <a:endParaRPr lang="en-US" b="1" dirty="0">
              <a:effectLst/>
            </a:endParaRPr>
          </a:p>
          <a:p>
            <a:pPr marL="0" indent="0">
              <a:buNone/>
            </a:pPr>
            <a:endParaRPr lang="en-US" dirty="0" smtClean="0"/>
          </a:p>
          <a:p>
            <a:endParaRPr lang="fr-FR" dirty="0"/>
          </a:p>
        </p:txBody>
      </p:sp>
      <p:pic>
        <p:nvPicPr>
          <p:cNvPr id="2" name="Picture 1"/>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5384415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148" r="6148"/>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itle 3"/>
          <p:cNvSpPr>
            <a:spLocks noGrp="1"/>
          </p:cNvSpPr>
          <p:nvPr>
            <p:ph type="title"/>
          </p:nvPr>
        </p:nvSpPr>
        <p:spPr>
          <a:xfrm>
            <a:off x="457200" y="274638"/>
            <a:ext cx="8229600" cy="1143000"/>
          </a:xfrm>
        </p:spPr>
        <p:txBody>
          <a:bodyPr/>
          <a:lstStyle/>
          <a:p>
            <a:pPr algn="l"/>
            <a:r>
              <a:rPr lang="fr-FR" dirty="0" err="1" smtClean="0">
                <a:latin typeface="Avenir Book"/>
                <a:cs typeface="Avenir Book"/>
              </a:rPr>
              <a:t>Sample</a:t>
            </a:r>
            <a:r>
              <a:rPr lang="fr-FR" dirty="0" smtClean="0">
                <a:latin typeface="Avenir Book"/>
                <a:cs typeface="Avenir Book"/>
              </a:rPr>
              <a:t> </a:t>
            </a:r>
            <a:r>
              <a:rPr lang="fr-FR" dirty="0" err="1" smtClean="0">
                <a:latin typeface="Avenir Book"/>
                <a:cs typeface="Avenir Book"/>
              </a:rPr>
              <a:t>Diary</a:t>
            </a:r>
            <a:endParaRPr lang="fr-FR" dirty="0">
              <a:latin typeface="Avenir Book"/>
              <a:cs typeface="Avenir Book"/>
            </a:endParaRPr>
          </a:p>
        </p:txBody>
      </p:sp>
      <p:pic>
        <p:nvPicPr>
          <p:cNvPr id="7" name="Picture 6"/>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41943805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fr-FR" dirty="0" smtClean="0">
                <a:latin typeface="Avenir Book"/>
                <a:cs typeface="Avenir Book"/>
              </a:rPr>
              <a:t>How do </a:t>
            </a:r>
            <a:r>
              <a:rPr lang="fr-FR" dirty="0" err="1" smtClean="0">
                <a:latin typeface="Avenir Book"/>
                <a:cs typeface="Avenir Book"/>
              </a:rPr>
              <a:t>we</a:t>
            </a:r>
            <a:r>
              <a:rPr lang="fr-FR" dirty="0" smtClean="0">
                <a:latin typeface="Avenir Book"/>
                <a:cs typeface="Avenir Book"/>
              </a:rPr>
              <a:t> compare data?</a:t>
            </a:r>
            <a:endParaRPr lang="fr-FR" dirty="0">
              <a:latin typeface="Avenir Book"/>
              <a:cs typeface="Avenir Book"/>
            </a:endParaRPr>
          </a:p>
        </p:txBody>
      </p:sp>
      <p:sp>
        <p:nvSpPr>
          <p:cNvPr id="5" name="Content Placeholder 4"/>
          <p:cNvSpPr>
            <a:spLocks noGrp="1"/>
          </p:cNvSpPr>
          <p:nvPr>
            <p:ph idx="1"/>
          </p:nvPr>
        </p:nvSpPr>
        <p:spPr>
          <a:xfrm>
            <a:off x="457200" y="1600200"/>
            <a:ext cx="8229600" cy="4525963"/>
          </a:xfrm>
        </p:spPr>
        <p:txBody>
          <a:bodyPr>
            <a:normAutofit/>
          </a:bodyPr>
          <a:lstStyle/>
          <a:p>
            <a:pPr marL="0" indent="0">
              <a:buNone/>
            </a:pPr>
            <a:r>
              <a:rPr lang="en-US" i="1" dirty="0" smtClean="0"/>
              <a:t>Harmonization</a:t>
            </a:r>
            <a:endParaRPr lang="en-US" i="1" dirty="0"/>
          </a:p>
          <a:p>
            <a:pPr lvl="1">
              <a:buFont typeface="Arial"/>
              <a:buChar char="•"/>
            </a:pPr>
            <a:r>
              <a:rPr lang="en-US" dirty="0" smtClean="0"/>
              <a:t>Consistent activity list</a:t>
            </a:r>
          </a:p>
          <a:p>
            <a:pPr lvl="1">
              <a:buFont typeface="Arial"/>
              <a:buChar char="•"/>
            </a:pPr>
            <a:r>
              <a:rPr lang="en-US" dirty="0" smtClean="0"/>
              <a:t>Consistent operational definition of factors such as:</a:t>
            </a:r>
          </a:p>
          <a:p>
            <a:pPr lvl="2"/>
            <a:r>
              <a:rPr lang="en-US" dirty="0" smtClean="0"/>
              <a:t>Multi-tasking</a:t>
            </a:r>
          </a:p>
          <a:p>
            <a:pPr lvl="2"/>
            <a:r>
              <a:rPr lang="en-US" dirty="0" smtClean="0"/>
              <a:t>Transportation</a:t>
            </a:r>
          </a:p>
          <a:p>
            <a:pPr lvl="2"/>
            <a:r>
              <a:rPr lang="en-US" dirty="0" smtClean="0"/>
              <a:t>Granularity of tracking</a:t>
            </a:r>
          </a:p>
          <a:p>
            <a:pPr lvl="2"/>
            <a:endParaRPr lang="en-US" dirty="0" smtClean="0"/>
          </a:p>
          <a:p>
            <a:endParaRPr lang="en-US" dirty="0">
              <a:effectLst/>
            </a:endParaRPr>
          </a:p>
          <a:p>
            <a:pPr marL="0" indent="0">
              <a:buNone/>
            </a:pPr>
            <a:endParaRPr lang="en-US" dirty="0" smtClean="0"/>
          </a:p>
          <a:p>
            <a:endParaRPr lang="fr-FR" dirty="0"/>
          </a:p>
        </p:txBody>
      </p:sp>
      <p:pic>
        <p:nvPicPr>
          <p:cNvPr id="8" name="Picture 7"/>
          <p:cNvPicPr>
            <a:picLocks noChangeAspect="1"/>
          </p:cNvPicPr>
          <p:nvPr/>
        </p:nvPicPr>
        <p:blipFill>
          <a:blip r:embed="rId3"/>
          <a:stretch>
            <a:fillRect/>
          </a:stretch>
        </p:blipFill>
        <p:spPr>
          <a:xfrm>
            <a:off x="8234946" y="0"/>
            <a:ext cx="909053" cy="909053"/>
          </a:xfrm>
          <a:prstGeom prst="rect">
            <a:avLst/>
          </a:prstGeom>
        </p:spPr>
      </p:pic>
    </p:spTree>
    <p:extLst>
      <p:ext uri="{BB962C8B-B14F-4D97-AF65-F5344CB8AC3E}">
        <p14:creationId xmlns:p14="http://schemas.microsoft.com/office/powerpoint/2010/main" val="5384415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457200" y="274638"/>
            <a:ext cx="8229600" cy="1143000"/>
          </a:xfrm>
        </p:spPr>
        <p:txBody>
          <a:bodyPr>
            <a:normAutofit/>
          </a:bodyPr>
          <a:lstStyle/>
          <a:p>
            <a:pPr algn="l"/>
            <a:r>
              <a:rPr lang="fr-FR" dirty="0" err="1" smtClean="0">
                <a:latin typeface="Avenir Book"/>
                <a:cs typeface="Avenir Book"/>
              </a:rPr>
              <a:t>Methodological</a:t>
            </a:r>
            <a:r>
              <a:rPr lang="fr-FR" dirty="0" smtClean="0">
                <a:latin typeface="Avenir Book"/>
                <a:cs typeface="Avenir Book"/>
              </a:rPr>
              <a:t> </a:t>
            </a:r>
            <a:r>
              <a:rPr lang="fr-FR" dirty="0" err="1">
                <a:latin typeface="Avenir Book"/>
                <a:cs typeface="Avenir Book"/>
              </a:rPr>
              <a:t>c</a:t>
            </a:r>
            <a:r>
              <a:rPr lang="fr-FR" dirty="0" err="1" smtClean="0">
                <a:latin typeface="Avenir Book"/>
                <a:cs typeface="Avenir Book"/>
              </a:rPr>
              <a:t>onsiderations</a:t>
            </a:r>
            <a:endParaRPr lang="fr-FR" dirty="0">
              <a:latin typeface="Avenir Book"/>
              <a:cs typeface="Avenir Book"/>
            </a:endParaRPr>
          </a:p>
        </p:txBody>
      </p:sp>
      <p:sp>
        <p:nvSpPr>
          <p:cNvPr id="9" name="Content Placeholder 4"/>
          <p:cNvSpPr>
            <a:spLocks noGrp="1"/>
          </p:cNvSpPr>
          <p:nvPr>
            <p:ph idx="1"/>
          </p:nvPr>
        </p:nvSpPr>
        <p:spPr>
          <a:xfrm>
            <a:off x="457200" y="1600200"/>
            <a:ext cx="8229600" cy="4525963"/>
          </a:xfrm>
        </p:spPr>
        <p:txBody>
          <a:bodyPr>
            <a:normAutofit/>
          </a:bodyPr>
          <a:lstStyle/>
          <a:p>
            <a:r>
              <a:rPr lang="en-US" dirty="0" smtClean="0">
                <a:effectLst/>
              </a:rPr>
              <a:t>Length of observation window</a:t>
            </a:r>
          </a:p>
          <a:p>
            <a:r>
              <a:rPr lang="en-US" dirty="0" smtClean="0">
                <a:effectLst/>
              </a:rPr>
              <a:t>Continuous recording or fixed intervals</a:t>
            </a:r>
          </a:p>
          <a:p>
            <a:r>
              <a:rPr lang="en-US" dirty="0" smtClean="0">
                <a:effectLst/>
              </a:rPr>
              <a:t>Self-coding or post-coding</a:t>
            </a:r>
          </a:p>
          <a:p>
            <a:r>
              <a:rPr lang="en-US" dirty="0" smtClean="0">
                <a:effectLst/>
              </a:rPr>
              <a:t>Size of sample</a:t>
            </a:r>
          </a:p>
          <a:p>
            <a:r>
              <a:rPr lang="en-US" dirty="0" smtClean="0"/>
              <a:t>Population choice</a:t>
            </a:r>
          </a:p>
          <a:p>
            <a:r>
              <a:rPr lang="en-US" dirty="0" smtClean="0"/>
              <a:t>Contextual questions</a:t>
            </a:r>
            <a:endParaRPr lang="en-US" dirty="0" smtClean="0">
              <a:effectLst/>
            </a:endParaRPr>
          </a:p>
          <a:p>
            <a:endParaRPr lang="en-US" dirty="0" smtClean="0">
              <a:effectLst/>
            </a:endParaRPr>
          </a:p>
          <a:p>
            <a:pPr marL="0" indent="0">
              <a:buNone/>
            </a:pPr>
            <a:endParaRPr lang="en-US" dirty="0" smtClean="0"/>
          </a:p>
          <a:p>
            <a:endParaRPr lang="fr-FR" dirty="0"/>
          </a:p>
        </p:txBody>
      </p:sp>
      <p:pic>
        <p:nvPicPr>
          <p:cNvPr id="6" name="Picture 5"/>
          <p:cNvPicPr>
            <a:picLocks noChangeAspect="1"/>
          </p:cNvPicPr>
          <p:nvPr/>
        </p:nvPicPr>
        <p:blipFill>
          <a:blip r:embed="rId2"/>
          <a:stretch>
            <a:fillRect/>
          </a:stretch>
        </p:blipFill>
        <p:spPr>
          <a:xfrm>
            <a:off x="8234946" y="0"/>
            <a:ext cx="909053" cy="909053"/>
          </a:xfrm>
          <a:prstGeom prst="rect">
            <a:avLst/>
          </a:prstGeom>
        </p:spPr>
      </p:pic>
    </p:spTree>
    <p:extLst>
      <p:ext uri="{BB962C8B-B14F-4D97-AF65-F5344CB8AC3E}">
        <p14:creationId xmlns:p14="http://schemas.microsoft.com/office/powerpoint/2010/main" val="22679133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fr-FR" dirty="0" smtClean="0">
                <a:latin typeface="Avenir Book"/>
                <a:cs typeface="Avenir Book"/>
              </a:rPr>
              <a:t>Dimensions of time-use</a:t>
            </a:r>
            <a:endParaRPr lang="fr-FR" dirty="0">
              <a:latin typeface="Avenir Book"/>
              <a:cs typeface="Avenir Book"/>
            </a:endParaRPr>
          </a:p>
        </p:txBody>
      </p:sp>
      <p:cxnSp>
        <p:nvCxnSpPr>
          <p:cNvPr id="8" name="Straight Connector 7"/>
          <p:cNvCxnSpPr/>
          <p:nvPr/>
        </p:nvCxnSpPr>
        <p:spPr>
          <a:xfrm>
            <a:off x="2210965" y="2459789"/>
            <a:ext cx="0" cy="2526632"/>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29392" y="1813749"/>
            <a:ext cx="1493317" cy="461665"/>
          </a:xfrm>
          <a:prstGeom prst="rect">
            <a:avLst/>
          </a:prstGeom>
          <a:noFill/>
        </p:spPr>
        <p:txBody>
          <a:bodyPr wrap="none" rtlCol="0">
            <a:spAutoFit/>
          </a:bodyPr>
          <a:lstStyle/>
          <a:p>
            <a:r>
              <a:rPr lang="fr-FR" sz="2400" dirty="0" smtClean="0">
                <a:latin typeface="Arvo"/>
                <a:cs typeface="Arvo"/>
              </a:rPr>
              <a:t>duration</a:t>
            </a:r>
            <a:endParaRPr lang="fr-FR" sz="2400" dirty="0">
              <a:latin typeface="Arvo"/>
              <a:cs typeface="Arvo"/>
            </a:endParaRPr>
          </a:p>
        </p:txBody>
      </p:sp>
      <p:sp>
        <p:nvSpPr>
          <p:cNvPr id="15" name="TextBox 14"/>
          <p:cNvSpPr txBox="1"/>
          <p:nvPr/>
        </p:nvSpPr>
        <p:spPr>
          <a:xfrm>
            <a:off x="4643791" y="1813749"/>
            <a:ext cx="1621057" cy="461665"/>
          </a:xfrm>
          <a:prstGeom prst="rect">
            <a:avLst/>
          </a:prstGeom>
          <a:noFill/>
        </p:spPr>
        <p:txBody>
          <a:bodyPr wrap="none" rtlCol="0">
            <a:spAutoFit/>
          </a:bodyPr>
          <a:lstStyle/>
          <a:p>
            <a:r>
              <a:rPr lang="fr-FR" sz="2400" dirty="0" err="1" smtClean="0">
                <a:latin typeface="Arvo"/>
                <a:cs typeface="Arvo"/>
              </a:rPr>
              <a:t>sequence</a:t>
            </a:r>
            <a:endParaRPr lang="fr-FR" sz="2400" dirty="0">
              <a:latin typeface="Arvo"/>
              <a:cs typeface="Arvo"/>
            </a:endParaRPr>
          </a:p>
        </p:txBody>
      </p:sp>
      <p:sp>
        <p:nvSpPr>
          <p:cNvPr id="16" name="TextBox 15"/>
          <p:cNvSpPr txBox="1"/>
          <p:nvPr/>
        </p:nvSpPr>
        <p:spPr>
          <a:xfrm>
            <a:off x="2692603" y="1799946"/>
            <a:ext cx="1190350" cy="461665"/>
          </a:xfrm>
          <a:prstGeom prst="rect">
            <a:avLst/>
          </a:prstGeom>
          <a:noFill/>
        </p:spPr>
        <p:txBody>
          <a:bodyPr wrap="none" rtlCol="0">
            <a:spAutoFit/>
          </a:bodyPr>
          <a:lstStyle/>
          <a:p>
            <a:r>
              <a:rPr lang="fr-FR" sz="2400" dirty="0" smtClean="0">
                <a:latin typeface="Arvo"/>
                <a:cs typeface="Arvo"/>
              </a:rPr>
              <a:t>timing</a:t>
            </a:r>
            <a:endParaRPr lang="fr-FR" sz="2400" dirty="0">
              <a:latin typeface="Arvo"/>
              <a:cs typeface="Arvo"/>
            </a:endParaRPr>
          </a:p>
        </p:txBody>
      </p:sp>
      <p:sp>
        <p:nvSpPr>
          <p:cNvPr id="17" name="TextBox 16"/>
          <p:cNvSpPr txBox="1"/>
          <p:nvPr/>
        </p:nvSpPr>
        <p:spPr>
          <a:xfrm>
            <a:off x="6820414" y="1813749"/>
            <a:ext cx="1728207" cy="461665"/>
          </a:xfrm>
          <a:prstGeom prst="rect">
            <a:avLst/>
          </a:prstGeom>
          <a:noFill/>
        </p:spPr>
        <p:txBody>
          <a:bodyPr wrap="none" rtlCol="0">
            <a:spAutoFit/>
          </a:bodyPr>
          <a:lstStyle/>
          <a:p>
            <a:r>
              <a:rPr lang="fr-FR" sz="2400" dirty="0" err="1" smtClean="0">
                <a:latin typeface="Arvo"/>
                <a:cs typeface="Arvo"/>
              </a:rPr>
              <a:t>frequency</a:t>
            </a:r>
            <a:endParaRPr lang="fr-FR" sz="2400" dirty="0">
              <a:latin typeface="Arvo"/>
              <a:cs typeface="Arvo"/>
            </a:endParaRPr>
          </a:p>
        </p:txBody>
      </p:sp>
      <p:cxnSp>
        <p:nvCxnSpPr>
          <p:cNvPr id="18" name="Straight Connector 17"/>
          <p:cNvCxnSpPr/>
          <p:nvPr/>
        </p:nvCxnSpPr>
        <p:spPr>
          <a:xfrm>
            <a:off x="4326248" y="2459789"/>
            <a:ext cx="1" cy="252663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6544608" y="2459789"/>
            <a:ext cx="0" cy="2526632"/>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12207" y="2954428"/>
            <a:ext cx="1958654" cy="1569660"/>
          </a:xfrm>
          <a:prstGeom prst="rect">
            <a:avLst/>
          </a:prstGeom>
          <a:noFill/>
        </p:spPr>
        <p:txBody>
          <a:bodyPr wrap="square" rtlCol="0">
            <a:spAutoFit/>
          </a:bodyPr>
          <a:lstStyle/>
          <a:p>
            <a:r>
              <a:rPr lang="fr-FR" sz="1600" i="1" dirty="0" err="1" smtClean="0">
                <a:latin typeface="Arvo"/>
                <a:cs typeface="Arvo"/>
              </a:rPr>
              <a:t>Quantity</a:t>
            </a:r>
            <a:r>
              <a:rPr lang="fr-FR" sz="1600" i="1" dirty="0" smtClean="0">
                <a:latin typeface="Arvo"/>
                <a:cs typeface="Arvo"/>
              </a:rPr>
              <a:t> of time</a:t>
            </a:r>
          </a:p>
          <a:p>
            <a:endParaRPr lang="fr-FR" sz="1600" i="1" dirty="0">
              <a:latin typeface="Arvo"/>
              <a:cs typeface="Arvo"/>
            </a:endParaRPr>
          </a:p>
          <a:p>
            <a:r>
              <a:rPr lang="fr-FR" sz="1600" dirty="0" smtClean="0">
                <a:latin typeface="Arvo"/>
                <a:cs typeface="Arvo"/>
              </a:rPr>
              <a:t>How </a:t>
            </a:r>
            <a:r>
              <a:rPr lang="fr-FR" sz="1600" dirty="0" err="1" smtClean="0">
                <a:latin typeface="Arvo"/>
                <a:cs typeface="Arvo"/>
              </a:rPr>
              <a:t>much</a:t>
            </a:r>
            <a:r>
              <a:rPr lang="fr-FR" sz="1600" dirty="0" smtClean="0">
                <a:latin typeface="Arvo"/>
                <a:cs typeface="Arvo"/>
              </a:rPr>
              <a:t> time do I </a:t>
            </a:r>
            <a:r>
              <a:rPr lang="fr-FR" sz="1600" dirty="0" err="1" smtClean="0">
                <a:latin typeface="Arvo"/>
                <a:cs typeface="Arvo"/>
              </a:rPr>
              <a:t>spend</a:t>
            </a:r>
            <a:r>
              <a:rPr lang="fr-FR" sz="1600" dirty="0" smtClean="0">
                <a:latin typeface="Arvo"/>
                <a:cs typeface="Arvo"/>
              </a:rPr>
              <a:t> brushing</a:t>
            </a:r>
            <a:br>
              <a:rPr lang="fr-FR" sz="1600" dirty="0" smtClean="0">
                <a:latin typeface="Arvo"/>
                <a:cs typeface="Arvo"/>
              </a:rPr>
            </a:br>
            <a:r>
              <a:rPr lang="fr-FR" sz="1600" dirty="0" err="1" smtClean="0">
                <a:latin typeface="Arvo"/>
                <a:cs typeface="Arvo"/>
              </a:rPr>
              <a:t>my</a:t>
            </a:r>
            <a:r>
              <a:rPr lang="fr-FR" sz="1600" dirty="0" smtClean="0">
                <a:latin typeface="Arvo"/>
                <a:cs typeface="Arvo"/>
              </a:rPr>
              <a:t> </a:t>
            </a:r>
            <a:r>
              <a:rPr lang="fr-FR" sz="1600" dirty="0" err="1" smtClean="0">
                <a:latin typeface="Arvo"/>
                <a:cs typeface="Arvo"/>
              </a:rPr>
              <a:t>teeth</a:t>
            </a:r>
            <a:r>
              <a:rPr lang="fr-FR" sz="1600" dirty="0" smtClean="0">
                <a:latin typeface="Arvo"/>
                <a:cs typeface="Arvo"/>
              </a:rPr>
              <a:t>?</a:t>
            </a:r>
            <a:endParaRPr lang="fr-FR" sz="1600" dirty="0">
              <a:latin typeface="Arvo"/>
              <a:cs typeface="Arvo"/>
            </a:endParaRPr>
          </a:p>
        </p:txBody>
      </p:sp>
      <p:sp>
        <p:nvSpPr>
          <p:cNvPr id="31" name="TextBox 30"/>
          <p:cNvSpPr txBox="1"/>
          <p:nvPr/>
        </p:nvSpPr>
        <p:spPr>
          <a:xfrm>
            <a:off x="2301658" y="2954962"/>
            <a:ext cx="1919716" cy="1323439"/>
          </a:xfrm>
          <a:prstGeom prst="rect">
            <a:avLst/>
          </a:prstGeom>
          <a:noFill/>
        </p:spPr>
        <p:txBody>
          <a:bodyPr wrap="none" rtlCol="0">
            <a:spAutoFit/>
          </a:bodyPr>
          <a:lstStyle/>
          <a:p>
            <a:r>
              <a:rPr lang="fr-FR" sz="1600" i="1" dirty="0" smtClean="0">
                <a:latin typeface="Arvo"/>
                <a:cs typeface="Arvo"/>
              </a:rPr>
              <a:t>Time of </a:t>
            </a:r>
            <a:r>
              <a:rPr lang="fr-FR" sz="1600" i="1" dirty="0" err="1" smtClean="0">
                <a:latin typeface="Arvo"/>
                <a:cs typeface="Arvo"/>
              </a:rPr>
              <a:t>day</a:t>
            </a:r>
            <a:r>
              <a:rPr lang="fr-FR" sz="1600" i="1" dirty="0" smtClean="0">
                <a:latin typeface="Arvo"/>
                <a:cs typeface="Arvo"/>
              </a:rPr>
              <a:t/>
            </a:r>
            <a:br>
              <a:rPr lang="fr-FR" sz="1600" i="1" dirty="0" smtClean="0">
                <a:latin typeface="Arvo"/>
                <a:cs typeface="Arvo"/>
              </a:rPr>
            </a:br>
            <a:endParaRPr lang="fr-FR" sz="1600" i="1" dirty="0" smtClean="0">
              <a:latin typeface="Arvo"/>
              <a:cs typeface="Arvo"/>
            </a:endParaRPr>
          </a:p>
          <a:p>
            <a:r>
              <a:rPr lang="fr-FR" sz="1600" dirty="0" err="1" smtClean="0">
                <a:latin typeface="Arvo"/>
                <a:cs typeface="Arvo"/>
              </a:rPr>
              <a:t>What</a:t>
            </a:r>
            <a:r>
              <a:rPr lang="fr-FR" sz="1600" dirty="0" smtClean="0">
                <a:latin typeface="Arvo"/>
                <a:cs typeface="Arvo"/>
              </a:rPr>
              <a:t> time of </a:t>
            </a:r>
            <a:r>
              <a:rPr lang="fr-FR" sz="1600" dirty="0" err="1" smtClean="0">
                <a:latin typeface="Arvo"/>
                <a:cs typeface="Arvo"/>
              </a:rPr>
              <a:t>day</a:t>
            </a:r>
            <a:r>
              <a:rPr lang="fr-FR" sz="1600" dirty="0" smtClean="0">
                <a:latin typeface="Arvo"/>
                <a:cs typeface="Arvo"/>
              </a:rPr>
              <a:t/>
            </a:r>
            <a:br>
              <a:rPr lang="fr-FR" sz="1600" dirty="0" smtClean="0">
                <a:latin typeface="Arvo"/>
                <a:cs typeface="Arvo"/>
              </a:rPr>
            </a:br>
            <a:r>
              <a:rPr lang="fr-FR" sz="1600" dirty="0" smtClean="0">
                <a:latin typeface="Arvo"/>
                <a:cs typeface="Arvo"/>
              </a:rPr>
              <a:t>do I </a:t>
            </a:r>
            <a:r>
              <a:rPr lang="fr-FR" sz="1600" dirty="0" err="1" smtClean="0">
                <a:latin typeface="Arvo"/>
                <a:cs typeface="Arvo"/>
              </a:rPr>
              <a:t>brush</a:t>
            </a:r>
            <a:r>
              <a:rPr lang="fr-FR" sz="1600" dirty="0" smtClean="0">
                <a:latin typeface="Arvo"/>
                <a:cs typeface="Arvo"/>
              </a:rPr>
              <a:t> </a:t>
            </a:r>
            <a:r>
              <a:rPr lang="fr-FR" sz="1600" dirty="0" err="1" smtClean="0">
                <a:latin typeface="Arvo"/>
                <a:cs typeface="Arvo"/>
              </a:rPr>
              <a:t>my</a:t>
            </a:r>
            <a:r>
              <a:rPr lang="fr-FR" sz="1600" dirty="0" smtClean="0">
                <a:latin typeface="Arvo"/>
                <a:cs typeface="Arvo"/>
              </a:rPr>
              <a:t> </a:t>
            </a:r>
            <a:br>
              <a:rPr lang="fr-FR" sz="1600" dirty="0" smtClean="0">
                <a:latin typeface="Arvo"/>
                <a:cs typeface="Arvo"/>
              </a:rPr>
            </a:br>
            <a:r>
              <a:rPr lang="fr-FR" sz="1600" dirty="0" err="1" smtClean="0">
                <a:latin typeface="Arvo"/>
                <a:cs typeface="Arvo"/>
              </a:rPr>
              <a:t>teeth</a:t>
            </a:r>
            <a:r>
              <a:rPr lang="fr-FR" sz="1600" dirty="0" smtClean="0">
                <a:latin typeface="Arvo"/>
                <a:cs typeface="Arvo"/>
              </a:rPr>
              <a:t>?</a:t>
            </a:r>
            <a:endParaRPr lang="fr-FR" sz="1600" dirty="0">
              <a:latin typeface="Arvo"/>
              <a:cs typeface="Arvo"/>
            </a:endParaRPr>
          </a:p>
        </p:txBody>
      </p:sp>
      <p:sp>
        <p:nvSpPr>
          <p:cNvPr id="32" name="TextBox 31"/>
          <p:cNvSpPr txBox="1"/>
          <p:nvPr/>
        </p:nvSpPr>
        <p:spPr>
          <a:xfrm>
            <a:off x="4410743" y="2954962"/>
            <a:ext cx="2069797" cy="1569660"/>
          </a:xfrm>
          <a:prstGeom prst="rect">
            <a:avLst/>
          </a:prstGeom>
          <a:noFill/>
        </p:spPr>
        <p:txBody>
          <a:bodyPr wrap="none" rtlCol="0">
            <a:spAutoFit/>
          </a:bodyPr>
          <a:lstStyle/>
          <a:p>
            <a:r>
              <a:rPr lang="fr-FR" sz="1600" i="1" dirty="0" err="1" smtClean="0">
                <a:latin typeface="Arvo"/>
                <a:cs typeface="Arvo"/>
              </a:rPr>
              <a:t>Order</a:t>
            </a:r>
            <a:r>
              <a:rPr lang="fr-FR" sz="1600" i="1" dirty="0" smtClean="0">
                <a:latin typeface="Arvo"/>
                <a:cs typeface="Arvo"/>
              </a:rPr>
              <a:t> of </a:t>
            </a:r>
            <a:r>
              <a:rPr lang="fr-FR" sz="1600" i="1" dirty="0" err="1" smtClean="0">
                <a:latin typeface="Arvo"/>
                <a:cs typeface="Arvo"/>
              </a:rPr>
              <a:t>activities</a:t>
            </a:r>
            <a:r>
              <a:rPr lang="fr-FR" sz="1600" i="1" dirty="0" smtClean="0">
                <a:latin typeface="Arvo"/>
                <a:cs typeface="Arvo"/>
              </a:rPr>
              <a:t/>
            </a:r>
            <a:br>
              <a:rPr lang="fr-FR" sz="1600" i="1" dirty="0" smtClean="0">
                <a:latin typeface="Arvo"/>
                <a:cs typeface="Arvo"/>
              </a:rPr>
            </a:br>
            <a:r>
              <a:rPr lang="fr-FR" sz="1600" i="1" dirty="0" smtClean="0">
                <a:latin typeface="Arvo"/>
                <a:cs typeface="Arvo"/>
              </a:rPr>
              <a:t/>
            </a:r>
            <a:br>
              <a:rPr lang="fr-FR" sz="1600" i="1" dirty="0" smtClean="0">
                <a:latin typeface="Arvo"/>
                <a:cs typeface="Arvo"/>
              </a:rPr>
            </a:br>
            <a:r>
              <a:rPr lang="fr-FR" sz="1600" dirty="0" err="1" smtClean="0">
                <a:latin typeface="Arvo"/>
                <a:cs typeface="Arvo"/>
              </a:rPr>
              <a:t>What</a:t>
            </a:r>
            <a:r>
              <a:rPr lang="fr-FR" sz="1600" dirty="0" smtClean="0">
                <a:latin typeface="Arvo"/>
                <a:cs typeface="Arvo"/>
              </a:rPr>
              <a:t> </a:t>
            </a:r>
            <a:r>
              <a:rPr lang="fr-FR" sz="1600" dirty="0" err="1" smtClean="0">
                <a:latin typeface="Arvo"/>
                <a:cs typeface="Arvo"/>
              </a:rPr>
              <a:t>activities</a:t>
            </a:r>
            <a:r>
              <a:rPr lang="fr-FR" sz="1600" dirty="0" smtClean="0">
                <a:latin typeface="Arvo"/>
                <a:cs typeface="Arvo"/>
              </a:rPr>
              <a:t> do </a:t>
            </a:r>
            <a:br>
              <a:rPr lang="fr-FR" sz="1600" dirty="0" smtClean="0">
                <a:latin typeface="Arvo"/>
                <a:cs typeface="Arvo"/>
              </a:rPr>
            </a:br>
            <a:r>
              <a:rPr lang="fr-FR" sz="1600" dirty="0" smtClean="0">
                <a:latin typeface="Arvo"/>
                <a:cs typeface="Arvo"/>
              </a:rPr>
              <a:t>I do </a:t>
            </a:r>
            <a:r>
              <a:rPr lang="fr-FR" sz="1600" dirty="0" err="1" smtClean="0">
                <a:latin typeface="Arvo"/>
                <a:cs typeface="Arvo"/>
              </a:rPr>
              <a:t>before</a:t>
            </a:r>
            <a:r>
              <a:rPr lang="fr-FR" sz="1600" dirty="0" smtClean="0">
                <a:latin typeface="Arvo"/>
                <a:cs typeface="Arvo"/>
              </a:rPr>
              <a:t> and </a:t>
            </a:r>
            <a:br>
              <a:rPr lang="fr-FR" sz="1600" dirty="0" smtClean="0">
                <a:latin typeface="Arvo"/>
                <a:cs typeface="Arvo"/>
              </a:rPr>
            </a:br>
            <a:r>
              <a:rPr lang="fr-FR" sz="1600" dirty="0" err="1" smtClean="0">
                <a:latin typeface="Arvo"/>
                <a:cs typeface="Arvo"/>
              </a:rPr>
              <a:t>after</a:t>
            </a:r>
            <a:r>
              <a:rPr lang="fr-FR" sz="1600" dirty="0" smtClean="0">
                <a:latin typeface="Arvo"/>
                <a:cs typeface="Arvo"/>
              </a:rPr>
              <a:t> brushing </a:t>
            </a:r>
            <a:r>
              <a:rPr lang="fr-FR" sz="1600" dirty="0" err="1" smtClean="0">
                <a:latin typeface="Arvo"/>
                <a:cs typeface="Arvo"/>
              </a:rPr>
              <a:t>my</a:t>
            </a:r>
            <a:r>
              <a:rPr lang="fr-FR" sz="1600" dirty="0" smtClean="0">
                <a:latin typeface="Arvo"/>
                <a:cs typeface="Arvo"/>
              </a:rPr>
              <a:t/>
            </a:r>
            <a:br>
              <a:rPr lang="fr-FR" sz="1600" dirty="0" smtClean="0">
                <a:latin typeface="Arvo"/>
                <a:cs typeface="Arvo"/>
              </a:rPr>
            </a:br>
            <a:r>
              <a:rPr lang="fr-FR" sz="1600" dirty="0" err="1" smtClean="0">
                <a:latin typeface="Arvo"/>
                <a:cs typeface="Arvo"/>
              </a:rPr>
              <a:t>teeth</a:t>
            </a:r>
            <a:r>
              <a:rPr lang="fr-FR" sz="1600" dirty="0" smtClean="0">
                <a:latin typeface="Arvo"/>
                <a:cs typeface="Arvo"/>
              </a:rPr>
              <a:t>?</a:t>
            </a:r>
            <a:endParaRPr lang="fr-FR" sz="1600" dirty="0">
              <a:latin typeface="Arvo"/>
              <a:cs typeface="Arvo"/>
            </a:endParaRPr>
          </a:p>
        </p:txBody>
      </p:sp>
      <p:sp>
        <p:nvSpPr>
          <p:cNvPr id="33" name="TextBox 32"/>
          <p:cNvSpPr txBox="1"/>
          <p:nvPr/>
        </p:nvSpPr>
        <p:spPr>
          <a:xfrm>
            <a:off x="6536182" y="2922162"/>
            <a:ext cx="2621191" cy="1077218"/>
          </a:xfrm>
          <a:prstGeom prst="rect">
            <a:avLst/>
          </a:prstGeom>
          <a:noFill/>
        </p:spPr>
        <p:txBody>
          <a:bodyPr wrap="square" rtlCol="0">
            <a:spAutoFit/>
          </a:bodyPr>
          <a:lstStyle/>
          <a:p>
            <a:r>
              <a:rPr lang="fr-FR" sz="1600" i="1" dirty="0" err="1" smtClean="0">
                <a:latin typeface="Arvo"/>
                <a:cs typeface="Arvo"/>
              </a:rPr>
              <a:t>Number</a:t>
            </a:r>
            <a:r>
              <a:rPr lang="fr-FR" sz="1600" i="1" dirty="0" smtClean="0">
                <a:latin typeface="Arvo"/>
                <a:cs typeface="Arvo"/>
              </a:rPr>
              <a:t> of occurrences</a:t>
            </a:r>
            <a:r>
              <a:rPr lang="fr-FR" sz="1600" dirty="0" smtClean="0">
                <a:latin typeface="Arvo"/>
                <a:cs typeface="Arvo"/>
              </a:rPr>
              <a:t/>
            </a:r>
            <a:br>
              <a:rPr lang="fr-FR" sz="1600" dirty="0" smtClean="0">
                <a:latin typeface="Arvo"/>
                <a:cs typeface="Arvo"/>
              </a:rPr>
            </a:br>
            <a:r>
              <a:rPr lang="fr-FR" sz="1600" dirty="0" smtClean="0">
                <a:latin typeface="Arvo"/>
                <a:cs typeface="Arvo"/>
              </a:rPr>
              <a:t/>
            </a:r>
            <a:br>
              <a:rPr lang="fr-FR" sz="1600" dirty="0" smtClean="0">
                <a:latin typeface="Arvo"/>
                <a:cs typeface="Arvo"/>
              </a:rPr>
            </a:br>
            <a:r>
              <a:rPr lang="fr-FR" sz="1600" dirty="0" smtClean="0">
                <a:latin typeface="Arvo"/>
                <a:cs typeface="Arvo"/>
              </a:rPr>
              <a:t>How </a:t>
            </a:r>
            <a:r>
              <a:rPr lang="fr-FR" sz="1600" dirty="0" err="1" smtClean="0">
                <a:latin typeface="Arvo"/>
                <a:cs typeface="Arvo"/>
              </a:rPr>
              <a:t>many</a:t>
            </a:r>
            <a:r>
              <a:rPr lang="fr-FR" sz="1600" dirty="0" smtClean="0">
                <a:latin typeface="Arvo"/>
                <a:cs typeface="Arvo"/>
              </a:rPr>
              <a:t> times do </a:t>
            </a:r>
            <a:br>
              <a:rPr lang="fr-FR" sz="1600" dirty="0" smtClean="0">
                <a:latin typeface="Arvo"/>
                <a:cs typeface="Arvo"/>
              </a:rPr>
            </a:br>
            <a:r>
              <a:rPr lang="fr-FR" sz="1600" dirty="0" smtClean="0">
                <a:latin typeface="Arvo"/>
                <a:cs typeface="Arvo"/>
              </a:rPr>
              <a:t>I </a:t>
            </a:r>
            <a:r>
              <a:rPr lang="fr-FR" sz="1600" dirty="0" err="1" smtClean="0">
                <a:latin typeface="Arvo"/>
                <a:cs typeface="Arvo"/>
              </a:rPr>
              <a:t>brush</a:t>
            </a:r>
            <a:r>
              <a:rPr lang="fr-FR" sz="1600" dirty="0" smtClean="0">
                <a:latin typeface="Arvo"/>
                <a:cs typeface="Arvo"/>
              </a:rPr>
              <a:t> </a:t>
            </a:r>
            <a:r>
              <a:rPr lang="fr-FR" sz="1600" dirty="0" err="1" smtClean="0">
                <a:latin typeface="Arvo"/>
                <a:cs typeface="Arvo"/>
              </a:rPr>
              <a:t>my</a:t>
            </a:r>
            <a:r>
              <a:rPr lang="fr-FR" sz="1600" dirty="0" smtClean="0">
                <a:latin typeface="Arvo"/>
                <a:cs typeface="Arvo"/>
              </a:rPr>
              <a:t> </a:t>
            </a:r>
            <a:r>
              <a:rPr lang="fr-FR" sz="1600" dirty="0" err="1" smtClean="0">
                <a:latin typeface="Arvo"/>
                <a:cs typeface="Arvo"/>
              </a:rPr>
              <a:t>teeth</a:t>
            </a:r>
            <a:r>
              <a:rPr lang="fr-FR" sz="1600" dirty="0">
                <a:latin typeface="Arvo"/>
                <a:cs typeface="Arvo"/>
              </a:rPr>
              <a:t>?</a:t>
            </a:r>
          </a:p>
        </p:txBody>
      </p:sp>
      <p:pic>
        <p:nvPicPr>
          <p:cNvPr id="5" name="Picture 4"/>
          <p:cNvPicPr>
            <a:picLocks noChangeAspect="1"/>
          </p:cNvPicPr>
          <p:nvPr/>
        </p:nvPicPr>
        <p:blipFill>
          <a:blip r:embed="rId3"/>
          <a:stretch>
            <a:fillRect/>
          </a:stretch>
        </p:blipFill>
        <p:spPr>
          <a:xfrm>
            <a:off x="8233611" y="0"/>
            <a:ext cx="910389" cy="910389"/>
          </a:xfrm>
          <a:prstGeom prst="rect">
            <a:avLst/>
          </a:prstGeom>
        </p:spPr>
      </p:pic>
    </p:spTree>
    <p:extLst>
      <p:ext uri="{BB962C8B-B14F-4D97-AF65-F5344CB8AC3E}">
        <p14:creationId xmlns:p14="http://schemas.microsoft.com/office/powerpoint/2010/main" val="30343276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747</TotalTime>
  <Words>1423</Words>
  <Application>Microsoft Macintosh PowerPoint</Application>
  <PresentationFormat>On-screen Show (4:3)</PresentationFormat>
  <Paragraphs>128</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Le temps peut être considéré comme la contrainte ultime de l'activité humaine. Contrairement à d'autres ressources, il est partagé également par tous. Chacun de nous a 24 heures par jour.</vt:lpstr>
      <vt:lpstr>Why research time-use?</vt:lpstr>
      <vt:lpstr>Why research time-use?</vt:lpstr>
      <vt:lpstr>How do we collect data?</vt:lpstr>
      <vt:lpstr>Sample Diary</vt:lpstr>
      <vt:lpstr>How do we compare data?</vt:lpstr>
      <vt:lpstr>Methodological considerations</vt:lpstr>
      <vt:lpstr>Dimensions of time-use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Fox</dc:creator>
  <cp:lastModifiedBy>Amy Fox</cp:lastModifiedBy>
  <cp:revision>33</cp:revision>
  <dcterms:created xsi:type="dcterms:W3CDTF">2014-03-28T13:53:17Z</dcterms:created>
  <dcterms:modified xsi:type="dcterms:W3CDTF">2014-06-09T21:35:10Z</dcterms:modified>
</cp:coreProperties>
</file>