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9" r:id="rId6"/>
    <p:sldId id="264" r:id="rId7"/>
    <p:sldId id="265" r:id="rId8"/>
    <p:sldId id="262" r:id="rId9"/>
    <p:sldId id="267" r:id="rId10"/>
    <p:sldId id="271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031"/>
    <a:srgbClr val="3980CC"/>
    <a:srgbClr val="3980D5"/>
    <a:srgbClr val="709131"/>
    <a:srgbClr val="F8CA00"/>
    <a:srgbClr val="F09544"/>
    <a:srgbClr val="A14536"/>
    <a:srgbClr val="913140"/>
    <a:srgbClr val="FAFD58"/>
    <a:srgbClr val="B57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788A-38E3-5442-B6E8-EDED8F4C7A80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37285-A419-5440-88FF-FFEE71F57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37285-A419-5440-88FF-FFEE71F57C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A58C5-98CB-3C47-8442-D713D61A8B4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42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6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3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7CEF-F2BB-344C-93BF-31CFA64727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C7E-9830-B948-941D-DDF56D7A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1578" y="5437615"/>
            <a:ext cx="7686018" cy="1182540"/>
          </a:xfrm>
        </p:spPr>
        <p:txBody>
          <a:bodyPr>
            <a:normAutofit fontScale="55000" lnSpcReduction="20000"/>
          </a:bodyPr>
          <a:lstStyle/>
          <a:p>
            <a:pPr algn="r"/>
            <a:endParaRPr lang="en-US" dirty="0" smtClean="0">
              <a:latin typeface="Avenir Book"/>
              <a:cs typeface="Avenir Book"/>
            </a:endParaRPr>
          </a:p>
          <a:p>
            <a:pPr algn="r"/>
            <a:r>
              <a:rPr lang="en-US" dirty="0" smtClean="0">
                <a:latin typeface="Avenir Book"/>
                <a:cs typeface="Avenir Book"/>
              </a:rPr>
              <a:t>Amy Rae Fox</a:t>
            </a:r>
          </a:p>
          <a:p>
            <a:pPr algn="r"/>
            <a:r>
              <a:rPr lang="en-US" dirty="0" smtClean="0">
                <a:latin typeface="Avenir Book"/>
                <a:cs typeface="Avenir Book"/>
              </a:rPr>
              <a:t>Spring 2014</a:t>
            </a:r>
          </a:p>
          <a:p>
            <a:pPr algn="r"/>
            <a:r>
              <a:rPr lang="en-US" dirty="0" smtClean="0">
                <a:latin typeface="Avenir Book"/>
                <a:cs typeface="Avenir Book"/>
              </a:rPr>
              <a:t>Université Pierre Mendes France</a:t>
            </a:r>
          </a:p>
          <a:p>
            <a:pPr algn="r"/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52" y="2090224"/>
            <a:ext cx="2369509" cy="2204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96817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" y="1183495"/>
            <a:ext cx="8823660" cy="5511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STATUS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3484435" y="1953263"/>
            <a:ext cx="2336212" cy="23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TOOLS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000" y1="14146" x2="34833" y2="24390"/>
                        <a14:foregroundMark x1="58333" y1="46585" x2="58333" y2="46585"/>
                        <a14:foregroundMark x1="51500" y1="47317" x2="51500" y2="47317"/>
                        <a14:foregroundMark x1="46333" y1="47317" x2="46333" y2="47317"/>
                      </a14:backgroundRemoval>
                    </a14:imgEffect>
                  </a14:imgLayer>
                </a14:imgProps>
              </a:ext>
            </a:extLst>
          </a:blip>
          <a:srcRect l="32190" t="20898" r="32077" b="26804"/>
          <a:stretch/>
        </p:blipFill>
        <p:spPr>
          <a:xfrm>
            <a:off x="3986825" y="1947949"/>
            <a:ext cx="978180" cy="978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50045" b="16950"/>
          <a:stretch/>
        </p:blipFill>
        <p:spPr>
          <a:xfrm>
            <a:off x="5822901" y="1947949"/>
            <a:ext cx="2540000" cy="846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84" y="1609251"/>
            <a:ext cx="3292453" cy="1316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661" y="3037566"/>
            <a:ext cx="911965" cy="10943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463" y="4819102"/>
            <a:ext cx="25019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69" y="3037566"/>
            <a:ext cx="1320467" cy="1320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1401" y="3206201"/>
            <a:ext cx="4381500" cy="1028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biLevel thresh="75000"/>
            <a:alphaModFix/>
          </a:blip>
          <a:stretch>
            <a:fillRect/>
          </a:stretch>
        </p:blipFill>
        <p:spPr>
          <a:xfrm>
            <a:off x="3555014" y="2360579"/>
            <a:ext cx="1997454" cy="19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6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SCOPE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952015"/>
            <a:ext cx="83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Exploring perception, visualization, and behavioral correlates of human time allocation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79" y="2387576"/>
            <a:ext cx="1867542" cy="18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CONTEXT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56523" y="2406959"/>
            <a:ext cx="1719350" cy="1672108"/>
          </a:xfrm>
          <a:prstGeom prst="ellipse">
            <a:avLst/>
          </a:prstGeom>
          <a:solidFill>
            <a:srgbClr val="A14536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79118" y="487099"/>
            <a:ext cx="4282776" cy="4364274"/>
          </a:xfrm>
          <a:prstGeom prst="ellipse">
            <a:avLst/>
          </a:prstGeom>
          <a:solidFill>
            <a:srgbClr val="6DB031">
              <a:alpha val="73000"/>
            </a:srgb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Psychology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979246" y="3395697"/>
            <a:ext cx="2364580" cy="2382472"/>
          </a:xfrm>
          <a:prstGeom prst="ellipse">
            <a:avLst/>
          </a:prstGeom>
          <a:solidFill>
            <a:srgbClr val="F8CA00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Sociology &amp;</a:t>
            </a:r>
          </a:p>
          <a:p>
            <a:pPr algn="ctr"/>
            <a:r>
              <a:rPr lang="en-US" dirty="0" smtClean="0"/>
              <a:t>Economics</a:t>
            </a:r>
          </a:p>
        </p:txBody>
      </p:sp>
      <p:sp>
        <p:nvSpPr>
          <p:cNvPr id="12" name="Oval 11"/>
          <p:cNvSpPr/>
          <p:nvPr/>
        </p:nvSpPr>
        <p:spPr>
          <a:xfrm>
            <a:off x="3275873" y="2810385"/>
            <a:ext cx="2147032" cy="2166850"/>
          </a:xfrm>
          <a:prstGeom prst="ellipse">
            <a:avLst/>
          </a:prstGeom>
          <a:solidFill>
            <a:srgbClr val="3980CC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Use Methods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792873" y="2777667"/>
            <a:ext cx="3653242" cy="3614987"/>
          </a:xfrm>
          <a:prstGeom prst="ellipse">
            <a:avLst/>
          </a:prstGeom>
          <a:solidFill>
            <a:srgbClr val="F09544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Science (Visualization)</a:t>
            </a:r>
          </a:p>
        </p:txBody>
      </p:sp>
      <p:sp>
        <p:nvSpPr>
          <p:cNvPr id="10" name="Oval 9"/>
          <p:cNvSpPr/>
          <p:nvPr/>
        </p:nvSpPr>
        <p:spPr>
          <a:xfrm>
            <a:off x="3908784" y="3857534"/>
            <a:ext cx="1365391" cy="1348540"/>
          </a:xfrm>
          <a:prstGeom prst="ellipse">
            <a:avLst/>
          </a:prstGeom>
          <a:solidFill>
            <a:srgbClr val="4E017C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i="1" dirty="0" smtClean="0"/>
              <a:t>Student Time Use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63328" y="3009315"/>
            <a:ext cx="1685029" cy="1672922"/>
          </a:xfrm>
          <a:prstGeom prst="ellipse">
            <a:avLst/>
          </a:prstGeom>
          <a:solidFill>
            <a:schemeClr val="tx1">
              <a:lumMod val="65000"/>
              <a:lumOff val="35000"/>
              <a:alpha val="7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The Quantified Self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7273" y="1843744"/>
            <a:ext cx="281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time ?</a:t>
            </a:r>
          </a:p>
          <a:p>
            <a:r>
              <a:rPr lang="en-US" dirty="0" smtClean="0"/>
              <a:t>What are the rules of time 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89588" y="735748"/>
            <a:ext cx="462582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experience time ?</a:t>
            </a:r>
          </a:p>
          <a:p>
            <a:r>
              <a:rPr lang="en-US" dirty="0" smtClean="0"/>
              <a:t>How do we remember time ?</a:t>
            </a:r>
          </a:p>
          <a:p>
            <a:r>
              <a:rPr lang="en-US" dirty="0" smtClean="0"/>
              <a:t>With what granularity do we perceive time ?</a:t>
            </a:r>
          </a:p>
          <a:p>
            <a:endParaRPr lang="en-US" dirty="0" smtClean="0"/>
          </a:p>
          <a:p>
            <a:r>
              <a:rPr lang="en-US" b="1" dirty="0" smtClean="0"/>
              <a:t>What is our (internal) representation of time ?</a:t>
            </a:r>
          </a:p>
          <a:p>
            <a:r>
              <a:rPr lang="en-US" b="1" dirty="0" smtClean="0"/>
              <a:t>What is our (external) representation of time ?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28753" y="6069488"/>
            <a:ext cx="6318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How can we represent time in relation to its correlates ?</a:t>
            </a:r>
          </a:p>
          <a:p>
            <a:pPr algn="r"/>
            <a:r>
              <a:rPr lang="en-US" b="1" dirty="0" smtClean="0"/>
              <a:t>How can we visualize data in order to find temporal correlates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273" y="5466761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models have been developed </a:t>
            </a:r>
          </a:p>
          <a:p>
            <a:r>
              <a:rPr lang="en-US" dirty="0" smtClean="0"/>
              <a:t>to explain how people allocate their time?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8695" y="2939418"/>
            <a:ext cx="445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accurately gather time use data?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4955" y="4830439"/>
            <a:ext cx="673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university students use their time, and what correlates exist ?</a:t>
            </a:r>
          </a:p>
          <a:p>
            <a:r>
              <a:rPr lang="en-US" b="1" dirty="0" smtClean="0"/>
              <a:t>Are there patterns that exist in the sequencing of time use 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61456" y="2934204"/>
            <a:ext cx="23661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What artifacts can be developed from personal time use data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</a:p>
          <a:p>
            <a:pPr algn="r"/>
            <a:r>
              <a:rPr lang="en-US" b="1" dirty="0" smtClean="0"/>
              <a:t>How might these be used by an individual ?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08" y="2099722"/>
            <a:ext cx="2448569" cy="24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0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0" grpId="0" animBg="1"/>
      <p:bldP spid="10" grpId="1" animBg="1"/>
      <p:bldP spid="18" grpId="0" animBg="1"/>
      <p:bldP spid="18" grpId="1" animBg="1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CONTEXT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73" y="1843744"/>
            <a:ext cx="281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time ?</a:t>
            </a:r>
          </a:p>
          <a:p>
            <a:r>
              <a:rPr lang="en-US" dirty="0" smtClean="0"/>
              <a:t>What are the rules of time 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89588" y="735748"/>
            <a:ext cx="4360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experience time ?</a:t>
            </a:r>
          </a:p>
          <a:p>
            <a:r>
              <a:rPr lang="en-US" dirty="0" smtClean="0"/>
              <a:t>How do we remember time ?</a:t>
            </a:r>
          </a:p>
          <a:p>
            <a:r>
              <a:rPr lang="en-US" dirty="0" smtClean="0"/>
              <a:t>With what granularity do we perceive time ?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528753" y="6069488"/>
            <a:ext cx="6318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How can we represent time in relation to its correlates ?</a:t>
            </a:r>
          </a:p>
          <a:p>
            <a:pPr algn="r"/>
            <a:r>
              <a:rPr lang="en-US" b="1" dirty="0" smtClean="0"/>
              <a:t>How can we visualize data in order to find temporal correlates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273" y="5466761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models have been developed </a:t>
            </a:r>
          </a:p>
          <a:p>
            <a:r>
              <a:rPr lang="en-US" dirty="0" smtClean="0"/>
              <a:t>to explain how people allocate their time?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8695" y="2939418"/>
            <a:ext cx="445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accurately gather time use data?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4955" y="4830439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university students use their time, and what correlates exist 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561456" y="2934204"/>
            <a:ext cx="236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What artifacts can be developed from personal time use data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2457" y="5102504"/>
            <a:ext cx="5949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Are there patterns that exist in the sequencing of time use 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1111" y="1821946"/>
            <a:ext cx="559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What is our (external) representation of time ?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86657" y="1820860"/>
            <a:ext cx="5310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our (internal) representation of time ?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82249" y="4021352"/>
            <a:ext cx="2345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How might these be used by an individual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1719" y="2926416"/>
            <a:ext cx="442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What artifacts can be developed from personal time use data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8944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98784E-6 1.83461E-6 L -0.06582 -0.3122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" y="-1561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16742E-6 1.19296E-6 L -0.4512 0.0032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60" y="16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67523E-6 -2.07783E-6 L -0.19051 -0.4169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5" y="-2084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0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0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86558E-6 9.93746E-7 L 0.15022 -0.0393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3" y="-196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9.20458E-7 -1.87862E-6 L -0.55054 0.1586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27" y="7922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27" grpId="0"/>
      <p:bldP spid="27" grpId="1"/>
      <p:bldP spid="2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Avenir Book"/>
                <a:cs typeface="Avenir Book"/>
              </a:rPr>
              <a:t>DIMENSIONS OF TIME-USE</a:t>
            </a:r>
            <a:endParaRPr lang="fr-FR" dirty="0">
              <a:latin typeface="Avenir Book"/>
              <a:cs typeface="Avenir Book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10965" y="2459789"/>
            <a:ext cx="0" cy="2526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9392" y="1813749"/>
            <a:ext cx="149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rvo"/>
                <a:cs typeface="Arvo"/>
              </a:rPr>
              <a:t>duration</a:t>
            </a:r>
            <a:endParaRPr lang="fr-FR" sz="2400" dirty="0">
              <a:latin typeface="Arvo"/>
              <a:cs typeface="Arv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3791" y="1813749"/>
            <a:ext cx="1621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Arvo"/>
                <a:cs typeface="Arvo"/>
              </a:rPr>
              <a:t>sequence</a:t>
            </a:r>
            <a:endParaRPr lang="fr-FR" sz="2400" dirty="0">
              <a:latin typeface="Arvo"/>
              <a:cs typeface="Arv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2603" y="1799946"/>
            <a:ext cx="119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rvo"/>
                <a:cs typeface="Arvo"/>
              </a:rPr>
              <a:t>timing</a:t>
            </a:r>
            <a:endParaRPr lang="fr-FR" sz="2400" dirty="0">
              <a:latin typeface="Arvo"/>
              <a:cs typeface="Arv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0414" y="1813749"/>
            <a:ext cx="172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Arvo"/>
                <a:cs typeface="Arvo"/>
              </a:rPr>
              <a:t>frequency</a:t>
            </a:r>
            <a:endParaRPr lang="fr-FR" sz="2400" dirty="0">
              <a:latin typeface="Arvo"/>
              <a:cs typeface="Arv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326248" y="2459789"/>
            <a:ext cx="1" cy="2526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44608" y="2459789"/>
            <a:ext cx="0" cy="2526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207" y="2954428"/>
            <a:ext cx="1958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 smtClean="0">
                <a:latin typeface="Arvo"/>
                <a:cs typeface="Arvo"/>
              </a:rPr>
              <a:t>Quantity</a:t>
            </a:r>
            <a:r>
              <a:rPr lang="fr-FR" sz="1600" i="1" dirty="0" smtClean="0">
                <a:latin typeface="Arvo"/>
                <a:cs typeface="Arvo"/>
              </a:rPr>
              <a:t> of time</a:t>
            </a:r>
          </a:p>
          <a:p>
            <a:endParaRPr lang="fr-FR" sz="1600" i="1" dirty="0">
              <a:latin typeface="Arvo"/>
              <a:cs typeface="Arvo"/>
            </a:endParaRPr>
          </a:p>
          <a:p>
            <a:r>
              <a:rPr lang="fr-FR" sz="1600" dirty="0" smtClean="0">
                <a:latin typeface="Arvo"/>
                <a:cs typeface="Arvo"/>
              </a:rPr>
              <a:t>How </a:t>
            </a:r>
            <a:r>
              <a:rPr lang="fr-FR" sz="1600" dirty="0" err="1" smtClean="0">
                <a:latin typeface="Arvo"/>
                <a:cs typeface="Arvo"/>
              </a:rPr>
              <a:t>much</a:t>
            </a:r>
            <a:r>
              <a:rPr lang="fr-FR" sz="1600" dirty="0" smtClean="0">
                <a:latin typeface="Arvo"/>
                <a:cs typeface="Arvo"/>
              </a:rPr>
              <a:t> time do I </a:t>
            </a:r>
            <a:r>
              <a:rPr lang="fr-FR" sz="1600" dirty="0" err="1" smtClean="0">
                <a:latin typeface="Arvo"/>
                <a:cs typeface="Arvo"/>
              </a:rPr>
              <a:t>spend</a:t>
            </a:r>
            <a:r>
              <a:rPr lang="fr-FR" sz="1600" dirty="0" smtClean="0">
                <a:latin typeface="Arvo"/>
                <a:cs typeface="Arvo"/>
              </a:rPr>
              <a:t> brushing</a:t>
            </a:r>
            <a:br>
              <a:rPr lang="fr-FR" sz="1600" dirty="0" smtClean="0">
                <a:latin typeface="Arvo"/>
                <a:cs typeface="Arvo"/>
              </a:rPr>
            </a:br>
            <a:r>
              <a:rPr lang="fr-FR" sz="1600" dirty="0" err="1" smtClean="0">
                <a:latin typeface="Arvo"/>
                <a:cs typeface="Arvo"/>
              </a:rPr>
              <a:t>my</a:t>
            </a:r>
            <a:r>
              <a:rPr lang="fr-FR" sz="1600" dirty="0" smtClean="0">
                <a:latin typeface="Arvo"/>
                <a:cs typeface="Arvo"/>
              </a:rPr>
              <a:t> </a:t>
            </a:r>
            <a:r>
              <a:rPr lang="fr-FR" sz="1600" dirty="0" err="1" smtClean="0">
                <a:latin typeface="Arvo"/>
                <a:cs typeface="Arvo"/>
              </a:rPr>
              <a:t>teeth</a:t>
            </a:r>
            <a:r>
              <a:rPr lang="fr-FR" sz="1600" dirty="0" smtClean="0">
                <a:latin typeface="Arvo"/>
                <a:cs typeface="Arvo"/>
              </a:rPr>
              <a:t>?</a:t>
            </a:r>
            <a:endParaRPr lang="fr-FR" sz="1600" dirty="0">
              <a:latin typeface="Arvo"/>
              <a:cs typeface="Arv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01658" y="2954962"/>
            <a:ext cx="1919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latin typeface="Arvo"/>
                <a:cs typeface="Arvo"/>
              </a:rPr>
              <a:t>Time of </a:t>
            </a:r>
            <a:r>
              <a:rPr lang="fr-FR" sz="1600" i="1" dirty="0" err="1" smtClean="0">
                <a:latin typeface="Arvo"/>
                <a:cs typeface="Arvo"/>
              </a:rPr>
              <a:t>day</a:t>
            </a:r>
            <a:r>
              <a:rPr lang="fr-FR" sz="1600" i="1" dirty="0" smtClean="0">
                <a:latin typeface="Arvo"/>
                <a:cs typeface="Arvo"/>
              </a:rPr>
              <a:t/>
            </a:r>
            <a:br>
              <a:rPr lang="fr-FR" sz="1600" i="1" dirty="0" smtClean="0">
                <a:latin typeface="Arvo"/>
                <a:cs typeface="Arvo"/>
              </a:rPr>
            </a:br>
            <a:endParaRPr lang="fr-FR" sz="1600" i="1" dirty="0" smtClean="0">
              <a:latin typeface="Arvo"/>
              <a:cs typeface="Arvo"/>
            </a:endParaRPr>
          </a:p>
          <a:p>
            <a:r>
              <a:rPr lang="fr-FR" sz="1600" dirty="0" err="1" smtClean="0">
                <a:latin typeface="Arvo"/>
                <a:cs typeface="Arvo"/>
              </a:rPr>
              <a:t>What</a:t>
            </a:r>
            <a:r>
              <a:rPr lang="fr-FR" sz="1600" dirty="0" smtClean="0">
                <a:latin typeface="Arvo"/>
                <a:cs typeface="Arvo"/>
              </a:rPr>
              <a:t> time of </a:t>
            </a:r>
            <a:r>
              <a:rPr lang="fr-FR" sz="1600" dirty="0" err="1" smtClean="0">
                <a:latin typeface="Arvo"/>
                <a:cs typeface="Arvo"/>
              </a:rPr>
              <a:t>day</a:t>
            </a:r>
            <a:r>
              <a:rPr lang="fr-FR" sz="1600" dirty="0" smtClean="0">
                <a:latin typeface="Arvo"/>
                <a:cs typeface="Arvo"/>
              </a:rPr>
              <a:t/>
            </a:r>
            <a:br>
              <a:rPr lang="fr-FR" sz="1600" dirty="0" smtClean="0">
                <a:latin typeface="Arvo"/>
                <a:cs typeface="Arvo"/>
              </a:rPr>
            </a:br>
            <a:r>
              <a:rPr lang="fr-FR" sz="1600" dirty="0" smtClean="0">
                <a:latin typeface="Arvo"/>
                <a:cs typeface="Arvo"/>
              </a:rPr>
              <a:t>do I </a:t>
            </a:r>
            <a:r>
              <a:rPr lang="fr-FR" sz="1600" dirty="0" err="1" smtClean="0">
                <a:latin typeface="Arvo"/>
                <a:cs typeface="Arvo"/>
              </a:rPr>
              <a:t>brush</a:t>
            </a:r>
            <a:r>
              <a:rPr lang="fr-FR" sz="1600" dirty="0" smtClean="0">
                <a:latin typeface="Arvo"/>
                <a:cs typeface="Arvo"/>
              </a:rPr>
              <a:t> </a:t>
            </a:r>
            <a:r>
              <a:rPr lang="fr-FR" sz="1600" dirty="0" err="1" smtClean="0">
                <a:latin typeface="Arvo"/>
                <a:cs typeface="Arvo"/>
              </a:rPr>
              <a:t>my</a:t>
            </a:r>
            <a:r>
              <a:rPr lang="fr-FR" sz="1600" dirty="0" smtClean="0">
                <a:latin typeface="Arvo"/>
                <a:cs typeface="Arvo"/>
              </a:rPr>
              <a:t> </a:t>
            </a:r>
            <a:br>
              <a:rPr lang="fr-FR" sz="1600" dirty="0" smtClean="0">
                <a:latin typeface="Arvo"/>
                <a:cs typeface="Arvo"/>
              </a:rPr>
            </a:br>
            <a:r>
              <a:rPr lang="fr-FR" sz="1600" dirty="0" err="1" smtClean="0">
                <a:latin typeface="Arvo"/>
                <a:cs typeface="Arvo"/>
              </a:rPr>
              <a:t>teeth</a:t>
            </a:r>
            <a:r>
              <a:rPr lang="fr-FR" sz="1600" dirty="0" smtClean="0">
                <a:latin typeface="Arvo"/>
                <a:cs typeface="Arvo"/>
              </a:rPr>
              <a:t>?</a:t>
            </a:r>
            <a:endParaRPr lang="fr-FR" sz="1600" dirty="0">
              <a:latin typeface="Arvo"/>
              <a:cs typeface="Arv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0743" y="2954962"/>
            <a:ext cx="2069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 smtClean="0">
                <a:latin typeface="Arvo"/>
                <a:cs typeface="Arvo"/>
              </a:rPr>
              <a:t>Order</a:t>
            </a:r>
            <a:r>
              <a:rPr lang="fr-FR" sz="1600" i="1" dirty="0" smtClean="0">
                <a:latin typeface="Arvo"/>
                <a:cs typeface="Arvo"/>
              </a:rPr>
              <a:t> of </a:t>
            </a:r>
            <a:r>
              <a:rPr lang="fr-FR" sz="1600" i="1" dirty="0" err="1" smtClean="0">
                <a:latin typeface="Arvo"/>
                <a:cs typeface="Arvo"/>
              </a:rPr>
              <a:t>activities</a:t>
            </a:r>
            <a:r>
              <a:rPr lang="fr-FR" sz="1600" i="1" dirty="0" smtClean="0">
                <a:latin typeface="Arvo"/>
                <a:cs typeface="Arvo"/>
              </a:rPr>
              <a:t/>
            </a:r>
            <a:br>
              <a:rPr lang="fr-FR" sz="1600" i="1" dirty="0" smtClean="0">
                <a:latin typeface="Arvo"/>
                <a:cs typeface="Arvo"/>
              </a:rPr>
            </a:br>
            <a:r>
              <a:rPr lang="fr-FR" sz="1600" i="1" dirty="0" smtClean="0">
                <a:latin typeface="Arvo"/>
                <a:cs typeface="Arvo"/>
              </a:rPr>
              <a:t/>
            </a:r>
            <a:br>
              <a:rPr lang="fr-FR" sz="1600" i="1" dirty="0" smtClean="0">
                <a:latin typeface="Arvo"/>
                <a:cs typeface="Arvo"/>
              </a:rPr>
            </a:br>
            <a:r>
              <a:rPr lang="fr-FR" sz="1600" dirty="0" err="1" smtClean="0">
                <a:latin typeface="Arvo"/>
                <a:cs typeface="Arvo"/>
              </a:rPr>
              <a:t>What</a:t>
            </a:r>
            <a:r>
              <a:rPr lang="fr-FR" sz="1600" dirty="0" smtClean="0">
                <a:latin typeface="Arvo"/>
                <a:cs typeface="Arvo"/>
              </a:rPr>
              <a:t> </a:t>
            </a:r>
            <a:r>
              <a:rPr lang="fr-FR" sz="1600" dirty="0" err="1" smtClean="0">
                <a:latin typeface="Arvo"/>
                <a:cs typeface="Arvo"/>
              </a:rPr>
              <a:t>activities</a:t>
            </a:r>
            <a:r>
              <a:rPr lang="fr-FR" sz="1600" dirty="0" smtClean="0">
                <a:latin typeface="Arvo"/>
                <a:cs typeface="Arvo"/>
              </a:rPr>
              <a:t> do </a:t>
            </a:r>
            <a:br>
              <a:rPr lang="fr-FR" sz="1600" dirty="0" smtClean="0">
                <a:latin typeface="Arvo"/>
                <a:cs typeface="Arvo"/>
              </a:rPr>
            </a:br>
            <a:r>
              <a:rPr lang="fr-FR" sz="1600" dirty="0" smtClean="0">
                <a:latin typeface="Arvo"/>
                <a:cs typeface="Arvo"/>
              </a:rPr>
              <a:t>I do </a:t>
            </a:r>
            <a:r>
              <a:rPr lang="fr-FR" sz="1600" dirty="0" err="1" smtClean="0">
                <a:latin typeface="Arvo"/>
                <a:cs typeface="Arvo"/>
              </a:rPr>
              <a:t>before</a:t>
            </a:r>
            <a:r>
              <a:rPr lang="fr-FR" sz="1600" dirty="0" smtClean="0">
                <a:latin typeface="Arvo"/>
                <a:cs typeface="Arvo"/>
              </a:rPr>
              <a:t> and </a:t>
            </a:r>
            <a:br>
              <a:rPr lang="fr-FR" sz="1600" dirty="0" smtClean="0">
                <a:latin typeface="Arvo"/>
                <a:cs typeface="Arvo"/>
              </a:rPr>
            </a:br>
            <a:r>
              <a:rPr lang="fr-FR" sz="1600" dirty="0" err="1" smtClean="0">
                <a:latin typeface="Arvo"/>
                <a:cs typeface="Arvo"/>
              </a:rPr>
              <a:t>after</a:t>
            </a:r>
            <a:r>
              <a:rPr lang="fr-FR" sz="1600" dirty="0" smtClean="0">
                <a:latin typeface="Arvo"/>
                <a:cs typeface="Arvo"/>
              </a:rPr>
              <a:t> brushing </a:t>
            </a:r>
            <a:r>
              <a:rPr lang="fr-FR" sz="1600" dirty="0" err="1" smtClean="0">
                <a:latin typeface="Arvo"/>
                <a:cs typeface="Arvo"/>
              </a:rPr>
              <a:t>my</a:t>
            </a:r>
            <a:r>
              <a:rPr lang="fr-FR" sz="1600" dirty="0" smtClean="0">
                <a:latin typeface="Arvo"/>
                <a:cs typeface="Arvo"/>
              </a:rPr>
              <a:t/>
            </a:r>
            <a:br>
              <a:rPr lang="fr-FR" sz="1600" dirty="0" smtClean="0">
                <a:latin typeface="Arvo"/>
                <a:cs typeface="Arvo"/>
              </a:rPr>
            </a:br>
            <a:r>
              <a:rPr lang="fr-FR" sz="1600" dirty="0" err="1" smtClean="0">
                <a:latin typeface="Arvo"/>
                <a:cs typeface="Arvo"/>
              </a:rPr>
              <a:t>teeth</a:t>
            </a:r>
            <a:r>
              <a:rPr lang="fr-FR" sz="1600" dirty="0" smtClean="0">
                <a:latin typeface="Arvo"/>
                <a:cs typeface="Arvo"/>
              </a:rPr>
              <a:t>?</a:t>
            </a:r>
            <a:endParaRPr lang="fr-FR" sz="1600" dirty="0">
              <a:latin typeface="Arvo"/>
              <a:cs typeface="Arv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6182" y="2922162"/>
            <a:ext cx="2621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 smtClean="0">
                <a:latin typeface="Arvo"/>
                <a:cs typeface="Arvo"/>
              </a:rPr>
              <a:t>Number</a:t>
            </a:r>
            <a:r>
              <a:rPr lang="fr-FR" sz="1600" i="1" dirty="0" smtClean="0">
                <a:latin typeface="Arvo"/>
                <a:cs typeface="Arvo"/>
              </a:rPr>
              <a:t> of occurrences</a:t>
            </a:r>
            <a:r>
              <a:rPr lang="fr-FR" sz="1600" dirty="0" smtClean="0">
                <a:latin typeface="Arvo"/>
                <a:cs typeface="Arvo"/>
              </a:rPr>
              <a:t/>
            </a:r>
            <a:br>
              <a:rPr lang="fr-FR" sz="1600" dirty="0" smtClean="0">
                <a:latin typeface="Arvo"/>
                <a:cs typeface="Arvo"/>
              </a:rPr>
            </a:br>
            <a:r>
              <a:rPr lang="fr-FR" sz="1600" dirty="0" smtClean="0">
                <a:latin typeface="Arvo"/>
                <a:cs typeface="Arvo"/>
              </a:rPr>
              <a:t/>
            </a:r>
            <a:br>
              <a:rPr lang="fr-FR" sz="1600" dirty="0" smtClean="0">
                <a:latin typeface="Arvo"/>
                <a:cs typeface="Arvo"/>
              </a:rPr>
            </a:br>
            <a:r>
              <a:rPr lang="fr-FR" sz="1600" dirty="0" smtClean="0">
                <a:latin typeface="Arvo"/>
                <a:cs typeface="Arvo"/>
              </a:rPr>
              <a:t>How </a:t>
            </a:r>
            <a:r>
              <a:rPr lang="fr-FR" sz="1600" dirty="0" err="1" smtClean="0">
                <a:latin typeface="Arvo"/>
                <a:cs typeface="Arvo"/>
              </a:rPr>
              <a:t>many</a:t>
            </a:r>
            <a:r>
              <a:rPr lang="fr-FR" sz="1600" dirty="0" smtClean="0">
                <a:latin typeface="Arvo"/>
                <a:cs typeface="Arvo"/>
              </a:rPr>
              <a:t> times do </a:t>
            </a:r>
            <a:br>
              <a:rPr lang="fr-FR" sz="1600" dirty="0" smtClean="0">
                <a:latin typeface="Arvo"/>
                <a:cs typeface="Arvo"/>
              </a:rPr>
            </a:br>
            <a:r>
              <a:rPr lang="fr-FR" sz="1600" dirty="0" smtClean="0">
                <a:latin typeface="Arvo"/>
                <a:cs typeface="Arvo"/>
              </a:rPr>
              <a:t>I </a:t>
            </a:r>
            <a:r>
              <a:rPr lang="fr-FR" sz="1600" dirty="0" err="1" smtClean="0">
                <a:latin typeface="Arvo"/>
                <a:cs typeface="Arvo"/>
              </a:rPr>
              <a:t>brush</a:t>
            </a:r>
            <a:r>
              <a:rPr lang="fr-FR" sz="1600" dirty="0" smtClean="0">
                <a:latin typeface="Arvo"/>
                <a:cs typeface="Arvo"/>
              </a:rPr>
              <a:t> </a:t>
            </a:r>
            <a:r>
              <a:rPr lang="fr-FR" sz="1600" dirty="0" err="1" smtClean="0">
                <a:latin typeface="Arvo"/>
                <a:cs typeface="Arvo"/>
              </a:rPr>
              <a:t>my</a:t>
            </a:r>
            <a:r>
              <a:rPr lang="fr-FR" sz="1600" dirty="0" smtClean="0">
                <a:latin typeface="Arvo"/>
                <a:cs typeface="Arvo"/>
              </a:rPr>
              <a:t> </a:t>
            </a:r>
            <a:r>
              <a:rPr lang="fr-FR" sz="1600" dirty="0" err="1" smtClean="0">
                <a:latin typeface="Arvo"/>
                <a:cs typeface="Arvo"/>
              </a:rPr>
              <a:t>teeth</a:t>
            </a:r>
            <a:r>
              <a:rPr lang="fr-FR" sz="1600" dirty="0">
                <a:latin typeface="Arvo"/>
                <a:cs typeface="Arv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613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LEARNING GOALS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668" y="1669671"/>
            <a:ext cx="66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 knowledge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2668" y="3189036"/>
            <a:ext cx="66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 skills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8853" y="2214017"/>
            <a:ext cx="51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(psychology)   internal representations of time</a:t>
            </a:r>
          </a:p>
          <a:p>
            <a:r>
              <a:rPr lang="en-US" dirty="0" smtClean="0"/>
              <a:t>(information science)  methods for representing 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2668" y="4634844"/>
            <a:ext cx="66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Gain experience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8853" y="3660282"/>
            <a:ext cx="582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(data analysis)  analyzing data sets with R</a:t>
            </a:r>
          </a:p>
          <a:p>
            <a:r>
              <a:rPr lang="en-US" dirty="0" smtClean="0"/>
              <a:t>(information science) creating visualization of time use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8853" y="5114839"/>
            <a:ext cx="3283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collaborating with research team</a:t>
            </a:r>
          </a:p>
          <a:p>
            <a:r>
              <a:rPr lang="en-US" dirty="0" smtClean="0"/>
              <a:t>designing experimental studies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36" y="1669670"/>
            <a:ext cx="3765663" cy="37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3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6" grpId="0" build="allAtOnce"/>
      <p:bldP spid="5" grpId="0" build="allAtOnce"/>
      <p:bldP spid="18" grpId="0" build="allAtOnce"/>
      <p:bldP spid="6" grpId="0" build="allAtOnce"/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ACTIVITIES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292" y="1207881"/>
            <a:ext cx="80806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i="1" dirty="0" smtClean="0">
                <a:solidFill>
                  <a:srgbClr val="000000"/>
                </a:solidFill>
              </a:rPr>
              <a:t>Evaluate MOTUS system as data collection tool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i="1" dirty="0" smtClean="0">
                <a:solidFill>
                  <a:srgbClr val="000000"/>
                </a:solidFill>
              </a:rPr>
              <a:t>Contribute to enhancement of MOTUS system (mobile app + UX)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Develop activity list for student time use studies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Develop (my) research questions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Understand (team) research questions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Design student time allocation study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Conduct pilot study in </a:t>
            </a:r>
            <a:r>
              <a:rPr lang="en-US" dirty="0" smtClean="0">
                <a:solidFill>
                  <a:srgbClr val="000000"/>
                </a:solidFill>
              </a:rPr>
              <a:t>France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Presentation of time-use research to L3 Master Preparation Students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Time Visualization exercise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(Manual) diary collection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Exploratory coding activity</a:t>
            </a:r>
            <a:endParaRPr lang="en-US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Analyze data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Synthesize and communicate results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325042" y="1834286"/>
            <a:ext cx="2532892" cy="25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862"/>
            <a:ext cx="9144000" cy="4062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LITERATURE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917" y="2156404"/>
            <a:ext cx="2136870" cy="21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venir Book"/>
                <a:cs typeface="Avenir Book"/>
              </a:rPr>
              <a:t>STATUS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306"/>
            <a:ext cx="9144000" cy="4539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9517" y="207062"/>
            <a:ext cx="265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vo"/>
                <a:cs typeface="Arvo"/>
              </a:rPr>
              <a:t>VISUALIZING 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vo"/>
              <a:cs typeface="Arv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90" y="2106902"/>
            <a:ext cx="3089424" cy="1228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3484435" y="1953263"/>
            <a:ext cx="2336212" cy="23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517</Words>
  <Application>Microsoft Macintosh PowerPoint</Application>
  <PresentationFormat>On-screen Show (4:3)</PresentationFormat>
  <Paragraphs>103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SCOPE</vt:lpstr>
      <vt:lpstr>CONTEXT</vt:lpstr>
      <vt:lpstr>CONTEXT</vt:lpstr>
      <vt:lpstr>DIMENSIONS OF TIME-USE</vt:lpstr>
      <vt:lpstr>LEARNING GOALS</vt:lpstr>
      <vt:lpstr>ACTIVITIES</vt:lpstr>
      <vt:lpstr>LITERATURE</vt:lpstr>
      <vt:lpstr>STATUS</vt:lpstr>
      <vt:lpstr>STATUS</vt:lpstr>
      <vt:lpstr>TOOLS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(COGNITIVE) ERGONOMIC MODELLING </dc:title>
  <dc:creator>Amy Fox</dc:creator>
  <cp:lastModifiedBy>Amy Fox</cp:lastModifiedBy>
  <cp:revision>40</cp:revision>
  <dcterms:created xsi:type="dcterms:W3CDTF">2014-03-13T21:03:17Z</dcterms:created>
  <dcterms:modified xsi:type="dcterms:W3CDTF">2014-03-28T23:44:39Z</dcterms:modified>
</cp:coreProperties>
</file>