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4"/>
  </p:notesMasterIdLst>
  <p:sldIdLst>
    <p:sldId id="256" r:id="rId2"/>
    <p:sldId id="279" r:id="rId3"/>
    <p:sldId id="259" r:id="rId4"/>
    <p:sldId id="260" r:id="rId5"/>
    <p:sldId id="261" r:id="rId6"/>
    <p:sldId id="258" r:id="rId7"/>
    <p:sldId id="318" r:id="rId8"/>
    <p:sldId id="315" r:id="rId9"/>
    <p:sldId id="262" r:id="rId10"/>
    <p:sldId id="267" r:id="rId11"/>
    <p:sldId id="277" r:id="rId12"/>
    <p:sldId id="308" r:id="rId13"/>
    <p:sldId id="314" r:id="rId14"/>
    <p:sldId id="316" r:id="rId15"/>
    <p:sldId id="307" r:id="rId16"/>
    <p:sldId id="269" r:id="rId17"/>
    <p:sldId id="264" r:id="rId18"/>
    <p:sldId id="306" r:id="rId19"/>
    <p:sldId id="309" r:id="rId20"/>
    <p:sldId id="265" r:id="rId21"/>
    <p:sldId id="312" r:id="rId22"/>
    <p:sldId id="317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Zen Dots" panose="020B0604020202020204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3EC18A-6929-41D5-9900-A2DB0238B371}">
  <a:tblStyle styleId="{C73EC18A-6929-41D5-9900-A2DB0238B3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e129d2a63f_0_19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e129d2a63f_0_19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e1d9017b4e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e1d9017b4e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A43FE0F1-57C9-B15F-EDC4-65DA77C9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05D6E983-D98F-E5FF-A827-84FE1F543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256AD42A-77E9-4322-F165-77212A14EF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6917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5BF879E5-F4C0-16EA-6076-4BC4746C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65259918-BDB8-AAF7-C542-1660CEF420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17A3ED09-5877-1CAF-D19E-771395F9D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0052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2CBB9D90-F522-D9E4-F585-CCB67AA4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AC0B7B2D-F970-9C87-77A5-99FA646767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1078D9B2-1616-1018-7C57-76D0D29B2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861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2">
          <a:extLst>
            <a:ext uri="{FF2B5EF4-FFF2-40B4-BE49-F238E27FC236}">
              <a16:creationId xmlns:a16="http://schemas.microsoft.com/office/drawing/2014/main" id="{264E1B26-6E67-F705-20A5-E3C52F2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e129d2a63f_0_360:notes">
            <a:extLst>
              <a:ext uri="{FF2B5EF4-FFF2-40B4-BE49-F238E27FC236}">
                <a16:creationId xmlns:a16="http://schemas.microsoft.com/office/drawing/2014/main" id="{BD8A678F-11C5-9C6D-9733-FB05145B72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e129d2a63f_0_360:notes">
            <a:extLst>
              <a:ext uri="{FF2B5EF4-FFF2-40B4-BE49-F238E27FC236}">
                <a16:creationId xmlns:a16="http://schemas.microsoft.com/office/drawing/2014/main" id="{335DDF40-865D-6617-ACE3-11F08CBEF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806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>
          <a:extLst>
            <a:ext uri="{FF2B5EF4-FFF2-40B4-BE49-F238E27FC236}">
              <a16:creationId xmlns:a16="http://schemas.microsoft.com/office/drawing/2014/main" id="{20E8A89C-0890-3791-A904-B0D61C8AE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>
            <a:extLst>
              <a:ext uri="{FF2B5EF4-FFF2-40B4-BE49-F238E27FC236}">
                <a16:creationId xmlns:a16="http://schemas.microsoft.com/office/drawing/2014/main" id="{F1ACE810-F03F-37B4-ED82-6D47FDCBBF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>
            <a:extLst>
              <a:ext uri="{FF2B5EF4-FFF2-40B4-BE49-F238E27FC236}">
                <a16:creationId xmlns:a16="http://schemas.microsoft.com/office/drawing/2014/main" id="{B77B7090-F31A-17DD-BB46-7B2BB66D7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994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8">
          <a:extLst>
            <a:ext uri="{FF2B5EF4-FFF2-40B4-BE49-F238E27FC236}">
              <a16:creationId xmlns:a16="http://schemas.microsoft.com/office/drawing/2014/main" id="{717AF631-1992-7C61-D423-F5BBCEA83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e129d2a63f_0_852:notes">
            <a:extLst>
              <a:ext uri="{FF2B5EF4-FFF2-40B4-BE49-F238E27FC236}">
                <a16:creationId xmlns:a16="http://schemas.microsoft.com/office/drawing/2014/main" id="{9C7DA75A-549A-8042-6178-F61552DFB5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e129d2a63f_0_852:notes">
            <a:extLst>
              <a:ext uri="{FF2B5EF4-FFF2-40B4-BE49-F238E27FC236}">
                <a16:creationId xmlns:a16="http://schemas.microsoft.com/office/drawing/2014/main" id="{2E215F5E-CB76-C33E-D878-3FABBFC09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385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ge129d2a63f_0_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9" name="Google Shape;2529;ge129d2a63f_0_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10DD826B-64D1-21A8-AC12-7573A3EC5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C987C236-F07B-64EB-9F73-D67BD76C16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8EA013FB-6CF5-E368-38B0-BF35C7CA2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03770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5F61EDCD-F5D6-79EA-E720-AD875B9B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DBDF36EB-EE69-BC84-6331-920B2913E4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5A3DAF55-00B5-2A88-6588-E1CE4598D0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855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e1d9017b4e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e1d9017b4e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e1d9017b4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e1d9017b4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>
          <a:extLst>
            <a:ext uri="{FF2B5EF4-FFF2-40B4-BE49-F238E27FC236}">
              <a16:creationId xmlns:a16="http://schemas.microsoft.com/office/drawing/2014/main" id="{31E398E9-4F4D-DF89-E3C5-D2FF69CA0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e129d2a63f_0_1469:notes">
            <a:extLst>
              <a:ext uri="{FF2B5EF4-FFF2-40B4-BE49-F238E27FC236}">
                <a16:creationId xmlns:a16="http://schemas.microsoft.com/office/drawing/2014/main" id="{B85319DC-7F6A-FAD4-6730-6E2722B4E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e129d2a63f_0_1469:notes">
            <a:extLst>
              <a:ext uri="{FF2B5EF4-FFF2-40B4-BE49-F238E27FC236}">
                <a16:creationId xmlns:a16="http://schemas.microsoft.com/office/drawing/2014/main" id="{BFCCBB2A-FEBC-11A8-DD39-4CE71286CF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9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>
          <a:extLst>
            <a:ext uri="{FF2B5EF4-FFF2-40B4-BE49-F238E27FC236}">
              <a16:creationId xmlns:a16="http://schemas.microsoft.com/office/drawing/2014/main" id="{3FF7A2EE-025C-DBFA-EA77-C2B2053D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ad36770f46_0_0:notes">
            <a:extLst>
              <a:ext uri="{FF2B5EF4-FFF2-40B4-BE49-F238E27FC236}">
                <a16:creationId xmlns:a16="http://schemas.microsoft.com/office/drawing/2014/main" id="{79BB71B5-3620-3E1C-AA99-319FAC3634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ad36770f46_0_0:notes">
            <a:extLst>
              <a:ext uri="{FF2B5EF4-FFF2-40B4-BE49-F238E27FC236}">
                <a16:creationId xmlns:a16="http://schemas.microsoft.com/office/drawing/2014/main" id="{7060FF69-011A-90C5-26DC-D9521C756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586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13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590" name="Google Shape;590;p13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1" name="Google Shape;591;p13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98" name="Google Shape;598;p13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9" name="Google Shape;599;p13"/>
          <p:cNvSpPr txBox="1">
            <a:spLocks noGrp="1"/>
          </p:cNvSpPr>
          <p:nvPr>
            <p:ph type="title"/>
          </p:nvPr>
        </p:nvSpPr>
        <p:spPr>
          <a:xfrm>
            <a:off x="7200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title" idx="2" hasCustomPrompt="1"/>
          </p:nvPr>
        </p:nvSpPr>
        <p:spPr>
          <a:xfrm>
            <a:off x="17811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"/>
          </p:nvPr>
        </p:nvSpPr>
        <p:spPr>
          <a:xfrm>
            <a:off x="7200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title" idx="3"/>
          </p:nvPr>
        </p:nvSpPr>
        <p:spPr>
          <a:xfrm>
            <a:off x="34038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title" idx="4" hasCustomPrompt="1"/>
          </p:nvPr>
        </p:nvSpPr>
        <p:spPr>
          <a:xfrm>
            <a:off x="44649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5"/>
          </p:nvPr>
        </p:nvSpPr>
        <p:spPr>
          <a:xfrm>
            <a:off x="34038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6"/>
          </p:nvPr>
        </p:nvSpPr>
        <p:spPr>
          <a:xfrm>
            <a:off x="6087600" y="1264700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6" name="Google Shape;606;p13"/>
          <p:cNvSpPr txBox="1">
            <a:spLocks noGrp="1"/>
          </p:cNvSpPr>
          <p:nvPr>
            <p:ph type="title" idx="7" hasCustomPrompt="1"/>
          </p:nvPr>
        </p:nvSpPr>
        <p:spPr>
          <a:xfrm>
            <a:off x="7148700" y="1046825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7" name="Google Shape;607;p13"/>
          <p:cNvSpPr txBox="1">
            <a:spLocks noGrp="1"/>
          </p:cNvSpPr>
          <p:nvPr>
            <p:ph type="subTitle" idx="8"/>
          </p:nvPr>
        </p:nvSpPr>
        <p:spPr>
          <a:xfrm>
            <a:off x="6087600" y="17924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3"/>
          <p:cNvSpPr txBox="1">
            <a:spLocks noGrp="1"/>
          </p:cNvSpPr>
          <p:nvPr>
            <p:ph type="title" idx="9"/>
          </p:nvPr>
        </p:nvSpPr>
        <p:spPr>
          <a:xfrm>
            <a:off x="7200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09" name="Google Shape;609;p13"/>
          <p:cNvSpPr txBox="1">
            <a:spLocks noGrp="1"/>
          </p:cNvSpPr>
          <p:nvPr>
            <p:ph type="title" idx="13" hasCustomPrompt="1"/>
          </p:nvPr>
        </p:nvSpPr>
        <p:spPr>
          <a:xfrm>
            <a:off x="17811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>
            <a:spLocks noGrp="1"/>
          </p:cNvSpPr>
          <p:nvPr>
            <p:ph type="subTitle" idx="14"/>
          </p:nvPr>
        </p:nvSpPr>
        <p:spPr>
          <a:xfrm>
            <a:off x="7200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3"/>
          <p:cNvSpPr txBox="1">
            <a:spLocks noGrp="1"/>
          </p:cNvSpPr>
          <p:nvPr>
            <p:ph type="title" idx="15"/>
          </p:nvPr>
        </p:nvSpPr>
        <p:spPr>
          <a:xfrm>
            <a:off x="34038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2" name="Google Shape;612;p13"/>
          <p:cNvSpPr txBox="1">
            <a:spLocks noGrp="1"/>
          </p:cNvSpPr>
          <p:nvPr>
            <p:ph type="title" idx="16" hasCustomPrompt="1"/>
          </p:nvPr>
        </p:nvSpPr>
        <p:spPr>
          <a:xfrm>
            <a:off x="44649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3" name="Google Shape;613;p13"/>
          <p:cNvSpPr txBox="1">
            <a:spLocks noGrp="1"/>
          </p:cNvSpPr>
          <p:nvPr>
            <p:ph type="subTitle" idx="17"/>
          </p:nvPr>
        </p:nvSpPr>
        <p:spPr>
          <a:xfrm>
            <a:off x="34038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3"/>
          <p:cNvSpPr txBox="1">
            <a:spLocks noGrp="1"/>
          </p:cNvSpPr>
          <p:nvPr>
            <p:ph type="title" idx="18"/>
          </p:nvPr>
        </p:nvSpPr>
        <p:spPr>
          <a:xfrm>
            <a:off x="6087600" y="3155075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5" name="Google Shape;615;p13"/>
          <p:cNvSpPr txBox="1">
            <a:spLocks noGrp="1"/>
          </p:cNvSpPr>
          <p:nvPr>
            <p:ph type="title" idx="19" hasCustomPrompt="1"/>
          </p:nvPr>
        </p:nvSpPr>
        <p:spPr>
          <a:xfrm>
            <a:off x="7148700" y="2937200"/>
            <a:ext cx="1275300" cy="2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6" name="Google Shape;616;p13"/>
          <p:cNvSpPr txBox="1">
            <a:spLocks noGrp="1"/>
          </p:cNvSpPr>
          <p:nvPr>
            <p:ph type="subTitle" idx="20"/>
          </p:nvPr>
        </p:nvSpPr>
        <p:spPr>
          <a:xfrm>
            <a:off x="6087600" y="3682800"/>
            <a:ext cx="2336400" cy="646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ONE_COLUMN_TEXT_1"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" name="Google Shape;819;p1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" name="Google Shape;820;p1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21" name="Google Shape;821;p1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22" name="Google Shape;822;p1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23" name="Google Shape;823;p1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24" name="Google Shape;824;p1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1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1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1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1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30" name="Google Shape;830;p1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31" name="Google Shape;831;p1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2" name="Google Shape;832;p17"/>
          <p:cNvSpPr txBox="1">
            <a:spLocks noGrp="1"/>
          </p:cNvSpPr>
          <p:nvPr>
            <p:ph type="subTitle" idx="1"/>
          </p:nvPr>
        </p:nvSpPr>
        <p:spPr>
          <a:xfrm>
            <a:off x="1272075" y="2229875"/>
            <a:ext cx="3201000" cy="1717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17"/>
          <p:cNvSpPr txBox="1">
            <a:spLocks noGrp="1"/>
          </p:cNvSpPr>
          <p:nvPr>
            <p:ph type="subTitle" idx="2"/>
          </p:nvPr>
        </p:nvSpPr>
        <p:spPr>
          <a:xfrm>
            <a:off x="4964325" y="2654613"/>
            <a:ext cx="2907600" cy="863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8" name="Google Shape;958;p2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21"/>
          <p:cNvSpPr txBox="1">
            <a:spLocks noGrp="1"/>
          </p:cNvSpPr>
          <p:nvPr>
            <p:ph type="title" hasCustomPrompt="1"/>
          </p:nvPr>
        </p:nvSpPr>
        <p:spPr>
          <a:xfrm>
            <a:off x="1350650" y="917300"/>
            <a:ext cx="34068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0" name="Google Shape;960;p21"/>
          <p:cNvSpPr txBox="1">
            <a:spLocks noGrp="1"/>
          </p:cNvSpPr>
          <p:nvPr>
            <p:ph type="subTitle" idx="1"/>
          </p:nvPr>
        </p:nvSpPr>
        <p:spPr>
          <a:xfrm>
            <a:off x="1350650" y="1745600"/>
            <a:ext cx="34068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1" name="Google Shape;961;p21"/>
          <p:cNvSpPr txBox="1">
            <a:spLocks noGrp="1"/>
          </p:cNvSpPr>
          <p:nvPr>
            <p:ph type="title" idx="2" hasCustomPrompt="1"/>
          </p:nvPr>
        </p:nvSpPr>
        <p:spPr>
          <a:xfrm>
            <a:off x="3525250" y="3170875"/>
            <a:ext cx="4898700" cy="828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962" name="Google Shape;962;p21"/>
          <p:cNvSpPr txBox="1">
            <a:spLocks noGrp="1"/>
          </p:cNvSpPr>
          <p:nvPr>
            <p:ph type="subTitle" idx="3"/>
          </p:nvPr>
        </p:nvSpPr>
        <p:spPr>
          <a:xfrm>
            <a:off x="3525250" y="3999175"/>
            <a:ext cx="4898700" cy="445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8" r:id="rId9"/>
    <p:sldLayoutId id="2147483659" r:id="rId10"/>
    <p:sldLayoutId id="2147483661" r:id="rId11"/>
    <p:sldLayoutId id="2147483663" r:id="rId12"/>
    <p:sldLayoutId id="2147483664" r:id="rId13"/>
    <p:sldLayoutId id="2147483667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50" y="1367850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" sz="6200" b="1" dirty="0"/>
              <a:t>STRUKTUR DATA DAN ALGORITMA</a:t>
            </a:r>
            <a:endParaRPr sz="2800" dirty="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62" name="Google Shape;1262;p32"/>
          <p:cNvSpPr txBox="1">
            <a:spLocks noGrp="1"/>
          </p:cNvSpPr>
          <p:nvPr>
            <p:ph type="subTitle" idx="1"/>
          </p:nvPr>
        </p:nvSpPr>
        <p:spPr>
          <a:xfrm>
            <a:off x="2904750" y="3775650"/>
            <a:ext cx="3334500" cy="602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naheim" panose="020B0604020202020204" charset="0"/>
              </a:rPr>
              <a:t>DYNAMIC PROGRAMMING, MINIMUM SPANNING TREE AND DIJOINT SET  </a:t>
            </a:r>
            <a:endParaRPr dirty="0">
              <a:latin typeface="Anaheim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</a:rPr>
              <a:t>Pengertian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8B8B4-C41D-D926-FCD9-4900BEF3A2E3}"/>
              </a:ext>
            </a:extLst>
          </p:cNvPr>
          <p:cNvSpPr txBox="1"/>
          <p:nvPr/>
        </p:nvSpPr>
        <p:spPr>
          <a:xfrm>
            <a:off x="402115" y="1104300"/>
            <a:ext cx="83232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Sebuah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graf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dengan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memutuskan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beberapa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sisi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yang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membentuk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sirkuit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tanpa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mengurangi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simpul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atau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node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ialah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pengertian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dari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spanning tree.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Dengan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ciri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N nodes dan N-1 edges, spanning tree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haruslah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tersambung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satu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sama lain tana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membentuk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sirkuit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.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Sirkuit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dalam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konteks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graf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adalah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sebuah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lintasan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yang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dimulai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dan 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berakhir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pada node/</a:t>
            </a:r>
            <a:r>
              <a:rPr lang="en-US" sz="1200" b="1" dirty="0" err="1">
                <a:solidFill>
                  <a:schemeClr val="tx2"/>
                </a:solidFill>
                <a:latin typeface="Anaheim" panose="020B0604020202020204" charset="0"/>
              </a:rPr>
              <a:t>simpul</a:t>
            </a:r>
            <a:r>
              <a:rPr lang="en-US" sz="1200" b="1" dirty="0">
                <a:solidFill>
                  <a:schemeClr val="tx2"/>
                </a:solidFill>
                <a:latin typeface="Anaheim" panose="020B0604020202020204" charset="0"/>
              </a:rPr>
              <a:t> yang sama.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B9295-5E01-31D4-6928-53F2E799A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1" y="2058407"/>
            <a:ext cx="976598" cy="10190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9EC5DE-422E-1AF6-3869-5C276E48C118}"/>
              </a:ext>
            </a:extLst>
          </p:cNvPr>
          <p:cNvSpPr txBox="1"/>
          <p:nvPr/>
        </p:nvSpPr>
        <p:spPr>
          <a:xfrm>
            <a:off x="2297039" y="1851559"/>
            <a:ext cx="5998640" cy="149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G = Graf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awal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dan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masih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mengandung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sirkuit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 =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Pohon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hasil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subgraf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G yang menjadi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pohon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tidak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ada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sirkuit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V = Vertex (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simpul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atau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node) yang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berupa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titik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temu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dalam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graf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E = Edge (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sisi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penghubung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antar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simpul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Weighted Edge =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Bobot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sisi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memiliki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nilai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atau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bobot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Root = Akar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atau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titik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acuan</a:t>
            </a:r>
            <a:r>
              <a:rPr lang="en-US" sz="9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9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awal</a:t>
            </a:r>
            <a:endParaRPr lang="en-US" sz="900" b="1" dirty="0">
              <a:solidFill>
                <a:schemeClr val="tx2"/>
              </a:solidFill>
              <a:effectLst/>
              <a:latin typeface="Anaheim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9B193C-EDD8-798B-349C-ADA5D36C1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78" y="3300536"/>
            <a:ext cx="832324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Misalkan G  = (V, E) graf tak berarah bukan pohon dan terdapat beberapa sirkuit. G dapat diubah menjadi pohon T = (V, E) dengan memutus sirkuit-sirkuit yang ada.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naheim" panose="020B060402020202020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2">
            <a:extLst>
              <a:ext uri="{FF2B5EF4-FFF2-40B4-BE49-F238E27FC236}">
                <a16:creationId xmlns:a16="http://schemas.microsoft.com/office/drawing/2014/main" id="{EEE22780-E2B4-6542-CCCF-F6F890CA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349" y="3533387"/>
            <a:ext cx="3409714" cy="121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C6D4BAA-091E-8919-F8CC-8E6CAB16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18" y="568841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p53"/>
          <p:cNvSpPr/>
          <p:nvPr/>
        </p:nvSpPr>
        <p:spPr>
          <a:xfrm>
            <a:off x="1920570" y="3311728"/>
            <a:ext cx="6503380" cy="1667895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6" name="Google Shape;2456;p53"/>
          <p:cNvGrpSpPr/>
          <p:nvPr/>
        </p:nvGrpSpPr>
        <p:grpSpPr>
          <a:xfrm>
            <a:off x="1916589" y="3311728"/>
            <a:ext cx="6503380" cy="179475"/>
            <a:chOff x="1290775" y="1427525"/>
            <a:chExt cx="4898700" cy="218100"/>
          </a:xfrm>
        </p:grpSpPr>
        <p:sp>
          <p:nvSpPr>
            <p:cNvPr id="2457" name="Google Shape;2457;p53"/>
            <p:cNvSpPr/>
            <p:nvPr/>
          </p:nvSpPr>
          <p:spPr>
            <a:xfrm>
              <a:off x="1290775" y="1427525"/>
              <a:ext cx="48987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1" name="Google Shape;2461;p53"/>
          <p:cNvSpPr/>
          <p:nvPr/>
        </p:nvSpPr>
        <p:spPr>
          <a:xfrm>
            <a:off x="348115" y="797960"/>
            <a:ext cx="6479792" cy="2261454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2" name="Google Shape;2462;p53"/>
          <p:cNvGrpSpPr/>
          <p:nvPr/>
        </p:nvGrpSpPr>
        <p:grpSpPr>
          <a:xfrm>
            <a:off x="348115" y="797960"/>
            <a:ext cx="6479792" cy="218100"/>
            <a:chOff x="1290775" y="1427525"/>
            <a:chExt cx="3406800" cy="218100"/>
          </a:xfrm>
        </p:grpSpPr>
        <p:sp>
          <p:nvSpPr>
            <p:cNvPr id="2463" name="Google Shape;2463;p53"/>
            <p:cNvSpPr/>
            <p:nvPr/>
          </p:nvSpPr>
          <p:spPr>
            <a:xfrm>
              <a:off x="1290775" y="1427525"/>
              <a:ext cx="34068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7" name="Google Shape;2467;p53"/>
          <p:cNvSpPr txBox="1">
            <a:spLocks noGrp="1"/>
          </p:cNvSpPr>
          <p:nvPr>
            <p:ph type="title"/>
          </p:nvPr>
        </p:nvSpPr>
        <p:spPr>
          <a:xfrm>
            <a:off x="348115" y="1016060"/>
            <a:ext cx="6479792" cy="3264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Algoritma</a:t>
            </a:r>
            <a:r>
              <a:rPr lang="en-US" sz="2000" dirty="0"/>
              <a:t> Prim</a:t>
            </a:r>
            <a:endParaRPr lang="en" sz="2000" dirty="0"/>
          </a:p>
        </p:txBody>
      </p:sp>
      <p:sp>
        <p:nvSpPr>
          <p:cNvPr id="2468" name="Google Shape;2468;p53"/>
          <p:cNvSpPr txBox="1">
            <a:spLocks noGrp="1"/>
          </p:cNvSpPr>
          <p:nvPr>
            <p:ph type="subTitle" idx="1"/>
          </p:nvPr>
        </p:nvSpPr>
        <p:spPr>
          <a:xfrm>
            <a:off x="348115" y="1345883"/>
            <a:ext cx="6479792" cy="1753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Langkah </a:t>
            </a:r>
            <a:r>
              <a:rPr lang="en-US" dirty="0" err="1"/>
              <a:t>awal</a:t>
            </a:r>
            <a:r>
              <a:rPr lang="en-US" dirty="0"/>
              <a:t> yang dilakukan adalah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titik secara random </a:t>
            </a:r>
            <a:r>
              <a:rPr lang="en-US" dirty="0" err="1"/>
              <a:t>atau</a:t>
            </a:r>
            <a:r>
              <a:rPr lang="en-US" dirty="0"/>
              <a:t> secara </a:t>
            </a:r>
            <a:r>
              <a:rPr lang="en-US" dirty="0" err="1"/>
              <a:t>sembarang</a:t>
            </a:r>
            <a:r>
              <a:rPr lang="en-US" dirty="0"/>
              <a:t> untuk </a:t>
            </a:r>
            <a:r>
              <a:rPr lang="en-US" dirty="0" err="1"/>
              <a:t>dijadikan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root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titik </a:t>
            </a:r>
            <a:r>
              <a:rPr lang="en-US" dirty="0" err="1"/>
              <a:t>acuan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. Setelah titik root </a:t>
            </a:r>
            <a:r>
              <a:rPr lang="en-US" dirty="0" err="1"/>
              <a:t>terpilih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titik </a:t>
            </a:r>
            <a:r>
              <a:rPr lang="en-US" dirty="0" err="1"/>
              <a:t>selanjutnya</a:t>
            </a:r>
            <a:r>
              <a:rPr lang="en-US" dirty="0"/>
              <a:t> yang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root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. Titik </a:t>
            </a:r>
            <a:r>
              <a:rPr lang="en-US" dirty="0" err="1"/>
              <a:t>bobot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yang </a:t>
            </a:r>
            <a:r>
              <a:rPr lang="en-US" dirty="0" err="1"/>
              <a:t>bertetangga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asalkan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 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sampai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MST tanpa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.</a:t>
            </a:r>
          </a:p>
        </p:txBody>
      </p:sp>
      <p:sp>
        <p:nvSpPr>
          <p:cNvPr id="2469" name="Google Shape;2469;p53"/>
          <p:cNvSpPr txBox="1">
            <a:spLocks noGrp="1"/>
          </p:cNvSpPr>
          <p:nvPr>
            <p:ph type="title" idx="2"/>
          </p:nvPr>
        </p:nvSpPr>
        <p:spPr>
          <a:xfrm>
            <a:off x="1920570" y="3491203"/>
            <a:ext cx="6503380" cy="202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/>
              <a:t>Algoritma</a:t>
            </a:r>
            <a:r>
              <a:rPr lang="en-US" sz="1400" dirty="0"/>
              <a:t> Kruskal</a:t>
            </a:r>
          </a:p>
        </p:txBody>
      </p:sp>
      <p:sp>
        <p:nvSpPr>
          <p:cNvPr id="2470" name="Google Shape;2470;p53"/>
          <p:cNvSpPr txBox="1">
            <a:spLocks noGrp="1"/>
          </p:cNvSpPr>
          <p:nvPr>
            <p:ph type="subTitle" idx="3"/>
          </p:nvPr>
        </p:nvSpPr>
        <p:spPr>
          <a:xfrm>
            <a:off x="1920570" y="3694135"/>
            <a:ext cx="6503380" cy="12854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sisi-sisi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ke </a:t>
            </a:r>
            <a:r>
              <a:rPr lang="en-US" dirty="0" err="1"/>
              <a:t>terbesar</a:t>
            </a:r>
            <a:r>
              <a:rPr lang="en-US" dirty="0"/>
              <a:t>, merupakan 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Penentuan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bobot</a:t>
            </a:r>
            <a:r>
              <a:rPr lang="en-US" dirty="0"/>
              <a:t> sama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, </a:t>
            </a:r>
            <a:r>
              <a:rPr lang="en-US" dirty="0" err="1"/>
              <a:t>selagi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 </a:t>
            </a: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. 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terus</a:t>
            </a:r>
            <a:r>
              <a:rPr lang="en-US" dirty="0"/>
              <a:t> di </a:t>
            </a:r>
            <a:r>
              <a:rPr lang="en-US" dirty="0" err="1"/>
              <a:t>lakukan</a:t>
            </a:r>
            <a:r>
              <a:rPr lang="en-US" dirty="0"/>
              <a:t> sampai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MST tanpa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sirkuit</a:t>
            </a:r>
            <a:r>
              <a:rPr lang="en-US" dirty="0"/>
              <a:t>.</a:t>
            </a:r>
            <a:endParaRPr lang="en-US" b="1" dirty="0">
              <a:solidFill>
                <a:schemeClr val="accent6"/>
              </a:solidFill>
              <a:highlight>
                <a:schemeClr val="accent3"/>
              </a:highlight>
            </a:endParaRPr>
          </a:p>
        </p:txBody>
      </p:sp>
      <p:grpSp>
        <p:nvGrpSpPr>
          <p:cNvPr id="2471" name="Google Shape;2471;p53"/>
          <p:cNvGrpSpPr/>
          <p:nvPr/>
        </p:nvGrpSpPr>
        <p:grpSpPr>
          <a:xfrm>
            <a:off x="7298436" y="797960"/>
            <a:ext cx="1278143" cy="1491535"/>
            <a:chOff x="4876875" y="1427500"/>
            <a:chExt cx="1130400" cy="1319125"/>
          </a:xfrm>
        </p:grpSpPr>
        <p:sp>
          <p:nvSpPr>
            <p:cNvPr id="2472" name="Google Shape;2472;p5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74" name="Google Shape;2474;p53"/>
          <p:cNvCxnSpPr>
            <a:cxnSpLocks/>
            <a:stCxn id="2467" idx="3"/>
            <a:endCxn id="2472" idx="1"/>
          </p:cNvCxnSpPr>
          <p:nvPr/>
        </p:nvCxnSpPr>
        <p:spPr>
          <a:xfrm>
            <a:off x="6827907" y="1179298"/>
            <a:ext cx="470529" cy="48774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5" name="Google Shape;2475;p53"/>
          <p:cNvGrpSpPr/>
          <p:nvPr/>
        </p:nvGrpSpPr>
        <p:grpSpPr>
          <a:xfrm>
            <a:off x="133575" y="3216925"/>
            <a:ext cx="1278143" cy="1227385"/>
            <a:chOff x="4876875" y="1427500"/>
            <a:chExt cx="1130400" cy="1319125"/>
          </a:xfrm>
        </p:grpSpPr>
        <p:sp>
          <p:nvSpPr>
            <p:cNvPr id="2476" name="Google Shape;2476;p53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478" name="Google Shape;2478;p53"/>
          <p:cNvCxnSpPr>
            <a:cxnSpLocks/>
            <a:stCxn id="2476" idx="3"/>
            <a:endCxn id="2469" idx="1"/>
          </p:cNvCxnSpPr>
          <p:nvPr/>
        </p:nvCxnSpPr>
        <p:spPr>
          <a:xfrm flipV="1">
            <a:off x="1411718" y="3592669"/>
            <a:ext cx="508852" cy="3394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79" name="Google Shape;2479;p53"/>
          <p:cNvGrpSpPr/>
          <p:nvPr/>
        </p:nvGrpSpPr>
        <p:grpSpPr>
          <a:xfrm>
            <a:off x="7607563" y="1298532"/>
            <a:ext cx="659771" cy="736686"/>
            <a:chOff x="4757881" y="3481009"/>
            <a:chExt cx="266553" cy="297615"/>
          </a:xfrm>
        </p:grpSpPr>
        <p:sp>
          <p:nvSpPr>
            <p:cNvPr id="2480" name="Google Shape;2480;p53"/>
            <p:cNvSpPr/>
            <p:nvPr/>
          </p:nvSpPr>
          <p:spPr>
            <a:xfrm>
              <a:off x="4759101" y="3481009"/>
              <a:ext cx="265332" cy="296459"/>
            </a:xfrm>
            <a:custGeom>
              <a:avLst/>
              <a:gdLst/>
              <a:ahLst/>
              <a:cxnLst/>
              <a:rect l="l" t="t" r="r" b="b"/>
              <a:pathLst>
                <a:path w="8260" h="9229" extrusionOk="0">
                  <a:moveTo>
                    <a:pt x="244" y="0"/>
                  </a:moveTo>
                  <a:lnTo>
                    <a:pt x="187" y="38"/>
                  </a:lnTo>
                  <a:cubicBezTo>
                    <a:pt x="85" y="38"/>
                    <a:pt x="1" y="122"/>
                    <a:pt x="1" y="224"/>
                  </a:cubicBezTo>
                  <a:lnTo>
                    <a:pt x="1" y="9042"/>
                  </a:lnTo>
                  <a:cubicBezTo>
                    <a:pt x="1" y="9145"/>
                    <a:pt x="85" y="9229"/>
                    <a:pt x="187" y="9229"/>
                  </a:cubicBezTo>
                  <a:lnTo>
                    <a:pt x="8035" y="9229"/>
                  </a:lnTo>
                  <a:cubicBezTo>
                    <a:pt x="8138" y="9229"/>
                    <a:pt x="8222" y="9143"/>
                    <a:pt x="8222" y="9041"/>
                  </a:cubicBezTo>
                  <a:lnTo>
                    <a:pt x="8259" y="8984"/>
                  </a:lnTo>
                  <a:lnTo>
                    <a:pt x="8259" y="185"/>
                  </a:lnTo>
                  <a:cubicBezTo>
                    <a:pt x="8259" y="83"/>
                    <a:pt x="8177" y="0"/>
                    <a:pt x="8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4757881" y="3481009"/>
              <a:ext cx="266488" cy="297615"/>
            </a:xfrm>
            <a:custGeom>
              <a:avLst/>
              <a:gdLst/>
              <a:ahLst/>
              <a:cxnLst/>
              <a:rect l="l" t="t" r="r" b="b"/>
              <a:pathLst>
                <a:path w="8296" h="9265" extrusionOk="0">
                  <a:moveTo>
                    <a:pt x="188" y="0"/>
                  </a:moveTo>
                  <a:cubicBezTo>
                    <a:pt x="83" y="0"/>
                    <a:pt x="1" y="83"/>
                    <a:pt x="1" y="187"/>
                  </a:cubicBezTo>
                  <a:lnTo>
                    <a:pt x="1" y="9078"/>
                  </a:lnTo>
                  <a:cubicBezTo>
                    <a:pt x="1" y="9181"/>
                    <a:pt x="83" y="9265"/>
                    <a:pt x="188" y="9265"/>
                  </a:cubicBezTo>
                  <a:lnTo>
                    <a:pt x="8109" y="9265"/>
                  </a:lnTo>
                  <a:cubicBezTo>
                    <a:pt x="8212" y="9265"/>
                    <a:pt x="8296" y="9181"/>
                    <a:pt x="8296" y="9078"/>
                  </a:cubicBezTo>
                  <a:lnTo>
                    <a:pt x="8296" y="8984"/>
                  </a:lnTo>
                  <a:lnTo>
                    <a:pt x="376" y="8984"/>
                  </a:lnTo>
                  <a:lnTo>
                    <a:pt x="376" y="8986"/>
                  </a:lnTo>
                  <a:cubicBezTo>
                    <a:pt x="325" y="8986"/>
                    <a:pt x="282" y="8945"/>
                    <a:pt x="282" y="8891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4777059" y="3498902"/>
              <a:ext cx="229419" cy="170731"/>
            </a:xfrm>
            <a:custGeom>
              <a:avLst/>
              <a:gdLst/>
              <a:ahLst/>
              <a:cxnLst/>
              <a:rect l="l" t="t" r="r" b="b"/>
              <a:pathLst>
                <a:path w="7142" h="5315" extrusionOk="0">
                  <a:moveTo>
                    <a:pt x="244" y="0"/>
                  </a:moveTo>
                  <a:lnTo>
                    <a:pt x="94" y="38"/>
                  </a:lnTo>
                  <a:cubicBezTo>
                    <a:pt x="42" y="38"/>
                    <a:pt x="0" y="81"/>
                    <a:pt x="0" y="132"/>
                  </a:cubicBezTo>
                  <a:lnTo>
                    <a:pt x="0" y="5221"/>
                  </a:lnTo>
                  <a:cubicBezTo>
                    <a:pt x="0" y="5273"/>
                    <a:pt x="44" y="5315"/>
                    <a:pt x="94" y="5315"/>
                  </a:cubicBezTo>
                  <a:lnTo>
                    <a:pt x="7011" y="5315"/>
                  </a:lnTo>
                  <a:cubicBezTo>
                    <a:pt x="7062" y="5315"/>
                    <a:pt x="7104" y="5273"/>
                    <a:pt x="7104" y="5221"/>
                  </a:cubicBezTo>
                  <a:lnTo>
                    <a:pt x="7142" y="5073"/>
                  </a:lnTo>
                  <a:lnTo>
                    <a:pt x="7142" y="95"/>
                  </a:lnTo>
                  <a:cubicBezTo>
                    <a:pt x="7142" y="42"/>
                    <a:pt x="7098" y="0"/>
                    <a:pt x="70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4775838" y="3498902"/>
              <a:ext cx="230640" cy="171952"/>
            </a:xfrm>
            <a:custGeom>
              <a:avLst/>
              <a:gdLst/>
              <a:ahLst/>
              <a:cxnLst/>
              <a:rect l="l" t="t" r="r" b="b"/>
              <a:pathLst>
                <a:path w="7180" h="5353" extrusionOk="0">
                  <a:moveTo>
                    <a:pt x="95" y="0"/>
                  </a:moveTo>
                  <a:cubicBezTo>
                    <a:pt x="44" y="0"/>
                    <a:pt x="1" y="42"/>
                    <a:pt x="1" y="95"/>
                  </a:cubicBezTo>
                  <a:lnTo>
                    <a:pt x="1" y="5258"/>
                  </a:lnTo>
                  <a:cubicBezTo>
                    <a:pt x="1" y="5309"/>
                    <a:pt x="43" y="5352"/>
                    <a:pt x="95" y="5352"/>
                  </a:cubicBezTo>
                  <a:lnTo>
                    <a:pt x="7085" y="5352"/>
                  </a:lnTo>
                  <a:cubicBezTo>
                    <a:pt x="7136" y="5352"/>
                    <a:pt x="7180" y="5310"/>
                    <a:pt x="7180" y="5258"/>
                  </a:cubicBezTo>
                  <a:lnTo>
                    <a:pt x="7180" y="5073"/>
                  </a:lnTo>
                  <a:lnTo>
                    <a:pt x="376" y="5073"/>
                  </a:lnTo>
                  <a:cubicBezTo>
                    <a:pt x="325" y="5073"/>
                    <a:pt x="282" y="5031"/>
                    <a:pt x="282" y="4979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3"/>
            <p:cNvSpPr/>
            <p:nvPr/>
          </p:nvSpPr>
          <p:spPr>
            <a:xfrm>
              <a:off x="4795016" y="3516860"/>
              <a:ext cx="193506" cy="134818"/>
            </a:xfrm>
            <a:custGeom>
              <a:avLst/>
              <a:gdLst/>
              <a:ahLst/>
              <a:cxnLst/>
              <a:rect l="l" t="t" r="r" b="b"/>
              <a:pathLst>
                <a:path w="6024" h="4197" extrusionOk="0">
                  <a:moveTo>
                    <a:pt x="337" y="0"/>
                  </a:moveTo>
                  <a:cubicBezTo>
                    <a:pt x="304" y="0"/>
                    <a:pt x="272" y="6"/>
                    <a:pt x="243" y="13"/>
                  </a:cubicBezTo>
                  <a:cubicBezTo>
                    <a:pt x="83" y="55"/>
                    <a:pt x="0" y="275"/>
                    <a:pt x="0" y="449"/>
                  </a:cubicBezTo>
                  <a:lnTo>
                    <a:pt x="0" y="3823"/>
                  </a:lnTo>
                  <a:cubicBezTo>
                    <a:pt x="0" y="4030"/>
                    <a:pt x="168" y="4197"/>
                    <a:pt x="374" y="4197"/>
                  </a:cubicBezTo>
                  <a:lnTo>
                    <a:pt x="5574" y="4197"/>
                  </a:lnTo>
                  <a:cubicBezTo>
                    <a:pt x="5749" y="4197"/>
                    <a:pt x="5969" y="4116"/>
                    <a:pt x="6011" y="3957"/>
                  </a:cubicBezTo>
                  <a:cubicBezTo>
                    <a:pt x="6019" y="3925"/>
                    <a:pt x="6024" y="3894"/>
                    <a:pt x="6024" y="3862"/>
                  </a:cubicBezTo>
                  <a:lnTo>
                    <a:pt x="6024" y="374"/>
                  </a:lnTo>
                  <a:cubicBezTo>
                    <a:pt x="6024" y="167"/>
                    <a:pt x="5857" y="0"/>
                    <a:pt x="5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3"/>
            <p:cNvSpPr/>
            <p:nvPr/>
          </p:nvSpPr>
          <p:spPr>
            <a:xfrm>
              <a:off x="4793892" y="3517309"/>
              <a:ext cx="194213" cy="135589"/>
            </a:xfrm>
            <a:custGeom>
              <a:avLst/>
              <a:gdLst/>
              <a:ahLst/>
              <a:cxnLst/>
              <a:rect l="l" t="t" r="r" b="b"/>
              <a:pathLst>
                <a:path w="6046" h="4221" extrusionOk="0">
                  <a:moveTo>
                    <a:pt x="278" y="1"/>
                  </a:moveTo>
                  <a:cubicBezTo>
                    <a:pt x="118" y="43"/>
                    <a:pt x="0" y="187"/>
                    <a:pt x="0" y="361"/>
                  </a:cubicBezTo>
                  <a:lnTo>
                    <a:pt x="0" y="3848"/>
                  </a:lnTo>
                  <a:cubicBezTo>
                    <a:pt x="0" y="4054"/>
                    <a:pt x="167" y="4221"/>
                    <a:pt x="372" y="4221"/>
                  </a:cubicBezTo>
                  <a:lnTo>
                    <a:pt x="5685" y="4221"/>
                  </a:lnTo>
                  <a:cubicBezTo>
                    <a:pt x="5859" y="4221"/>
                    <a:pt x="6005" y="4102"/>
                    <a:pt x="6046" y="3943"/>
                  </a:cubicBezTo>
                  <a:lnTo>
                    <a:pt x="409" y="3943"/>
                  </a:lnTo>
                  <a:cubicBezTo>
                    <a:pt x="336" y="3940"/>
                    <a:pt x="278" y="3882"/>
                    <a:pt x="278" y="3809"/>
                  </a:cubicBezTo>
                  <a:lnTo>
                    <a:pt x="278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4848888" y="3688723"/>
              <a:ext cx="157625" cy="70734"/>
            </a:xfrm>
            <a:custGeom>
              <a:avLst/>
              <a:gdLst/>
              <a:ahLst/>
              <a:cxnLst/>
              <a:rect l="l" t="t" r="r" b="b"/>
              <a:pathLst>
                <a:path w="4907" h="2202" extrusionOk="0">
                  <a:moveTo>
                    <a:pt x="246" y="1"/>
                  </a:moveTo>
                  <a:lnTo>
                    <a:pt x="98" y="40"/>
                  </a:lnTo>
                  <a:cubicBezTo>
                    <a:pt x="47" y="40"/>
                    <a:pt x="4" y="80"/>
                    <a:pt x="4" y="134"/>
                  </a:cubicBezTo>
                  <a:lnTo>
                    <a:pt x="4" y="2110"/>
                  </a:lnTo>
                  <a:cubicBezTo>
                    <a:pt x="1" y="2161"/>
                    <a:pt x="43" y="2201"/>
                    <a:pt x="95" y="2201"/>
                  </a:cubicBezTo>
                  <a:lnTo>
                    <a:pt x="4775" y="2201"/>
                  </a:lnTo>
                  <a:cubicBezTo>
                    <a:pt x="4826" y="2201"/>
                    <a:pt x="4869" y="2161"/>
                    <a:pt x="4869" y="2107"/>
                  </a:cubicBezTo>
                  <a:lnTo>
                    <a:pt x="4907" y="1959"/>
                  </a:lnTo>
                  <a:lnTo>
                    <a:pt x="4907" y="95"/>
                  </a:lnTo>
                  <a:cubicBezTo>
                    <a:pt x="4907" y="44"/>
                    <a:pt x="4865" y="1"/>
                    <a:pt x="48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4847700" y="3688819"/>
              <a:ext cx="158782" cy="71922"/>
            </a:xfrm>
            <a:custGeom>
              <a:avLst/>
              <a:gdLst/>
              <a:ahLst/>
              <a:cxnLst/>
              <a:rect l="l" t="t" r="r" b="b"/>
              <a:pathLst>
                <a:path w="4943" h="2239" extrusionOk="0">
                  <a:moveTo>
                    <a:pt x="94" y="1"/>
                  </a:moveTo>
                  <a:cubicBezTo>
                    <a:pt x="44" y="1"/>
                    <a:pt x="0" y="41"/>
                    <a:pt x="0" y="95"/>
                  </a:cubicBezTo>
                  <a:lnTo>
                    <a:pt x="0" y="2145"/>
                  </a:lnTo>
                  <a:cubicBezTo>
                    <a:pt x="0" y="2195"/>
                    <a:pt x="42" y="2239"/>
                    <a:pt x="94" y="2239"/>
                  </a:cubicBezTo>
                  <a:lnTo>
                    <a:pt x="4848" y="2239"/>
                  </a:lnTo>
                  <a:cubicBezTo>
                    <a:pt x="4899" y="2239"/>
                    <a:pt x="4943" y="2197"/>
                    <a:pt x="4943" y="2145"/>
                  </a:cubicBezTo>
                  <a:lnTo>
                    <a:pt x="4943" y="1958"/>
                  </a:lnTo>
                  <a:lnTo>
                    <a:pt x="375" y="1958"/>
                  </a:lnTo>
                  <a:cubicBezTo>
                    <a:pt x="325" y="1958"/>
                    <a:pt x="281" y="1916"/>
                    <a:pt x="281" y="1864"/>
                  </a:cubicBezTo>
                  <a:lnTo>
                    <a:pt x="281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4900158" y="3706777"/>
              <a:ext cx="35913" cy="35913"/>
            </a:xfrm>
            <a:custGeom>
              <a:avLst/>
              <a:gdLst/>
              <a:ahLst/>
              <a:cxnLst/>
              <a:rect l="l" t="t" r="r" b="b"/>
              <a:pathLst>
                <a:path w="1118" h="1118" extrusionOk="0">
                  <a:moveTo>
                    <a:pt x="559" y="0"/>
                  </a:moveTo>
                  <a:cubicBezTo>
                    <a:pt x="249" y="0"/>
                    <a:pt x="0" y="251"/>
                    <a:pt x="0" y="559"/>
                  </a:cubicBezTo>
                  <a:cubicBezTo>
                    <a:pt x="0" y="867"/>
                    <a:pt x="249" y="1118"/>
                    <a:pt x="559" y="1118"/>
                  </a:cubicBezTo>
                  <a:cubicBezTo>
                    <a:pt x="867" y="1118"/>
                    <a:pt x="1118" y="867"/>
                    <a:pt x="1118" y="559"/>
                  </a:cubicBezTo>
                  <a:cubicBezTo>
                    <a:pt x="1118" y="251"/>
                    <a:pt x="867" y="0"/>
                    <a:pt x="55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4895629" y="3720269"/>
              <a:ext cx="27015" cy="8962"/>
            </a:xfrm>
            <a:custGeom>
              <a:avLst/>
              <a:gdLst/>
              <a:ahLst/>
              <a:cxnLst/>
              <a:rect l="l" t="t" r="r" b="b"/>
              <a:pathLst>
                <a:path w="841" h="279" extrusionOk="0">
                  <a:moveTo>
                    <a:pt x="141" y="0"/>
                  </a:moveTo>
                  <a:cubicBezTo>
                    <a:pt x="65" y="0"/>
                    <a:pt x="1" y="61"/>
                    <a:pt x="1" y="139"/>
                  </a:cubicBezTo>
                  <a:cubicBezTo>
                    <a:pt x="1" y="216"/>
                    <a:pt x="63" y="278"/>
                    <a:pt x="141" y="278"/>
                  </a:cubicBezTo>
                  <a:lnTo>
                    <a:pt x="700" y="278"/>
                  </a:lnTo>
                  <a:cubicBezTo>
                    <a:pt x="777" y="278"/>
                    <a:pt x="840" y="217"/>
                    <a:pt x="839" y="139"/>
                  </a:cubicBezTo>
                  <a:cubicBezTo>
                    <a:pt x="839" y="64"/>
                    <a:pt x="777" y="0"/>
                    <a:pt x="70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4953998" y="3706777"/>
              <a:ext cx="35977" cy="35913"/>
            </a:xfrm>
            <a:custGeom>
              <a:avLst/>
              <a:gdLst/>
              <a:ahLst/>
              <a:cxnLst/>
              <a:rect l="l" t="t" r="r" b="b"/>
              <a:pathLst>
                <a:path w="1120" h="1118" extrusionOk="0">
                  <a:moveTo>
                    <a:pt x="561" y="0"/>
                  </a:moveTo>
                  <a:cubicBezTo>
                    <a:pt x="251" y="0"/>
                    <a:pt x="1" y="251"/>
                    <a:pt x="1" y="559"/>
                  </a:cubicBezTo>
                  <a:cubicBezTo>
                    <a:pt x="1" y="867"/>
                    <a:pt x="251" y="1118"/>
                    <a:pt x="561" y="1118"/>
                  </a:cubicBezTo>
                  <a:cubicBezTo>
                    <a:pt x="869" y="1118"/>
                    <a:pt x="1120" y="867"/>
                    <a:pt x="1120" y="559"/>
                  </a:cubicBezTo>
                  <a:cubicBezTo>
                    <a:pt x="1120" y="251"/>
                    <a:pt x="869" y="0"/>
                    <a:pt x="5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4950143" y="3720269"/>
              <a:ext cx="26405" cy="8962"/>
            </a:xfrm>
            <a:custGeom>
              <a:avLst/>
              <a:gdLst/>
              <a:ahLst/>
              <a:cxnLst/>
              <a:rect l="l" t="t" r="r" b="b"/>
              <a:pathLst>
                <a:path w="822" h="279" extrusionOk="0">
                  <a:moveTo>
                    <a:pt x="139" y="0"/>
                  </a:moveTo>
                  <a:cubicBezTo>
                    <a:pt x="63" y="0"/>
                    <a:pt x="0" y="61"/>
                    <a:pt x="0" y="139"/>
                  </a:cubicBezTo>
                  <a:cubicBezTo>
                    <a:pt x="0" y="216"/>
                    <a:pt x="61" y="278"/>
                    <a:pt x="139" y="278"/>
                  </a:cubicBezTo>
                  <a:lnTo>
                    <a:pt x="681" y="278"/>
                  </a:lnTo>
                  <a:cubicBezTo>
                    <a:pt x="758" y="278"/>
                    <a:pt x="821" y="217"/>
                    <a:pt x="820" y="139"/>
                  </a:cubicBezTo>
                  <a:cubicBezTo>
                    <a:pt x="820" y="64"/>
                    <a:pt x="758" y="0"/>
                    <a:pt x="68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4825309" y="3720269"/>
              <a:ext cx="8962" cy="44907"/>
            </a:xfrm>
            <a:custGeom>
              <a:avLst/>
              <a:gdLst/>
              <a:ahLst/>
              <a:cxnLst/>
              <a:rect l="l" t="t" r="r" b="b"/>
              <a:pathLst>
                <a:path w="279" h="1398" extrusionOk="0">
                  <a:moveTo>
                    <a:pt x="140" y="0"/>
                  </a:moveTo>
                  <a:cubicBezTo>
                    <a:pt x="65" y="0"/>
                    <a:pt x="1" y="61"/>
                    <a:pt x="1" y="139"/>
                  </a:cubicBezTo>
                  <a:lnTo>
                    <a:pt x="1" y="1258"/>
                  </a:lnTo>
                  <a:cubicBezTo>
                    <a:pt x="1" y="1333"/>
                    <a:pt x="62" y="1397"/>
                    <a:pt x="140" y="1397"/>
                  </a:cubicBezTo>
                  <a:cubicBezTo>
                    <a:pt x="215" y="1397"/>
                    <a:pt x="279" y="1335"/>
                    <a:pt x="279" y="1258"/>
                  </a:cubicBezTo>
                  <a:lnTo>
                    <a:pt x="279" y="139"/>
                  </a:lnTo>
                  <a:cubicBezTo>
                    <a:pt x="279" y="64"/>
                    <a:pt x="217" y="0"/>
                    <a:pt x="1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4807384" y="3720269"/>
              <a:ext cx="8962" cy="44907"/>
            </a:xfrm>
            <a:custGeom>
              <a:avLst/>
              <a:gdLst/>
              <a:ahLst/>
              <a:cxnLst/>
              <a:rect l="l" t="t" r="r" b="b"/>
              <a:pathLst>
                <a:path w="279" h="1398" extrusionOk="0">
                  <a:moveTo>
                    <a:pt x="139" y="0"/>
                  </a:moveTo>
                  <a:cubicBezTo>
                    <a:pt x="62" y="0"/>
                    <a:pt x="0" y="61"/>
                    <a:pt x="0" y="139"/>
                  </a:cubicBezTo>
                  <a:lnTo>
                    <a:pt x="0" y="1258"/>
                  </a:lnTo>
                  <a:cubicBezTo>
                    <a:pt x="0" y="1333"/>
                    <a:pt x="61" y="1397"/>
                    <a:pt x="139" y="1397"/>
                  </a:cubicBezTo>
                  <a:cubicBezTo>
                    <a:pt x="214" y="1397"/>
                    <a:pt x="278" y="1335"/>
                    <a:pt x="278" y="1258"/>
                  </a:cubicBezTo>
                  <a:lnTo>
                    <a:pt x="278" y="139"/>
                  </a:lnTo>
                  <a:cubicBezTo>
                    <a:pt x="278" y="64"/>
                    <a:pt x="214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4789362" y="3720269"/>
              <a:ext cx="9026" cy="44907"/>
            </a:xfrm>
            <a:custGeom>
              <a:avLst/>
              <a:gdLst/>
              <a:ahLst/>
              <a:cxnLst/>
              <a:rect l="l" t="t" r="r" b="b"/>
              <a:pathLst>
                <a:path w="281" h="1398" extrusionOk="0">
                  <a:moveTo>
                    <a:pt x="140" y="0"/>
                  </a:moveTo>
                  <a:cubicBezTo>
                    <a:pt x="65" y="0"/>
                    <a:pt x="1" y="61"/>
                    <a:pt x="1" y="139"/>
                  </a:cubicBezTo>
                  <a:lnTo>
                    <a:pt x="1" y="1258"/>
                  </a:lnTo>
                  <a:cubicBezTo>
                    <a:pt x="1" y="1333"/>
                    <a:pt x="63" y="1397"/>
                    <a:pt x="140" y="1397"/>
                  </a:cubicBezTo>
                  <a:cubicBezTo>
                    <a:pt x="217" y="1397"/>
                    <a:pt x="280" y="1335"/>
                    <a:pt x="280" y="1258"/>
                  </a:cubicBezTo>
                  <a:lnTo>
                    <a:pt x="280" y="139"/>
                  </a:lnTo>
                  <a:cubicBezTo>
                    <a:pt x="280" y="64"/>
                    <a:pt x="218" y="0"/>
                    <a:pt x="14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4771437" y="3720269"/>
              <a:ext cx="8994" cy="44907"/>
            </a:xfrm>
            <a:custGeom>
              <a:avLst/>
              <a:gdLst/>
              <a:ahLst/>
              <a:cxnLst/>
              <a:rect l="l" t="t" r="r" b="b"/>
              <a:pathLst>
                <a:path w="280" h="1398" extrusionOk="0">
                  <a:moveTo>
                    <a:pt x="139" y="0"/>
                  </a:moveTo>
                  <a:cubicBezTo>
                    <a:pt x="64" y="0"/>
                    <a:pt x="0" y="61"/>
                    <a:pt x="0" y="139"/>
                  </a:cubicBezTo>
                  <a:lnTo>
                    <a:pt x="0" y="1258"/>
                  </a:lnTo>
                  <a:cubicBezTo>
                    <a:pt x="0" y="1333"/>
                    <a:pt x="62" y="1397"/>
                    <a:pt x="139" y="1397"/>
                  </a:cubicBezTo>
                  <a:cubicBezTo>
                    <a:pt x="216" y="1397"/>
                    <a:pt x="280" y="1335"/>
                    <a:pt x="280" y="1258"/>
                  </a:cubicBezTo>
                  <a:lnTo>
                    <a:pt x="280" y="139"/>
                  </a:lnTo>
                  <a:cubicBezTo>
                    <a:pt x="280" y="64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4777059" y="3688691"/>
              <a:ext cx="52745" cy="16896"/>
            </a:xfrm>
            <a:custGeom>
              <a:avLst/>
              <a:gdLst/>
              <a:ahLst/>
              <a:cxnLst/>
              <a:rect l="l" t="t" r="r" b="b"/>
              <a:pathLst>
                <a:path w="1642" h="526" extrusionOk="0">
                  <a:moveTo>
                    <a:pt x="244" y="0"/>
                  </a:moveTo>
                  <a:lnTo>
                    <a:pt x="94" y="38"/>
                  </a:lnTo>
                  <a:cubicBezTo>
                    <a:pt x="42" y="38"/>
                    <a:pt x="0" y="81"/>
                    <a:pt x="0" y="132"/>
                  </a:cubicBezTo>
                  <a:lnTo>
                    <a:pt x="0" y="432"/>
                  </a:lnTo>
                  <a:cubicBezTo>
                    <a:pt x="0" y="484"/>
                    <a:pt x="44" y="526"/>
                    <a:pt x="94" y="526"/>
                  </a:cubicBezTo>
                  <a:lnTo>
                    <a:pt x="1512" y="526"/>
                  </a:lnTo>
                  <a:cubicBezTo>
                    <a:pt x="1562" y="526"/>
                    <a:pt x="1604" y="484"/>
                    <a:pt x="1604" y="429"/>
                  </a:cubicBezTo>
                  <a:lnTo>
                    <a:pt x="1642" y="281"/>
                  </a:lnTo>
                  <a:lnTo>
                    <a:pt x="1642" y="94"/>
                  </a:lnTo>
                  <a:cubicBezTo>
                    <a:pt x="1642" y="42"/>
                    <a:pt x="1599" y="0"/>
                    <a:pt x="15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4775838" y="3688723"/>
              <a:ext cx="53966" cy="18085"/>
            </a:xfrm>
            <a:custGeom>
              <a:avLst/>
              <a:gdLst/>
              <a:ahLst/>
              <a:cxnLst/>
              <a:rect l="l" t="t" r="r" b="b"/>
              <a:pathLst>
                <a:path w="1680" h="563" extrusionOk="0">
                  <a:moveTo>
                    <a:pt x="95" y="1"/>
                  </a:moveTo>
                  <a:cubicBezTo>
                    <a:pt x="44" y="1"/>
                    <a:pt x="1" y="43"/>
                    <a:pt x="1" y="95"/>
                  </a:cubicBezTo>
                  <a:lnTo>
                    <a:pt x="1" y="468"/>
                  </a:lnTo>
                  <a:cubicBezTo>
                    <a:pt x="1" y="519"/>
                    <a:pt x="43" y="562"/>
                    <a:pt x="95" y="562"/>
                  </a:cubicBezTo>
                  <a:lnTo>
                    <a:pt x="1586" y="562"/>
                  </a:lnTo>
                  <a:cubicBezTo>
                    <a:pt x="1637" y="562"/>
                    <a:pt x="1680" y="520"/>
                    <a:pt x="1680" y="468"/>
                  </a:cubicBezTo>
                  <a:lnTo>
                    <a:pt x="1680" y="282"/>
                  </a:lnTo>
                  <a:lnTo>
                    <a:pt x="338" y="282"/>
                  </a:lnTo>
                  <a:cubicBezTo>
                    <a:pt x="306" y="282"/>
                    <a:pt x="282" y="257"/>
                    <a:pt x="282" y="225"/>
                  </a:cubicBezTo>
                  <a:lnTo>
                    <a:pt x="282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4859746" y="3702311"/>
              <a:ext cx="26951" cy="8962"/>
            </a:xfrm>
            <a:custGeom>
              <a:avLst/>
              <a:gdLst/>
              <a:ahLst/>
              <a:cxnLst/>
              <a:rect l="l" t="t" r="r" b="b"/>
              <a:pathLst>
                <a:path w="839" h="279" extrusionOk="0">
                  <a:moveTo>
                    <a:pt x="139" y="0"/>
                  </a:moveTo>
                  <a:cubicBezTo>
                    <a:pt x="64" y="0"/>
                    <a:pt x="0" y="63"/>
                    <a:pt x="0" y="139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698" y="278"/>
                  </a:lnTo>
                  <a:cubicBezTo>
                    <a:pt x="776" y="278"/>
                    <a:pt x="838" y="215"/>
                    <a:pt x="838" y="139"/>
                  </a:cubicBezTo>
                  <a:cubicBezTo>
                    <a:pt x="838" y="63"/>
                    <a:pt x="776" y="0"/>
                    <a:pt x="69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4859746" y="3720269"/>
              <a:ext cx="8962" cy="8962"/>
            </a:xfrm>
            <a:custGeom>
              <a:avLst/>
              <a:gdLst/>
              <a:ahLst/>
              <a:cxnLst/>
              <a:rect l="l" t="t" r="r" b="b"/>
              <a:pathLst>
                <a:path w="279" h="279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cubicBezTo>
                    <a:pt x="0" y="216"/>
                    <a:pt x="62" y="278"/>
                    <a:pt x="139" y="278"/>
                  </a:cubicBezTo>
                  <a:cubicBezTo>
                    <a:pt x="216" y="278"/>
                    <a:pt x="278" y="216"/>
                    <a:pt x="278" y="139"/>
                  </a:cubicBezTo>
                  <a:cubicBezTo>
                    <a:pt x="278" y="62"/>
                    <a:pt x="216" y="0"/>
                    <a:pt x="13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4859746" y="3738194"/>
              <a:ext cx="8962" cy="9026"/>
            </a:xfrm>
            <a:custGeom>
              <a:avLst/>
              <a:gdLst/>
              <a:ahLst/>
              <a:cxnLst/>
              <a:rect l="l" t="t" r="r" b="b"/>
              <a:pathLst>
                <a:path w="279" h="281" extrusionOk="0">
                  <a:moveTo>
                    <a:pt x="139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7"/>
                    <a:pt x="62" y="280"/>
                    <a:pt x="139" y="280"/>
                  </a:cubicBezTo>
                  <a:cubicBezTo>
                    <a:pt x="216" y="280"/>
                    <a:pt x="278" y="217"/>
                    <a:pt x="278" y="140"/>
                  </a:cubicBezTo>
                  <a:cubicBezTo>
                    <a:pt x="278" y="63"/>
                    <a:pt x="216" y="1"/>
                    <a:pt x="13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4877704" y="3720269"/>
              <a:ext cx="8994" cy="8962"/>
            </a:xfrm>
            <a:custGeom>
              <a:avLst/>
              <a:gdLst/>
              <a:ahLst/>
              <a:cxnLst/>
              <a:rect l="l" t="t" r="r" b="b"/>
              <a:pathLst>
                <a:path w="280" h="279" extrusionOk="0">
                  <a:moveTo>
                    <a:pt x="139" y="0"/>
                  </a:moveTo>
                  <a:cubicBezTo>
                    <a:pt x="62" y="0"/>
                    <a:pt x="0" y="62"/>
                    <a:pt x="0" y="139"/>
                  </a:cubicBezTo>
                  <a:cubicBezTo>
                    <a:pt x="0" y="216"/>
                    <a:pt x="62" y="278"/>
                    <a:pt x="139" y="278"/>
                  </a:cubicBezTo>
                  <a:cubicBezTo>
                    <a:pt x="216" y="278"/>
                    <a:pt x="279" y="216"/>
                    <a:pt x="279" y="139"/>
                  </a:cubicBezTo>
                  <a:cubicBezTo>
                    <a:pt x="279" y="62"/>
                    <a:pt x="216" y="0"/>
                    <a:pt x="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3"/>
            <p:cNvSpPr/>
            <p:nvPr/>
          </p:nvSpPr>
          <p:spPr>
            <a:xfrm>
              <a:off x="4877704" y="3738194"/>
              <a:ext cx="8994" cy="9026"/>
            </a:xfrm>
            <a:custGeom>
              <a:avLst/>
              <a:gdLst/>
              <a:ahLst/>
              <a:cxnLst/>
              <a:rect l="l" t="t" r="r" b="b"/>
              <a:pathLst>
                <a:path w="280" h="281" extrusionOk="0">
                  <a:moveTo>
                    <a:pt x="139" y="1"/>
                  </a:moveTo>
                  <a:cubicBezTo>
                    <a:pt x="62" y="1"/>
                    <a:pt x="0" y="63"/>
                    <a:pt x="0" y="140"/>
                  </a:cubicBezTo>
                  <a:cubicBezTo>
                    <a:pt x="0" y="217"/>
                    <a:pt x="62" y="280"/>
                    <a:pt x="139" y="280"/>
                  </a:cubicBezTo>
                  <a:cubicBezTo>
                    <a:pt x="216" y="280"/>
                    <a:pt x="279" y="217"/>
                    <a:pt x="279" y="140"/>
                  </a:cubicBezTo>
                  <a:cubicBezTo>
                    <a:pt x="279" y="63"/>
                    <a:pt x="216" y="1"/>
                    <a:pt x="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3" name="Google Shape;2503;p53"/>
          <p:cNvGrpSpPr/>
          <p:nvPr/>
        </p:nvGrpSpPr>
        <p:grpSpPr>
          <a:xfrm>
            <a:off x="442617" y="3604455"/>
            <a:ext cx="659766" cy="542438"/>
            <a:chOff x="4742365" y="2834965"/>
            <a:chExt cx="297594" cy="297329"/>
          </a:xfrm>
        </p:grpSpPr>
        <p:sp>
          <p:nvSpPr>
            <p:cNvPr id="2504" name="Google Shape;2504;p53"/>
            <p:cNvSpPr/>
            <p:nvPr/>
          </p:nvSpPr>
          <p:spPr>
            <a:xfrm>
              <a:off x="4888754" y="2834965"/>
              <a:ext cx="122740" cy="206419"/>
            </a:xfrm>
            <a:custGeom>
              <a:avLst/>
              <a:gdLst/>
              <a:ahLst/>
              <a:cxnLst/>
              <a:rect l="l" t="t" r="r" b="b"/>
              <a:pathLst>
                <a:path w="3821" h="6426" extrusionOk="0">
                  <a:moveTo>
                    <a:pt x="792" y="1"/>
                  </a:moveTo>
                  <a:cubicBezTo>
                    <a:pt x="355" y="1"/>
                    <a:pt x="1" y="358"/>
                    <a:pt x="1" y="794"/>
                  </a:cubicBezTo>
                  <a:lnTo>
                    <a:pt x="1" y="3177"/>
                  </a:lnTo>
                  <a:lnTo>
                    <a:pt x="31" y="3250"/>
                  </a:lnTo>
                  <a:cubicBezTo>
                    <a:pt x="111" y="3347"/>
                    <a:pt x="371" y="3521"/>
                    <a:pt x="429" y="3533"/>
                  </a:cubicBezTo>
                  <a:lnTo>
                    <a:pt x="467" y="3508"/>
                  </a:lnTo>
                  <a:lnTo>
                    <a:pt x="467" y="794"/>
                  </a:lnTo>
                  <a:cubicBezTo>
                    <a:pt x="467" y="614"/>
                    <a:pt x="613" y="468"/>
                    <a:pt x="792" y="468"/>
                  </a:cubicBezTo>
                  <a:cubicBezTo>
                    <a:pt x="972" y="468"/>
                    <a:pt x="1118" y="614"/>
                    <a:pt x="1118" y="794"/>
                  </a:cubicBezTo>
                  <a:lnTo>
                    <a:pt x="1118" y="2566"/>
                  </a:lnTo>
                  <a:cubicBezTo>
                    <a:pt x="1118" y="3003"/>
                    <a:pt x="1473" y="3358"/>
                    <a:pt x="1911" y="3358"/>
                  </a:cubicBezTo>
                  <a:cubicBezTo>
                    <a:pt x="2349" y="3358"/>
                    <a:pt x="2703" y="3001"/>
                    <a:pt x="2703" y="2566"/>
                  </a:cubicBezTo>
                  <a:lnTo>
                    <a:pt x="2703" y="1671"/>
                  </a:lnTo>
                  <a:cubicBezTo>
                    <a:pt x="2703" y="1493"/>
                    <a:pt x="2850" y="1345"/>
                    <a:pt x="3029" y="1345"/>
                  </a:cubicBezTo>
                  <a:cubicBezTo>
                    <a:pt x="3209" y="1345"/>
                    <a:pt x="3355" y="1493"/>
                    <a:pt x="3355" y="1671"/>
                  </a:cubicBezTo>
                  <a:lnTo>
                    <a:pt x="3355" y="6034"/>
                  </a:lnTo>
                  <a:lnTo>
                    <a:pt x="3392" y="6425"/>
                  </a:lnTo>
                  <a:lnTo>
                    <a:pt x="3783" y="6425"/>
                  </a:lnTo>
                  <a:lnTo>
                    <a:pt x="3821" y="6034"/>
                  </a:lnTo>
                  <a:lnTo>
                    <a:pt x="3821" y="1671"/>
                  </a:lnTo>
                  <a:cubicBezTo>
                    <a:pt x="3821" y="1234"/>
                    <a:pt x="3465" y="879"/>
                    <a:pt x="3029" y="879"/>
                  </a:cubicBezTo>
                  <a:cubicBezTo>
                    <a:pt x="2590" y="879"/>
                    <a:pt x="2236" y="1235"/>
                    <a:pt x="2236" y="1671"/>
                  </a:cubicBezTo>
                  <a:lnTo>
                    <a:pt x="2236" y="2566"/>
                  </a:lnTo>
                  <a:cubicBezTo>
                    <a:pt x="2236" y="2744"/>
                    <a:pt x="2090" y="2891"/>
                    <a:pt x="1910" y="2891"/>
                  </a:cubicBezTo>
                  <a:cubicBezTo>
                    <a:pt x="1732" y="2891"/>
                    <a:pt x="1584" y="2744"/>
                    <a:pt x="1584" y="2566"/>
                  </a:cubicBezTo>
                  <a:lnTo>
                    <a:pt x="1584" y="794"/>
                  </a:lnTo>
                  <a:cubicBezTo>
                    <a:pt x="1584" y="355"/>
                    <a:pt x="122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3"/>
            <p:cNvSpPr/>
            <p:nvPr/>
          </p:nvSpPr>
          <p:spPr>
            <a:xfrm>
              <a:off x="4888754" y="2937087"/>
              <a:ext cx="15001" cy="39607"/>
            </a:xfrm>
            <a:custGeom>
              <a:avLst/>
              <a:gdLst/>
              <a:ahLst/>
              <a:cxnLst/>
              <a:rect l="l" t="t" r="r" b="b"/>
              <a:pathLst>
                <a:path w="467" h="1233" extrusionOk="0">
                  <a:moveTo>
                    <a:pt x="1" y="1"/>
                  </a:moveTo>
                  <a:lnTo>
                    <a:pt x="1" y="898"/>
                  </a:lnTo>
                  <a:cubicBezTo>
                    <a:pt x="1" y="1025"/>
                    <a:pt x="105" y="1232"/>
                    <a:pt x="234" y="1232"/>
                  </a:cubicBezTo>
                  <a:cubicBezTo>
                    <a:pt x="362" y="1232"/>
                    <a:pt x="467" y="1025"/>
                    <a:pt x="467" y="898"/>
                  </a:cubicBezTo>
                  <a:lnTo>
                    <a:pt x="467" y="331"/>
                  </a:lnTo>
                  <a:cubicBezTo>
                    <a:pt x="323" y="206"/>
                    <a:pt x="167" y="96"/>
                    <a:pt x="1" y="1"/>
                  </a:cubicBezTo>
                  <a:close/>
                </a:path>
              </a:pathLst>
            </a:custGeom>
            <a:solidFill>
              <a:srgbClr val="D1C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3"/>
            <p:cNvSpPr/>
            <p:nvPr/>
          </p:nvSpPr>
          <p:spPr>
            <a:xfrm>
              <a:off x="4996563" y="3028736"/>
              <a:ext cx="15033" cy="13813"/>
            </a:xfrm>
            <a:custGeom>
              <a:avLst/>
              <a:gdLst/>
              <a:ahLst/>
              <a:cxnLst/>
              <a:rect l="l" t="t" r="r" b="b"/>
              <a:pathLst>
                <a:path w="468" h="430" extrusionOk="0">
                  <a:moveTo>
                    <a:pt x="0" y="1"/>
                  </a:moveTo>
                  <a:lnTo>
                    <a:pt x="0" y="429"/>
                  </a:lnTo>
                  <a:lnTo>
                    <a:pt x="468" y="429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D1C7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3"/>
            <p:cNvSpPr/>
            <p:nvPr/>
          </p:nvSpPr>
          <p:spPr>
            <a:xfrm>
              <a:off x="4746348" y="2934420"/>
              <a:ext cx="182295" cy="183484"/>
            </a:xfrm>
            <a:custGeom>
              <a:avLst/>
              <a:gdLst/>
              <a:ahLst/>
              <a:cxnLst/>
              <a:rect l="l" t="t" r="r" b="b"/>
              <a:pathLst>
                <a:path w="5675" h="5712" extrusionOk="0">
                  <a:moveTo>
                    <a:pt x="2776" y="1"/>
                  </a:moveTo>
                  <a:cubicBezTo>
                    <a:pt x="2046" y="1"/>
                    <a:pt x="1381" y="272"/>
                    <a:pt x="869" y="716"/>
                  </a:cubicBezTo>
                  <a:cubicBezTo>
                    <a:pt x="869" y="716"/>
                    <a:pt x="1" y="1577"/>
                    <a:pt x="1" y="2450"/>
                  </a:cubicBezTo>
                  <a:cubicBezTo>
                    <a:pt x="1" y="5173"/>
                    <a:pt x="1731" y="5712"/>
                    <a:pt x="3121" y="5712"/>
                  </a:cubicBezTo>
                  <a:cubicBezTo>
                    <a:pt x="4089" y="5712"/>
                    <a:pt x="4962" y="4807"/>
                    <a:pt x="4962" y="4807"/>
                  </a:cubicBezTo>
                  <a:cubicBezTo>
                    <a:pt x="5405" y="4296"/>
                    <a:pt x="5674" y="3630"/>
                    <a:pt x="5674" y="2901"/>
                  </a:cubicBezTo>
                  <a:cubicBezTo>
                    <a:pt x="5674" y="1300"/>
                    <a:pt x="4377" y="1"/>
                    <a:pt x="27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3"/>
            <p:cNvSpPr/>
            <p:nvPr/>
          </p:nvSpPr>
          <p:spPr>
            <a:xfrm>
              <a:off x="4742365" y="2957357"/>
              <a:ext cx="163311" cy="163311"/>
            </a:xfrm>
            <a:custGeom>
              <a:avLst/>
              <a:gdLst/>
              <a:ahLst/>
              <a:cxnLst/>
              <a:rect l="l" t="t" r="r" b="b"/>
              <a:pathLst>
                <a:path w="5084" h="5084" extrusionOk="0">
                  <a:moveTo>
                    <a:pt x="993" y="1"/>
                  </a:moveTo>
                  <a:cubicBezTo>
                    <a:pt x="385" y="532"/>
                    <a:pt x="0" y="1314"/>
                    <a:pt x="0" y="2185"/>
                  </a:cubicBezTo>
                  <a:cubicBezTo>
                    <a:pt x="0" y="3786"/>
                    <a:pt x="1297" y="5083"/>
                    <a:pt x="2900" y="5083"/>
                  </a:cubicBezTo>
                  <a:cubicBezTo>
                    <a:pt x="3772" y="5083"/>
                    <a:pt x="4553" y="4698"/>
                    <a:pt x="5083" y="4090"/>
                  </a:cubicBezTo>
                  <a:lnTo>
                    <a:pt x="5083" y="4090"/>
                  </a:lnTo>
                  <a:cubicBezTo>
                    <a:pt x="4574" y="4535"/>
                    <a:pt x="3908" y="4805"/>
                    <a:pt x="3178" y="4805"/>
                  </a:cubicBezTo>
                  <a:cubicBezTo>
                    <a:pt x="1577" y="4805"/>
                    <a:pt x="280" y="3507"/>
                    <a:pt x="280" y="1906"/>
                  </a:cubicBezTo>
                  <a:cubicBezTo>
                    <a:pt x="280" y="1176"/>
                    <a:pt x="549" y="510"/>
                    <a:pt x="99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3"/>
            <p:cNvSpPr/>
            <p:nvPr/>
          </p:nvSpPr>
          <p:spPr>
            <a:xfrm>
              <a:off x="4766779" y="2954626"/>
              <a:ext cx="141660" cy="142142"/>
            </a:xfrm>
            <a:custGeom>
              <a:avLst/>
              <a:gdLst/>
              <a:ahLst/>
              <a:cxnLst/>
              <a:rect l="l" t="t" r="r" b="b"/>
              <a:pathLst>
                <a:path w="4410" h="4425" extrusionOk="0">
                  <a:moveTo>
                    <a:pt x="2140" y="0"/>
                  </a:moveTo>
                  <a:cubicBezTo>
                    <a:pt x="1584" y="0"/>
                    <a:pt x="1073" y="200"/>
                    <a:pt x="679" y="532"/>
                  </a:cubicBezTo>
                  <a:cubicBezTo>
                    <a:pt x="679" y="532"/>
                    <a:pt x="0" y="1131"/>
                    <a:pt x="0" y="2272"/>
                  </a:cubicBezTo>
                  <a:cubicBezTo>
                    <a:pt x="0" y="3525"/>
                    <a:pt x="862" y="4424"/>
                    <a:pt x="2115" y="4424"/>
                  </a:cubicBezTo>
                  <a:cubicBezTo>
                    <a:pt x="3259" y="4424"/>
                    <a:pt x="3880" y="3732"/>
                    <a:pt x="3880" y="3732"/>
                  </a:cubicBezTo>
                  <a:cubicBezTo>
                    <a:pt x="4209" y="3337"/>
                    <a:pt x="4410" y="2828"/>
                    <a:pt x="4410" y="2272"/>
                  </a:cubicBezTo>
                  <a:cubicBezTo>
                    <a:pt x="4410" y="1018"/>
                    <a:pt x="3394" y="0"/>
                    <a:pt x="2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3"/>
            <p:cNvSpPr/>
            <p:nvPr/>
          </p:nvSpPr>
          <p:spPr>
            <a:xfrm>
              <a:off x="4762539" y="2971652"/>
              <a:ext cx="128843" cy="128843"/>
            </a:xfrm>
            <a:custGeom>
              <a:avLst/>
              <a:gdLst/>
              <a:ahLst/>
              <a:cxnLst/>
              <a:rect l="l" t="t" r="r" b="b"/>
              <a:pathLst>
                <a:path w="4011" h="4011" extrusionOk="0">
                  <a:moveTo>
                    <a:pt x="811" y="0"/>
                  </a:moveTo>
                  <a:lnTo>
                    <a:pt x="811" y="0"/>
                  </a:lnTo>
                  <a:cubicBezTo>
                    <a:pt x="315" y="417"/>
                    <a:pt x="1" y="1041"/>
                    <a:pt x="1" y="1740"/>
                  </a:cubicBezTo>
                  <a:cubicBezTo>
                    <a:pt x="1" y="2994"/>
                    <a:pt x="1017" y="4010"/>
                    <a:pt x="2271" y="4010"/>
                  </a:cubicBezTo>
                  <a:cubicBezTo>
                    <a:pt x="2970" y="4010"/>
                    <a:pt x="3594" y="3696"/>
                    <a:pt x="4011" y="3199"/>
                  </a:cubicBezTo>
                  <a:lnTo>
                    <a:pt x="4011" y="3199"/>
                  </a:lnTo>
                  <a:cubicBezTo>
                    <a:pt x="3615" y="3532"/>
                    <a:pt x="3106" y="3732"/>
                    <a:pt x="2550" y="3732"/>
                  </a:cubicBezTo>
                  <a:cubicBezTo>
                    <a:pt x="1296" y="3732"/>
                    <a:pt x="279" y="2714"/>
                    <a:pt x="279" y="1461"/>
                  </a:cubicBezTo>
                  <a:cubicBezTo>
                    <a:pt x="279" y="905"/>
                    <a:pt x="478" y="395"/>
                    <a:pt x="81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3"/>
            <p:cNvSpPr/>
            <p:nvPr/>
          </p:nvSpPr>
          <p:spPr>
            <a:xfrm>
              <a:off x="4830995" y="2976696"/>
              <a:ext cx="55476" cy="55379"/>
            </a:xfrm>
            <a:custGeom>
              <a:avLst/>
              <a:gdLst/>
              <a:ahLst/>
              <a:cxnLst/>
              <a:rect l="l" t="t" r="r" b="b"/>
              <a:pathLst>
                <a:path w="1727" h="1724" extrusionOk="0">
                  <a:moveTo>
                    <a:pt x="141" y="1"/>
                  </a:moveTo>
                  <a:cubicBezTo>
                    <a:pt x="64" y="1"/>
                    <a:pt x="1" y="65"/>
                    <a:pt x="1" y="140"/>
                  </a:cubicBezTo>
                  <a:cubicBezTo>
                    <a:pt x="1" y="217"/>
                    <a:pt x="63" y="280"/>
                    <a:pt x="141" y="280"/>
                  </a:cubicBezTo>
                  <a:cubicBezTo>
                    <a:pt x="859" y="280"/>
                    <a:pt x="1445" y="864"/>
                    <a:pt x="1445" y="1585"/>
                  </a:cubicBezTo>
                  <a:cubicBezTo>
                    <a:pt x="1445" y="1660"/>
                    <a:pt x="1506" y="1724"/>
                    <a:pt x="1584" y="1724"/>
                  </a:cubicBezTo>
                  <a:cubicBezTo>
                    <a:pt x="1663" y="1724"/>
                    <a:pt x="1726" y="1663"/>
                    <a:pt x="1726" y="1586"/>
                  </a:cubicBezTo>
                  <a:cubicBezTo>
                    <a:pt x="1726" y="712"/>
                    <a:pt x="1014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3"/>
            <p:cNvSpPr/>
            <p:nvPr/>
          </p:nvSpPr>
          <p:spPr>
            <a:xfrm>
              <a:off x="4784544" y="3023115"/>
              <a:ext cx="55443" cy="55411"/>
            </a:xfrm>
            <a:custGeom>
              <a:avLst/>
              <a:gdLst/>
              <a:ahLst/>
              <a:cxnLst/>
              <a:rect l="l" t="t" r="r" b="b"/>
              <a:pathLst>
                <a:path w="1726" h="1725" extrusionOk="0">
                  <a:moveTo>
                    <a:pt x="141" y="1"/>
                  </a:moveTo>
                  <a:cubicBezTo>
                    <a:pt x="64" y="1"/>
                    <a:pt x="0" y="61"/>
                    <a:pt x="0" y="140"/>
                  </a:cubicBezTo>
                  <a:cubicBezTo>
                    <a:pt x="0" y="1014"/>
                    <a:pt x="713" y="1725"/>
                    <a:pt x="1587" y="1725"/>
                  </a:cubicBezTo>
                  <a:cubicBezTo>
                    <a:pt x="1662" y="1725"/>
                    <a:pt x="1726" y="1661"/>
                    <a:pt x="1725" y="1583"/>
                  </a:cubicBezTo>
                  <a:cubicBezTo>
                    <a:pt x="1725" y="1508"/>
                    <a:pt x="1662" y="1444"/>
                    <a:pt x="1584" y="1444"/>
                  </a:cubicBezTo>
                  <a:cubicBezTo>
                    <a:pt x="866" y="1444"/>
                    <a:pt x="280" y="859"/>
                    <a:pt x="280" y="140"/>
                  </a:cubicBezTo>
                  <a:cubicBezTo>
                    <a:pt x="280" y="63"/>
                    <a:pt x="218" y="1"/>
                    <a:pt x="14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3"/>
            <p:cNvSpPr/>
            <p:nvPr/>
          </p:nvSpPr>
          <p:spPr>
            <a:xfrm>
              <a:off x="4819013" y="3009783"/>
              <a:ext cx="34243" cy="33921"/>
            </a:xfrm>
            <a:custGeom>
              <a:avLst/>
              <a:gdLst/>
              <a:ahLst/>
              <a:cxnLst/>
              <a:rect l="l" t="t" r="r" b="b"/>
              <a:pathLst>
                <a:path w="1066" h="1056" extrusionOk="0">
                  <a:moveTo>
                    <a:pt x="511" y="0"/>
                  </a:moveTo>
                  <a:cubicBezTo>
                    <a:pt x="432" y="0"/>
                    <a:pt x="353" y="19"/>
                    <a:pt x="285" y="49"/>
                  </a:cubicBezTo>
                  <a:cubicBezTo>
                    <a:pt x="285" y="49"/>
                    <a:pt x="0" y="239"/>
                    <a:pt x="0" y="543"/>
                  </a:cubicBezTo>
                  <a:cubicBezTo>
                    <a:pt x="0" y="848"/>
                    <a:pt x="211" y="1055"/>
                    <a:pt x="515" y="1055"/>
                  </a:cubicBezTo>
                  <a:cubicBezTo>
                    <a:pt x="833" y="1055"/>
                    <a:pt x="1016" y="780"/>
                    <a:pt x="1016" y="780"/>
                  </a:cubicBezTo>
                  <a:cubicBezTo>
                    <a:pt x="1050" y="710"/>
                    <a:pt x="1066" y="634"/>
                    <a:pt x="1066" y="555"/>
                  </a:cubicBezTo>
                  <a:cubicBezTo>
                    <a:pt x="1066" y="249"/>
                    <a:pt x="817" y="0"/>
                    <a:pt x="5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3"/>
            <p:cNvSpPr/>
            <p:nvPr/>
          </p:nvSpPr>
          <p:spPr>
            <a:xfrm>
              <a:off x="4817696" y="3011293"/>
              <a:ext cx="34018" cy="34050"/>
            </a:xfrm>
            <a:custGeom>
              <a:avLst/>
              <a:gdLst/>
              <a:ahLst/>
              <a:cxnLst/>
              <a:rect l="l" t="t" r="r" b="b"/>
              <a:pathLst>
                <a:path w="1059" h="1060" extrusionOk="0">
                  <a:moveTo>
                    <a:pt x="328" y="1"/>
                  </a:moveTo>
                  <a:lnTo>
                    <a:pt x="328" y="1"/>
                  </a:lnTo>
                  <a:cubicBezTo>
                    <a:pt x="134" y="88"/>
                    <a:pt x="1" y="282"/>
                    <a:pt x="1" y="505"/>
                  </a:cubicBezTo>
                  <a:cubicBezTo>
                    <a:pt x="1" y="812"/>
                    <a:pt x="248" y="1059"/>
                    <a:pt x="555" y="1059"/>
                  </a:cubicBezTo>
                  <a:cubicBezTo>
                    <a:pt x="778" y="1059"/>
                    <a:pt x="975" y="926"/>
                    <a:pt x="1059" y="732"/>
                  </a:cubicBezTo>
                  <a:lnTo>
                    <a:pt x="1059" y="732"/>
                  </a:lnTo>
                  <a:cubicBezTo>
                    <a:pt x="991" y="764"/>
                    <a:pt x="914" y="781"/>
                    <a:pt x="833" y="781"/>
                  </a:cubicBezTo>
                  <a:cubicBezTo>
                    <a:pt x="528" y="781"/>
                    <a:pt x="279" y="532"/>
                    <a:pt x="279" y="227"/>
                  </a:cubicBezTo>
                  <a:cubicBezTo>
                    <a:pt x="279" y="147"/>
                    <a:pt x="297" y="69"/>
                    <a:pt x="3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3"/>
            <p:cNvSpPr/>
            <p:nvPr/>
          </p:nvSpPr>
          <p:spPr>
            <a:xfrm>
              <a:off x="4991102" y="3041361"/>
              <a:ext cx="26405" cy="21169"/>
            </a:xfrm>
            <a:custGeom>
              <a:avLst/>
              <a:gdLst/>
              <a:ahLst/>
              <a:cxnLst/>
              <a:rect l="l" t="t" r="r" b="b"/>
              <a:pathLst>
                <a:path w="822" h="659" extrusionOk="0">
                  <a:moveTo>
                    <a:pt x="263" y="0"/>
                  </a:moveTo>
                  <a:lnTo>
                    <a:pt x="169" y="19"/>
                  </a:lnTo>
                  <a:cubicBezTo>
                    <a:pt x="76" y="19"/>
                    <a:pt x="1" y="94"/>
                    <a:pt x="1" y="187"/>
                  </a:cubicBezTo>
                  <a:lnTo>
                    <a:pt x="1" y="659"/>
                  </a:lnTo>
                  <a:lnTo>
                    <a:pt x="804" y="659"/>
                  </a:lnTo>
                  <a:lnTo>
                    <a:pt x="822" y="398"/>
                  </a:lnTo>
                  <a:lnTo>
                    <a:pt x="822" y="168"/>
                  </a:lnTo>
                  <a:cubicBezTo>
                    <a:pt x="822" y="77"/>
                    <a:pt x="746" y="0"/>
                    <a:pt x="6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3"/>
            <p:cNvSpPr/>
            <p:nvPr/>
          </p:nvSpPr>
          <p:spPr>
            <a:xfrm>
              <a:off x="4990588" y="3041361"/>
              <a:ext cx="27015" cy="22100"/>
            </a:xfrm>
            <a:custGeom>
              <a:avLst/>
              <a:gdLst/>
              <a:ahLst/>
              <a:cxnLst/>
              <a:rect l="l" t="t" r="r" b="b"/>
              <a:pathLst>
                <a:path w="841" h="688" extrusionOk="0">
                  <a:moveTo>
                    <a:pt x="169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688"/>
                  </a:lnTo>
                  <a:lnTo>
                    <a:pt x="841" y="688"/>
                  </a:lnTo>
                  <a:lnTo>
                    <a:pt x="841" y="398"/>
                  </a:lnTo>
                  <a:cubicBezTo>
                    <a:pt x="838" y="397"/>
                    <a:pt x="651" y="326"/>
                    <a:pt x="434" y="326"/>
                  </a:cubicBezTo>
                  <a:cubicBezTo>
                    <a:pt x="429" y="326"/>
                    <a:pt x="425" y="326"/>
                    <a:pt x="421" y="326"/>
                  </a:cubicBezTo>
                  <a:cubicBezTo>
                    <a:pt x="393" y="326"/>
                    <a:pt x="366" y="327"/>
                    <a:pt x="341" y="330"/>
                  </a:cubicBezTo>
                  <a:cubicBezTo>
                    <a:pt x="340" y="330"/>
                    <a:pt x="339" y="330"/>
                    <a:pt x="338" y="330"/>
                  </a:cubicBezTo>
                  <a:cubicBezTo>
                    <a:pt x="306" y="330"/>
                    <a:pt x="280" y="305"/>
                    <a:pt x="280" y="274"/>
                  </a:cubicBezTo>
                  <a:lnTo>
                    <a:pt x="280" y="0"/>
                  </a:lnTo>
                  <a:close/>
                </a:path>
              </a:pathLst>
            </a:custGeom>
            <a:solidFill>
              <a:srgbClr val="EAE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3"/>
            <p:cNvSpPr/>
            <p:nvPr/>
          </p:nvSpPr>
          <p:spPr>
            <a:xfrm>
              <a:off x="4970703" y="3060828"/>
              <a:ext cx="69256" cy="69609"/>
            </a:xfrm>
            <a:custGeom>
              <a:avLst/>
              <a:gdLst/>
              <a:ahLst/>
              <a:cxnLst/>
              <a:rect l="l" t="t" r="r" b="b"/>
              <a:pathLst>
                <a:path w="2156" h="2167" extrusionOk="0">
                  <a:moveTo>
                    <a:pt x="1040" y="513"/>
                  </a:moveTo>
                  <a:cubicBezTo>
                    <a:pt x="1374" y="513"/>
                    <a:pt x="1645" y="784"/>
                    <a:pt x="1645" y="1118"/>
                  </a:cubicBezTo>
                  <a:cubicBezTo>
                    <a:pt x="1645" y="1454"/>
                    <a:pt x="1371" y="1725"/>
                    <a:pt x="1040" y="1725"/>
                  </a:cubicBezTo>
                  <a:cubicBezTo>
                    <a:pt x="704" y="1725"/>
                    <a:pt x="433" y="1454"/>
                    <a:pt x="433" y="1118"/>
                  </a:cubicBezTo>
                  <a:cubicBezTo>
                    <a:pt x="433" y="784"/>
                    <a:pt x="704" y="513"/>
                    <a:pt x="1040" y="513"/>
                  </a:cubicBezTo>
                  <a:close/>
                  <a:moveTo>
                    <a:pt x="1040" y="1"/>
                  </a:moveTo>
                  <a:cubicBezTo>
                    <a:pt x="891" y="1"/>
                    <a:pt x="750" y="30"/>
                    <a:pt x="618" y="82"/>
                  </a:cubicBezTo>
                  <a:cubicBezTo>
                    <a:pt x="520" y="122"/>
                    <a:pt x="429" y="176"/>
                    <a:pt x="346" y="241"/>
                  </a:cubicBezTo>
                  <a:cubicBezTo>
                    <a:pt x="346" y="241"/>
                    <a:pt x="0" y="552"/>
                    <a:pt x="0" y="1034"/>
                  </a:cubicBezTo>
                  <a:cubicBezTo>
                    <a:pt x="0" y="1651"/>
                    <a:pt x="420" y="2166"/>
                    <a:pt x="1037" y="2166"/>
                  </a:cubicBezTo>
                  <a:cubicBezTo>
                    <a:pt x="1599" y="2166"/>
                    <a:pt x="1914" y="1812"/>
                    <a:pt x="1914" y="1812"/>
                  </a:cubicBezTo>
                  <a:cubicBezTo>
                    <a:pt x="2065" y="1622"/>
                    <a:pt x="2156" y="1382"/>
                    <a:pt x="2156" y="1121"/>
                  </a:cubicBezTo>
                  <a:cubicBezTo>
                    <a:pt x="2156" y="652"/>
                    <a:pt x="1866" y="250"/>
                    <a:pt x="1457" y="83"/>
                  </a:cubicBezTo>
                  <a:cubicBezTo>
                    <a:pt x="1329" y="30"/>
                    <a:pt x="1187" y="1"/>
                    <a:pt x="10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3"/>
            <p:cNvSpPr/>
            <p:nvPr/>
          </p:nvSpPr>
          <p:spPr>
            <a:xfrm>
              <a:off x="4972020" y="3068113"/>
              <a:ext cx="64149" cy="64181"/>
            </a:xfrm>
            <a:custGeom>
              <a:avLst/>
              <a:gdLst/>
              <a:ahLst/>
              <a:cxnLst/>
              <a:rect l="l" t="t" r="r" b="b"/>
              <a:pathLst>
                <a:path w="1997" h="1998" extrusionOk="0">
                  <a:moveTo>
                    <a:pt x="428" y="1"/>
                  </a:moveTo>
                  <a:cubicBezTo>
                    <a:pt x="169" y="205"/>
                    <a:pt x="1" y="524"/>
                    <a:pt x="1" y="878"/>
                  </a:cubicBezTo>
                  <a:cubicBezTo>
                    <a:pt x="1" y="1496"/>
                    <a:pt x="502" y="1997"/>
                    <a:pt x="1120" y="1997"/>
                  </a:cubicBezTo>
                  <a:cubicBezTo>
                    <a:pt x="1476" y="1997"/>
                    <a:pt x="1793" y="1831"/>
                    <a:pt x="1997" y="1570"/>
                  </a:cubicBezTo>
                  <a:lnTo>
                    <a:pt x="1997" y="1570"/>
                  </a:lnTo>
                  <a:cubicBezTo>
                    <a:pt x="1807" y="1721"/>
                    <a:pt x="1566" y="1811"/>
                    <a:pt x="1305" y="1811"/>
                  </a:cubicBezTo>
                  <a:cubicBezTo>
                    <a:pt x="688" y="1811"/>
                    <a:pt x="187" y="1310"/>
                    <a:pt x="187" y="693"/>
                  </a:cubicBezTo>
                  <a:cubicBezTo>
                    <a:pt x="187" y="432"/>
                    <a:pt x="277" y="191"/>
                    <a:pt x="42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68B84D-773D-7DA0-031E-916AF90AF70A}"/>
              </a:ext>
            </a:extLst>
          </p:cNvPr>
          <p:cNvSpPr txBox="1"/>
          <p:nvPr/>
        </p:nvSpPr>
        <p:spPr>
          <a:xfrm>
            <a:off x="133575" y="6297"/>
            <a:ext cx="60427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tx2"/>
                </a:solidFill>
                <a:effectLst/>
                <a:latin typeface="Zen Dots" panose="020B0604020202020204" charset="0"/>
                <a:ea typeface="Yu Gothic Medium" panose="020B0500000000000000" pitchFamily="34" charset="-128"/>
              </a:rPr>
              <a:t>Algoritma</a:t>
            </a:r>
            <a:r>
              <a:rPr lang="en-US" sz="4000" b="1" dirty="0">
                <a:effectLst/>
                <a:latin typeface="Zen Dots" panose="020B0604020202020204" charset="0"/>
                <a:ea typeface="Yu Gothic Medium" panose="020B0500000000000000" pitchFamily="34" charset="-128"/>
              </a:rPr>
              <a:t> </a:t>
            </a:r>
            <a:r>
              <a:rPr lang="en-US" sz="4000" b="1" dirty="0">
                <a:solidFill>
                  <a:schemeClr val="bg2"/>
                </a:solidFill>
                <a:effectLst/>
                <a:latin typeface="Zen Dots" panose="020B0604020202020204" charset="0"/>
                <a:ea typeface="Yu Gothic Medium" panose="020B0500000000000000" pitchFamily="34" charset="-128"/>
              </a:rPr>
              <a:t>Minimum</a:t>
            </a:r>
            <a:endParaRPr lang="en-US" sz="4000" dirty="0">
              <a:solidFill>
                <a:schemeClr val="bg2"/>
              </a:solidFill>
              <a:latin typeface="Zen Dots" panose="020B0604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72B4700F-76AC-B2F3-3766-B04717EC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>
            <a:extLst>
              <a:ext uri="{FF2B5EF4-FFF2-40B4-BE49-F238E27FC236}">
                <a16:creationId xmlns:a16="http://schemas.microsoft.com/office/drawing/2014/main" id="{BCF424DD-A8E7-172E-F296-E8B83468D3EB}"/>
              </a:ext>
            </a:extLst>
          </p:cNvPr>
          <p:cNvSpPr/>
          <p:nvPr/>
        </p:nvSpPr>
        <p:spPr>
          <a:xfrm>
            <a:off x="544962" y="2031575"/>
            <a:ext cx="3201000" cy="190958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0">
            <a:extLst>
              <a:ext uri="{FF2B5EF4-FFF2-40B4-BE49-F238E27FC236}">
                <a16:creationId xmlns:a16="http://schemas.microsoft.com/office/drawing/2014/main" id="{8A10871D-A9EC-EE65-302B-4F30DDB23EF3}"/>
              </a:ext>
            </a:extLst>
          </p:cNvPr>
          <p:cNvSpPr/>
          <p:nvPr/>
        </p:nvSpPr>
        <p:spPr>
          <a:xfrm>
            <a:off x="5398041" y="2049296"/>
            <a:ext cx="2907600" cy="188206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>
            <a:extLst>
              <a:ext uri="{FF2B5EF4-FFF2-40B4-BE49-F238E27FC236}">
                <a16:creationId xmlns:a16="http://schemas.microsoft.com/office/drawing/2014/main" id="{23677EE7-8C45-7276-D4A4-532C92A7F9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4962" y="2031571"/>
            <a:ext cx="3201000" cy="1909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Pada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sangat </a:t>
            </a:r>
            <a:r>
              <a:rPr lang="en-US" dirty="0" err="1"/>
              <a:t>jarang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dikelilingi</a:t>
            </a:r>
            <a:r>
              <a:rPr lang="en-US" dirty="0"/>
              <a:t> oleh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memerlukan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. </a:t>
            </a:r>
            <a:r>
              <a:rPr lang="en-US" dirty="0" err="1"/>
              <a:t>Diantara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</a:t>
            </a:r>
            <a:r>
              <a:rPr lang="en-US" dirty="0" err="1"/>
              <a:t>rekomendasi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yang berbasis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telefon</a:t>
            </a:r>
            <a:r>
              <a:rPr lang="en-US" dirty="0"/>
              <a:t>,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hidrolik</a:t>
            </a:r>
            <a:r>
              <a:rPr lang="en-US" dirty="0"/>
              <a:t>, </a:t>
            </a:r>
            <a:r>
              <a:rPr lang="en-US" dirty="0" err="1"/>
              <a:t>kabel</a:t>
            </a:r>
            <a:r>
              <a:rPr lang="en-US" dirty="0"/>
              <a:t> parabola, </a:t>
            </a:r>
            <a:r>
              <a:rPr lang="en-US" dirty="0" err="1"/>
              <a:t>komputer</a:t>
            </a:r>
            <a:r>
              <a:rPr lang="en-US" dirty="0"/>
              <a:t>, dan jalan </a:t>
            </a:r>
            <a:r>
              <a:rPr lang="en-US" dirty="0" err="1"/>
              <a:t>raya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dan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tarif</a:t>
            </a:r>
            <a:r>
              <a:rPr lang="en-US" dirty="0"/>
              <a:t> yang paling minim.</a:t>
            </a:r>
          </a:p>
        </p:txBody>
      </p:sp>
      <p:sp>
        <p:nvSpPr>
          <p:cNvPr id="1511" name="Google Shape;1511;p40">
            <a:extLst>
              <a:ext uri="{FF2B5EF4-FFF2-40B4-BE49-F238E27FC236}">
                <a16:creationId xmlns:a16="http://schemas.microsoft.com/office/drawing/2014/main" id="{05357CFB-6D44-1DFC-AA2B-73905D6D615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398040" y="2049295"/>
            <a:ext cx="2907599" cy="1882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/>
              <a:t>Masalah Travelling Salesman merupakan masalah yang sulit di mana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daftar </a:t>
            </a:r>
            <a:r>
              <a:rPr lang="en-US" dirty="0" err="1"/>
              <a:t>kota</a:t>
            </a:r>
            <a:r>
              <a:rPr lang="en-US" dirty="0"/>
              <a:t> dan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masing-masing </a:t>
            </a:r>
            <a:r>
              <a:rPr lang="en-US" dirty="0" err="1"/>
              <a:t>kota</a:t>
            </a:r>
            <a:r>
              <a:rPr lang="en-US" dirty="0"/>
              <a:t>. </a:t>
            </a:r>
            <a:r>
              <a:rPr lang="en-US" dirty="0" err="1"/>
              <a:t>Diperlukannya</a:t>
            </a:r>
            <a:r>
              <a:rPr lang="en-US" dirty="0"/>
              <a:t> untuk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rute</a:t>
            </a:r>
            <a:r>
              <a:rPr lang="en-US" dirty="0"/>
              <a:t> </a:t>
            </a:r>
            <a:r>
              <a:rPr lang="en-US" dirty="0" err="1"/>
              <a:t>terpendek</a:t>
            </a:r>
            <a:r>
              <a:rPr lang="en-US" dirty="0"/>
              <a:t> untuk </a:t>
            </a:r>
            <a:r>
              <a:rPr lang="en-US" dirty="0" err="1"/>
              <a:t>mengunjungi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kota</a:t>
            </a:r>
            <a:r>
              <a:rPr lang="en-US" dirty="0"/>
              <a:t> tepat </a:t>
            </a:r>
            <a:r>
              <a:rPr lang="en-US" dirty="0" err="1"/>
              <a:t>satu</a:t>
            </a:r>
            <a:r>
              <a:rPr lang="en-US" dirty="0"/>
              <a:t> kembali dan kembali ke </a:t>
            </a:r>
            <a:r>
              <a:rPr lang="en-US" dirty="0" err="1"/>
              <a:t>kota</a:t>
            </a:r>
            <a:r>
              <a:rPr lang="en-US" dirty="0"/>
              <a:t> asal.</a:t>
            </a:r>
          </a:p>
        </p:txBody>
      </p:sp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6F0E454A-4795-74BA-70AD-5042E0530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2"/>
                </a:solidFill>
              </a:rPr>
              <a:t>Aplikasi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 err="1">
                <a:solidFill>
                  <a:schemeClr val="lt2"/>
                </a:solidFill>
              </a:rPr>
              <a:t>Nyata</a:t>
            </a:r>
            <a:r>
              <a:rPr lang="en-US" dirty="0">
                <a:solidFill>
                  <a:schemeClr val="lt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MST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1513" name="Google Shape;1513;p40">
            <a:extLst>
              <a:ext uri="{FF2B5EF4-FFF2-40B4-BE49-F238E27FC236}">
                <a16:creationId xmlns:a16="http://schemas.microsoft.com/office/drawing/2014/main" id="{5A19FC0F-66DA-0A60-FB73-15213ECAE386}"/>
              </a:ext>
            </a:extLst>
          </p:cNvPr>
          <p:cNvSpPr/>
          <p:nvPr/>
        </p:nvSpPr>
        <p:spPr>
          <a:xfrm>
            <a:off x="544962" y="1813472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0">
            <a:extLst>
              <a:ext uri="{FF2B5EF4-FFF2-40B4-BE49-F238E27FC236}">
                <a16:creationId xmlns:a16="http://schemas.microsoft.com/office/drawing/2014/main" id="{634EAB98-392E-FE98-2FAB-0B22377FBF29}"/>
              </a:ext>
            </a:extLst>
          </p:cNvPr>
          <p:cNvSpPr/>
          <p:nvPr/>
        </p:nvSpPr>
        <p:spPr>
          <a:xfrm>
            <a:off x="5398041" y="1831195"/>
            <a:ext cx="29076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23" name="Google Shape;1523;p40">
            <a:extLst>
              <a:ext uri="{FF2B5EF4-FFF2-40B4-BE49-F238E27FC236}">
                <a16:creationId xmlns:a16="http://schemas.microsoft.com/office/drawing/2014/main" id="{33D3FF32-327E-F979-CE7C-8BB217F5A73C}"/>
              </a:ext>
            </a:extLst>
          </p:cNvPr>
          <p:cNvCxnSpPr>
            <a:cxnSpLocks/>
            <a:stCxn id="1510" idx="3"/>
            <a:endCxn id="1511" idx="1"/>
          </p:cNvCxnSpPr>
          <p:nvPr/>
        </p:nvCxnSpPr>
        <p:spPr>
          <a:xfrm>
            <a:off x="3745962" y="2986361"/>
            <a:ext cx="1652078" cy="396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DD6FF3-C01D-34D8-8C2A-2CCFBCC1F9E5}"/>
              </a:ext>
            </a:extLst>
          </p:cNvPr>
          <p:cNvSpPr txBox="1"/>
          <p:nvPr/>
        </p:nvSpPr>
        <p:spPr>
          <a:xfrm>
            <a:off x="506585" y="1709282"/>
            <a:ext cx="4572000" cy="386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Desain </a:t>
            </a:r>
            <a:r>
              <a:rPr lang="en-US" sz="14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Jaringan</a:t>
            </a:r>
            <a:endParaRPr lang="en-US" sz="1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595B95-9DF7-2379-E5A4-7C6F06D2610D}"/>
              </a:ext>
            </a:extLst>
          </p:cNvPr>
          <p:cNvSpPr txBox="1"/>
          <p:nvPr/>
        </p:nvSpPr>
        <p:spPr>
          <a:xfrm>
            <a:off x="5398040" y="1729116"/>
            <a:ext cx="4572000" cy="387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Algoritma</a:t>
            </a:r>
            <a:r>
              <a:rPr lang="en-US" sz="1400" b="1" dirty="0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effectLst/>
                <a:latin typeface="Anaheim" panose="020B060402020202020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Aproksimasi</a:t>
            </a:r>
            <a:endParaRPr lang="en-US" sz="12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16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9BF589CF-62C1-80CB-EECF-EB49A3C0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9C637E6A-49D8-8AC2-A4EB-6F29976001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ABA7A-35AC-C7B7-5AB1-F1E6EB8ED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13" y="1192435"/>
            <a:ext cx="4489257" cy="379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30CB04-DE20-4D33-0E5F-6934B260A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30" y="1192435"/>
            <a:ext cx="3721867" cy="379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75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BD5B5E10-33A9-551B-E8DF-BF811AF2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D84B1188-41D7-E269-0582-C17ED2D0C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E24340-B118-1023-AAB5-723E0216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52" y="2011631"/>
            <a:ext cx="7559695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11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5">
          <a:extLst>
            <a:ext uri="{FF2B5EF4-FFF2-40B4-BE49-F238E27FC236}">
              <a16:creationId xmlns:a16="http://schemas.microsoft.com/office/drawing/2014/main" id="{FEDD40B4-94A3-50B0-755F-31E715ED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7" name="Google Shape;1717;p42">
            <a:extLst>
              <a:ext uri="{FF2B5EF4-FFF2-40B4-BE49-F238E27FC236}">
                <a16:creationId xmlns:a16="http://schemas.microsoft.com/office/drawing/2014/main" id="{BDD03723-70A1-23F2-69C2-B10F89E3F4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3925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/>
              <a:t>Disjoint Set</a:t>
            </a:r>
          </a:p>
        </p:txBody>
      </p:sp>
    </p:spTree>
    <p:extLst>
      <p:ext uri="{BB962C8B-B14F-4D97-AF65-F5344CB8AC3E}">
        <p14:creationId xmlns:p14="http://schemas.microsoft.com/office/powerpoint/2010/main" val="702667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PENGERTIAN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C3259D-EEA8-AE6D-7202-7E86A141D52A}"/>
              </a:ext>
            </a:extLst>
          </p:cNvPr>
          <p:cNvSpPr txBox="1"/>
          <p:nvPr/>
        </p:nvSpPr>
        <p:spPr>
          <a:xfrm>
            <a:off x="380081" y="1104300"/>
            <a:ext cx="833426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didefinisikan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sebagai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struktur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melacak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sekumpulan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elemen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dipartisi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menjadi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sejumlah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subset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terpisah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(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tidak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tumpang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tindih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). Disjoint Set merupakan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sebuah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struktur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data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memiliki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3 buah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antara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lain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(x),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findSet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(x), dan union(x, y). </a:t>
            </a:r>
          </a:p>
          <a:p>
            <a:r>
              <a:rPr lang="en-US" sz="2400" b="1" dirty="0" err="1">
                <a:solidFill>
                  <a:schemeClr val="tx2"/>
                </a:solidFill>
                <a:latin typeface="Anaheim" panose="020B0604020202020204" charset="0"/>
              </a:rPr>
              <a:t>Operasi</a:t>
            </a:r>
            <a:r>
              <a:rPr lang="en-US" sz="2400" b="1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sz="2400" b="1" dirty="0" err="1">
                <a:solidFill>
                  <a:schemeClr val="bg2"/>
                </a:solidFill>
                <a:latin typeface="Anaheim" panose="020B0604020202020204" charset="0"/>
              </a:rPr>
              <a:t>findSet</a:t>
            </a:r>
            <a:r>
              <a:rPr lang="en-US" sz="2400" b="1" dirty="0">
                <a:solidFill>
                  <a:schemeClr val="bg2"/>
                </a:solidFill>
                <a:latin typeface="Anaheim" panose="020B0604020202020204" charset="0"/>
              </a:rPr>
              <a:t>(X) </a:t>
            </a:r>
            <a:r>
              <a:rPr lang="en-US" sz="2400" b="1" dirty="0" err="1">
                <a:solidFill>
                  <a:schemeClr val="bg2"/>
                </a:solidFill>
                <a:latin typeface="Anaheim" panose="020B0604020202020204" charset="0"/>
              </a:rPr>
              <a:t>ialah</a:t>
            </a:r>
            <a:r>
              <a:rPr lang="en-US" sz="2400" b="1" dirty="0">
                <a:solidFill>
                  <a:schemeClr val="bg2"/>
                </a:solidFill>
                <a:latin typeface="Anaheim" panose="020B0604020202020204" charset="0"/>
              </a:rPr>
              <a:t>:</a:t>
            </a: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1.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Asumsikan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suatu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set/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himpunan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itu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dibuat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yang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berisi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sebuah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elemen x.</a:t>
            </a: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2.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Operasi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(x)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membuat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sebuah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set baru yang mengandung elemen x</a:t>
            </a: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3.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Induk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dari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x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menunjuk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kearah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dirinya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sendiri,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karena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itu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menggambarkan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x adalah root/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akar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set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tersebut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. </a:t>
            </a:r>
          </a:p>
          <a:p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4. Jika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kita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membuat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5 elemen yang lain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seperti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: 0, 1, 2, 3, 4,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kita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harus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memanggil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(0),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(1),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(2),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(3), dan </a:t>
            </a:r>
            <a:r>
              <a:rPr lang="en-US" dirty="0" err="1">
                <a:solidFill>
                  <a:schemeClr val="bg2"/>
                </a:solidFill>
                <a:latin typeface="Anaheim" panose="020B0604020202020204" charset="0"/>
              </a:rPr>
              <a:t>make_set</a:t>
            </a:r>
            <a:r>
              <a:rPr lang="en-US" dirty="0">
                <a:solidFill>
                  <a:schemeClr val="bg2"/>
                </a:solidFill>
                <a:latin typeface="Anaheim" panose="020B0604020202020204" charset="0"/>
              </a:rPr>
              <a:t>(4):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  <a:p>
            <a:endParaRPr lang="en-US" dirty="0">
              <a:solidFill>
                <a:schemeClr val="bg2"/>
              </a:solidFill>
              <a:latin typeface="Anaheim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9E3307-BCEB-E1F0-AA29-E95E42EA4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34" y="2571750"/>
            <a:ext cx="738128" cy="809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493F1ECC-2626-CFC4-8734-BE58437CE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5734" y="3950037"/>
            <a:ext cx="2128092" cy="65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/>
          <p:cNvSpPr/>
          <p:nvPr/>
        </p:nvSpPr>
        <p:spPr>
          <a:xfrm>
            <a:off x="720000" y="1535814"/>
            <a:ext cx="3201000" cy="207187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/>
          <p:cNvSpPr txBox="1">
            <a:spLocks noGrp="1"/>
          </p:cNvSpPr>
          <p:nvPr>
            <p:ph type="subTitle" idx="1"/>
          </p:nvPr>
        </p:nvSpPr>
        <p:spPr>
          <a:xfrm>
            <a:off x="720000" y="1535811"/>
            <a:ext cx="3201000" cy="20718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Operasi ini berguna untuk mengecek di set/himpunan mana elemen tersebut berada.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nn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nn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Set diatas merupakan root/akar dari set mereka sendiri dan apabila operasi findSet(x) dipanggil akan mereturn hasilnya sendiri. </a:t>
            </a:r>
            <a:endParaRPr lang="en-US" dirty="0"/>
          </a:p>
        </p:txBody>
      </p:sp>
      <p:sp>
        <p:nvSpPr>
          <p:cNvPr id="1512" name="Google Shape;1512;p40"/>
          <p:cNvSpPr txBox="1">
            <a:spLocks noGrp="1"/>
          </p:cNvSpPr>
          <p:nvPr>
            <p:ph type="title"/>
          </p:nvPr>
        </p:nvSpPr>
        <p:spPr>
          <a:xfrm>
            <a:off x="727963" y="1317710"/>
            <a:ext cx="1592536" cy="173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>
                <a:solidFill>
                  <a:schemeClr val="lt2"/>
                </a:solidFill>
              </a:rPr>
              <a:t>Operasi</a:t>
            </a:r>
            <a:r>
              <a:rPr lang="en-US" sz="900" dirty="0"/>
              <a:t> </a:t>
            </a:r>
            <a:r>
              <a:rPr lang="en-US" sz="900" dirty="0" err="1"/>
              <a:t>findSet</a:t>
            </a:r>
            <a:r>
              <a:rPr lang="en-US" sz="900" dirty="0"/>
              <a:t>(X)</a:t>
            </a:r>
          </a:p>
        </p:txBody>
      </p:sp>
      <p:sp>
        <p:nvSpPr>
          <p:cNvPr id="1513" name="Google Shape;1513;p40"/>
          <p:cNvSpPr/>
          <p:nvPr/>
        </p:nvSpPr>
        <p:spPr>
          <a:xfrm>
            <a:off x="720000" y="1317712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4AAFF7-3BE9-C365-682C-397528C1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52" y="2124537"/>
            <a:ext cx="1750695" cy="539750"/>
          </a:xfrm>
          <a:prstGeom prst="rect">
            <a:avLst/>
          </a:prstGeom>
        </p:spPr>
      </p:pic>
      <p:sp>
        <p:nvSpPr>
          <p:cNvPr id="8" name="Google Shape;1508;p40">
            <a:extLst>
              <a:ext uri="{FF2B5EF4-FFF2-40B4-BE49-F238E27FC236}">
                <a16:creationId xmlns:a16="http://schemas.microsoft.com/office/drawing/2014/main" id="{C8AB8DE2-24B1-31D6-58F3-12FEAC09A44E}"/>
              </a:ext>
            </a:extLst>
          </p:cNvPr>
          <p:cNvSpPr/>
          <p:nvPr/>
        </p:nvSpPr>
        <p:spPr>
          <a:xfrm>
            <a:off x="5135928" y="1535812"/>
            <a:ext cx="3201000" cy="2071873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0;p40">
            <a:extLst>
              <a:ext uri="{FF2B5EF4-FFF2-40B4-BE49-F238E27FC236}">
                <a16:creationId xmlns:a16="http://schemas.microsoft.com/office/drawing/2014/main" id="{6467C01F-7DDA-DC5F-A946-E6862B8B2F9E}"/>
              </a:ext>
            </a:extLst>
          </p:cNvPr>
          <p:cNvSpPr txBox="1">
            <a:spLocks/>
          </p:cNvSpPr>
          <p:nvPr/>
        </p:nvSpPr>
        <p:spPr>
          <a:xfrm>
            <a:off x="5135928" y="1535809"/>
            <a:ext cx="3201000" cy="207187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Operasi union(x, y) yang membutuhkan dua elemen yang saat ini dicontohkan x dan y. Operasi ini membuat set/himpunan baru yang mengandung elemen dari set x maupun set y serta menghapus set individual dari x dan y, dengan syarat x dan y berada di set yang berbeda.</a:t>
            </a:r>
            <a:endParaRPr lang="en-US" dirty="0"/>
          </a:p>
        </p:txBody>
      </p:sp>
      <p:sp>
        <p:nvSpPr>
          <p:cNvPr id="10" name="Google Shape;1512;p40">
            <a:extLst>
              <a:ext uri="{FF2B5EF4-FFF2-40B4-BE49-F238E27FC236}">
                <a16:creationId xmlns:a16="http://schemas.microsoft.com/office/drawing/2014/main" id="{8B75BE1E-C4CA-D107-B8BD-33FDCB3D212C}"/>
              </a:ext>
            </a:extLst>
          </p:cNvPr>
          <p:cNvSpPr txBox="1">
            <a:spLocks/>
          </p:cNvSpPr>
          <p:nvPr/>
        </p:nvSpPr>
        <p:spPr>
          <a:xfrm>
            <a:off x="5143891" y="1317708"/>
            <a:ext cx="1592536" cy="17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900" dirty="0" err="1">
                <a:solidFill>
                  <a:schemeClr val="lt2"/>
                </a:solidFill>
              </a:rPr>
              <a:t>Operasi</a:t>
            </a:r>
            <a:r>
              <a:rPr lang="en-US" sz="900" dirty="0"/>
              <a:t> union (x, y)</a:t>
            </a:r>
          </a:p>
        </p:txBody>
      </p:sp>
      <p:sp>
        <p:nvSpPr>
          <p:cNvPr id="11" name="Google Shape;1513;p40">
            <a:extLst>
              <a:ext uri="{FF2B5EF4-FFF2-40B4-BE49-F238E27FC236}">
                <a16:creationId xmlns:a16="http://schemas.microsoft.com/office/drawing/2014/main" id="{68930AD8-74F5-589B-3317-F380E49319DC}"/>
              </a:ext>
            </a:extLst>
          </p:cNvPr>
          <p:cNvSpPr/>
          <p:nvPr/>
        </p:nvSpPr>
        <p:spPr>
          <a:xfrm>
            <a:off x="5135928" y="1317710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>
          <a:extLst>
            <a:ext uri="{FF2B5EF4-FFF2-40B4-BE49-F238E27FC236}">
              <a16:creationId xmlns:a16="http://schemas.microsoft.com/office/drawing/2014/main" id="{469899D0-8AC8-C3F8-4536-B1BA4A19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>
            <a:extLst>
              <a:ext uri="{FF2B5EF4-FFF2-40B4-BE49-F238E27FC236}">
                <a16:creationId xmlns:a16="http://schemas.microsoft.com/office/drawing/2014/main" id="{420C9D65-0C68-A93F-A739-B0EC894C9AC0}"/>
              </a:ext>
            </a:extLst>
          </p:cNvPr>
          <p:cNvSpPr/>
          <p:nvPr/>
        </p:nvSpPr>
        <p:spPr>
          <a:xfrm>
            <a:off x="511962" y="1519644"/>
            <a:ext cx="4970248" cy="308385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>
            <a:extLst>
              <a:ext uri="{FF2B5EF4-FFF2-40B4-BE49-F238E27FC236}">
                <a16:creationId xmlns:a16="http://schemas.microsoft.com/office/drawing/2014/main" id="{43D2A308-FB76-9A7B-B08F-1691B366EB12}"/>
              </a:ext>
            </a:extLst>
          </p:cNvPr>
          <p:cNvGrpSpPr/>
          <p:nvPr/>
        </p:nvGrpSpPr>
        <p:grpSpPr>
          <a:xfrm>
            <a:off x="5650424" y="1465875"/>
            <a:ext cx="2813400" cy="3137624"/>
            <a:chOff x="5072850" y="1998050"/>
            <a:chExt cx="2813400" cy="2227800"/>
          </a:xfrm>
        </p:grpSpPr>
        <p:sp>
          <p:nvSpPr>
            <p:cNvPr id="1924" name="Google Shape;1924;p45">
              <a:extLst>
                <a:ext uri="{FF2B5EF4-FFF2-40B4-BE49-F238E27FC236}">
                  <a16:creationId xmlns:a16="http://schemas.microsoft.com/office/drawing/2014/main" id="{BBEDA70E-E859-F250-5A30-E2515EBBBBC7}"/>
                </a:ext>
              </a:extLst>
            </p:cNvPr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>
              <a:extLst>
                <a:ext uri="{FF2B5EF4-FFF2-40B4-BE49-F238E27FC236}">
                  <a16:creationId xmlns:a16="http://schemas.microsoft.com/office/drawing/2014/main" id="{8971BF78-6C18-C4C6-B5D1-AE5216D996DC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>
            <a:extLst>
              <a:ext uri="{FF2B5EF4-FFF2-40B4-BE49-F238E27FC236}">
                <a16:creationId xmlns:a16="http://schemas.microsoft.com/office/drawing/2014/main" id="{9CD0C228-3F7A-6024-B9AA-2995C4B311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lt2"/>
                </a:solidFill>
              </a:rPr>
              <a:t>Optimalisasi Operasi union(x,y)</a:t>
            </a:r>
            <a:endParaRPr lang="en-US" dirty="0"/>
          </a:p>
        </p:txBody>
      </p:sp>
      <p:sp>
        <p:nvSpPr>
          <p:cNvPr id="1927" name="Google Shape;1927;p45">
            <a:extLst>
              <a:ext uri="{FF2B5EF4-FFF2-40B4-BE49-F238E27FC236}">
                <a16:creationId xmlns:a16="http://schemas.microsoft.com/office/drawing/2014/main" id="{6FFD2AE1-2A1E-53FE-07FA-9C210C4B86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962" y="1519650"/>
            <a:ext cx="4970248" cy="308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Union by Rank dan Union by Size adalah </a:t>
            </a:r>
            <a:r>
              <a:rPr lang="en-US" dirty="0" err="1"/>
              <a:t>jawaban</a:t>
            </a:r>
            <a:r>
              <a:rPr lang="en-US" dirty="0"/>
              <a:t> untuk </a:t>
            </a:r>
            <a:r>
              <a:rPr lang="en-US" dirty="0" err="1"/>
              <a:t>optimalisasi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masalah </a:t>
            </a:r>
            <a:r>
              <a:rPr lang="en-US" dirty="0" err="1"/>
              <a:t>ini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penggambungan</a:t>
            </a:r>
            <a:r>
              <a:rPr lang="en-US" dirty="0"/>
              <a:t>/union </a:t>
            </a:r>
            <a:r>
              <a:rPr lang="en-US" dirty="0" err="1"/>
              <a:t>melalui</a:t>
            </a:r>
            <a:r>
              <a:rPr lang="en-US" dirty="0"/>
              <a:t> rank </a:t>
            </a:r>
            <a:r>
              <a:rPr lang="en-US" dirty="0" err="1"/>
              <a:t>yaitu</a:t>
            </a:r>
            <a:r>
              <a:rPr lang="en-US" dirty="0"/>
              <a:t> Dua set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root/</a:t>
            </a:r>
            <a:r>
              <a:rPr lang="en-US" dirty="0" err="1"/>
              <a:t>akar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set </a:t>
            </a:r>
            <a:r>
              <a:rPr lang="en-US" dirty="0" err="1"/>
              <a:t>menunjuk</a:t>
            </a:r>
            <a:r>
              <a:rPr lang="en-US" dirty="0"/>
              <a:t> ke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set lain. </a:t>
            </a:r>
            <a:r>
              <a:rPr lang="en-US" dirty="0" err="1"/>
              <a:t>Operasi</a:t>
            </a:r>
            <a:r>
              <a:rPr lang="en-US" dirty="0"/>
              <a:t> union rank di </a:t>
            </a:r>
            <a:r>
              <a:rPr lang="en-US" dirty="0" err="1"/>
              <a:t>ilustrasikan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dibawah: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/>
              <a:t>Dari set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optimalisasi</a:t>
            </a:r>
            <a:r>
              <a:rPr lang="en-US" dirty="0"/>
              <a:t> rank. Dari set 0 sampai 4 pada gambar A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rank yang sama </a:t>
            </a:r>
            <a:r>
              <a:rPr lang="en-US" dirty="0" err="1"/>
              <a:t>yaitu</a:t>
            </a:r>
            <a:r>
              <a:rPr lang="en-US" dirty="0"/>
              <a:t> 0.</a:t>
            </a: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r>
              <a:rPr lang="en-US" dirty="0"/>
              <a:t>3 dan 4 di </a:t>
            </a:r>
            <a:r>
              <a:rPr lang="en-US" dirty="0" err="1"/>
              <a:t>gabungkan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optimalisasi</a:t>
            </a:r>
            <a:r>
              <a:rPr lang="en-US" dirty="0"/>
              <a:t> rank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terbesar</a:t>
            </a:r>
            <a:r>
              <a:rPr lang="en-US" dirty="0"/>
              <a:t> menjadi </a:t>
            </a:r>
            <a:r>
              <a:rPr lang="en-US" dirty="0" err="1"/>
              <a:t>rootnya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4 </a:t>
            </a:r>
            <a:r>
              <a:rPr lang="en-US" dirty="0" err="1"/>
              <a:t>terpilih</a:t>
            </a:r>
            <a:r>
              <a:rPr lang="en-US" dirty="0"/>
              <a:t> menjadi root dan 3 </a:t>
            </a:r>
            <a:r>
              <a:rPr lang="en-US" dirty="0" err="1"/>
              <a:t>menunjuk</a:t>
            </a:r>
            <a:r>
              <a:rPr lang="en-US" dirty="0"/>
              <a:t> ke root </a:t>
            </a:r>
            <a:r>
              <a:rPr lang="en-US" dirty="0" err="1"/>
              <a:t>barunya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4, </a:t>
            </a:r>
            <a:r>
              <a:rPr lang="en-US" dirty="0" err="1"/>
              <a:t>sehingga</a:t>
            </a:r>
            <a:r>
              <a:rPr lang="en-US" dirty="0"/>
              <a:t> sekarang rank </a:t>
            </a:r>
            <a:r>
              <a:rPr lang="en-US" dirty="0" err="1"/>
              <a:t>dari</a:t>
            </a:r>
            <a:r>
              <a:rPr lang="en-US" dirty="0"/>
              <a:t> 4 menjadi 1 </a:t>
            </a:r>
            <a:r>
              <a:rPr lang="en-US" dirty="0" err="1"/>
              <a:t>sedangkan</a:t>
            </a:r>
            <a:r>
              <a:rPr lang="en-US" dirty="0"/>
              <a:t> yang lain </a:t>
            </a:r>
            <a:r>
              <a:rPr lang="en-US" dirty="0" err="1"/>
              <a:t>tetap</a:t>
            </a:r>
            <a:r>
              <a:rPr lang="en-US" dirty="0"/>
              <a:t> 0.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29" name="Google Shape;1929;p45">
            <a:extLst>
              <a:ext uri="{FF2B5EF4-FFF2-40B4-BE49-F238E27FC236}">
                <a16:creationId xmlns:a16="http://schemas.microsoft.com/office/drawing/2014/main" id="{2BB0E403-C1D0-C1D6-5775-A4FE68524A48}"/>
              </a:ext>
            </a:extLst>
          </p:cNvPr>
          <p:cNvGrpSpPr/>
          <p:nvPr/>
        </p:nvGrpSpPr>
        <p:grpSpPr>
          <a:xfrm>
            <a:off x="5818637" y="1301550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>
              <a:extLst>
                <a:ext uri="{FF2B5EF4-FFF2-40B4-BE49-F238E27FC236}">
                  <a16:creationId xmlns:a16="http://schemas.microsoft.com/office/drawing/2014/main" id="{206D71AA-6B8A-2BB8-49CA-C73708E2497B}"/>
                </a:ext>
              </a:extLst>
            </p:cNvPr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>
              <a:extLst>
                <a:ext uri="{FF2B5EF4-FFF2-40B4-BE49-F238E27FC236}">
                  <a16:creationId xmlns:a16="http://schemas.microsoft.com/office/drawing/2014/main" id="{EDFBDA91-D2E4-1067-775B-F2123F0BCFBA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>
              <a:extLst>
                <a:ext uri="{FF2B5EF4-FFF2-40B4-BE49-F238E27FC236}">
                  <a16:creationId xmlns:a16="http://schemas.microsoft.com/office/drawing/2014/main" id="{82C38755-D363-8E3D-1921-155957634EFF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>
              <a:extLst>
                <a:ext uri="{FF2B5EF4-FFF2-40B4-BE49-F238E27FC236}">
                  <a16:creationId xmlns:a16="http://schemas.microsoft.com/office/drawing/2014/main" id="{39963F91-CC5E-7E35-8E26-F6004497E5A8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>
            <a:extLst>
              <a:ext uri="{FF2B5EF4-FFF2-40B4-BE49-F238E27FC236}">
                <a16:creationId xmlns:a16="http://schemas.microsoft.com/office/drawing/2014/main" id="{345D3883-4149-49AB-BF7D-0E654AFA7BC4}"/>
              </a:ext>
            </a:extLst>
          </p:cNvPr>
          <p:cNvSpPr/>
          <p:nvPr/>
        </p:nvSpPr>
        <p:spPr>
          <a:xfrm>
            <a:off x="511962" y="1301544"/>
            <a:ext cx="4970248" cy="2180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38C48F-04A8-9D10-0DDB-B49A3B622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64" y="1611068"/>
            <a:ext cx="2162263" cy="1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137A9A97-379B-179D-E7FD-6F7CCF4F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12" y="3297497"/>
            <a:ext cx="2515525" cy="13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2AC98CA-233C-EFBA-4214-EF32A8009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91A000F-4B07-308E-EAD0-70744A76A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5B0199-2798-C64A-012B-58E84E7A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9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1">
          <a:extLst>
            <a:ext uri="{FF2B5EF4-FFF2-40B4-BE49-F238E27FC236}">
              <a16:creationId xmlns:a16="http://schemas.microsoft.com/office/drawing/2014/main" id="{626AF3BD-8EB9-F7A1-5517-BAA183F0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45">
            <a:extLst>
              <a:ext uri="{FF2B5EF4-FFF2-40B4-BE49-F238E27FC236}">
                <a16:creationId xmlns:a16="http://schemas.microsoft.com/office/drawing/2014/main" id="{4EDB3B17-397D-94C9-0138-EBE24179919E}"/>
              </a:ext>
            </a:extLst>
          </p:cNvPr>
          <p:cNvSpPr/>
          <p:nvPr/>
        </p:nvSpPr>
        <p:spPr>
          <a:xfrm>
            <a:off x="511962" y="1519644"/>
            <a:ext cx="4970248" cy="308385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3" name="Google Shape;1923;p45">
            <a:extLst>
              <a:ext uri="{FF2B5EF4-FFF2-40B4-BE49-F238E27FC236}">
                <a16:creationId xmlns:a16="http://schemas.microsoft.com/office/drawing/2014/main" id="{5B2D1E2C-31C1-CAD2-5C4C-F7034FAA6C01}"/>
              </a:ext>
            </a:extLst>
          </p:cNvPr>
          <p:cNvGrpSpPr/>
          <p:nvPr/>
        </p:nvGrpSpPr>
        <p:grpSpPr>
          <a:xfrm>
            <a:off x="5650424" y="1465875"/>
            <a:ext cx="2813400" cy="3137624"/>
            <a:chOff x="5072850" y="1998050"/>
            <a:chExt cx="2813400" cy="2227800"/>
          </a:xfrm>
        </p:grpSpPr>
        <p:sp>
          <p:nvSpPr>
            <p:cNvPr id="1924" name="Google Shape;1924;p45">
              <a:extLst>
                <a:ext uri="{FF2B5EF4-FFF2-40B4-BE49-F238E27FC236}">
                  <a16:creationId xmlns:a16="http://schemas.microsoft.com/office/drawing/2014/main" id="{2D2FB10F-0664-4A3E-2C9E-4E73A3DBD7FA}"/>
                </a:ext>
              </a:extLst>
            </p:cNvPr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5">
              <a:extLst>
                <a:ext uri="{FF2B5EF4-FFF2-40B4-BE49-F238E27FC236}">
                  <a16:creationId xmlns:a16="http://schemas.microsoft.com/office/drawing/2014/main" id="{B07612E6-D3F1-8317-5400-35756024747E}"/>
                </a:ext>
              </a:extLst>
            </p:cNvPr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6" name="Google Shape;1926;p45">
            <a:extLst>
              <a:ext uri="{FF2B5EF4-FFF2-40B4-BE49-F238E27FC236}">
                <a16:creationId xmlns:a16="http://schemas.microsoft.com/office/drawing/2014/main" id="{43244476-51CB-E3EE-04E2-F27BA6664D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>
                <a:solidFill>
                  <a:schemeClr val="lt2"/>
                </a:solidFill>
              </a:rPr>
              <a:t>Optimalisasi Operasi union(x,y)</a:t>
            </a:r>
            <a:endParaRPr lang="en-US" dirty="0"/>
          </a:p>
        </p:txBody>
      </p:sp>
      <p:sp>
        <p:nvSpPr>
          <p:cNvPr id="1927" name="Google Shape;1927;p45">
            <a:extLst>
              <a:ext uri="{FF2B5EF4-FFF2-40B4-BE49-F238E27FC236}">
                <a16:creationId xmlns:a16="http://schemas.microsoft.com/office/drawing/2014/main" id="{EB2846CA-DB29-140A-4392-DFAACDEF181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1962" y="1519650"/>
            <a:ext cx="4970248" cy="308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c) </a:t>
            </a:r>
            <a:r>
              <a:rPr lang="en-US" dirty="0" err="1"/>
              <a:t>Kemudian</a:t>
            </a:r>
            <a:r>
              <a:rPr lang="en-US" dirty="0"/>
              <a:t> elemen 1 dan 2 </a:t>
            </a:r>
            <a:r>
              <a:rPr lang="en-US" dirty="0" err="1"/>
              <a:t>disatukan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besar </a:t>
            </a:r>
            <a:r>
              <a:rPr lang="en-US" dirty="0" err="1"/>
              <a:t>sebagai</a:t>
            </a:r>
            <a:r>
              <a:rPr lang="en-US" dirty="0"/>
              <a:t> root, </a:t>
            </a:r>
            <a:r>
              <a:rPr lang="en-US" dirty="0" err="1"/>
              <a:t>maka</a:t>
            </a:r>
            <a:r>
              <a:rPr lang="en-US" dirty="0"/>
              <a:t> set 2 menjadi </a:t>
            </a:r>
            <a:r>
              <a:rPr lang="en-US" dirty="0" err="1"/>
              <a:t>rootnya</a:t>
            </a:r>
            <a:r>
              <a:rPr lang="en-US" dirty="0"/>
              <a:t> </a:t>
            </a:r>
            <a:r>
              <a:rPr lang="en-US" dirty="0" err="1"/>
              <a:t>ditandai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sendiri dan 1 </a:t>
            </a:r>
            <a:r>
              <a:rPr lang="en-US" dirty="0" err="1"/>
              <a:t>menunjuk</a:t>
            </a:r>
            <a:r>
              <a:rPr lang="en-US" dirty="0"/>
              <a:t> 2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rootnya</a:t>
            </a:r>
            <a:r>
              <a:rPr lang="en-US" dirty="0"/>
              <a:t>, di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rank </a:t>
            </a:r>
            <a:r>
              <a:rPr lang="en-US" dirty="0" err="1"/>
              <a:t>dari</a:t>
            </a:r>
            <a:r>
              <a:rPr lang="en-US" dirty="0"/>
              <a:t> 2 menjadi 1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halnya</a:t>
            </a:r>
            <a:r>
              <a:rPr lang="en-US" dirty="0"/>
              <a:t> set 4, </a:t>
            </a:r>
            <a:r>
              <a:rPr lang="en-US" dirty="0" err="1"/>
              <a:t>sedangkan</a:t>
            </a:r>
            <a:r>
              <a:rPr lang="en-US" dirty="0"/>
              <a:t> yang lain </a:t>
            </a:r>
            <a:r>
              <a:rPr lang="en-US" dirty="0" err="1"/>
              <a:t>tetap</a:t>
            </a:r>
            <a:r>
              <a:rPr lang="en-US" dirty="0"/>
              <a:t> 0.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d) </a:t>
            </a:r>
            <a:r>
              <a:rPr lang="en-US" dirty="0" err="1"/>
              <a:t>Apenggabungan</a:t>
            </a:r>
            <a:r>
              <a:rPr lang="en-US" dirty="0"/>
              <a:t> set 2 dan 4 </a:t>
            </a:r>
            <a:r>
              <a:rPr lang="en-US" dirty="0" err="1"/>
              <a:t>dimana</a:t>
            </a:r>
            <a:r>
              <a:rPr lang="en-US" dirty="0"/>
              <a:t> kembali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yang </a:t>
            </a:r>
            <a:r>
              <a:rPr lang="en-US" dirty="0" err="1"/>
              <a:t>ditetapkan</a:t>
            </a:r>
            <a:r>
              <a:rPr lang="en-US" dirty="0"/>
              <a:t> </a:t>
            </a:r>
            <a:r>
              <a:rPr lang="en-US" dirty="0" err="1"/>
              <a:t>diawal</a:t>
            </a:r>
            <a:r>
              <a:rPr lang="en-US" dirty="0"/>
              <a:t>,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besar menjadi root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2 </a:t>
            </a:r>
            <a:r>
              <a:rPr lang="en-US" dirty="0" err="1"/>
              <a:t>akan</a:t>
            </a:r>
            <a:r>
              <a:rPr lang="en-US" dirty="0"/>
              <a:t> menjadi subset </a:t>
            </a:r>
            <a:r>
              <a:rPr lang="en-US" dirty="0" err="1"/>
              <a:t>dari</a:t>
            </a:r>
            <a:r>
              <a:rPr lang="en-US" dirty="0"/>
              <a:t> 4, </a:t>
            </a:r>
            <a:r>
              <a:rPr lang="en-US" dirty="0" err="1"/>
              <a:t>tetapi</a:t>
            </a:r>
            <a:r>
              <a:rPr lang="en-US" dirty="0"/>
              <a:t> disini 2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4 </a:t>
            </a:r>
            <a:r>
              <a:rPr lang="en-US" dirty="0" err="1"/>
              <a:t>langsung</a:t>
            </a:r>
            <a:r>
              <a:rPr lang="en-US" dirty="0"/>
              <a:t> bukan ke set 3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awalnya</a:t>
            </a:r>
            <a:r>
              <a:rPr lang="en-US" dirty="0"/>
              <a:t> 2 adalah </a:t>
            </a:r>
            <a:r>
              <a:rPr lang="en-US" dirty="0" err="1"/>
              <a:t>sebuah</a:t>
            </a:r>
            <a:r>
              <a:rPr lang="en-US" dirty="0"/>
              <a:t> root dan rank 2 juga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3. Set 4 menjadi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di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e) Dan yang terakhir adalah </a:t>
            </a:r>
            <a:r>
              <a:rPr lang="en-US" dirty="0" err="1"/>
              <a:t>bergabungnya</a:t>
            </a:r>
            <a:r>
              <a:rPr lang="en-US" dirty="0"/>
              <a:t> set 0 ke </a:t>
            </a:r>
            <a:r>
              <a:rPr lang="en-US" dirty="0" err="1"/>
              <a:t>pohon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0 adalah </a:t>
            </a:r>
            <a:r>
              <a:rPr lang="en-US" dirty="0" err="1"/>
              <a:t>sebuah</a:t>
            </a:r>
            <a:r>
              <a:rPr lang="en-US" dirty="0"/>
              <a:t> root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dirinya</a:t>
            </a:r>
            <a:r>
              <a:rPr lang="en-US" dirty="0"/>
              <a:t> sendiri,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menunjuk</a:t>
            </a:r>
            <a:r>
              <a:rPr lang="en-US" dirty="0"/>
              <a:t> ke </a:t>
            </a:r>
            <a:r>
              <a:rPr lang="en-US" dirty="0" err="1"/>
              <a:t>induk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929" name="Google Shape;1929;p45">
            <a:extLst>
              <a:ext uri="{FF2B5EF4-FFF2-40B4-BE49-F238E27FC236}">
                <a16:creationId xmlns:a16="http://schemas.microsoft.com/office/drawing/2014/main" id="{219CF2E7-768E-85AF-DA4E-98950D4C3623}"/>
              </a:ext>
            </a:extLst>
          </p:cNvPr>
          <p:cNvGrpSpPr/>
          <p:nvPr/>
        </p:nvGrpSpPr>
        <p:grpSpPr>
          <a:xfrm>
            <a:off x="5818637" y="1301550"/>
            <a:ext cx="2813400" cy="218100"/>
            <a:chOff x="1290775" y="1427525"/>
            <a:chExt cx="2813400" cy="218100"/>
          </a:xfrm>
        </p:grpSpPr>
        <p:sp>
          <p:nvSpPr>
            <p:cNvPr id="1930" name="Google Shape;1930;p45">
              <a:extLst>
                <a:ext uri="{FF2B5EF4-FFF2-40B4-BE49-F238E27FC236}">
                  <a16:creationId xmlns:a16="http://schemas.microsoft.com/office/drawing/2014/main" id="{1975C867-4DF4-6116-C639-5120ADEC3814}"/>
                </a:ext>
              </a:extLst>
            </p:cNvPr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5">
              <a:extLst>
                <a:ext uri="{FF2B5EF4-FFF2-40B4-BE49-F238E27FC236}">
                  <a16:creationId xmlns:a16="http://schemas.microsoft.com/office/drawing/2014/main" id="{0E6D4558-8F73-7F3E-B7C0-568C7A1C0EEB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5">
              <a:extLst>
                <a:ext uri="{FF2B5EF4-FFF2-40B4-BE49-F238E27FC236}">
                  <a16:creationId xmlns:a16="http://schemas.microsoft.com/office/drawing/2014/main" id="{6BDB223D-7A5B-6661-E2A1-A2A805073A0C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5">
              <a:extLst>
                <a:ext uri="{FF2B5EF4-FFF2-40B4-BE49-F238E27FC236}">
                  <a16:creationId xmlns:a16="http://schemas.microsoft.com/office/drawing/2014/main" id="{43D85614-5429-08F0-899E-8F34D0A29F1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4" name="Google Shape;1934;p45">
            <a:extLst>
              <a:ext uri="{FF2B5EF4-FFF2-40B4-BE49-F238E27FC236}">
                <a16:creationId xmlns:a16="http://schemas.microsoft.com/office/drawing/2014/main" id="{D646E7BD-17D3-CE99-F586-0CFC4B72AD90}"/>
              </a:ext>
            </a:extLst>
          </p:cNvPr>
          <p:cNvSpPr/>
          <p:nvPr/>
        </p:nvSpPr>
        <p:spPr>
          <a:xfrm>
            <a:off x="511962" y="1301544"/>
            <a:ext cx="4970248" cy="21809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94F327-346A-55F7-C481-EE899A3FF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64" y="1611068"/>
            <a:ext cx="2162263" cy="155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42FB940F-6A1F-0674-DA65-FAB54A39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512" y="3297497"/>
            <a:ext cx="2515525" cy="1361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26EE580-B215-9FCC-04BF-9884294F3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1EF4B17-F595-C22E-BDA5-696B27E8A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2228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9FCAB-B24A-12FE-071C-5B679F4E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40005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9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5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Our</a:t>
            </a:r>
            <a:r>
              <a:rPr lang="en" dirty="0"/>
              <a:t> team</a:t>
            </a:r>
            <a:endParaRPr dirty="0"/>
          </a:p>
        </p:txBody>
      </p:sp>
      <p:sp>
        <p:nvSpPr>
          <p:cNvPr id="2536" name="Google Shape;2536;p55"/>
          <p:cNvSpPr/>
          <p:nvPr/>
        </p:nvSpPr>
        <p:spPr>
          <a:xfrm>
            <a:off x="782198" y="1497935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7" name="Google Shape;2537;p55"/>
          <p:cNvSpPr txBox="1"/>
          <p:nvPr/>
        </p:nvSpPr>
        <p:spPr>
          <a:xfrm>
            <a:off x="782198" y="1716035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Angelita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Rahmatun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Annisa (G1A024067)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39" name="Google Shape;2539;p55"/>
          <p:cNvGrpSpPr/>
          <p:nvPr/>
        </p:nvGrpSpPr>
        <p:grpSpPr>
          <a:xfrm>
            <a:off x="782198" y="1497935"/>
            <a:ext cx="2295000" cy="218100"/>
            <a:chOff x="1290775" y="1427525"/>
            <a:chExt cx="2295000" cy="218100"/>
          </a:xfrm>
        </p:grpSpPr>
        <p:sp>
          <p:nvSpPr>
            <p:cNvPr id="2540" name="Google Shape;254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1" name="Google Shape;2551;p55"/>
          <p:cNvSpPr/>
          <p:nvPr/>
        </p:nvSpPr>
        <p:spPr>
          <a:xfrm>
            <a:off x="3486698" y="1497935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55"/>
          <p:cNvSpPr txBox="1"/>
          <p:nvPr/>
        </p:nvSpPr>
        <p:spPr>
          <a:xfrm>
            <a:off x="3486698" y="1716035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Aulia Afdhal Hafidzah (G1A024029)</a:t>
            </a:r>
          </a:p>
        </p:txBody>
      </p:sp>
      <p:grpSp>
        <p:nvGrpSpPr>
          <p:cNvPr id="2554" name="Google Shape;2554;p55"/>
          <p:cNvGrpSpPr/>
          <p:nvPr/>
        </p:nvGrpSpPr>
        <p:grpSpPr>
          <a:xfrm>
            <a:off x="3486698" y="1497935"/>
            <a:ext cx="2295000" cy="218100"/>
            <a:chOff x="1290775" y="1427525"/>
            <a:chExt cx="2295000" cy="218100"/>
          </a:xfrm>
        </p:grpSpPr>
        <p:sp>
          <p:nvSpPr>
            <p:cNvPr id="2555" name="Google Shape;2555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6" name="Google Shape;2566;p55"/>
          <p:cNvSpPr/>
          <p:nvPr/>
        </p:nvSpPr>
        <p:spPr>
          <a:xfrm>
            <a:off x="6191198" y="1497935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55"/>
          <p:cNvSpPr txBox="1"/>
          <p:nvPr/>
        </p:nvSpPr>
        <p:spPr>
          <a:xfrm>
            <a:off x="6191198" y="1716035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Yudhistira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Rizky Ramadhan (G1A024079)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2569" name="Google Shape;2569;p55"/>
          <p:cNvGrpSpPr/>
          <p:nvPr/>
        </p:nvGrpSpPr>
        <p:grpSpPr>
          <a:xfrm>
            <a:off x="6191198" y="1497935"/>
            <a:ext cx="2295000" cy="218100"/>
            <a:chOff x="1290775" y="1427525"/>
            <a:chExt cx="2295000" cy="218100"/>
          </a:xfrm>
        </p:grpSpPr>
        <p:sp>
          <p:nvSpPr>
            <p:cNvPr id="2570" name="Google Shape;2570;p55"/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536;p55">
            <a:extLst>
              <a:ext uri="{FF2B5EF4-FFF2-40B4-BE49-F238E27FC236}">
                <a16:creationId xmlns:a16="http://schemas.microsoft.com/office/drawing/2014/main" id="{595F0B05-5A16-7A28-077C-CE183D4A9FD2}"/>
              </a:ext>
            </a:extLst>
          </p:cNvPr>
          <p:cNvSpPr/>
          <p:nvPr/>
        </p:nvSpPr>
        <p:spPr>
          <a:xfrm>
            <a:off x="782198" y="3209366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537;p55">
            <a:extLst>
              <a:ext uri="{FF2B5EF4-FFF2-40B4-BE49-F238E27FC236}">
                <a16:creationId xmlns:a16="http://schemas.microsoft.com/office/drawing/2014/main" id="{7A5A8053-CD93-56DD-A430-A6D32F7825F4}"/>
              </a:ext>
            </a:extLst>
          </p:cNvPr>
          <p:cNvSpPr txBox="1"/>
          <p:nvPr/>
        </p:nvSpPr>
        <p:spPr>
          <a:xfrm>
            <a:off x="782198" y="3427466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Alfi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Wiradinata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(G1A024101)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4" name="Google Shape;2539;p55">
            <a:extLst>
              <a:ext uri="{FF2B5EF4-FFF2-40B4-BE49-F238E27FC236}">
                <a16:creationId xmlns:a16="http://schemas.microsoft.com/office/drawing/2014/main" id="{205AF6A1-58DB-02EF-9277-A1645CA35C7E}"/>
              </a:ext>
            </a:extLst>
          </p:cNvPr>
          <p:cNvGrpSpPr/>
          <p:nvPr/>
        </p:nvGrpSpPr>
        <p:grpSpPr>
          <a:xfrm>
            <a:off x="782198" y="3209366"/>
            <a:ext cx="2295000" cy="218100"/>
            <a:chOff x="1290775" y="1427525"/>
            <a:chExt cx="2295000" cy="218100"/>
          </a:xfrm>
        </p:grpSpPr>
        <p:sp>
          <p:nvSpPr>
            <p:cNvPr id="5" name="Google Shape;2540;p55">
              <a:extLst>
                <a:ext uri="{FF2B5EF4-FFF2-40B4-BE49-F238E27FC236}">
                  <a16:creationId xmlns:a16="http://schemas.microsoft.com/office/drawing/2014/main" id="{E9C03CB5-7AAF-AD4D-D668-32B449B7A653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541;p55">
              <a:extLst>
                <a:ext uri="{FF2B5EF4-FFF2-40B4-BE49-F238E27FC236}">
                  <a16:creationId xmlns:a16="http://schemas.microsoft.com/office/drawing/2014/main" id="{9EA4702D-9C7D-DBD5-43A6-4B957EEDD8DE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542;p55">
              <a:extLst>
                <a:ext uri="{FF2B5EF4-FFF2-40B4-BE49-F238E27FC236}">
                  <a16:creationId xmlns:a16="http://schemas.microsoft.com/office/drawing/2014/main" id="{B88B049A-DD8A-05AF-9FA5-F2FF6E054468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43;p55">
              <a:extLst>
                <a:ext uri="{FF2B5EF4-FFF2-40B4-BE49-F238E27FC236}">
                  <a16:creationId xmlns:a16="http://schemas.microsoft.com/office/drawing/2014/main" id="{62298CDF-B57E-53FE-0F93-0ED3FFBA5CFF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551;p55">
            <a:extLst>
              <a:ext uri="{FF2B5EF4-FFF2-40B4-BE49-F238E27FC236}">
                <a16:creationId xmlns:a16="http://schemas.microsoft.com/office/drawing/2014/main" id="{22481C9F-2D23-8B2D-BFD1-8F3A9D626444}"/>
              </a:ext>
            </a:extLst>
          </p:cNvPr>
          <p:cNvSpPr/>
          <p:nvPr/>
        </p:nvSpPr>
        <p:spPr>
          <a:xfrm>
            <a:off x="3486698" y="3209366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552;p55">
            <a:extLst>
              <a:ext uri="{FF2B5EF4-FFF2-40B4-BE49-F238E27FC236}">
                <a16:creationId xmlns:a16="http://schemas.microsoft.com/office/drawing/2014/main" id="{A62DF5C2-C589-1EF7-F5B5-9C72A7B5CDD4}"/>
              </a:ext>
            </a:extLst>
          </p:cNvPr>
          <p:cNvSpPr txBox="1"/>
          <p:nvPr/>
        </p:nvSpPr>
        <p:spPr>
          <a:xfrm>
            <a:off x="3486698" y="3427466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M.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Arrfiqi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Yoga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Dinanti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(G1A024085)</a:t>
            </a:r>
          </a:p>
        </p:txBody>
      </p:sp>
      <p:grpSp>
        <p:nvGrpSpPr>
          <p:cNvPr id="11" name="Google Shape;2554;p55">
            <a:extLst>
              <a:ext uri="{FF2B5EF4-FFF2-40B4-BE49-F238E27FC236}">
                <a16:creationId xmlns:a16="http://schemas.microsoft.com/office/drawing/2014/main" id="{2F535460-4949-6C28-2AB2-0F46DF965A19}"/>
              </a:ext>
            </a:extLst>
          </p:cNvPr>
          <p:cNvGrpSpPr/>
          <p:nvPr/>
        </p:nvGrpSpPr>
        <p:grpSpPr>
          <a:xfrm>
            <a:off x="3486698" y="3209366"/>
            <a:ext cx="2295000" cy="218100"/>
            <a:chOff x="1290775" y="1427525"/>
            <a:chExt cx="2295000" cy="218100"/>
          </a:xfrm>
        </p:grpSpPr>
        <p:sp>
          <p:nvSpPr>
            <p:cNvPr id="12" name="Google Shape;2555;p55">
              <a:extLst>
                <a:ext uri="{FF2B5EF4-FFF2-40B4-BE49-F238E27FC236}">
                  <a16:creationId xmlns:a16="http://schemas.microsoft.com/office/drawing/2014/main" id="{47C6F575-07C4-3042-4714-ADFD8B395F3F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556;p55">
              <a:extLst>
                <a:ext uri="{FF2B5EF4-FFF2-40B4-BE49-F238E27FC236}">
                  <a16:creationId xmlns:a16="http://schemas.microsoft.com/office/drawing/2014/main" id="{7FD61C69-3DE7-B5CD-24D3-19ED62C8DF5D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557;p55">
              <a:extLst>
                <a:ext uri="{FF2B5EF4-FFF2-40B4-BE49-F238E27FC236}">
                  <a16:creationId xmlns:a16="http://schemas.microsoft.com/office/drawing/2014/main" id="{B796C3A1-F8D7-8783-E977-00C13C392BDD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558;p55">
              <a:extLst>
                <a:ext uri="{FF2B5EF4-FFF2-40B4-BE49-F238E27FC236}">
                  <a16:creationId xmlns:a16="http://schemas.microsoft.com/office/drawing/2014/main" id="{6CDB6EAD-DFAD-BC1F-2980-F53DE9802815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566;p55">
            <a:extLst>
              <a:ext uri="{FF2B5EF4-FFF2-40B4-BE49-F238E27FC236}">
                <a16:creationId xmlns:a16="http://schemas.microsoft.com/office/drawing/2014/main" id="{EAA14343-CAAF-1C40-AFDB-64A9447CF151}"/>
              </a:ext>
            </a:extLst>
          </p:cNvPr>
          <p:cNvSpPr/>
          <p:nvPr/>
        </p:nvSpPr>
        <p:spPr>
          <a:xfrm>
            <a:off x="6191198" y="3209366"/>
            <a:ext cx="2295000" cy="6813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67;p55">
            <a:extLst>
              <a:ext uri="{FF2B5EF4-FFF2-40B4-BE49-F238E27FC236}">
                <a16:creationId xmlns:a16="http://schemas.microsoft.com/office/drawing/2014/main" id="{1B7F471E-BDB1-A991-AC73-EB82E3C2C35F}"/>
              </a:ext>
            </a:extLst>
          </p:cNvPr>
          <p:cNvSpPr txBox="1"/>
          <p:nvPr/>
        </p:nvSpPr>
        <p:spPr>
          <a:xfrm>
            <a:off x="6191198" y="3427466"/>
            <a:ext cx="2295000" cy="463200"/>
          </a:xfrm>
          <a:prstGeom prst="rect">
            <a:avLst/>
          </a:prstGeom>
          <a:noFill/>
          <a:ln w="9525" cap="flat" cmpd="sng">
            <a:solidFill>
              <a:srgbClr val="ECE5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Khairi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Makruf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</a:t>
            </a:r>
            <a:r>
              <a:rPr lang="en-US" sz="1050" dirty="0" err="1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Fathorikan</a:t>
            </a:r>
            <a:r>
              <a:rPr lang="en-US" sz="1050" dirty="0">
                <a:solidFill>
                  <a:srgbClr val="F673A9"/>
                </a:solidFill>
                <a:latin typeface="Zen Dots"/>
                <a:ea typeface="Zen Dots"/>
                <a:cs typeface="Zen Dots"/>
                <a:sym typeface="Zen Dots"/>
              </a:rPr>
              <a:t> (G1A024111)</a:t>
            </a:r>
            <a:endParaRPr sz="1050" dirty="0">
              <a:solidFill>
                <a:srgbClr val="F673A9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grpSp>
        <p:nvGrpSpPr>
          <p:cNvPr id="18" name="Google Shape;2569;p55">
            <a:extLst>
              <a:ext uri="{FF2B5EF4-FFF2-40B4-BE49-F238E27FC236}">
                <a16:creationId xmlns:a16="http://schemas.microsoft.com/office/drawing/2014/main" id="{C940DAE4-D9AF-3C35-374A-0629C0E94A1B}"/>
              </a:ext>
            </a:extLst>
          </p:cNvPr>
          <p:cNvGrpSpPr/>
          <p:nvPr/>
        </p:nvGrpSpPr>
        <p:grpSpPr>
          <a:xfrm>
            <a:off x="6191198" y="3209366"/>
            <a:ext cx="2295000" cy="218100"/>
            <a:chOff x="1290775" y="1427525"/>
            <a:chExt cx="2295000" cy="218100"/>
          </a:xfrm>
        </p:grpSpPr>
        <p:sp>
          <p:nvSpPr>
            <p:cNvPr id="19" name="Google Shape;2570;p55">
              <a:extLst>
                <a:ext uri="{FF2B5EF4-FFF2-40B4-BE49-F238E27FC236}">
                  <a16:creationId xmlns:a16="http://schemas.microsoft.com/office/drawing/2014/main" id="{A2F8C62C-3AE8-DD8A-AF7D-B6ED962D17DB}"/>
                </a:ext>
              </a:extLst>
            </p:cNvPr>
            <p:cNvSpPr/>
            <p:nvPr/>
          </p:nvSpPr>
          <p:spPr>
            <a:xfrm>
              <a:off x="1290775" y="1427525"/>
              <a:ext cx="2295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571;p55">
              <a:extLst>
                <a:ext uri="{FF2B5EF4-FFF2-40B4-BE49-F238E27FC236}">
                  <a16:creationId xmlns:a16="http://schemas.microsoft.com/office/drawing/2014/main" id="{BA0D98DF-EA2A-BDE6-1A6A-33B97E9CECBB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572;p55">
              <a:extLst>
                <a:ext uri="{FF2B5EF4-FFF2-40B4-BE49-F238E27FC236}">
                  <a16:creationId xmlns:a16="http://schemas.microsoft.com/office/drawing/2014/main" id="{AD888887-E6DB-4B7E-7B13-259007301FA6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573;p55">
              <a:extLst>
                <a:ext uri="{FF2B5EF4-FFF2-40B4-BE49-F238E27FC236}">
                  <a16:creationId xmlns:a16="http://schemas.microsoft.com/office/drawing/2014/main" id="{6C8B57E2-308A-5D92-719C-0E94910CA716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1"/>
          <p:cNvSpPr/>
          <p:nvPr/>
        </p:nvSpPr>
        <p:spPr>
          <a:xfrm>
            <a:off x="572824" y="1471027"/>
            <a:ext cx="3858645" cy="187495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7" name="Google Shape;1587;p41"/>
          <p:cNvGrpSpPr/>
          <p:nvPr/>
        </p:nvGrpSpPr>
        <p:grpSpPr>
          <a:xfrm>
            <a:off x="564575" y="1210597"/>
            <a:ext cx="3883393" cy="274644"/>
            <a:chOff x="1290775" y="1427525"/>
            <a:chExt cx="2336400" cy="218100"/>
          </a:xfrm>
        </p:grpSpPr>
        <p:sp>
          <p:nvSpPr>
            <p:cNvPr id="1588" name="Google Shape;1588;p41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5" name="Google Shape;1605;p41"/>
          <p:cNvSpPr txBox="1">
            <a:spLocks noGrp="1"/>
          </p:cNvSpPr>
          <p:nvPr>
            <p:ph type="title" idx="2"/>
          </p:nvPr>
        </p:nvSpPr>
        <p:spPr>
          <a:xfrm>
            <a:off x="556325" y="1471027"/>
            <a:ext cx="3883394" cy="274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Path Compression</a:t>
            </a:r>
          </a:p>
        </p:txBody>
      </p:sp>
      <p:sp>
        <p:nvSpPr>
          <p:cNvPr id="1606" name="Google Shape;1606;p41"/>
          <p:cNvSpPr txBox="1">
            <a:spLocks noGrp="1"/>
          </p:cNvSpPr>
          <p:nvPr>
            <p:ph type="subTitle" idx="1"/>
          </p:nvPr>
        </p:nvSpPr>
        <p:spPr>
          <a:xfrm>
            <a:off x="556326" y="1745670"/>
            <a:ext cx="3883393" cy="1600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/>
              <a:t>Pada </a:t>
            </a:r>
            <a:r>
              <a:rPr lang="en-US" sz="1200" dirty="0" err="1"/>
              <a:t>operasi</a:t>
            </a:r>
            <a:r>
              <a:rPr lang="en-US" sz="1200" dirty="0"/>
              <a:t> </a:t>
            </a:r>
            <a:r>
              <a:rPr lang="en-US" sz="1200" dirty="0" err="1"/>
              <a:t>findSet</a:t>
            </a:r>
            <a:r>
              <a:rPr lang="en-US" sz="1200" dirty="0"/>
              <a:t>(x) </a:t>
            </a:r>
            <a:r>
              <a:rPr lang="en-US" sz="1200" dirty="0" err="1"/>
              <a:t>terdapat</a:t>
            </a:r>
            <a:r>
              <a:rPr lang="en-US" sz="1200" dirty="0"/>
              <a:t> </a:t>
            </a:r>
            <a:r>
              <a:rPr lang="en-US" sz="1200" dirty="0" err="1"/>
              <a:t>cara</a:t>
            </a:r>
            <a:r>
              <a:rPr lang="en-US" sz="1200" dirty="0"/>
              <a:t> </a:t>
            </a:r>
            <a:r>
              <a:rPr lang="en-US" sz="1200" dirty="0" err="1"/>
              <a:t>optimasi</a:t>
            </a:r>
            <a:r>
              <a:rPr lang="en-US" sz="1200" dirty="0"/>
              <a:t> yang biasa </a:t>
            </a:r>
            <a:r>
              <a:rPr lang="en-US" sz="1200" dirty="0" err="1"/>
              <a:t>dikenal</a:t>
            </a:r>
            <a:r>
              <a:rPr lang="en-US" sz="1200" dirty="0"/>
              <a:t> Path </a:t>
            </a:r>
            <a:r>
              <a:rPr lang="en-US" sz="1200" dirty="0" err="1"/>
              <a:t>Comprssion</a:t>
            </a:r>
            <a:r>
              <a:rPr lang="en-US" sz="1200" dirty="0"/>
              <a:t>. Path Compression merupakan </a:t>
            </a:r>
            <a:r>
              <a:rPr lang="en-US" sz="1200" dirty="0" err="1"/>
              <a:t>metode</a:t>
            </a:r>
            <a:r>
              <a:rPr lang="en-US" sz="1200" dirty="0"/>
              <a:t> </a:t>
            </a:r>
            <a:r>
              <a:rPr lang="en-US" sz="1200" dirty="0" err="1"/>
              <a:t>mempersimple</a:t>
            </a:r>
            <a:r>
              <a:rPr lang="en-US" sz="1200" dirty="0"/>
              <a:t> </a:t>
            </a:r>
            <a:r>
              <a:rPr lang="en-US" sz="1200" dirty="0" err="1"/>
              <a:t>jalur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membuat</a:t>
            </a:r>
            <a:r>
              <a:rPr lang="en-US" sz="1200" dirty="0"/>
              <a:t> node/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jalur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menunjuk</a:t>
            </a:r>
            <a:r>
              <a:rPr lang="en-US" sz="1200" dirty="0"/>
              <a:t> ke root/</a:t>
            </a:r>
            <a:r>
              <a:rPr lang="en-US" sz="1200" dirty="0" err="1"/>
              <a:t>induknya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lebih</a:t>
            </a:r>
            <a:r>
              <a:rPr lang="en-US" sz="1200" dirty="0"/>
              <a:t> simple. </a:t>
            </a:r>
            <a:r>
              <a:rPr lang="en-US" sz="1200" dirty="0" err="1"/>
              <a:t>Contoh</a:t>
            </a:r>
            <a:r>
              <a:rPr lang="en-US" sz="1200" dirty="0"/>
              <a:t>: Sebelum </a:t>
            </a:r>
            <a:r>
              <a:rPr lang="en-US" sz="1200" dirty="0" err="1"/>
              <a:t>menggunakan</a:t>
            </a:r>
            <a:r>
              <a:rPr lang="en-US" sz="1200" dirty="0"/>
              <a:t> Path Compression, 0 → 1 → 2 → 3, </a:t>
            </a:r>
            <a:r>
              <a:rPr lang="en-US" sz="1200" dirty="0" err="1"/>
              <a:t>maka</a:t>
            </a:r>
            <a:r>
              <a:rPr lang="en-US" sz="1200" dirty="0"/>
              <a:t> setelah path compression </a:t>
            </a:r>
            <a:r>
              <a:rPr lang="en-US" sz="1200" dirty="0" err="1"/>
              <a:t>findSet</a:t>
            </a:r>
            <a:r>
              <a:rPr lang="en-US" sz="1200" dirty="0"/>
              <a:t>(0), node/</a:t>
            </a:r>
            <a:r>
              <a:rPr lang="en-US" sz="1200" dirty="0" err="1"/>
              <a:t>simpul</a:t>
            </a:r>
            <a:r>
              <a:rPr lang="en-US" sz="1200" dirty="0"/>
              <a:t> </a:t>
            </a:r>
            <a:r>
              <a:rPr lang="en-US" sz="1200" dirty="0" err="1"/>
              <a:t>akan</a:t>
            </a:r>
            <a:r>
              <a:rPr lang="en-US" sz="1200" dirty="0"/>
              <a:t> </a:t>
            </a:r>
            <a:r>
              <a:rPr lang="en-US" sz="1200" dirty="0" err="1"/>
              <a:t>langsung</a:t>
            </a:r>
            <a:r>
              <a:rPr lang="en-US" sz="1200" dirty="0"/>
              <a:t> </a:t>
            </a:r>
            <a:r>
              <a:rPr lang="en-US" sz="1200" dirty="0" err="1"/>
              <a:t>menunjuk</a:t>
            </a:r>
            <a:r>
              <a:rPr lang="en-US" sz="1200" dirty="0"/>
              <a:t> ke 3 (root), </a:t>
            </a:r>
            <a:r>
              <a:rPr lang="en-US" sz="1200" dirty="0" err="1"/>
              <a:t>yaitu</a:t>
            </a:r>
            <a:r>
              <a:rPr lang="en-US" sz="1200" dirty="0"/>
              <a:t> 0 → 3, 1 → 3, 2 → 3, 3 → 3.</a:t>
            </a:r>
          </a:p>
        </p:txBody>
      </p:sp>
      <p:sp>
        <p:nvSpPr>
          <p:cNvPr id="13" name="Google Shape;1586;p41">
            <a:extLst>
              <a:ext uri="{FF2B5EF4-FFF2-40B4-BE49-F238E27FC236}">
                <a16:creationId xmlns:a16="http://schemas.microsoft.com/office/drawing/2014/main" id="{D7EF27C7-64DE-E39E-7825-C73908D606DB}"/>
              </a:ext>
            </a:extLst>
          </p:cNvPr>
          <p:cNvSpPr/>
          <p:nvPr/>
        </p:nvSpPr>
        <p:spPr>
          <a:xfrm>
            <a:off x="4671937" y="2694858"/>
            <a:ext cx="3858645" cy="1874959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587;p41">
            <a:extLst>
              <a:ext uri="{FF2B5EF4-FFF2-40B4-BE49-F238E27FC236}">
                <a16:creationId xmlns:a16="http://schemas.microsoft.com/office/drawing/2014/main" id="{9C79DA6E-E4DA-7DAC-5BFF-9490BAC7266D}"/>
              </a:ext>
            </a:extLst>
          </p:cNvPr>
          <p:cNvGrpSpPr/>
          <p:nvPr/>
        </p:nvGrpSpPr>
        <p:grpSpPr>
          <a:xfrm>
            <a:off x="4663688" y="2434428"/>
            <a:ext cx="3883393" cy="274644"/>
            <a:chOff x="1290775" y="1427525"/>
            <a:chExt cx="2336400" cy="218100"/>
          </a:xfrm>
        </p:grpSpPr>
        <p:sp>
          <p:nvSpPr>
            <p:cNvPr id="15" name="Google Shape;1588;p41">
              <a:extLst>
                <a:ext uri="{FF2B5EF4-FFF2-40B4-BE49-F238E27FC236}">
                  <a16:creationId xmlns:a16="http://schemas.microsoft.com/office/drawing/2014/main" id="{D54B85E2-FC71-246E-14F3-C0038F97D8D0}"/>
                </a:ext>
              </a:extLst>
            </p:cNvPr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89;p41">
              <a:extLst>
                <a:ext uri="{FF2B5EF4-FFF2-40B4-BE49-F238E27FC236}">
                  <a16:creationId xmlns:a16="http://schemas.microsoft.com/office/drawing/2014/main" id="{258144D7-263B-6D7F-BD42-F9DB2F707A59}"/>
                </a:ext>
              </a:extLst>
            </p:cNvPr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90;p41">
              <a:extLst>
                <a:ext uri="{FF2B5EF4-FFF2-40B4-BE49-F238E27FC236}">
                  <a16:creationId xmlns:a16="http://schemas.microsoft.com/office/drawing/2014/main" id="{7C765D64-5953-165B-65EF-2FDB52541D16}"/>
                </a:ext>
              </a:extLst>
            </p:cNvPr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91;p41">
              <a:extLst>
                <a:ext uri="{FF2B5EF4-FFF2-40B4-BE49-F238E27FC236}">
                  <a16:creationId xmlns:a16="http://schemas.microsoft.com/office/drawing/2014/main" id="{FBDB5A7B-5614-C783-CC0C-6DFDE473B23B}"/>
                </a:ext>
              </a:extLst>
            </p:cNvPr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605;p41">
            <a:extLst>
              <a:ext uri="{FF2B5EF4-FFF2-40B4-BE49-F238E27FC236}">
                <a16:creationId xmlns:a16="http://schemas.microsoft.com/office/drawing/2014/main" id="{C5DCF855-4A3B-7147-769F-1E1E27D279CF}"/>
              </a:ext>
            </a:extLst>
          </p:cNvPr>
          <p:cNvSpPr txBox="1">
            <a:spLocks/>
          </p:cNvSpPr>
          <p:nvPr/>
        </p:nvSpPr>
        <p:spPr>
          <a:xfrm>
            <a:off x="4655438" y="2694858"/>
            <a:ext cx="3883394" cy="2746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1400" dirty="0" err="1"/>
              <a:t>Aplikasi</a:t>
            </a:r>
            <a:endParaRPr lang="en-US" sz="1400" dirty="0"/>
          </a:p>
        </p:txBody>
      </p:sp>
      <p:sp>
        <p:nvSpPr>
          <p:cNvPr id="20" name="Google Shape;1606;p41">
            <a:extLst>
              <a:ext uri="{FF2B5EF4-FFF2-40B4-BE49-F238E27FC236}">
                <a16:creationId xmlns:a16="http://schemas.microsoft.com/office/drawing/2014/main" id="{F6BA5E1D-32C8-A186-1BE8-9E5189A4A1E1}"/>
              </a:ext>
            </a:extLst>
          </p:cNvPr>
          <p:cNvSpPr txBox="1">
            <a:spLocks/>
          </p:cNvSpPr>
          <p:nvPr/>
        </p:nvSpPr>
        <p:spPr>
          <a:xfrm>
            <a:off x="4655439" y="2969501"/>
            <a:ext cx="3883393" cy="160031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just">
              <a:spcAft>
                <a:spcPts val="1600"/>
              </a:spcAft>
            </a:pPr>
            <a:r>
              <a:rPr lang="en-US" sz="1200" dirty="0" err="1"/>
              <a:t>Struktur</a:t>
            </a:r>
            <a:r>
              <a:rPr lang="en-US" sz="1200" dirty="0"/>
              <a:t> data Disjoint Set </a:t>
            </a:r>
            <a:r>
              <a:rPr lang="en-US" sz="1200" dirty="0" err="1"/>
              <a:t>banyak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berbagai</a:t>
            </a:r>
            <a:r>
              <a:rPr lang="en-US" sz="1200" dirty="0"/>
              <a:t> </a:t>
            </a:r>
            <a:r>
              <a:rPr lang="en-US" sz="1200" dirty="0" err="1"/>
              <a:t>algoritma</a:t>
            </a:r>
            <a:r>
              <a:rPr lang="en-US" sz="1200" dirty="0"/>
              <a:t> dan </a:t>
            </a:r>
            <a:r>
              <a:rPr lang="en-US" sz="1200" dirty="0" err="1"/>
              <a:t>permasalahan</a:t>
            </a:r>
            <a:r>
              <a:rPr lang="en-US" sz="1200" dirty="0"/>
              <a:t>, </a:t>
            </a:r>
            <a:r>
              <a:rPr lang="en-US" sz="1200" dirty="0" err="1"/>
              <a:t>antara</a:t>
            </a:r>
            <a:r>
              <a:rPr lang="en-US" sz="1200" dirty="0"/>
              <a:t> lain Untuk </a:t>
            </a:r>
            <a:r>
              <a:rPr lang="en-US" sz="1200" dirty="0" err="1"/>
              <a:t>mendeteksi</a:t>
            </a:r>
            <a:r>
              <a:rPr lang="en-US" sz="1200" dirty="0"/>
              <a:t> </a:t>
            </a:r>
            <a:r>
              <a:rPr lang="en-US" sz="1200" dirty="0" err="1"/>
              <a:t>siklus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graf</a:t>
            </a:r>
            <a:r>
              <a:rPr lang="en-US" sz="1200" dirty="0"/>
              <a:t>. Dalam </a:t>
            </a:r>
            <a:r>
              <a:rPr lang="en-US" sz="1200" dirty="0" err="1"/>
              <a:t>algoritma</a:t>
            </a:r>
            <a:r>
              <a:rPr lang="en-US" sz="1200" dirty="0"/>
              <a:t> Kruskal untuk </a:t>
            </a:r>
            <a:r>
              <a:rPr lang="en-US" sz="1200" dirty="0" err="1"/>
              <a:t>mencari</a:t>
            </a:r>
            <a:r>
              <a:rPr lang="en-US" sz="1200" dirty="0"/>
              <a:t> Minimum Spanning Tree (MST). Untuk </a:t>
            </a:r>
            <a:r>
              <a:rPr lang="en-US" sz="1200" dirty="0" err="1"/>
              <a:t>menyelesaikan</a:t>
            </a:r>
            <a:r>
              <a:rPr lang="en-US" sz="1200" dirty="0"/>
              <a:t> masalah </a:t>
            </a:r>
            <a:r>
              <a:rPr lang="en-US" sz="1200" dirty="0" err="1"/>
              <a:t>konektivitas</a:t>
            </a:r>
            <a:r>
              <a:rPr lang="en-US" sz="1200" dirty="0"/>
              <a:t> </a:t>
            </a:r>
            <a:r>
              <a:rPr lang="en-US" sz="1200" dirty="0" err="1"/>
              <a:t>dinamis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mengecek</a:t>
            </a:r>
            <a:r>
              <a:rPr lang="en-US" sz="1200" dirty="0"/>
              <a:t> apakah dua node </a:t>
            </a:r>
            <a:r>
              <a:rPr lang="en-US" sz="1200" dirty="0" err="1"/>
              <a:t>berada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komponen</a:t>
            </a:r>
            <a:r>
              <a:rPr lang="en-US" sz="1200" dirty="0"/>
              <a:t> yang sama.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E1F181FA-2EC8-5847-9883-9754BA76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9D92AA4B-AABD-57A6-F578-0208670014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01346-85FC-1276-BB0D-7FFAD5C2E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91" y="1288972"/>
            <a:ext cx="3371607" cy="377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81267-87FA-8CDF-F358-00367B4FB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563" y="1288971"/>
            <a:ext cx="4680146" cy="37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702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1FCE5BA2-F2F1-EA0B-964A-E838FB14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E6CF8985-FEEF-E632-05FB-E52DE6991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52CEA-0E37-7BC0-5110-04418F8D8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26" y="1607736"/>
            <a:ext cx="8169348" cy="192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8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35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DYNAMIC PROGRAMMING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36"/>
          <p:cNvGrpSpPr/>
          <p:nvPr/>
        </p:nvGrpSpPr>
        <p:grpSpPr>
          <a:xfrm>
            <a:off x="220337" y="142530"/>
            <a:ext cx="8681292" cy="4752036"/>
            <a:chOff x="1708175" y="1932750"/>
            <a:chExt cx="5727600" cy="1901700"/>
          </a:xfrm>
        </p:grpSpPr>
        <p:sp>
          <p:nvSpPr>
            <p:cNvPr id="1339" name="Google Shape;1339;p36"/>
            <p:cNvSpPr/>
            <p:nvPr/>
          </p:nvSpPr>
          <p:spPr>
            <a:xfrm>
              <a:off x="1708175" y="1932750"/>
              <a:ext cx="5727600" cy="19017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>
              <a:off x="1708175" y="1932750"/>
              <a:ext cx="572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18226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>
              <a:off x="200605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2189500" y="199167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4" name="Google Shape;1344;p36"/>
          <p:cNvSpPr txBox="1">
            <a:spLocks noGrp="1"/>
          </p:cNvSpPr>
          <p:nvPr>
            <p:ph type="title"/>
          </p:nvPr>
        </p:nvSpPr>
        <p:spPr>
          <a:xfrm>
            <a:off x="231354" y="834770"/>
            <a:ext cx="8670275" cy="3702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bg2"/>
                </a:solidFill>
              </a:rPr>
              <a:t>Pengertian</a:t>
            </a:r>
            <a:endParaRPr sz="3200" dirty="0">
              <a:solidFill>
                <a:schemeClr val="bg2"/>
              </a:solidFill>
            </a:endParaRPr>
          </a:p>
        </p:txBody>
      </p:sp>
      <p:sp>
        <p:nvSpPr>
          <p:cNvPr id="1345" name="Google Shape;1345;p36"/>
          <p:cNvSpPr txBox="1">
            <a:spLocks noGrp="1"/>
          </p:cNvSpPr>
          <p:nvPr>
            <p:ph type="subTitle" idx="1"/>
          </p:nvPr>
        </p:nvSpPr>
        <p:spPr>
          <a:xfrm>
            <a:off x="231354" y="1322024"/>
            <a:ext cx="8692309" cy="3448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Dynamic Programming adalah 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pemecahan</a:t>
            </a:r>
            <a:r>
              <a:rPr lang="en-US" dirty="0"/>
              <a:t> masalah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. Metode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masalah yang </a:t>
            </a:r>
            <a:r>
              <a:rPr lang="en-US" dirty="0" err="1"/>
              <a:t>rumit</a:t>
            </a:r>
            <a:r>
              <a:rPr lang="en-US" dirty="0"/>
              <a:t> menjadi bagian-bagian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 dan mudah </a:t>
            </a:r>
            <a:r>
              <a:rPr lang="en-US" dirty="0" err="1"/>
              <a:t>dikelola</a:t>
            </a:r>
            <a:r>
              <a:rPr lang="en-US" dirty="0"/>
              <a:t>, menyimpan </a:t>
            </a:r>
            <a:r>
              <a:rPr lang="en-US" dirty="0" err="1"/>
              <a:t>solusinya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mengoptimalkan</a:t>
            </a:r>
            <a:r>
              <a:rPr lang="en-US" dirty="0"/>
              <a:t> solusi </a:t>
            </a:r>
            <a:r>
              <a:rPr lang="en-US" dirty="0" err="1"/>
              <a:t>tersebut</a:t>
            </a:r>
            <a:r>
              <a:rPr lang="en-US" dirty="0"/>
              <a:t> untuk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 </a:t>
            </a:r>
            <a:r>
              <a:rPr lang="en-US" dirty="0" err="1"/>
              <a:t>terbaik</a:t>
            </a:r>
            <a:r>
              <a:rPr lang="en-US" dirty="0"/>
              <a:t> secara </a:t>
            </a:r>
            <a:r>
              <a:rPr lang="en-US" dirty="0" err="1"/>
              <a:t>keseluruhan</a:t>
            </a:r>
            <a:r>
              <a:rPr lang="en-US" dirty="0"/>
              <a:t>. </a:t>
            </a:r>
            <a:r>
              <a:rPr lang="en-US" dirty="0" err="1"/>
              <a:t>Algoritme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rekursi</a:t>
            </a:r>
            <a:r>
              <a:rPr lang="en-US" dirty="0"/>
              <a:t>, yang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bawah ke </a:t>
            </a:r>
            <a:r>
              <a:rPr lang="en-US" dirty="0" err="1"/>
              <a:t>atas</a:t>
            </a:r>
            <a:r>
              <a:rPr lang="en-US" dirty="0"/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di bawah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merumuskan</a:t>
            </a:r>
            <a:r>
              <a:rPr lang="en-US" dirty="0"/>
              <a:t> solusi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 untuk masalah yang </a:t>
            </a:r>
            <a:r>
              <a:rPr lang="en-US" dirty="0" err="1"/>
              <a:t>diberikan</a:t>
            </a:r>
            <a:r>
              <a:rPr lang="en-US" dirty="0"/>
              <a:t>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1: </a:t>
            </a:r>
            <a:r>
              <a:rPr lang="en-US" dirty="0" err="1"/>
              <a:t>Memecah</a:t>
            </a:r>
            <a:r>
              <a:rPr lang="en-US" dirty="0"/>
              <a:t> masalah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kompleks</a:t>
            </a:r>
            <a:r>
              <a:rPr lang="en-US" dirty="0"/>
              <a:t> menjadi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kecil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2: </a:t>
            </a:r>
            <a:r>
              <a:rPr lang="en-US" dirty="0" err="1"/>
              <a:t>Menghitung</a:t>
            </a:r>
            <a:r>
              <a:rPr lang="en-US" dirty="0"/>
              <a:t> solusi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3: Setelah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solusi untuk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(</a:t>
            </a:r>
            <a:r>
              <a:rPr lang="en-US" dirty="0" err="1"/>
              <a:t>Menghafal</a:t>
            </a:r>
            <a:r>
              <a:rPr lang="en-US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4: </a:t>
            </a:r>
            <a:r>
              <a:rPr lang="en-US" dirty="0" err="1"/>
              <a:t>Gunakan</a:t>
            </a:r>
            <a:r>
              <a:rPr lang="en-US" dirty="0"/>
              <a:t> kembali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tersimpan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• Langkah 5: </a:t>
            </a:r>
            <a:r>
              <a:rPr lang="en-US" dirty="0" err="1"/>
              <a:t>Integrasikan</a:t>
            </a:r>
            <a:r>
              <a:rPr lang="en-US" dirty="0"/>
              <a:t> solusi </a:t>
            </a:r>
            <a:r>
              <a:rPr lang="en-US" dirty="0" err="1"/>
              <a:t>submasalah</a:t>
            </a:r>
            <a:r>
              <a:rPr lang="en-US" dirty="0"/>
              <a:t> untuk </a:t>
            </a:r>
            <a:r>
              <a:rPr lang="en-US" dirty="0" err="1"/>
              <a:t>merumuskan</a:t>
            </a:r>
            <a:r>
              <a:rPr lang="en-US" dirty="0"/>
              <a:t> solusi masalah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7"/>
          <p:cNvSpPr/>
          <p:nvPr/>
        </p:nvSpPr>
        <p:spPr>
          <a:xfrm>
            <a:off x="4876875" y="3287925"/>
            <a:ext cx="2907600" cy="1319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37"/>
          <p:cNvSpPr txBox="1">
            <a:spLocks noGrp="1"/>
          </p:cNvSpPr>
          <p:nvPr>
            <p:ph type="subTitle" idx="2"/>
          </p:nvPr>
        </p:nvSpPr>
        <p:spPr>
          <a:xfrm>
            <a:off x="2710149" y="3506050"/>
            <a:ext cx="5074326" cy="323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Optimal Substructure</a:t>
            </a:r>
          </a:p>
        </p:txBody>
      </p:sp>
      <p:sp>
        <p:nvSpPr>
          <p:cNvPr id="1355" name="Google Shape;1355;p37"/>
          <p:cNvSpPr txBox="1">
            <a:spLocks noGrp="1"/>
          </p:cNvSpPr>
          <p:nvPr>
            <p:ph type="subTitle" idx="4"/>
          </p:nvPr>
        </p:nvSpPr>
        <p:spPr>
          <a:xfrm>
            <a:off x="2710149" y="3910988"/>
            <a:ext cx="5074326" cy="696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di mana solusi optimal untuk masalah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solusi optimal </a:t>
            </a:r>
            <a:r>
              <a:rPr lang="en-US" dirty="0" err="1"/>
              <a:t>submasalah-submasalahnya</a:t>
            </a:r>
            <a:endParaRPr lang="en-US" dirty="0"/>
          </a:p>
        </p:txBody>
      </p:sp>
      <p:sp>
        <p:nvSpPr>
          <p:cNvPr id="1356" name="Google Shape;1356;p3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Konsep</a:t>
            </a:r>
            <a:r>
              <a:rPr lang="en" dirty="0"/>
              <a:t> dasar</a:t>
            </a:r>
            <a:endParaRPr dirty="0"/>
          </a:p>
        </p:txBody>
      </p:sp>
      <p:grpSp>
        <p:nvGrpSpPr>
          <p:cNvPr id="1357" name="Google Shape;1357;p37"/>
          <p:cNvGrpSpPr/>
          <p:nvPr/>
        </p:nvGrpSpPr>
        <p:grpSpPr>
          <a:xfrm>
            <a:off x="1359525" y="1427525"/>
            <a:ext cx="5074326" cy="217975"/>
            <a:chOff x="1290775" y="1427525"/>
            <a:chExt cx="2907600" cy="218100"/>
          </a:xfrm>
        </p:grpSpPr>
        <p:sp>
          <p:nvSpPr>
            <p:cNvPr id="1358" name="Google Shape;1358;p37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7"/>
          <p:cNvGrpSpPr/>
          <p:nvPr/>
        </p:nvGrpSpPr>
        <p:grpSpPr>
          <a:xfrm>
            <a:off x="2710149" y="3287950"/>
            <a:ext cx="5074326" cy="217975"/>
            <a:chOff x="1290775" y="3209000"/>
            <a:chExt cx="2907600" cy="218100"/>
          </a:xfrm>
        </p:grpSpPr>
        <p:sp>
          <p:nvSpPr>
            <p:cNvPr id="1363" name="Google Shape;1363;p37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7300ED9D-34B3-392B-3E65-6AAE7C401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9525" y="1645625"/>
            <a:ext cx="5074326" cy="403934"/>
          </a:xfrm>
        </p:spPr>
        <p:txBody>
          <a:bodyPr/>
          <a:lstStyle/>
          <a:p>
            <a:r>
              <a:rPr lang="en-US" dirty="0"/>
              <a:t>Overlapping Subproblems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1BFF1B-38FC-622E-CD39-6E4660E4472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59525" y="2108625"/>
            <a:ext cx="5074326" cy="876946"/>
          </a:xfrm>
        </p:spPr>
        <p:txBody>
          <a:bodyPr/>
          <a:lstStyle/>
          <a:p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permasalahan</a:t>
            </a:r>
            <a:r>
              <a:rPr lang="en-US" dirty="0"/>
              <a:t> di mana </a:t>
            </a:r>
            <a:r>
              <a:rPr lang="en-US" dirty="0" err="1"/>
              <a:t>submasalah</a:t>
            </a:r>
            <a:r>
              <a:rPr lang="en-US" dirty="0"/>
              <a:t> yang sama muncul </a:t>
            </a:r>
            <a:r>
              <a:rPr lang="en-US" dirty="0" err="1"/>
              <a:t>berulang</a:t>
            </a:r>
            <a:r>
              <a:rPr lang="en-US" dirty="0"/>
              <a:t> kali </a:t>
            </a:r>
            <a:r>
              <a:rPr lang="en-US" dirty="0" err="1"/>
              <a:t>selama</a:t>
            </a:r>
            <a:r>
              <a:rPr lang="en-US" dirty="0"/>
              <a:t> proses </a:t>
            </a:r>
            <a:r>
              <a:rPr lang="en-US" dirty="0" err="1"/>
              <a:t>penyelesaian</a:t>
            </a:r>
            <a:r>
              <a:rPr lang="en-US" dirty="0"/>
              <a:t>. </a:t>
            </a:r>
            <a:r>
              <a:rPr lang="en-US" dirty="0" err="1"/>
              <a:t>menghitung</a:t>
            </a:r>
            <a:r>
              <a:rPr lang="en-US" dirty="0"/>
              <a:t> ulang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submasalah</a:t>
            </a:r>
            <a:r>
              <a:rPr lang="en-US" dirty="0"/>
              <a:t> yang sama.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4"/>
          <p:cNvGrpSpPr/>
          <p:nvPr/>
        </p:nvGrpSpPr>
        <p:grpSpPr>
          <a:xfrm>
            <a:off x="4979924" y="1672665"/>
            <a:ext cx="3533606" cy="2678998"/>
            <a:chOff x="3403800" y="1123025"/>
            <a:chExt cx="2336400" cy="1392300"/>
          </a:xfrm>
        </p:grpSpPr>
        <p:sp>
          <p:nvSpPr>
            <p:cNvPr id="1304" name="Google Shape;1304;p34"/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1" name="Google Shape;1311;p34"/>
          <p:cNvSpPr txBox="1">
            <a:spLocks noGrp="1"/>
          </p:cNvSpPr>
          <p:nvPr>
            <p:ph type="title" idx="3"/>
          </p:nvPr>
        </p:nvSpPr>
        <p:spPr>
          <a:xfrm>
            <a:off x="4979924" y="2323140"/>
            <a:ext cx="3533606" cy="172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Bottom-Up</a:t>
            </a:r>
            <a:endParaRPr dirty="0"/>
          </a:p>
        </p:txBody>
      </p:sp>
      <p:sp>
        <p:nvSpPr>
          <p:cNvPr id="1312" name="Google Shape;1312;p34"/>
          <p:cNvSpPr txBox="1">
            <a:spLocks noGrp="1"/>
          </p:cNvSpPr>
          <p:nvPr>
            <p:ph type="subTitle" idx="5"/>
          </p:nvPr>
        </p:nvSpPr>
        <p:spPr>
          <a:xfrm>
            <a:off x="4979924" y="2615908"/>
            <a:ext cx="3533606" cy="1586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tabulasi</a:t>
            </a:r>
            <a:r>
              <a:rPr lang="en-US" dirty="0"/>
              <a:t> untuk </a:t>
            </a:r>
            <a:r>
              <a:rPr lang="en-US" dirty="0" err="1"/>
              <a:t>mengimplementasikan</a:t>
            </a:r>
            <a:r>
              <a:rPr lang="en-US" dirty="0"/>
              <a:t> solusi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masalah yang sama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tanpa </a:t>
            </a:r>
            <a:r>
              <a:rPr lang="en-US" dirty="0" err="1"/>
              <a:t>rekursi</a:t>
            </a:r>
            <a:r>
              <a:rPr lang="en-US" dirty="0"/>
              <a:t>. </a:t>
            </a:r>
            <a:r>
              <a:rPr lang="en-US" dirty="0" err="1"/>
              <a:t>Rekursi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  <p:sp>
        <p:nvSpPr>
          <p:cNvPr id="1322" name="Google Shape;1322;p34"/>
          <p:cNvSpPr txBox="1">
            <a:spLocks noGrp="1"/>
          </p:cNvSpPr>
          <p:nvPr>
            <p:ph type="title" idx="4"/>
          </p:nvPr>
        </p:nvSpPr>
        <p:spPr>
          <a:xfrm>
            <a:off x="6647701" y="1772897"/>
            <a:ext cx="1928783" cy="534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" name="Google Shape;1303;p34">
            <a:extLst>
              <a:ext uri="{FF2B5EF4-FFF2-40B4-BE49-F238E27FC236}">
                <a16:creationId xmlns:a16="http://schemas.microsoft.com/office/drawing/2014/main" id="{0C0B9B85-BD9B-1EFD-5DD2-3502A5BD2D7D}"/>
              </a:ext>
            </a:extLst>
          </p:cNvPr>
          <p:cNvGrpSpPr/>
          <p:nvPr/>
        </p:nvGrpSpPr>
        <p:grpSpPr>
          <a:xfrm>
            <a:off x="720000" y="1678588"/>
            <a:ext cx="3533606" cy="2678998"/>
            <a:chOff x="3403800" y="1123025"/>
            <a:chExt cx="2336400" cy="1392300"/>
          </a:xfrm>
        </p:grpSpPr>
        <p:sp>
          <p:nvSpPr>
            <p:cNvPr id="33" name="Google Shape;1304;p34">
              <a:extLst>
                <a:ext uri="{FF2B5EF4-FFF2-40B4-BE49-F238E27FC236}">
                  <a16:creationId xmlns:a16="http://schemas.microsoft.com/office/drawing/2014/main" id="{3B0640F6-2DD3-B0C1-CBB5-C177B7C36689}"/>
                </a:ext>
              </a:extLst>
            </p:cNvPr>
            <p:cNvSpPr/>
            <p:nvPr/>
          </p:nvSpPr>
          <p:spPr>
            <a:xfrm>
              <a:off x="3403800" y="1123025"/>
              <a:ext cx="2336400" cy="13923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05;p34">
              <a:extLst>
                <a:ext uri="{FF2B5EF4-FFF2-40B4-BE49-F238E27FC236}">
                  <a16:creationId xmlns:a16="http://schemas.microsoft.com/office/drawing/2014/main" id="{B38B68CC-6DFA-A4B8-BA0A-3451B120D5B6}"/>
                </a:ext>
              </a:extLst>
            </p:cNvPr>
            <p:cNvSpPr/>
            <p:nvPr/>
          </p:nvSpPr>
          <p:spPr>
            <a:xfrm>
              <a:off x="3403800" y="1123025"/>
              <a:ext cx="23364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06;p34">
              <a:extLst>
                <a:ext uri="{FF2B5EF4-FFF2-40B4-BE49-F238E27FC236}">
                  <a16:creationId xmlns:a16="http://schemas.microsoft.com/office/drawing/2014/main" id="{FC6E66BA-B3C3-5B33-93DE-4B96E99F52D6}"/>
                </a:ext>
              </a:extLst>
            </p:cNvPr>
            <p:cNvSpPr/>
            <p:nvPr/>
          </p:nvSpPr>
          <p:spPr>
            <a:xfrm>
              <a:off x="35182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07;p34">
              <a:extLst>
                <a:ext uri="{FF2B5EF4-FFF2-40B4-BE49-F238E27FC236}">
                  <a16:creationId xmlns:a16="http://schemas.microsoft.com/office/drawing/2014/main" id="{9048A47E-39D2-960E-FB19-E4CB643D2735}"/>
                </a:ext>
              </a:extLst>
            </p:cNvPr>
            <p:cNvSpPr/>
            <p:nvPr/>
          </p:nvSpPr>
          <p:spPr>
            <a:xfrm>
              <a:off x="370167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8;p34">
              <a:extLst>
                <a:ext uri="{FF2B5EF4-FFF2-40B4-BE49-F238E27FC236}">
                  <a16:creationId xmlns:a16="http://schemas.microsoft.com/office/drawing/2014/main" id="{A8E34413-3ACC-8301-6271-D4AA78E3B4FE}"/>
                </a:ext>
              </a:extLst>
            </p:cNvPr>
            <p:cNvSpPr/>
            <p:nvPr/>
          </p:nvSpPr>
          <p:spPr>
            <a:xfrm>
              <a:off x="3885125" y="11819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1311;p34">
            <a:extLst>
              <a:ext uri="{FF2B5EF4-FFF2-40B4-BE49-F238E27FC236}">
                <a16:creationId xmlns:a16="http://schemas.microsoft.com/office/drawing/2014/main" id="{5133F884-91BD-D663-5593-BAF18F38EF93}"/>
              </a:ext>
            </a:extLst>
          </p:cNvPr>
          <p:cNvSpPr txBox="1">
            <a:spLocks/>
          </p:cNvSpPr>
          <p:nvPr/>
        </p:nvSpPr>
        <p:spPr>
          <a:xfrm>
            <a:off x="720000" y="2329063"/>
            <a:ext cx="3533606" cy="1724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1600" b="0" i="0" u="none" strike="noStrike" cap="none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Zen Dots"/>
              <a:buNone/>
              <a:defRPr sz="24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dirty="0"/>
              <a:t>Top-Down</a:t>
            </a:r>
          </a:p>
        </p:txBody>
      </p:sp>
      <p:sp>
        <p:nvSpPr>
          <p:cNvPr id="39" name="Google Shape;1312;p34">
            <a:extLst>
              <a:ext uri="{FF2B5EF4-FFF2-40B4-BE49-F238E27FC236}">
                <a16:creationId xmlns:a16="http://schemas.microsoft.com/office/drawing/2014/main" id="{92DFA770-C5DB-6A8E-B95E-141291D0A9A0}"/>
              </a:ext>
            </a:extLst>
          </p:cNvPr>
          <p:cNvSpPr txBox="1">
            <a:spLocks/>
          </p:cNvSpPr>
          <p:nvPr/>
        </p:nvSpPr>
        <p:spPr>
          <a:xfrm>
            <a:off x="720000" y="2621831"/>
            <a:ext cx="3533606" cy="158645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/>
            <a:r>
              <a:rPr lang="en-US" dirty="0" err="1"/>
              <a:t>Pendekatan</a:t>
            </a:r>
            <a:r>
              <a:rPr lang="en-US" dirty="0"/>
              <a:t> top-down mengikuti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menghafal</a:t>
            </a:r>
            <a:r>
              <a:rPr lang="en-US" dirty="0"/>
              <a:t>.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dua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: </a:t>
            </a:r>
            <a:r>
              <a:rPr lang="en-US" dirty="0" err="1"/>
              <a:t>rekursi</a:t>
            </a:r>
            <a:r>
              <a:rPr lang="en-US" dirty="0"/>
              <a:t> dan caching. '</a:t>
            </a:r>
            <a:r>
              <a:rPr lang="en-US" dirty="0" err="1"/>
              <a:t>Rekursi</a:t>
            </a:r>
            <a:r>
              <a:rPr lang="en-US" dirty="0"/>
              <a:t>' merupakan proses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berulang</a:t>
            </a:r>
            <a:r>
              <a:rPr lang="en-US" dirty="0"/>
              <a:t> kali, </a:t>
            </a:r>
            <a:r>
              <a:rPr lang="en-US" dirty="0" err="1"/>
              <a:t>sedangkan</a:t>
            </a:r>
            <a:r>
              <a:rPr lang="en-US" dirty="0"/>
              <a:t> 'caching' merupakan penyimpanan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.</a:t>
            </a:r>
          </a:p>
        </p:txBody>
      </p:sp>
      <p:sp>
        <p:nvSpPr>
          <p:cNvPr id="40" name="Google Shape;1322;p34">
            <a:extLst>
              <a:ext uri="{FF2B5EF4-FFF2-40B4-BE49-F238E27FC236}">
                <a16:creationId xmlns:a16="http://schemas.microsoft.com/office/drawing/2014/main" id="{D3B1DCA3-3008-5509-282F-E68856B7F1E4}"/>
              </a:ext>
            </a:extLst>
          </p:cNvPr>
          <p:cNvSpPr txBox="1">
            <a:spLocks/>
          </p:cNvSpPr>
          <p:nvPr/>
        </p:nvSpPr>
        <p:spPr>
          <a:xfrm>
            <a:off x="2387777" y="1778820"/>
            <a:ext cx="1928783" cy="534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1000" b="0" i="0" u="none" strike="noStrike" cap="none">
                <a:solidFill>
                  <a:schemeClr val="accent6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" dirty="0"/>
              <a:t>01</a:t>
            </a:r>
          </a:p>
        </p:txBody>
      </p:sp>
      <p:sp>
        <p:nvSpPr>
          <p:cNvPr id="41" name="Google Shape;1356;p37">
            <a:extLst>
              <a:ext uri="{FF2B5EF4-FFF2-40B4-BE49-F238E27FC236}">
                <a16:creationId xmlns:a16="http://schemas.microsoft.com/office/drawing/2014/main" id="{16349BAF-311A-629F-9EF0-2DA066D7B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0666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2"/>
                </a:solidFill>
              </a:rPr>
              <a:t>Teknik penyelesaian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>
          <a:extLst>
            <a:ext uri="{FF2B5EF4-FFF2-40B4-BE49-F238E27FC236}">
              <a16:creationId xmlns:a16="http://schemas.microsoft.com/office/drawing/2014/main" id="{85EBBA71-4F15-3758-B05A-3F423933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0">
            <a:extLst>
              <a:ext uri="{FF2B5EF4-FFF2-40B4-BE49-F238E27FC236}">
                <a16:creationId xmlns:a16="http://schemas.microsoft.com/office/drawing/2014/main" id="{C7D34436-F7A8-F26A-4DF3-94C24DDEE9FD}"/>
              </a:ext>
            </a:extLst>
          </p:cNvPr>
          <p:cNvSpPr/>
          <p:nvPr/>
        </p:nvSpPr>
        <p:spPr>
          <a:xfrm>
            <a:off x="1371000" y="1495774"/>
            <a:ext cx="3201000" cy="138365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0">
            <a:extLst>
              <a:ext uri="{FF2B5EF4-FFF2-40B4-BE49-F238E27FC236}">
                <a16:creationId xmlns:a16="http://schemas.microsoft.com/office/drawing/2014/main" id="{95BA121E-625F-48B2-7EA3-8BB6573C34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000" y="1495770"/>
            <a:ext cx="3201000" cy="1383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Masalah: Hitunglah angka ke-n dalam deret Fibonacci.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Penggunaan : Menyimpan hasil Fibonacci sebelumnya supaya tidak hitung ulang (mengurangi waktu dari eksponensial ke linear).</a:t>
            </a:r>
          </a:p>
        </p:txBody>
      </p:sp>
      <p:sp>
        <p:nvSpPr>
          <p:cNvPr id="1512" name="Google Shape;1512;p40">
            <a:extLst>
              <a:ext uri="{FF2B5EF4-FFF2-40B4-BE49-F238E27FC236}">
                <a16:creationId xmlns:a16="http://schemas.microsoft.com/office/drawing/2014/main" id="{CAEFD9A5-3F15-DDC7-E10F-F8E77F4B0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8963" y="1277669"/>
            <a:ext cx="1592536" cy="1730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Fibonacci Sequence</a:t>
            </a:r>
          </a:p>
        </p:txBody>
      </p:sp>
      <p:sp>
        <p:nvSpPr>
          <p:cNvPr id="1513" name="Google Shape;1513;p40">
            <a:extLst>
              <a:ext uri="{FF2B5EF4-FFF2-40B4-BE49-F238E27FC236}">
                <a16:creationId xmlns:a16="http://schemas.microsoft.com/office/drawing/2014/main" id="{19E0E74B-A035-56B3-D2CD-DE7252BE948E}"/>
              </a:ext>
            </a:extLst>
          </p:cNvPr>
          <p:cNvSpPr/>
          <p:nvPr/>
        </p:nvSpPr>
        <p:spPr>
          <a:xfrm>
            <a:off x="1371000" y="1277671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508;p40">
            <a:extLst>
              <a:ext uri="{FF2B5EF4-FFF2-40B4-BE49-F238E27FC236}">
                <a16:creationId xmlns:a16="http://schemas.microsoft.com/office/drawing/2014/main" id="{9797B5FD-DD3A-EA6B-D0FD-D65422FF61F5}"/>
              </a:ext>
            </a:extLst>
          </p:cNvPr>
          <p:cNvSpPr/>
          <p:nvPr/>
        </p:nvSpPr>
        <p:spPr>
          <a:xfrm>
            <a:off x="4970675" y="1948193"/>
            <a:ext cx="3201000" cy="1703146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510;p40">
            <a:extLst>
              <a:ext uri="{FF2B5EF4-FFF2-40B4-BE49-F238E27FC236}">
                <a16:creationId xmlns:a16="http://schemas.microsoft.com/office/drawing/2014/main" id="{9AE9D08B-DA57-DB9E-A7C3-1BFE825A24E9}"/>
              </a:ext>
            </a:extLst>
          </p:cNvPr>
          <p:cNvSpPr txBox="1">
            <a:spLocks/>
          </p:cNvSpPr>
          <p:nvPr/>
        </p:nvSpPr>
        <p:spPr>
          <a:xfrm>
            <a:off x="4970675" y="1948190"/>
            <a:ext cx="3201000" cy="17031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400" dirty="0"/>
              <a:t>Masalah: </a:t>
            </a:r>
            <a:r>
              <a:rPr lang="en-US" sz="1400" dirty="0" err="1"/>
              <a:t>Diberikan</a:t>
            </a:r>
            <a:r>
              <a:rPr lang="en-US" sz="1400" dirty="0"/>
              <a:t> barang-barang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dan berat, </a:t>
            </a:r>
            <a:r>
              <a:rPr lang="en-US" sz="1400" dirty="0" err="1"/>
              <a:t>pilihlah</a:t>
            </a:r>
            <a:r>
              <a:rPr lang="en-US" sz="1400" dirty="0"/>
              <a:t> barang </a:t>
            </a:r>
            <a:r>
              <a:rPr lang="en-US" sz="1400" dirty="0" err="1"/>
              <a:t>supaya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maksimal</a:t>
            </a:r>
            <a:r>
              <a:rPr lang="en-US" sz="1400" dirty="0"/>
              <a:t> tanpa </a:t>
            </a:r>
            <a:r>
              <a:rPr lang="en-US" sz="1400" dirty="0" err="1"/>
              <a:t>melebihi</a:t>
            </a:r>
            <a:r>
              <a:rPr lang="en-US" sz="1400" dirty="0"/>
              <a:t> </a:t>
            </a:r>
            <a:r>
              <a:rPr lang="en-US" sz="1400" dirty="0" err="1"/>
              <a:t>kapasitas</a:t>
            </a:r>
            <a:r>
              <a:rPr lang="en-US" sz="1400" dirty="0"/>
              <a:t> </a:t>
            </a:r>
            <a:r>
              <a:rPr lang="en-US" sz="1400" dirty="0" err="1"/>
              <a:t>tas.</a:t>
            </a:r>
            <a:endParaRPr lang="nn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nn-NO" dirty="0"/>
              <a:t>Penggunaan :</a:t>
            </a:r>
            <a:r>
              <a:rPr lang="en-US" sz="1400" dirty="0"/>
              <a:t> </a:t>
            </a: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hasil</a:t>
            </a:r>
            <a:r>
              <a:rPr lang="en-US" sz="1400" dirty="0"/>
              <a:t> sub-masalah </a:t>
            </a:r>
            <a:r>
              <a:rPr lang="en-US" sz="1400" dirty="0" err="1"/>
              <a:t>kombinasi</a:t>
            </a:r>
            <a:r>
              <a:rPr lang="en-US" sz="1400" dirty="0"/>
              <a:t> barang dan </a:t>
            </a:r>
            <a:r>
              <a:rPr lang="en-US" sz="1400" dirty="0" err="1"/>
              <a:t>kapasitas</a:t>
            </a:r>
            <a:r>
              <a:rPr lang="en-US" sz="1400" dirty="0"/>
              <a:t> untuk </a:t>
            </a:r>
            <a:r>
              <a:rPr lang="en-US" sz="1400" dirty="0" err="1"/>
              <a:t>mencari</a:t>
            </a:r>
            <a:r>
              <a:rPr lang="en-US" sz="1400" dirty="0"/>
              <a:t> Solusi yang optimal. </a:t>
            </a:r>
          </a:p>
        </p:txBody>
      </p:sp>
      <p:sp>
        <p:nvSpPr>
          <p:cNvPr id="10" name="Google Shape;1512;p40">
            <a:extLst>
              <a:ext uri="{FF2B5EF4-FFF2-40B4-BE49-F238E27FC236}">
                <a16:creationId xmlns:a16="http://schemas.microsoft.com/office/drawing/2014/main" id="{C7360FC6-4AC0-B65B-2768-885AD1BD5455}"/>
              </a:ext>
            </a:extLst>
          </p:cNvPr>
          <p:cNvSpPr txBox="1">
            <a:spLocks/>
          </p:cNvSpPr>
          <p:nvPr/>
        </p:nvSpPr>
        <p:spPr>
          <a:xfrm>
            <a:off x="4978637" y="1730088"/>
            <a:ext cx="3193037" cy="17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900" dirty="0"/>
              <a:t>Knapsack Problem (0/1 Knapsack)</a:t>
            </a:r>
          </a:p>
        </p:txBody>
      </p:sp>
      <p:sp>
        <p:nvSpPr>
          <p:cNvPr id="11" name="Google Shape;1513;p40">
            <a:extLst>
              <a:ext uri="{FF2B5EF4-FFF2-40B4-BE49-F238E27FC236}">
                <a16:creationId xmlns:a16="http://schemas.microsoft.com/office/drawing/2014/main" id="{76E0EB77-0CCC-072C-1FD5-14D9EE232A2E}"/>
              </a:ext>
            </a:extLst>
          </p:cNvPr>
          <p:cNvSpPr/>
          <p:nvPr/>
        </p:nvSpPr>
        <p:spPr>
          <a:xfrm>
            <a:off x="4970675" y="1730090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945;p46">
            <a:extLst>
              <a:ext uri="{FF2B5EF4-FFF2-40B4-BE49-F238E27FC236}">
                <a16:creationId xmlns:a16="http://schemas.microsoft.com/office/drawing/2014/main" id="{CA221CFD-8594-6F1E-158A-EEA7B49DD21A}"/>
              </a:ext>
            </a:extLst>
          </p:cNvPr>
          <p:cNvSpPr txBox="1">
            <a:spLocks/>
          </p:cNvSpPr>
          <p:nvPr/>
        </p:nvSpPr>
        <p:spPr>
          <a:xfrm>
            <a:off x="439932" y="598848"/>
            <a:ext cx="8704068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2000" dirty="0" err="1">
                <a:solidFill>
                  <a:schemeClr val="bg2"/>
                </a:solidFill>
              </a:rPr>
              <a:t>Pengaplikasian</a:t>
            </a:r>
            <a:r>
              <a:rPr lang="en-US" sz="2000" dirty="0">
                <a:solidFill>
                  <a:schemeClr val="bg2"/>
                </a:solidFill>
              </a:rPr>
              <a:t> Dynamic </a:t>
            </a:r>
            <a:r>
              <a:rPr lang="en-US" sz="2000" dirty="0">
                <a:solidFill>
                  <a:schemeClr val="tx2"/>
                </a:solidFill>
              </a:rPr>
              <a:t>Programming</a:t>
            </a:r>
            <a:endParaRPr lang="en" sz="2000" dirty="0">
              <a:solidFill>
                <a:schemeClr val="tx2"/>
              </a:solidFill>
            </a:endParaRPr>
          </a:p>
        </p:txBody>
      </p:sp>
      <p:sp>
        <p:nvSpPr>
          <p:cNvPr id="3" name="Google Shape;1508;p40">
            <a:extLst>
              <a:ext uri="{FF2B5EF4-FFF2-40B4-BE49-F238E27FC236}">
                <a16:creationId xmlns:a16="http://schemas.microsoft.com/office/drawing/2014/main" id="{E221F942-8F8E-3C9B-7F2B-FD99304F6504}"/>
              </a:ext>
            </a:extLst>
          </p:cNvPr>
          <p:cNvSpPr/>
          <p:nvPr/>
        </p:nvSpPr>
        <p:spPr>
          <a:xfrm>
            <a:off x="1370999" y="3303005"/>
            <a:ext cx="3201000" cy="1241647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10;p40">
            <a:extLst>
              <a:ext uri="{FF2B5EF4-FFF2-40B4-BE49-F238E27FC236}">
                <a16:creationId xmlns:a16="http://schemas.microsoft.com/office/drawing/2014/main" id="{6C23255F-CFD6-3E22-B9FA-08C5D081C072}"/>
              </a:ext>
            </a:extLst>
          </p:cNvPr>
          <p:cNvSpPr txBox="1">
            <a:spLocks/>
          </p:cNvSpPr>
          <p:nvPr/>
        </p:nvSpPr>
        <p:spPr>
          <a:xfrm>
            <a:off x="1370999" y="3303002"/>
            <a:ext cx="3201000" cy="119664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sz="1400" dirty="0"/>
              <a:t>Masalah: </a:t>
            </a:r>
            <a:r>
              <a:rPr lang="en-US" sz="1400" dirty="0" err="1"/>
              <a:t>Temukan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</a:t>
            </a:r>
            <a:r>
              <a:rPr lang="en-US" sz="1400" dirty="0" err="1"/>
              <a:t>terpendek</a:t>
            </a:r>
            <a:r>
              <a:rPr lang="en-US" sz="1400" dirty="0"/>
              <a:t> </a:t>
            </a:r>
            <a:r>
              <a:rPr lang="en-US" sz="1400" dirty="0" err="1"/>
              <a:t>antara</a:t>
            </a:r>
            <a:r>
              <a:rPr lang="en-US" sz="1400" dirty="0"/>
              <a:t> semua </a:t>
            </a:r>
            <a:r>
              <a:rPr lang="en-US" sz="1400" dirty="0" err="1"/>
              <a:t>pasangan</a:t>
            </a:r>
            <a:r>
              <a:rPr lang="en-US" sz="1400" dirty="0"/>
              <a:t> </a:t>
            </a:r>
            <a:r>
              <a:rPr lang="en-US" sz="1400" dirty="0" err="1"/>
              <a:t>simpul</a:t>
            </a:r>
            <a:r>
              <a:rPr lang="en-US" sz="1400" dirty="0"/>
              <a:t> di </a:t>
            </a:r>
            <a:r>
              <a:rPr lang="en-US" sz="1400" dirty="0" err="1"/>
              <a:t>graf</a:t>
            </a:r>
            <a:r>
              <a:rPr lang="en-US" sz="1400" dirty="0"/>
              <a:t> </a:t>
            </a:r>
            <a:r>
              <a:rPr lang="nn-NO" dirty="0"/>
              <a:t>Penggunaan :</a:t>
            </a:r>
            <a:r>
              <a:rPr lang="en-US" sz="1400" dirty="0"/>
              <a:t> : </a:t>
            </a:r>
            <a:r>
              <a:rPr lang="en-US" sz="1400" dirty="0" err="1"/>
              <a:t>Simpan</a:t>
            </a:r>
            <a:r>
              <a:rPr lang="en-US" sz="1400" dirty="0"/>
              <a:t> </a:t>
            </a:r>
            <a:r>
              <a:rPr lang="en-US" sz="1400" dirty="0" err="1"/>
              <a:t>jarak</a:t>
            </a:r>
            <a:r>
              <a:rPr lang="en-US" sz="1400" dirty="0"/>
              <a:t> minimum </a:t>
            </a:r>
            <a:r>
              <a:rPr lang="en-US" sz="1400" dirty="0" err="1"/>
              <a:t>antar</a:t>
            </a:r>
            <a:r>
              <a:rPr lang="en-US" sz="1400" dirty="0"/>
              <a:t> </a:t>
            </a:r>
            <a:r>
              <a:rPr lang="en-US" sz="1400" dirty="0" err="1"/>
              <a:t>simpul</a:t>
            </a:r>
            <a:r>
              <a:rPr lang="en-US" sz="1400" dirty="0"/>
              <a:t>, </a:t>
            </a:r>
            <a:r>
              <a:rPr lang="en-US" sz="1400" dirty="0" err="1"/>
              <a:t>lalu</a:t>
            </a:r>
            <a:r>
              <a:rPr lang="en-US" sz="1400" dirty="0"/>
              <a:t> update </a:t>
            </a:r>
            <a:r>
              <a:rPr lang="en-US" sz="1400" dirty="0" err="1"/>
              <a:t>berdasarkan</a:t>
            </a:r>
            <a:r>
              <a:rPr lang="en-US" sz="1400" dirty="0"/>
              <a:t> </a:t>
            </a:r>
            <a:r>
              <a:rPr lang="en-US" sz="1400" dirty="0" err="1"/>
              <a:t>kemungkinan</a:t>
            </a:r>
            <a:r>
              <a:rPr lang="en-US" sz="1400" dirty="0"/>
              <a:t> </a:t>
            </a:r>
            <a:r>
              <a:rPr lang="en-US" sz="1400" dirty="0" err="1"/>
              <a:t>jalur</a:t>
            </a:r>
            <a:r>
              <a:rPr lang="en-US" sz="1400" dirty="0"/>
              <a:t> </a:t>
            </a:r>
            <a:r>
              <a:rPr lang="en-US" sz="1400" dirty="0" err="1"/>
              <a:t>perantara</a:t>
            </a:r>
            <a:endParaRPr lang="en-US" sz="1400" dirty="0"/>
          </a:p>
        </p:txBody>
      </p:sp>
      <p:sp>
        <p:nvSpPr>
          <p:cNvPr id="5" name="Google Shape;1512;p40">
            <a:extLst>
              <a:ext uri="{FF2B5EF4-FFF2-40B4-BE49-F238E27FC236}">
                <a16:creationId xmlns:a16="http://schemas.microsoft.com/office/drawing/2014/main" id="{278FF9DC-85B0-50D2-45BE-3BFC2015C070}"/>
              </a:ext>
            </a:extLst>
          </p:cNvPr>
          <p:cNvSpPr txBox="1">
            <a:spLocks/>
          </p:cNvSpPr>
          <p:nvPr/>
        </p:nvSpPr>
        <p:spPr>
          <a:xfrm>
            <a:off x="1378961" y="3084900"/>
            <a:ext cx="3193037" cy="173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 b="0" i="0" u="none" strike="noStrike" cap="none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r>
              <a:rPr lang="en-US" sz="900" dirty="0"/>
              <a:t>Shortest Path (</a:t>
            </a:r>
            <a:r>
              <a:rPr lang="en-US" sz="900" dirty="0" err="1"/>
              <a:t>contoh</a:t>
            </a:r>
            <a:r>
              <a:rPr lang="en-US" sz="900" dirty="0"/>
              <a:t>: Floyd-</a:t>
            </a:r>
            <a:r>
              <a:rPr lang="en-US" sz="900" dirty="0" err="1"/>
              <a:t>Warshall</a:t>
            </a:r>
            <a:r>
              <a:rPr lang="en-US" sz="900" dirty="0"/>
              <a:t>)</a:t>
            </a:r>
          </a:p>
        </p:txBody>
      </p:sp>
      <p:sp>
        <p:nvSpPr>
          <p:cNvPr id="7" name="Google Shape;1513;p40">
            <a:extLst>
              <a:ext uri="{FF2B5EF4-FFF2-40B4-BE49-F238E27FC236}">
                <a16:creationId xmlns:a16="http://schemas.microsoft.com/office/drawing/2014/main" id="{1E2C01D8-85D3-ED21-6B71-7A2725058AB4}"/>
              </a:ext>
            </a:extLst>
          </p:cNvPr>
          <p:cNvSpPr/>
          <p:nvPr/>
        </p:nvSpPr>
        <p:spPr>
          <a:xfrm>
            <a:off x="1370999" y="3084902"/>
            <a:ext cx="3201000" cy="218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432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>
          <a:extLst>
            <a:ext uri="{FF2B5EF4-FFF2-40B4-BE49-F238E27FC236}">
              <a16:creationId xmlns:a16="http://schemas.microsoft.com/office/drawing/2014/main" id="{7EABD722-3FD0-C97E-FE7F-BA6306ACC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33">
            <a:extLst>
              <a:ext uri="{FF2B5EF4-FFF2-40B4-BE49-F238E27FC236}">
                <a16:creationId xmlns:a16="http://schemas.microsoft.com/office/drawing/2014/main" id="{EDC9D19E-681F-A16A-5F26-59C31451F2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Penerapan</a:t>
            </a:r>
            <a:r>
              <a:rPr lang="en" dirty="0"/>
              <a:t>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27DA79-77C2-8875-F0B9-BB4A1BD9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566" y="3655071"/>
            <a:ext cx="6444867" cy="983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ABB943-F7C4-841D-A0CF-9EFD5CDDC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25" y="1206822"/>
            <a:ext cx="3853950" cy="229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96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8"/>
          <p:cNvSpPr txBox="1">
            <a:spLocks noGrp="1"/>
          </p:cNvSpPr>
          <p:nvPr>
            <p:ph type="title"/>
          </p:nvPr>
        </p:nvSpPr>
        <p:spPr>
          <a:xfrm>
            <a:off x="642882" y="1909800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6"/>
                </a:solidFill>
              </a:rPr>
              <a:t>Minimum spanning </a:t>
            </a:r>
            <a:r>
              <a:rPr lang="en" sz="5400" b="1" dirty="0"/>
              <a:t>tree</a:t>
            </a:r>
            <a:endParaRPr sz="5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1528</Words>
  <Application>Microsoft Office PowerPoint</Application>
  <PresentationFormat>On-screen Show (16:9)</PresentationFormat>
  <Paragraphs>95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Zen Dots</vt:lpstr>
      <vt:lpstr>Calibri</vt:lpstr>
      <vt:lpstr>Anaheim</vt:lpstr>
      <vt:lpstr>Arial</vt:lpstr>
      <vt:lpstr> Computer Science Degree for College by Slidesgo</vt:lpstr>
      <vt:lpstr> STRUKTUR DATA DAN ALGORITMA</vt:lpstr>
      <vt:lpstr>Our team</vt:lpstr>
      <vt:lpstr>DYNAMIC PROGRAMMING</vt:lpstr>
      <vt:lpstr>Pengertian</vt:lpstr>
      <vt:lpstr>Konsep dasar</vt:lpstr>
      <vt:lpstr>Bottom-Up</vt:lpstr>
      <vt:lpstr>Fibonacci Sequence</vt:lpstr>
      <vt:lpstr>Penerapan code</vt:lpstr>
      <vt:lpstr>Minimum spanning tree</vt:lpstr>
      <vt:lpstr>Pengertian</vt:lpstr>
      <vt:lpstr>Algoritma Prim</vt:lpstr>
      <vt:lpstr>Aplikasi Nyata MST</vt:lpstr>
      <vt:lpstr>Penerapan code</vt:lpstr>
      <vt:lpstr>Penerapan code</vt:lpstr>
      <vt:lpstr>Disjoint Set</vt:lpstr>
      <vt:lpstr>PENGERTIAN</vt:lpstr>
      <vt:lpstr>Operasi findSet(X)</vt:lpstr>
      <vt:lpstr>Optimalisasi Operasi union(x,y)</vt:lpstr>
      <vt:lpstr>Optimalisasi Operasi union(x,y)</vt:lpstr>
      <vt:lpstr>Path Compression</vt:lpstr>
      <vt:lpstr>Penerapan code</vt:lpstr>
      <vt:lpstr>Penerapan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SDN 57 KOTA BENGKULU</cp:lastModifiedBy>
  <cp:revision>4</cp:revision>
  <dcterms:modified xsi:type="dcterms:W3CDTF">2025-04-28T12:36:53Z</dcterms:modified>
</cp:coreProperties>
</file>