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5" r:id="rId1"/>
  </p:sldMasterIdLst>
  <p:notesMasterIdLst>
    <p:notesMasterId r:id="rId27"/>
  </p:notesMasterIdLst>
  <p:sldIdLst>
    <p:sldId id="256" r:id="rId2"/>
    <p:sldId id="257" r:id="rId3"/>
    <p:sldId id="259" r:id="rId4"/>
    <p:sldId id="258" r:id="rId5"/>
    <p:sldId id="260" r:id="rId6"/>
    <p:sldId id="261" r:id="rId7"/>
    <p:sldId id="262" r:id="rId8"/>
    <p:sldId id="279" r:id="rId9"/>
    <p:sldId id="263" r:id="rId10"/>
    <p:sldId id="264" r:id="rId11"/>
    <p:sldId id="265" r:id="rId12"/>
    <p:sldId id="266" r:id="rId13"/>
    <p:sldId id="267" r:id="rId14"/>
    <p:sldId id="269" r:id="rId15"/>
    <p:sldId id="270" r:id="rId16"/>
    <p:sldId id="271" r:id="rId17"/>
    <p:sldId id="274" r:id="rId18"/>
    <p:sldId id="278" r:id="rId19"/>
    <p:sldId id="280" r:id="rId20"/>
    <p:sldId id="281" r:id="rId21"/>
    <p:sldId id="282" r:id="rId22"/>
    <p:sldId id="283" r:id="rId23"/>
    <p:sldId id="284" r:id="rId24"/>
    <p:sldId id="285"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754"/>
    <a:srgbClr val="000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69"/>
    <p:restoredTop sz="84319"/>
  </p:normalViewPr>
  <p:slideViewPr>
    <p:cSldViewPr snapToGrid="0">
      <p:cViewPr varScale="1">
        <p:scale>
          <a:sx n="106" d="100"/>
          <a:sy n="106" d="100"/>
        </p:scale>
        <p:origin x="1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BFCF0-11BC-D84E-A758-1123DB0D896E}" type="datetimeFigureOut">
              <a:rPr lang="en-US" smtClean="0"/>
              <a:t>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91F9B-25D5-774E-A251-39819024419B}" type="slidenum">
              <a:rPr lang="en-US" smtClean="0"/>
              <a:t>‹#›</a:t>
            </a:fld>
            <a:endParaRPr lang="en-US"/>
          </a:p>
        </p:txBody>
      </p:sp>
    </p:spTree>
    <p:extLst>
      <p:ext uri="{BB962C8B-B14F-4D97-AF65-F5344CB8AC3E}">
        <p14:creationId xmlns:p14="http://schemas.microsoft.com/office/powerpoint/2010/main" val="14868858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91F9B-25D5-774E-A251-39819024419B}" type="slidenum">
              <a:rPr lang="en-US" smtClean="0"/>
              <a:t>1</a:t>
            </a:fld>
            <a:endParaRPr lang="en-US"/>
          </a:p>
        </p:txBody>
      </p:sp>
    </p:spTree>
    <p:extLst>
      <p:ext uri="{BB962C8B-B14F-4D97-AF65-F5344CB8AC3E}">
        <p14:creationId xmlns:p14="http://schemas.microsoft.com/office/powerpoint/2010/main" val="1030754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pivot tables show the retention rate </a:t>
            </a:r>
            <a:r>
              <a:rPr lang="en-US" dirty="0" err="1"/>
              <a:t>i.e</a:t>
            </a:r>
            <a:r>
              <a:rPr lang="en-US" dirty="0"/>
              <a:t> the percentage of customers that returned after their first month of purchase</a:t>
            </a:r>
          </a:p>
          <a:p>
            <a:r>
              <a:rPr lang="en-US" dirty="0"/>
              <a:t>But it isn't easy to understand it this way at it just show numbers and figures, so to make this clearer and visually understandable, </a:t>
            </a:r>
          </a:p>
          <a:p>
            <a:r>
              <a:rPr lang="en-US" dirty="0"/>
              <a:t>We will build a retention heatmap.</a:t>
            </a:r>
          </a:p>
        </p:txBody>
      </p:sp>
      <p:sp>
        <p:nvSpPr>
          <p:cNvPr id="4" name="Slide Number Placeholder 3"/>
          <p:cNvSpPr>
            <a:spLocks noGrp="1"/>
          </p:cNvSpPr>
          <p:nvPr>
            <p:ph type="sldNum" sz="quarter" idx="5"/>
          </p:nvPr>
        </p:nvSpPr>
        <p:spPr/>
        <p:txBody>
          <a:bodyPr/>
          <a:lstStyle/>
          <a:p>
            <a:fld id="{F9091F9B-25D5-774E-A251-39819024419B}" type="slidenum">
              <a:rPr lang="en-US" smtClean="0"/>
              <a:t>11</a:t>
            </a:fld>
            <a:endParaRPr lang="en-US"/>
          </a:p>
        </p:txBody>
      </p:sp>
    </p:spTree>
    <p:extLst>
      <p:ext uri="{BB962C8B-B14F-4D97-AF65-F5344CB8AC3E}">
        <p14:creationId xmlns:p14="http://schemas.microsoft.com/office/powerpoint/2010/main" val="2523803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retention heatmap has given us a much visual explanation of what is happening in our pivot table earlier.</a:t>
            </a:r>
          </a:p>
          <a:p>
            <a:r>
              <a:rPr lang="en-US" dirty="0"/>
              <a:t>It also uses color grading to explain the degree of retention. Lighter color is bad, and the darker shade is better performance.</a:t>
            </a:r>
          </a:p>
          <a:p>
            <a:r>
              <a:rPr lang="en-US" dirty="0"/>
              <a:t>The percentage now tell us the percentage of customers that returned after their first month of purchase based on their cohort</a:t>
            </a:r>
          </a:p>
          <a:p>
            <a:r>
              <a:rPr lang="en-US" dirty="0"/>
              <a:t>And how they drop off over time.</a:t>
            </a:r>
          </a:p>
        </p:txBody>
      </p:sp>
      <p:sp>
        <p:nvSpPr>
          <p:cNvPr id="4" name="Slide Number Placeholder 3"/>
          <p:cNvSpPr>
            <a:spLocks noGrp="1"/>
          </p:cNvSpPr>
          <p:nvPr>
            <p:ph type="sldNum" sz="quarter" idx="5"/>
          </p:nvPr>
        </p:nvSpPr>
        <p:spPr/>
        <p:txBody>
          <a:bodyPr/>
          <a:lstStyle/>
          <a:p>
            <a:fld id="{F9091F9B-25D5-774E-A251-39819024419B}" type="slidenum">
              <a:rPr lang="en-US" smtClean="0"/>
              <a:t>12</a:t>
            </a:fld>
            <a:endParaRPr lang="en-US"/>
          </a:p>
        </p:txBody>
      </p:sp>
    </p:spTree>
    <p:extLst>
      <p:ext uri="{BB962C8B-B14F-4D97-AF65-F5344CB8AC3E}">
        <p14:creationId xmlns:p14="http://schemas.microsoft.com/office/powerpoint/2010/main" val="2627231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retention rate leads us to the RFM Analysis which will help us look into the Recency, Frequency and Monetary values of each cohort.</a:t>
            </a:r>
          </a:p>
          <a:p>
            <a:r>
              <a:rPr lang="en-US" dirty="0"/>
              <a:t>Now this cohort needs to be grouped into clusters, we need to know the segment of customers we have and how to treat them based on their segmentation.</a:t>
            </a:r>
          </a:p>
          <a:p>
            <a:r>
              <a:rPr lang="en-US" dirty="0"/>
              <a:t>To do this, will firstly derive the number of clusters need for our segmentation and this will be done using the elbow plot (Inertia)</a:t>
            </a:r>
          </a:p>
          <a:p>
            <a:endParaRPr lang="en-US" dirty="0"/>
          </a:p>
        </p:txBody>
      </p:sp>
      <p:sp>
        <p:nvSpPr>
          <p:cNvPr id="4" name="Slide Number Placeholder 3"/>
          <p:cNvSpPr>
            <a:spLocks noGrp="1"/>
          </p:cNvSpPr>
          <p:nvPr>
            <p:ph type="sldNum" sz="quarter" idx="5"/>
          </p:nvPr>
        </p:nvSpPr>
        <p:spPr/>
        <p:txBody>
          <a:bodyPr/>
          <a:lstStyle/>
          <a:p>
            <a:fld id="{F9091F9B-25D5-774E-A251-39819024419B}" type="slidenum">
              <a:rPr lang="en-US" smtClean="0"/>
              <a:t>13</a:t>
            </a:fld>
            <a:endParaRPr lang="en-US"/>
          </a:p>
        </p:txBody>
      </p:sp>
    </p:spTree>
    <p:extLst>
      <p:ext uri="{BB962C8B-B14F-4D97-AF65-F5344CB8AC3E}">
        <p14:creationId xmlns:p14="http://schemas.microsoft.com/office/powerpoint/2010/main" val="2403041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The result from the elbow plot using inertia and silhouette score varies, and a conclusion cannot to drawn on the number of clusters to choose</a:t>
            </a:r>
          </a:p>
          <a:p>
            <a:r>
              <a:rPr lang="en-US" dirty="0"/>
              <a:t>We then apply another method using the </a:t>
            </a:r>
            <a:r>
              <a:rPr lang="en-US" dirty="0" err="1"/>
              <a:t>KElbowVisualizer</a:t>
            </a:r>
            <a:r>
              <a:rPr lang="en-US" dirty="0"/>
              <a:t>, which will help visualize and point to the cluster number of choice to be employed.</a:t>
            </a:r>
          </a:p>
        </p:txBody>
      </p:sp>
      <p:sp>
        <p:nvSpPr>
          <p:cNvPr id="4" name="Slide Number Placeholder 3"/>
          <p:cNvSpPr>
            <a:spLocks noGrp="1"/>
          </p:cNvSpPr>
          <p:nvPr>
            <p:ph type="sldNum" sz="quarter" idx="5"/>
          </p:nvPr>
        </p:nvSpPr>
        <p:spPr/>
        <p:txBody>
          <a:bodyPr/>
          <a:lstStyle/>
          <a:p>
            <a:fld id="{F9091F9B-25D5-774E-A251-39819024419B}" type="slidenum">
              <a:rPr lang="en-US" smtClean="0"/>
              <a:t>14</a:t>
            </a:fld>
            <a:endParaRPr lang="en-US"/>
          </a:p>
        </p:txBody>
      </p:sp>
    </p:spTree>
    <p:extLst>
      <p:ext uri="{BB962C8B-B14F-4D97-AF65-F5344CB8AC3E}">
        <p14:creationId xmlns:p14="http://schemas.microsoft.com/office/powerpoint/2010/main" val="368358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KElbowVisualizer</a:t>
            </a:r>
            <a:r>
              <a:rPr lang="en-US" dirty="0"/>
              <a:t> has now helped ascertain the right number of clusters to choose, which reduces and removes absolute reliance on guesswork or assumptions.</a:t>
            </a:r>
          </a:p>
        </p:txBody>
      </p:sp>
      <p:sp>
        <p:nvSpPr>
          <p:cNvPr id="4" name="Slide Number Placeholder 3"/>
          <p:cNvSpPr>
            <a:spLocks noGrp="1"/>
          </p:cNvSpPr>
          <p:nvPr>
            <p:ph type="sldNum" sz="quarter" idx="5"/>
          </p:nvPr>
        </p:nvSpPr>
        <p:spPr/>
        <p:txBody>
          <a:bodyPr/>
          <a:lstStyle/>
          <a:p>
            <a:fld id="{F9091F9B-25D5-774E-A251-39819024419B}" type="slidenum">
              <a:rPr lang="en-US" smtClean="0"/>
              <a:t>15</a:t>
            </a:fld>
            <a:endParaRPr lang="en-US"/>
          </a:p>
        </p:txBody>
      </p:sp>
    </p:spTree>
    <p:extLst>
      <p:ext uri="{BB962C8B-B14F-4D97-AF65-F5344CB8AC3E}">
        <p14:creationId xmlns:p14="http://schemas.microsoft.com/office/powerpoint/2010/main" val="2186215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K-Means Algorithm has help categorize our customers into 4 different clusters: 0, 1, 2, and 3</a:t>
            </a:r>
          </a:p>
          <a:p>
            <a:r>
              <a:rPr lang="en-US" dirty="0"/>
              <a:t>Doing this makes the segmentation of the customers into their appropriate segments easy.</a:t>
            </a:r>
          </a:p>
        </p:txBody>
      </p:sp>
      <p:sp>
        <p:nvSpPr>
          <p:cNvPr id="4" name="Slide Number Placeholder 3"/>
          <p:cNvSpPr>
            <a:spLocks noGrp="1"/>
          </p:cNvSpPr>
          <p:nvPr>
            <p:ph type="sldNum" sz="quarter" idx="5"/>
          </p:nvPr>
        </p:nvSpPr>
        <p:spPr/>
        <p:txBody>
          <a:bodyPr/>
          <a:lstStyle/>
          <a:p>
            <a:fld id="{F9091F9B-25D5-774E-A251-39819024419B}" type="slidenum">
              <a:rPr lang="en-US" smtClean="0"/>
              <a:t>16</a:t>
            </a:fld>
            <a:endParaRPr lang="en-US"/>
          </a:p>
        </p:txBody>
      </p:sp>
    </p:spTree>
    <p:extLst>
      <p:ext uri="{BB962C8B-B14F-4D97-AF65-F5344CB8AC3E}">
        <p14:creationId xmlns:p14="http://schemas.microsoft.com/office/powerpoint/2010/main" val="2780830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our customers have been segmented into four different segments</a:t>
            </a:r>
          </a:p>
          <a:p>
            <a:r>
              <a:rPr lang="en-US" dirty="0"/>
              <a:t>This now allows us to analyze and profile how each group will be treated and retained</a:t>
            </a:r>
          </a:p>
        </p:txBody>
      </p:sp>
      <p:sp>
        <p:nvSpPr>
          <p:cNvPr id="4" name="Slide Number Placeholder 3"/>
          <p:cNvSpPr>
            <a:spLocks noGrp="1"/>
          </p:cNvSpPr>
          <p:nvPr>
            <p:ph type="sldNum" sz="quarter" idx="5"/>
          </p:nvPr>
        </p:nvSpPr>
        <p:spPr/>
        <p:txBody>
          <a:bodyPr/>
          <a:lstStyle/>
          <a:p>
            <a:fld id="{F9091F9B-25D5-774E-A251-39819024419B}" type="slidenum">
              <a:rPr lang="en-US" smtClean="0"/>
              <a:t>17</a:t>
            </a:fld>
            <a:endParaRPr lang="en-US"/>
          </a:p>
        </p:txBody>
      </p:sp>
    </p:spTree>
    <p:extLst>
      <p:ext uri="{BB962C8B-B14F-4D97-AF65-F5344CB8AC3E}">
        <p14:creationId xmlns:p14="http://schemas.microsoft.com/office/powerpoint/2010/main" val="2793661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values of the features have been normalize here to a range of 0-1.</a:t>
            </a:r>
          </a:p>
          <a:p>
            <a:r>
              <a:rPr lang="en-US" dirty="0"/>
              <a:t>This allow us to compare patterns rather than the magnitude of each features as they are on different numeric scales</a:t>
            </a:r>
          </a:p>
        </p:txBody>
      </p:sp>
      <p:sp>
        <p:nvSpPr>
          <p:cNvPr id="4" name="Slide Number Placeholder 3"/>
          <p:cNvSpPr>
            <a:spLocks noGrp="1"/>
          </p:cNvSpPr>
          <p:nvPr>
            <p:ph type="sldNum" sz="quarter" idx="5"/>
          </p:nvPr>
        </p:nvSpPr>
        <p:spPr/>
        <p:txBody>
          <a:bodyPr/>
          <a:lstStyle/>
          <a:p>
            <a:fld id="{F9091F9B-25D5-774E-A251-39819024419B}" type="slidenum">
              <a:rPr lang="en-US" smtClean="0"/>
              <a:t>18</a:t>
            </a:fld>
            <a:endParaRPr lang="en-US"/>
          </a:p>
        </p:txBody>
      </p:sp>
    </p:spTree>
    <p:extLst>
      <p:ext uri="{BB962C8B-B14F-4D97-AF65-F5344CB8AC3E}">
        <p14:creationId xmlns:p14="http://schemas.microsoft.com/office/powerpoint/2010/main" val="2562085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91F9B-25D5-774E-A251-39819024419B}" type="slidenum">
              <a:rPr lang="en-US" smtClean="0"/>
              <a:t>20</a:t>
            </a:fld>
            <a:endParaRPr lang="en-US"/>
          </a:p>
        </p:txBody>
      </p:sp>
    </p:spTree>
    <p:extLst>
      <p:ext uri="{BB962C8B-B14F-4D97-AF65-F5344CB8AC3E}">
        <p14:creationId xmlns:p14="http://schemas.microsoft.com/office/powerpoint/2010/main" val="1763413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91F9B-25D5-774E-A251-39819024419B}" type="slidenum">
              <a:rPr lang="en-US" smtClean="0"/>
              <a:t>25</a:t>
            </a:fld>
            <a:endParaRPr lang="en-US"/>
          </a:p>
        </p:txBody>
      </p:sp>
    </p:spTree>
    <p:extLst>
      <p:ext uri="{BB962C8B-B14F-4D97-AF65-F5344CB8AC3E}">
        <p14:creationId xmlns:p14="http://schemas.microsoft.com/office/powerpoint/2010/main" val="417544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91F9B-25D5-774E-A251-39819024419B}" type="slidenum">
              <a:rPr lang="en-US" smtClean="0"/>
              <a:t>3</a:t>
            </a:fld>
            <a:endParaRPr lang="en-US"/>
          </a:p>
        </p:txBody>
      </p:sp>
    </p:spTree>
    <p:extLst>
      <p:ext uri="{BB962C8B-B14F-4D97-AF65-F5344CB8AC3E}">
        <p14:creationId xmlns:p14="http://schemas.microsoft.com/office/powerpoint/2010/main" val="224849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091F9B-25D5-774E-A251-39819024419B}" type="slidenum">
              <a:rPr lang="en-US" smtClean="0"/>
              <a:t>4</a:t>
            </a:fld>
            <a:endParaRPr lang="en-US"/>
          </a:p>
        </p:txBody>
      </p:sp>
    </p:spTree>
    <p:extLst>
      <p:ext uri="{BB962C8B-B14F-4D97-AF65-F5344CB8AC3E}">
        <p14:creationId xmlns:p14="http://schemas.microsoft.com/office/powerpoint/2010/main" val="2628398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dataset has a row of 385314 and 8 columns</a:t>
            </a:r>
          </a:p>
          <a:p>
            <a:r>
              <a:rPr lang="en-US" dirty="0"/>
              <a:t>The features in our dataset include: </a:t>
            </a:r>
            <a:r>
              <a:rPr lang="en-US" dirty="0" err="1"/>
              <a:t>InvoiceNo</a:t>
            </a:r>
            <a:r>
              <a:rPr lang="en-US" dirty="0"/>
              <a:t>, </a:t>
            </a:r>
            <a:r>
              <a:rPr lang="en-US" dirty="0" err="1"/>
              <a:t>InvoiceDate</a:t>
            </a:r>
            <a:r>
              <a:rPr lang="en-US" dirty="0"/>
              <a:t>, </a:t>
            </a:r>
            <a:r>
              <a:rPr lang="en-US" dirty="0" err="1"/>
              <a:t>CustomerID</a:t>
            </a:r>
            <a:r>
              <a:rPr lang="en-US" dirty="0"/>
              <a:t>, </a:t>
            </a:r>
            <a:r>
              <a:rPr lang="en-US" dirty="0" err="1"/>
              <a:t>StockCode</a:t>
            </a:r>
            <a:r>
              <a:rPr lang="en-US" dirty="0"/>
              <a:t>, Description, Quantity, UnitPrice, and Country.</a:t>
            </a:r>
          </a:p>
          <a:p>
            <a:r>
              <a:rPr lang="en-US" dirty="0"/>
              <a:t>Necessary features for the analysis will be engineered during the exploratory data analysis.</a:t>
            </a:r>
          </a:p>
        </p:txBody>
      </p:sp>
      <p:sp>
        <p:nvSpPr>
          <p:cNvPr id="4" name="Slide Number Placeholder 3"/>
          <p:cNvSpPr>
            <a:spLocks noGrp="1"/>
          </p:cNvSpPr>
          <p:nvPr>
            <p:ph type="sldNum" sz="quarter" idx="5"/>
          </p:nvPr>
        </p:nvSpPr>
        <p:spPr/>
        <p:txBody>
          <a:bodyPr/>
          <a:lstStyle/>
          <a:p>
            <a:fld id="{F9091F9B-25D5-774E-A251-39819024419B}" type="slidenum">
              <a:rPr lang="en-US" smtClean="0"/>
              <a:t>5</a:t>
            </a:fld>
            <a:endParaRPr lang="en-US"/>
          </a:p>
        </p:txBody>
      </p:sp>
    </p:spTree>
    <p:extLst>
      <p:ext uri="{BB962C8B-B14F-4D97-AF65-F5344CB8AC3E}">
        <p14:creationId xmlns:p14="http://schemas.microsoft.com/office/powerpoint/2010/main" val="2904157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EDA, we discovered the dataset is a clean dataset with no missing or </a:t>
            </a:r>
            <a:r>
              <a:rPr lang="en-US" dirty="0" err="1"/>
              <a:t>NaN</a:t>
            </a:r>
            <a:r>
              <a:rPr lang="en-US" dirty="0"/>
              <a:t> values.</a:t>
            </a:r>
          </a:p>
          <a:p>
            <a:r>
              <a:rPr lang="en-US" dirty="0"/>
              <a:t>Nevertheless, minor adjustment was made to the necessary and important features, like the </a:t>
            </a:r>
            <a:r>
              <a:rPr lang="en-US" dirty="0" err="1"/>
              <a:t>InvoiceDate</a:t>
            </a:r>
            <a:r>
              <a:rPr lang="en-US" dirty="0"/>
              <a:t> was converted to a datetime datatype,</a:t>
            </a:r>
          </a:p>
          <a:p>
            <a:r>
              <a:rPr lang="en-US" dirty="0"/>
              <a:t>and the </a:t>
            </a:r>
            <a:r>
              <a:rPr lang="en-US" dirty="0" err="1"/>
              <a:t>CustomerID</a:t>
            </a:r>
            <a:r>
              <a:rPr lang="en-US" dirty="0"/>
              <a:t> was converted to an object as it was found to be an integer, which is not good for our analysis. This process helps</a:t>
            </a:r>
          </a:p>
          <a:p>
            <a:r>
              <a:rPr lang="en-US" dirty="0"/>
              <a:t>To remove inconsistency in the </a:t>
            </a:r>
            <a:r>
              <a:rPr lang="en-US" dirty="0" err="1"/>
              <a:t>dataframe</a:t>
            </a:r>
            <a:r>
              <a:rPr lang="en-US" dirty="0"/>
              <a:t> and prepare it for analysis</a:t>
            </a:r>
          </a:p>
        </p:txBody>
      </p:sp>
      <p:sp>
        <p:nvSpPr>
          <p:cNvPr id="4" name="Slide Number Placeholder 3"/>
          <p:cNvSpPr>
            <a:spLocks noGrp="1"/>
          </p:cNvSpPr>
          <p:nvPr>
            <p:ph type="sldNum" sz="quarter" idx="5"/>
          </p:nvPr>
        </p:nvSpPr>
        <p:spPr/>
        <p:txBody>
          <a:bodyPr/>
          <a:lstStyle/>
          <a:p>
            <a:fld id="{F9091F9B-25D5-774E-A251-39819024419B}" type="slidenum">
              <a:rPr lang="en-US" smtClean="0"/>
              <a:t>6</a:t>
            </a:fld>
            <a:endParaRPr lang="en-US"/>
          </a:p>
        </p:txBody>
      </p:sp>
    </p:spTree>
    <p:extLst>
      <p:ext uri="{BB962C8B-B14F-4D97-AF65-F5344CB8AC3E}">
        <p14:creationId xmlns:p14="http://schemas.microsoft.com/office/powerpoint/2010/main" val="2047109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We engineered the Revenue feature into the </a:t>
            </a:r>
            <a:r>
              <a:rPr lang="en-US" dirty="0" err="1"/>
              <a:t>dataframe</a:t>
            </a:r>
            <a:r>
              <a:rPr lang="en-US" dirty="0"/>
              <a:t> because this is an important feature that will be needed during the Cohort Analysis.</a:t>
            </a:r>
          </a:p>
          <a:p>
            <a:r>
              <a:rPr lang="en-US" dirty="0"/>
              <a:t>This will also give us insight into the sales and revenue of this business.</a:t>
            </a:r>
          </a:p>
          <a:p>
            <a:r>
              <a:rPr lang="en-US" dirty="0"/>
              <a:t>It is important to know that several other features will also be engineered into the </a:t>
            </a:r>
            <a:r>
              <a:rPr lang="en-US" dirty="0" err="1"/>
              <a:t>dataframe</a:t>
            </a:r>
            <a:r>
              <a:rPr lang="en-US" dirty="0"/>
              <a:t> as the analysis progresses</a:t>
            </a:r>
          </a:p>
        </p:txBody>
      </p:sp>
      <p:sp>
        <p:nvSpPr>
          <p:cNvPr id="4" name="Slide Number Placeholder 3"/>
          <p:cNvSpPr>
            <a:spLocks noGrp="1"/>
          </p:cNvSpPr>
          <p:nvPr>
            <p:ph type="sldNum" sz="quarter" idx="5"/>
          </p:nvPr>
        </p:nvSpPr>
        <p:spPr/>
        <p:txBody>
          <a:bodyPr/>
          <a:lstStyle/>
          <a:p>
            <a:fld id="{F9091F9B-25D5-774E-A251-39819024419B}" type="slidenum">
              <a:rPr lang="en-US" smtClean="0"/>
              <a:t>7</a:t>
            </a:fld>
            <a:endParaRPr lang="en-US"/>
          </a:p>
        </p:txBody>
      </p:sp>
    </p:spTree>
    <p:extLst>
      <p:ext uri="{BB962C8B-B14F-4D97-AF65-F5344CB8AC3E}">
        <p14:creationId xmlns:p14="http://schemas.microsoft.com/office/powerpoint/2010/main" val="3572592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Here we take a deep look into the number of unique customers we have and the number of unique transactions performed within the one-year period</a:t>
            </a:r>
          </a:p>
          <a:p>
            <a:r>
              <a:rPr lang="en-US" dirty="0"/>
              <a:t>We also looked at the top countries where most sales are coming from.</a:t>
            </a:r>
          </a:p>
          <a:p>
            <a:r>
              <a:rPr lang="en-US" dirty="0"/>
              <a:t>This gives us demographic information about our customers' origin</a:t>
            </a:r>
          </a:p>
        </p:txBody>
      </p:sp>
      <p:sp>
        <p:nvSpPr>
          <p:cNvPr id="4" name="Slide Number Placeholder 3"/>
          <p:cNvSpPr>
            <a:spLocks noGrp="1"/>
          </p:cNvSpPr>
          <p:nvPr>
            <p:ph type="sldNum" sz="quarter" idx="5"/>
          </p:nvPr>
        </p:nvSpPr>
        <p:spPr/>
        <p:txBody>
          <a:bodyPr/>
          <a:lstStyle/>
          <a:p>
            <a:fld id="{F9091F9B-25D5-774E-A251-39819024419B}" type="slidenum">
              <a:rPr lang="en-US" smtClean="0"/>
              <a:t>8</a:t>
            </a:fld>
            <a:endParaRPr lang="en-US"/>
          </a:p>
        </p:txBody>
      </p:sp>
    </p:spTree>
    <p:extLst>
      <p:ext uri="{BB962C8B-B14F-4D97-AF65-F5344CB8AC3E}">
        <p14:creationId xmlns:p14="http://schemas.microsoft.com/office/powerpoint/2010/main" val="87777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visualization gives us a visual sense of what our demography looks like.</a:t>
            </a:r>
          </a:p>
        </p:txBody>
      </p:sp>
      <p:sp>
        <p:nvSpPr>
          <p:cNvPr id="4" name="Slide Number Placeholder 3"/>
          <p:cNvSpPr>
            <a:spLocks noGrp="1"/>
          </p:cNvSpPr>
          <p:nvPr>
            <p:ph type="sldNum" sz="quarter" idx="5"/>
          </p:nvPr>
        </p:nvSpPr>
        <p:spPr/>
        <p:txBody>
          <a:bodyPr/>
          <a:lstStyle/>
          <a:p>
            <a:fld id="{F9091F9B-25D5-774E-A251-39819024419B}" type="slidenum">
              <a:rPr lang="en-US" smtClean="0"/>
              <a:t>9</a:t>
            </a:fld>
            <a:endParaRPr lang="en-US"/>
          </a:p>
        </p:txBody>
      </p:sp>
    </p:spTree>
    <p:extLst>
      <p:ext uri="{BB962C8B-B14F-4D97-AF65-F5344CB8AC3E}">
        <p14:creationId xmlns:p14="http://schemas.microsoft.com/office/powerpoint/2010/main" val="220876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took a look at the monthly sales trend of the business, and it is visually clear that the sales have an upward movement for the one-year period</a:t>
            </a:r>
          </a:p>
          <a:p>
            <a:r>
              <a:rPr lang="en-US" dirty="0"/>
              <a:t>So it is clear to say, the business does not have a sales problem, rather a retention problem, which is the essence of this analysis</a:t>
            </a:r>
          </a:p>
        </p:txBody>
      </p:sp>
      <p:sp>
        <p:nvSpPr>
          <p:cNvPr id="4" name="Slide Number Placeholder 3"/>
          <p:cNvSpPr>
            <a:spLocks noGrp="1"/>
          </p:cNvSpPr>
          <p:nvPr>
            <p:ph type="sldNum" sz="quarter" idx="5"/>
          </p:nvPr>
        </p:nvSpPr>
        <p:spPr/>
        <p:txBody>
          <a:bodyPr/>
          <a:lstStyle/>
          <a:p>
            <a:fld id="{F9091F9B-25D5-774E-A251-39819024419B}" type="slidenum">
              <a:rPr lang="en-US" smtClean="0"/>
              <a:t>10</a:t>
            </a:fld>
            <a:endParaRPr lang="en-US"/>
          </a:p>
        </p:txBody>
      </p:sp>
    </p:spTree>
    <p:extLst>
      <p:ext uri="{BB962C8B-B14F-4D97-AF65-F5344CB8AC3E}">
        <p14:creationId xmlns:p14="http://schemas.microsoft.com/office/powerpoint/2010/main" val="200351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75549D-0300-4B45-AF30-0B6F89DC00C2}" type="datetimeFigureOut">
              <a:rPr lang="en-US" smtClean="0"/>
              <a:t>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27045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75549D-0300-4B45-AF30-0B6F89DC00C2}" type="datetimeFigureOut">
              <a:rPr lang="en-US" smtClean="0"/>
              <a:t>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115591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0B75549D-0300-4B45-AF30-0B6F89DC00C2}" type="datetimeFigureOut">
              <a:rPr lang="en-US" smtClean="0"/>
              <a:t>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433429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0B75549D-0300-4B45-AF30-0B6F89DC00C2}" type="datetimeFigureOut">
              <a:rPr lang="en-US" smtClean="0"/>
              <a:t>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3481992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5549D-0300-4B45-AF30-0B6F89DC00C2}" type="datetimeFigureOut">
              <a:rPr lang="en-US" smtClean="0"/>
              <a:t>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2724218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5549D-0300-4B45-AF30-0B6F89DC00C2}" type="datetimeFigureOut">
              <a:rPr lang="en-US" smtClean="0"/>
              <a:t>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228554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75549D-0300-4B45-AF30-0B6F89DC00C2}" type="datetimeFigureOut">
              <a:rPr lang="en-US" smtClean="0"/>
              <a:t>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1241684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75549D-0300-4B45-AF30-0B6F89DC00C2}" type="datetimeFigureOut">
              <a:rPr lang="en-US" smtClean="0"/>
              <a:t>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1905106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75549D-0300-4B45-AF30-0B6F89DC00C2}" type="datetimeFigureOut">
              <a:rPr lang="en-US" smtClean="0"/>
              <a:t>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213420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75549D-0300-4B45-AF30-0B6F89DC00C2}" type="datetimeFigureOut">
              <a:rPr lang="en-US" smtClean="0"/>
              <a:t>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14733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75549D-0300-4B45-AF30-0B6F89DC00C2}" type="datetimeFigureOut">
              <a:rPr lang="en-US" smtClean="0"/>
              <a:t>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3794525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75549D-0300-4B45-AF30-0B6F89DC00C2}" type="datetimeFigureOut">
              <a:rPr lang="en-US" smtClean="0"/>
              <a:t>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77726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75549D-0300-4B45-AF30-0B6F89DC00C2}" type="datetimeFigureOut">
              <a:rPr lang="en-US" smtClean="0"/>
              <a:t>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2675496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0B75549D-0300-4B45-AF30-0B6F89DC00C2}" type="datetimeFigureOut">
              <a:rPr lang="en-US" smtClean="0"/>
              <a:t>10/20/25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D3CAE35-6A65-6A43-B54E-1DCDE8104AD8}" type="slidenum">
              <a:rPr lang="en-US" smtClean="0"/>
              <a:t>‹#›</a:t>
            </a:fld>
            <a:endParaRPr lang="en-US"/>
          </a:p>
        </p:txBody>
      </p:sp>
    </p:spTree>
    <p:extLst>
      <p:ext uri="{BB962C8B-B14F-4D97-AF65-F5344CB8AC3E}">
        <p14:creationId xmlns:p14="http://schemas.microsoft.com/office/powerpoint/2010/main" val="229696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B75549D-0300-4B45-AF30-0B6F89DC00C2}" type="datetimeFigureOut">
              <a:rPr lang="en-US" smtClean="0"/>
              <a:t>10/20/25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D3CAE35-6A65-6A43-B54E-1DCDE8104AD8}" type="slidenum">
              <a:rPr lang="en-US" smtClean="0"/>
              <a:t>‹#›</a:t>
            </a:fld>
            <a:endParaRPr lang="en-US"/>
          </a:p>
        </p:txBody>
      </p:sp>
    </p:spTree>
    <p:extLst>
      <p:ext uri="{BB962C8B-B14F-4D97-AF65-F5344CB8AC3E}">
        <p14:creationId xmlns:p14="http://schemas.microsoft.com/office/powerpoint/2010/main" val="1770897310"/>
      </p:ext>
    </p:extLst>
  </p:cSld>
  <p:clrMap bg1="dk1" tx1="lt1" bg2="dk2" tx2="lt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F654925-1D4C-8D61-8E19-99231FCA214E}"/>
              </a:ext>
            </a:extLst>
          </p:cNvPr>
          <p:cNvSpPr>
            <a:spLocks noGrp="1"/>
          </p:cNvSpPr>
          <p:nvPr>
            <p:ph type="ctrTitle"/>
          </p:nvPr>
        </p:nvSpPr>
        <p:spPr>
          <a:xfrm>
            <a:off x="681790" y="1461837"/>
            <a:ext cx="8257674" cy="3164305"/>
          </a:xfrm>
          <a:noFill/>
          <a:ln>
            <a:noFill/>
          </a:ln>
        </p:spPr>
        <p:style>
          <a:lnRef idx="0">
            <a:scrgbClr r="0" g="0" b="0"/>
          </a:lnRef>
          <a:fillRef idx="0">
            <a:scrgbClr r="0" g="0" b="0"/>
          </a:fillRef>
          <a:effectRef idx="0">
            <a:scrgbClr r="0" g="0" b="0"/>
          </a:effectRef>
          <a:fontRef idx="minor">
            <a:schemeClr val="dk1"/>
          </a:fontRef>
        </p:style>
        <p:txBody>
          <a:bodyPr>
            <a:normAutofit/>
          </a:bodyPr>
          <a:lstStyle/>
          <a:p>
            <a:pPr algn="l"/>
            <a:r>
              <a:rPr lang="en-US" sz="4600" dirty="0">
                <a:solidFill>
                  <a:schemeClr val="bg1"/>
                </a:solidFill>
                <a:latin typeface="Times New Roman" panose="02020603050405020304" pitchFamily="18" charset="0"/>
                <a:cs typeface="Times New Roman" panose="02020603050405020304" pitchFamily="18" charset="0"/>
              </a:rPr>
              <a:t>Cohort Analysis For Accessing Customer Retention and </a:t>
            </a:r>
            <a:br>
              <a:rPr lang="en-US" sz="4600" dirty="0">
                <a:solidFill>
                  <a:schemeClr val="bg1"/>
                </a:solidFill>
                <a:latin typeface="Times New Roman" panose="02020603050405020304" pitchFamily="18" charset="0"/>
                <a:cs typeface="Times New Roman" panose="02020603050405020304" pitchFamily="18" charset="0"/>
              </a:rPr>
            </a:br>
            <a:r>
              <a:rPr lang="en-US" sz="4600" dirty="0">
                <a:solidFill>
                  <a:schemeClr val="bg1"/>
                </a:solidFill>
                <a:latin typeface="Times New Roman" panose="02020603050405020304" pitchFamily="18" charset="0"/>
                <a:cs typeface="Times New Roman" panose="02020603050405020304" pitchFamily="18" charset="0"/>
              </a:rPr>
              <a:t>Segmentation in the E-commerce Industry</a:t>
            </a:r>
          </a:p>
        </p:txBody>
      </p:sp>
      <p:sp>
        <p:nvSpPr>
          <p:cNvPr id="9" name="TextBox 8">
            <a:extLst>
              <a:ext uri="{FF2B5EF4-FFF2-40B4-BE49-F238E27FC236}">
                <a16:creationId xmlns:a16="http://schemas.microsoft.com/office/drawing/2014/main" id="{247D5E0E-C0F8-82A9-BA1E-7BB36217A79F}"/>
              </a:ext>
            </a:extLst>
          </p:cNvPr>
          <p:cNvSpPr txBox="1"/>
          <p:nvPr/>
        </p:nvSpPr>
        <p:spPr>
          <a:xfrm>
            <a:off x="681790" y="5396163"/>
            <a:ext cx="3673642" cy="83099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Prepared by: </a:t>
            </a:r>
            <a:r>
              <a:rPr lang="en-US" sz="2800" dirty="0">
                <a:latin typeface="Times New Roman" panose="02020603050405020304" pitchFamily="18" charset="0"/>
                <a:cs typeface="Times New Roman" panose="02020603050405020304" pitchFamily="18" charset="0"/>
              </a:rPr>
              <a:t>Oluwamuyiwa Jaiyeola</a:t>
            </a:r>
          </a:p>
        </p:txBody>
      </p:sp>
    </p:spTree>
    <p:extLst>
      <p:ext uri="{BB962C8B-B14F-4D97-AF65-F5344CB8AC3E}">
        <p14:creationId xmlns:p14="http://schemas.microsoft.com/office/powerpoint/2010/main" val="844609699"/>
      </p:ext>
    </p:extLst>
  </p:cSld>
  <p:clrMapOvr>
    <a:masterClrMapping/>
  </p:clrMapOvr>
  <p:transition spd="slow" advTm="885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BA4F9CE-3F8C-B995-3F52-49C859C6A7A5}"/>
              </a:ext>
            </a:extLst>
          </p:cNvPr>
          <p:cNvSpPr txBox="1">
            <a:spLocks/>
          </p:cNvSpPr>
          <p:nvPr/>
        </p:nvSpPr>
        <p:spPr>
          <a:xfrm>
            <a:off x="-348918" y="788977"/>
            <a:ext cx="6569242"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Data Visualization</a:t>
            </a:r>
          </a:p>
        </p:txBody>
      </p:sp>
      <p:pic>
        <p:nvPicPr>
          <p:cNvPr id="16" name="Picture 15">
            <a:extLst>
              <a:ext uri="{FF2B5EF4-FFF2-40B4-BE49-F238E27FC236}">
                <a16:creationId xmlns:a16="http://schemas.microsoft.com/office/drawing/2014/main" id="{183576BB-820D-8F46-D3B3-6D5CB910D0BF}"/>
              </a:ext>
            </a:extLst>
          </p:cNvPr>
          <p:cNvPicPr>
            <a:picLocks noChangeAspect="1"/>
          </p:cNvPicPr>
          <p:nvPr/>
        </p:nvPicPr>
        <p:blipFill>
          <a:blip r:embed="rId3"/>
          <a:stretch>
            <a:fillRect/>
          </a:stretch>
        </p:blipFill>
        <p:spPr>
          <a:xfrm>
            <a:off x="1612330" y="2400030"/>
            <a:ext cx="8967341" cy="4205305"/>
          </a:xfrm>
          <a:prstGeom prst="rect">
            <a:avLst/>
          </a:prstGeom>
        </p:spPr>
      </p:pic>
    </p:spTree>
    <p:extLst>
      <p:ext uri="{BB962C8B-B14F-4D97-AF65-F5344CB8AC3E}">
        <p14:creationId xmlns:p14="http://schemas.microsoft.com/office/powerpoint/2010/main" val="1318540790"/>
      </p:ext>
    </p:extLst>
  </p:cSld>
  <p:clrMapOvr>
    <a:masterClrMapping/>
  </p:clrMapOvr>
  <p:transition spd="slow" advTm="6900">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1EA2DA1-EE4A-9B51-EBCA-CEECCC7D2608}"/>
              </a:ext>
            </a:extLst>
          </p:cNvPr>
          <p:cNvSpPr txBox="1">
            <a:spLocks/>
          </p:cNvSpPr>
          <p:nvPr/>
        </p:nvSpPr>
        <p:spPr>
          <a:xfrm>
            <a:off x="-409079" y="788977"/>
            <a:ext cx="9420729"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Cohort Analysis: </a:t>
            </a:r>
            <a:r>
              <a:rPr lang="en-US" dirty="0" err="1">
                <a:solidFill>
                  <a:schemeClr val="bg1"/>
                </a:solidFill>
                <a:latin typeface="Times New Roman" panose="02020603050405020304" pitchFamily="18" charset="0"/>
                <a:cs typeface="Times New Roman" panose="02020603050405020304" pitchFamily="18" charset="0"/>
              </a:rPr>
              <a:t>Cohort_Pivot</a:t>
            </a:r>
            <a:endParaRPr lang="en-US"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B9A42C5-2C98-FCEA-BB85-8F60C0A62C76}"/>
              </a:ext>
            </a:extLst>
          </p:cNvPr>
          <p:cNvPicPr>
            <a:picLocks noChangeAspect="1"/>
          </p:cNvPicPr>
          <p:nvPr/>
        </p:nvPicPr>
        <p:blipFill>
          <a:blip r:embed="rId3"/>
          <a:stretch>
            <a:fillRect/>
          </a:stretch>
        </p:blipFill>
        <p:spPr>
          <a:xfrm>
            <a:off x="551522" y="2402975"/>
            <a:ext cx="11088957" cy="4106110"/>
          </a:xfrm>
          <a:prstGeom prst="rect">
            <a:avLst/>
          </a:prstGeom>
        </p:spPr>
      </p:pic>
    </p:spTree>
    <p:extLst>
      <p:ext uri="{BB962C8B-B14F-4D97-AF65-F5344CB8AC3E}">
        <p14:creationId xmlns:p14="http://schemas.microsoft.com/office/powerpoint/2010/main" val="564791769"/>
      </p:ext>
    </p:extLst>
  </p:cSld>
  <p:clrMapOvr>
    <a:masterClrMapping/>
  </p:clrMapOvr>
  <p:transition spd="slow"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3619CAD-DF00-E24C-5B82-C22FB3BD6BAC}"/>
              </a:ext>
            </a:extLst>
          </p:cNvPr>
          <p:cNvSpPr txBox="1">
            <a:spLocks/>
          </p:cNvSpPr>
          <p:nvPr/>
        </p:nvSpPr>
        <p:spPr>
          <a:xfrm>
            <a:off x="288755" y="788977"/>
            <a:ext cx="9420729"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Cohort Analysis: Retention Heatmap</a:t>
            </a:r>
          </a:p>
        </p:txBody>
      </p:sp>
      <p:pic>
        <p:nvPicPr>
          <p:cNvPr id="7" name="Picture 6">
            <a:extLst>
              <a:ext uri="{FF2B5EF4-FFF2-40B4-BE49-F238E27FC236}">
                <a16:creationId xmlns:a16="http://schemas.microsoft.com/office/drawing/2014/main" id="{C582ED5E-7F52-8DC7-9522-C0C5708AEAD1}"/>
              </a:ext>
            </a:extLst>
          </p:cNvPr>
          <p:cNvPicPr>
            <a:picLocks noChangeAspect="1"/>
          </p:cNvPicPr>
          <p:nvPr/>
        </p:nvPicPr>
        <p:blipFill>
          <a:blip r:embed="rId3"/>
          <a:stretch>
            <a:fillRect/>
          </a:stretch>
        </p:blipFill>
        <p:spPr>
          <a:xfrm>
            <a:off x="1473534" y="2324428"/>
            <a:ext cx="9244932" cy="4325234"/>
          </a:xfrm>
          <a:prstGeom prst="rect">
            <a:avLst/>
          </a:prstGeom>
        </p:spPr>
      </p:pic>
    </p:spTree>
    <p:extLst>
      <p:ext uri="{BB962C8B-B14F-4D97-AF65-F5344CB8AC3E}">
        <p14:creationId xmlns:p14="http://schemas.microsoft.com/office/powerpoint/2010/main" val="4223263570"/>
      </p:ext>
    </p:extLst>
  </p:cSld>
  <p:clrMapOvr>
    <a:masterClrMapping/>
  </p:clrMapOvr>
  <p:transition spd="slow" advTm="25930">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43CE7F-A858-9FCF-D988-B9E6BBE102CE}"/>
              </a:ext>
            </a:extLst>
          </p:cNvPr>
          <p:cNvSpPr txBox="1">
            <a:spLocks/>
          </p:cNvSpPr>
          <p:nvPr/>
        </p:nvSpPr>
        <p:spPr>
          <a:xfrm>
            <a:off x="-565484" y="788977"/>
            <a:ext cx="6220326"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RFM Analysis</a:t>
            </a:r>
          </a:p>
        </p:txBody>
      </p:sp>
      <p:pic>
        <p:nvPicPr>
          <p:cNvPr id="7" name="Picture 6">
            <a:extLst>
              <a:ext uri="{FF2B5EF4-FFF2-40B4-BE49-F238E27FC236}">
                <a16:creationId xmlns:a16="http://schemas.microsoft.com/office/drawing/2014/main" id="{4039A1CA-6968-0077-56C4-D5724AF4B88A}"/>
              </a:ext>
            </a:extLst>
          </p:cNvPr>
          <p:cNvPicPr>
            <a:picLocks noChangeAspect="1"/>
          </p:cNvPicPr>
          <p:nvPr/>
        </p:nvPicPr>
        <p:blipFill>
          <a:blip r:embed="rId3"/>
          <a:stretch>
            <a:fillRect/>
          </a:stretch>
        </p:blipFill>
        <p:spPr>
          <a:xfrm>
            <a:off x="596399" y="2627230"/>
            <a:ext cx="10999202" cy="3586173"/>
          </a:xfrm>
          <a:prstGeom prst="rect">
            <a:avLst/>
          </a:prstGeom>
        </p:spPr>
      </p:pic>
    </p:spTree>
    <p:extLst>
      <p:ext uri="{BB962C8B-B14F-4D97-AF65-F5344CB8AC3E}">
        <p14:creationId xmlns:p14="http://schemas.microsoft.com/office/powerpoint/2010/main" val="1639395992"/>
      </p:ext>
    </p:extLst>
  </p:cSld>
  <p:clrMapOvr>
    <a:masterClrMapping/>
  </p:clrMapOvr>
  <p:transition spd="slow" advTm="6164">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84B25A5-25DB-9E50-3728-F9B66D83080B}"/>
              </a:ext>
            </a:extLst>
          </p:cNvPr>
          <p:cNvSpPr txBox="1">
            <a:spLocks/>
          </p:cNvSpPr>
          <p:nvPr/>
        </p:nvSpPr>
        <p:spPr>
          <a:xfrm>
            <a:off x="770022" y="481263"/>
            <a:ext cx="8133348" cy="1182055"/>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Application of K-Means, Elbow Plot and </a:t>
            </a:r>
            <a:r>
              <a:rPr lang="en-US" sz="3600" dirty="0" err="1">
                <a:solidFill>
                  <a:schemeClr val="bg1"/>
                </a:solidFill>
                <a:latin typeface="Times New Roman" panose="02020603050405020304" pitchFamily="18" charset="0"/>
                <a:cs typeface="Times New Roman" panose="02020603050405020304" pitchFamily="18" charset="0"/>
              </a:rPr>
              <a:t>Yellowbrick</a:t>
            </a:r>
            <a:r>
              <a:rPr lang="en-US" sz="3600" dirty="0">
                <a:solidFill>
                  <a:schemeClr val="bg1"/>
                </a:solidFill>
                <a:latin typeface="Times New Roman" panose="02020603050405020304" pitchFamily="18" charset="0"/>
                <a:cs typeface="Times New Roman" panose="02020603050405020304" pitchFamily="18" charset="0"/>
              </a:rPr>
              <a:t> to Derive </a:t>
            </a:r>
            <a:r>
              <a:rPr lang="en-US" sz="3600" dirty="0" err="1">
                <a:solidFill>
                  <a:schemeClr val="bg1"/>
                </a:solidFill>
                <a:latin typeface="Times New Roman" panose="02020603050405020304" pitchFamily="18" charset="0"/>
                <a:cs typeface="Times New Roman" panose="02020603050405020304" pitchFamily="18" charset="0"/>
              </a:rPr>
              <a:t>n_clusters</a:t>
            </a:r>
            <a:endParaRPr lang="en-US" sz="3600" dirty="0">
              <a:solidFill>
                <a:schemeClr val="bg1"/>
              </a:solidFill>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D0B6BFC1-0182-F230-FAC6-3FE16DC8134F}"/>
              </a:ext>
            </a:extLst>
          </p:cNvPr>
          <p:cNvGrpSpPr/>
          <p:nvPr/>
        </p:nvGrpSpPr>
        <p:grpSpPr>
          <a:xfrm>
            <a:off x="1223879" y="2499895"/>
            <a:ext cx="9744242" cy="3759200"/>
            <a:chOff x="770022" y="2487863"/>
            <a:chExt cx="9744242" cy="3759200"/>
          </a:xfrm>
        </p:grpSpPr>
        <p:pic>
          <p:nvPicPr>
            <p:cNvPr id="11" name="Picture 10">
              <a:extLst>
                <a:ext uri="{FF2B5EF4-FFF2-40B4-BE49-F238E27FC236}">
                  <a16:creationId xmlns:a16="http://schemas.microsoft.com/office/drawing/2014/main" id="{BB5CFAE9-94D2-C527-DAEA-6A75AFC8F831}"/>
                </a:ext>
              </a:extLst>
            </p:cNvPr>
            <p:cNvPicPr>
              <a:picLocks noChangeAspect="1"/>
            </p:cNvPicPr>
            <p:nvPr/>
          </p:nvPicPr>
          <p:blipFill>
            <a:blip r:embed="rId3"/>
            <a:stretch>
              <a:fillRect/>
            </a:stretch>
          </p:blipFill>
          <p:spPr>
            <a:xfrm>
              <a:off x="770022" y="2487863"/>
              <a:ext cx="4775200" cy="3759200"/>
            </a:xfrm>
            <a:prstGeom prst="rect">
              <a:avLst/>
            </a:prstGeom>
          </p:spPr>
        </p:pic>
        <p:pic>
          <p:nvPicPr>
            <p:cNvPr id="12" name="Picture 11">
              <a:extLst>
                <a:ext uri="{FF2B5EF4-FFF2-40B4-BE49-F238E27FC236}">
                  <a16:creationId xmlns:a16="http://schemas.microsoft.com/office/drawing/2014/main" id="{04C4E58B-3158-014D-2D5B-9DB2C78C03D4}"/>
                </a:ext>
              </a:extLst>
            </p:cNvPr>
            <p:cNvPicPr>
              <a:picLocks noChangeAspect="1"/>
            </p:cNvPicPr>
            <p:nvPr/>
          </p:nvPicPr>
          <p:blipFill>
            <a:blip r:embed="rId4"/>
            <a:stretch>
              <a:fillRect/>
            </a:stretch>
          </p:blipFill>
          <p:spPr>
            <a:xfrm>
              <a:off x="5739064" y="2487863"/>
              <a:ext cx="4775200" cy="3759200"/>
            </a:xfrm>
            <a:prstGeom prst="rect">
              <a:avLst/>
            </a:prstGeom>
          </p:spPr>
        </p:pic>
      </p:grpSp>
    </p:spTree>
    <p:extLst>
      <p:ext uri="{BB962C8B-B14F-4D97-AF65-F5344CB8AC3E}">
        <p14:creationId xmlns:p14="http://schemas.microsoft.com/office/powerpoint/2010/main" val="1124549245"/>
      </p:ext>
    </p:extLst>
  </p:cSld>
  <p:clrMapOvr>
    <a:masterClrMapping/>
  </p:clrMapOvr>
  <p:transition spd="slow" advTm="41379">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1636DD3-A3EB-9D98-B45C-1BCDCCBB6FFD}"/>
              </a:ext>
            </a:extLst>
          </p:cNvPr>
          <p:cNvSpPr txBox="1">
            <a:spLocks/>
          </p:cNvSpPr>
          <p:nvPr/>
        </p:nvSpPr>
        <p:spPr>
          <a:xfrm>
            <a:off x="770022" y="481263"/>
            <a:ext cx="8133348" cy="1182055"/>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Application of K-Means, Elbow Plot and </a:t>
            </a:r>
            <a:r>
              <a:rPr lang="en-US" sz="3600" dirty="0" err="1">
                <a:solidFill>
                  <a:schemeClr val="bg1"/>
                </a:solidFill>
                <a:latin typeface="Times New Roman" panose="02020603050405020304" pitchFamily="18" charset="0"/>
                <a:cs typeface="Times New Roman" panose="02020603050405020304" pitchFamily="18" charset="0"/>
              </a:rPr>
              <a:t>Yellowbrick</a:t>
            </a:r>
            <a:r>
              <a:rPr lang="en-US" sz="3600" dirty="0">
                <a:solidFill>
                  <a:schemeClr val="bg1"/>
                </a:solidFill>
                <a:latin typeface="Times New Roman" panose="02020603050405020304" pitchFamily="18" charset="0"/>
                <a:cs typeface="Times New Roman" panose="02020603050405020304" pitchFamily="18" charset="0"/>
              </a:rPr>
              <a:t> to Derive </a:t>
            </a:r>
            <a:r>
              <a:rPr lang="en-US" sz="3600" dirty="0" err="1">
                <a:solidFill>
                  <a:schemeClr val="bg1"/>
                </a:solidFill>
                <a:latin typeface="Times New Roman" panose="02020603050405020304" pitchFamily="18" charset="0"/>
                <a:cs typeface="Times New Roman" panose="02020603050405020304" pitchFamily="18" charset="0"/>
              </a:rPr>
              <a:t>n_clusters</a:t>
            </a:r>
            <a:endParaRPr lang="en-US" sz="360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91279AE-A751-F31F-E506-776D12414A67}"/>
              </a:ext>
            </a:extLst>
          </p:cNvPr>
          <p:cNvPicPr>
            <a:picLocks noChangeAspect="1"/>
          </p:cNvPicPr>
          <p:nvPr/>
        </p:nvPicPr>
        <p:blipFill>
          <a:blip r:embed="rId3"/>
          <a:stretch>
            <a:fillRect/>
          </a:stretch>
        </p:blipFill>
        <p:spPr>
          <a:xfrm>
            <a:off x="2837614" y="2299460"/>
            <a:ext cx="6516772" cy="4077277"/>
          </a:xfrm>
          <a:prstGeom prst="rect">
            <a:avLst/>
          </a:prstGeom>
        </p:spPr>
      </p:pic>
    </p:spTree>
    <p:extLst>
      <p:ext uri="{BB962C8B-B14F-4D97-AF65-F5344CB8AC3E}">
        <p14:creationId xmlns:p14="http://schemas.microsoft.com/office/powerpoint/2010/main" val="1352977825"/>
      </p:ext>
    </p:extLst>
  </p:cSld>
  <p:clrMapOvr>
    <a:masterClrMapping/>
  </p:clrMapOvr>
  <p:transition spd="slow" advTm="13886">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0DE19D9-6782-6068-4D6F-6884B13FBD79}"/>
              </a:ext>
            </a:extLst>
          </p:cNvPr>
          <p:cNvPicPr>
            <a:picLocks noChangeAspect="1"/>
          </p:cNvPicPr>
          <p:nvPr/>
        </p:nvPicPr>
        <p:blipFill>
          <a:blip r:embed="rId3"/>
          <a:stretch>
            <a:fillRect/>
          </a:stretch>
        </p:blipFill>
        <p:spPr>
          <a:xfrm>
            <a:off x="1550119" y="2318417"/>
            <a:ext cx="9091763" cy="4250824"/>
          </a:xfrm>
          <a:prstGeom prst="rect">
            <a:avLst/>
          </a:prstGeom>
        </p:spPr>
      </p:pic>
      <p:sp>
        <p:nvSpPr>
          <p:cNvPr id="8" name="Title 1">
            <a:extLst>
              <a:ext uri="{FF2B5EF4-FFF2-40B4-BE49-F238E27FC236}">
                <a16:creationId xmlns:a16="http://schemas.microsoft.com/office/drawing/2014/main" id="{F65C6B7A-D125-5FEF-3B46-5B98608FE3E9}"/>
              </a:ext>
            </a:extLst>
          </p:cNvPr>
          <p:cNvSpPr txBox="1">
            <a:spLocks/>
          </p:cNvSpPr>
          <p:nvPr/>
        </p:nvSpPr>
        <p:spPr>
          <a:xfrm>
            <a:off x="830182" y="866274"/>
            <a:ext cx="8133348"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K-Means Model : Profile Clustering</a:t>
            </a:r>
          </a:p>
        </p:txBody>
      </p:sp>
    </p:spTree>
    <p:extLst>
      <p:ext uri="{BB962C8B-B14F-4D97-AF65-F5344CB8AC3E}">
        <p14:creationId xmlns:p14="http://schemas.microsoft.com/office/powerpoint/2010/main" val="2950017395"/>
      </p:ext>
    </p:extLst>
  </p:cSld>
  <p:clrMapOvr>
    <a:masterClrMapping/>
  </p:clrMapOvr>
  <p:transition spd="slow" advTm="0">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0AABA71-2187-24DE-C870-F103C72395F6}"/>
              </a:ext>
            </a:extLst>
          </p:cNvPr>
          <p:cNvPicPr>
            <a:picLocks noChangeAspect="1"/>
          </p:cNvPicPr>
          <p:nvPr/>
        </p:nvPicPr>
        <p:blipFill>
          <a:blip r:embed="rId3"/>
          <a:stretch>
            <a:fillRect/>
          </a:stretch>
        </p:blipFill>
        <p:spPr>
          <a:xfrm>
            <a:off x="590776" y="2501566"/>
            <a:ext cx="11010447" cy="3742824"/>
          </a:xfrm>
          <a:prstGeom prst="rect">
            <a:avLst/>
          </a:prstGeom>
        </p:spPr>
      </p:pic>
      <p:sp>
        <p:nvSpPr>
          <p:cNvPr id="7" name="Title 1">
            <a:extLst>
              <a:ext uri="{FF2B5EF4-FFF2-40B4-BE49-F238E27FC236}">
                <a16:creationId xmlns:a16="http://schemas.microsoft.com/office/drawing/2014/main" id="{DA011E54-D84D-B185-8E28-8CEC98D1F45E}"/>
              </a:ext>
            </a:extLst>
          </p:cNvPr>
          <p:cNvSpPr txBox="1">
            <a:spLocks/>
          </p:cNvSpPr>
          <p:nvPr/>
        </p:nvSpPr>
        <p:spPr>
          <a:xfrm>
            <a:off x="770022" y="866274"/>
            <a:ext cx="8133348"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Segmentation Analysis</a:t>
            </a:r>
          </a:p>
        </p:txBody>
      </p:sp>
    </p:spTree>
    <p:extLst>
      <p:ext uri="{BB962C8B-B14F-4D97-AF65-F5344CB8AC3E}">
        <p14:creationId xmlns:p14="http://schemas.microsoft.com/office/powerpoint/2010/main" val="2102037766"/>
      </p:ext>
    </p:extLst>
  </p:cSld>
  <p:clrMapOvr>
    <a:masterClrMapping/>
  </p:clrMapOvr>
  <p:transition spd="slow" advTm="2048">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7CC0134-2F54-59B9-22A6-C998CF656270}"/>
              </a:ext>
            </a:extLst>
          </p:cNvPr>
          <p:cNvSpPr txBox="1"/>
          <p:nvPr/>
        </p:nvSpPr>
        <p:spPr>
          <a:xfrm>
            <a:off x="3813987" y="2151728"/>
            <a:ext cx="4564026" cy="2554545"/>
          </a:xfrm>
          <a:prstGeom prst="rect">
            <a:avLst/>
          </a:prstGeom>
          <a:noFill/>
        </p:spPr>
        <p:txBody>
          <a:bodyPr wrap="square">
            <a:spAutoFit/>
          </a:bodyPr>
          <a:lstStyle/>
          <a:p>
            <a:pPr algn="ctr"/>
            <a:r>
              <a:rPr lang="en-US" sz="8000" b="1" dirty="0">
                <a:solidFill>
                  <a:schemeClr val="bg1"/>
                </a:solidFill>
                <a:latin typeface="Montserrat" pitchFamily="2" charset="77"/>
              </a:rPr>
              <a:t>THANK YOU</a:t>
            </a:r>
          </a:p>
        </p:txBody>
      </p:sp>
      <p:sp>
        <p:nvSpPr>
          <p:cNvPr id="10" name="Title 1">
            <a:extLst>
              <a:ext uri="{FF2B5EF4-FFF2-40B4-BE49-F238E27FC236}">
                <a16:creationId xmlns:a16="http://schemas.microsoft.com/office/drawing/2014/main" id="{0CC385A6-D0CC-FA52-2963-53A7A0CC31D1}"/>
              </a:ext>
            </a:extLst>
          </p:cNvPr>
          <p:cNvSpPr txBox="1">
            <a:spLocks/>
          </p:cNvSpPr>
          <p:nvPr/>
        </p:nvSpPr>
        <p:spPr>
          <a:xfrm>
            <a:off x="770022" y="866274"/>
            <a:ext cx="8133348"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Segmentation Analysis</a:t>
            </a:r>
          </a:p>
        </p:txBody>
      </p:sp>
      <p:pic>
        <p:nvPicPr>
          <p:cNvPr id="15" name="Picture 14">
            <a:extLst>
              <a:ext uri="{FF2B5EF4-FFF2-40B4-BE49-F238E27FC236}">
                <a16:creationId xmlns:a16="http://schemas.microsoft.com/office/drawing/2014/main" id="{BCAD5C0B-E6DA-99A4-DB94-86D422E01588}"/>
              </a:ext>
            </a:extLst>
          </p:cNvPr>
          <p:cNvPicPr>
            <a:picLocks noChangeAspect="1"/>
          </p:cNvPicPr>
          <p:nvPr/>
        </p:nvPicPr>
        <p:blipFill>
          <a:blip r:embed="rId3"/>
          <a:stretch>
            <a:fillRect/>
          </a:stretch>
        </p:blipFill>
        <p:spPr>
          <a:xfrm>
            <a:off x="730371" y="2923675"/>
            <a:ext cx="10731259" cy="3284620"/>
          </a:xfrm>
          <a:prstGeom prst="rect">
            <a:avLst/>
          </a:prstGeom>
        </p:spPr>
      </p:pic>
    </p:spTree>
    <p:extLst>
      <p:ext uri="{BB962C8B-B14F-4D97-AF65-F5344CB8AC3E}">
        <p14:creationId xmlns:p14="http://schemas.microsoft.com/office/powerpoint/2010/main" val="2446627132"/>
      </p:ext>
    </p:extLst>
  </p:cSld>
  <p:clrMapOvr>
    <a:masterClrMapping/>
  </p:clrMapOvr>
  <p:transition spd="slow" advTm="1781">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53491B-F71D-1FCE-4F76-28E6AF7FF8A2}"/>
              </a:ext>
            </a:extLst>
          </p:cNvPr>
          <p:cNvPicPr>
            <a:picLocks noChangeAspect="1"/>
          </p:cNvPicPr>
          <p:nvPr/>
        </p:nvPicPr>
        <p:blipFill>
          <a:blip r:embed="rId2"/>
          <a:stretch>
            <a:fillRect/>
          </a:stretch>
        </p:blipFill>
        <p:spPr>
          <a:xfrm>
            <a:off x="1962113" y="2491539"/>
            <a:ext cx="8267775" cy="4065671"/>
          </a:xfrm>
          <a:prstGeom prst="rect">
            <a:avLst/>
          </a:prstGeom>
        </p:spPr>
      </p:pic>
      <p:sp>
        <p:nvSpPr>
          <p:cNvPr id="6" name="Title 1">
            <a:extLst>
              <a:ext uri="{FF2B5EF4-FFF2-40B4-BE49-F238E27FC236}">
                <a16:creationId xmlns:a16="http://schemas.microsoft.com/office/drawing/2014/main" id="{331C20A9-3B15-4AF3-34ED-11440953F9FC}"/>
              </a:ext>
            </a:extLst>
          </p:cNvPr>
          <p:cNvSpPr txBox="1">
            <a:spLocks/>
          </p:cNvSpPr>
          <p:nvPr/>
        </p:nvSpPr>
        <p:spPr>
          <a:xfrm>
            <a:off x="770021" y="866274"/>
            <a:ext cx="10756231"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Customer Segmentation - Normalized RFM Profile</a:t>
            </a:r>
          </a:p>
        </p:txBody>
      </p:sp>
    </p:spTree>
    <p:extLst>
      <p:ext uri="{BB962C8B-B14F-4D97-AF65-F5344CB8AC3E}">
        <p14:creationId xmlns:p14="http://schemas.microsoft.com/office/powerpoint/2010/main" val="385435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2B1A-8F5E-E6AF-A190-963A4EB18F19}"/>
              </a:ext>
            </a:extLst>
          </p:cNvPr>
          <p:cNvSpPr>
            <a:spLocks noGrp="1"/>
          </p:cNvSpPr>
          <p:nvPr>
            <p:ph type="title"/>
          </p:nvPr>
        </p:nvSpPr>
        <p:spPr>
          <a:xfrm>
            <a:off x="661735" y="788977"/>
            <a:ext cx="4652211" cy="766059"/>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dirty="0">
                <a:solidFill>
                  <a:schemeClr val="bg1"/>
                </a:solidFill>
                <a:latin typeface="Times New Roman" panose="02020603050405020304" pitchFamily="18" charset="0"/>
                <a:cs typeface="Times New Roman" panose="02020603050405020304" pitchFamily="18" charset="0"/>
              </a:rPr>
              <a:t>Project Objectives</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id="{1D901D9F-6370-4630-5FEB-9DD0B19E8DB3}"/>
              </a:ext>
            </a:extLst>
          </p:cNvPr>
          <p:cNvSpPr txBox="1">
            <a:spLocks/>
          </p:cNvSpPr>
          <p:nvPr/>
        </p:nvSpPr>
        <p:spPr>
          <a:xfrm>
            <a:off x="1347047" y="3584197"/>
            <a:ext cx="1017802" cy="7845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ontserrat SemiBold" pitchFamily="2" charset="77"/>
              </a:rPr>
              <a:t>02.</a:t>
            </a:r>
          </a:p>
        </p:txBody>
      </p:sp>
      <p:sp>
        <p:nvSpPr>
          <p:cNvPr id="17" name="TextBox 16">
            <a:extLst>
              <a:ext uri="{FF2B5EF4-FFF2-40B4-BE49-F238E27FC236}">
                <a16:creationId xmlns:a16="http://schemas.microsoft.com/office/drawing/2014/main" id="{F14A0FCE-1BCA-E622-DA5F-E61724046E2F}"/>
              </a:ext>
            </a:extLst>
          </p:cNvPr>
          <p:cNvSpPr txBox="1"/>
          <p:nvPr/>
        </p:nvSpPr>
        <p:spPr>
          <a:xfrm>
            <a:off x="2364849" y="3653318"/>
            <a:ext cx="9333165" cy="646331"/>
          </a:xfrm>
          <a:prstGeom prst="rect">
            <a:avLst/>
          </a:prstGeom>
          <a:noFill/>
        </p:spPr>
        <p:txBody>
          <a:bodyPr wrap="square">
            <a:spAutoFit/>
          </a:bodyPr>
          <a:lstStyle/>
          <a:p>
            <a:pPr>
              <a:spcBef>
                <a:spcPts val="0"/>
              </a:spcBef>
            </a:pPr>
            <a:r>
              <a:rPr lang="en-US" spc="150" dirty="0">
                <a:solidFill>
                  <a:schemeClr val="bg1"/>
                </a:solidFill>
                <a:latin typeface="Montserrat Medium" pitchFamily="2" charset="77"/>
                <a:ea typeface="Meiryo UI" panose="020B0604030504040204" pitchFamily="34" charset="-128"/>
                <a:cs typeface="Arial" panose="020B0604020202020204" pitchFamily="34" charset="0"/>
              </a:rPr>
              <a:t>Entity-Relationship Diagram (ER Diagram) for the Accident Database.</a:t>
            </a:r>
            <a:endParaRPr lang="en-US" sz="1800" spc="150" dirty="0">
              <a:solidFill>
                <a:schemeClr val="bg1"/>
              </a:solidFill>
              <a:latin typeface="Montserrat Medium" pitchFamily="2" charset="77"/>
              <a:ea typeface="Meiryo UI" panose="020B0604030504040204" pitchFamily="34" charset="-128"/>
              <a:cs typeface="Arial" panose="020B0604020202020204" pitchFamily="34" charset="0"/>
            </a:endParaRPr>
          </a:p>
        </p:txBody>
      </p:sp>
      <p:sp>
        <p:nvSpPr>
          <p:cNvPr id="18" name="Title 1">
            <a:extLst>
              <a:ext uri="{FF2B5EF4-FFF2-40B4-BE49-F238E27FC236}">
                <a16:creationId xmlns:a16="http://schemas.microsoft.com/office/drawing/2014/main" id="{4ACA2E92-3BE3-7DA8-0D1B-679033B7636C}"/>
              </a:ext>
            </a:extLst>
          </p:cNvPr>
          <p:cNvSpPr txBox="1">
            <a:spLocks/>
          </p:cNvSpPr>
          <p:nvPr/>
        </p:nvSpPr>
        <p:spPr>
          <a:xfrm>
            <a:off x="1347047" y="4994608"/>
            <a:ext cx="1017802" cy="78457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latin typeface="Montserrat SemiBold" pitchFamily="2" charset="77"/>
              </a:rPr>
              <a:t>03.</a:t>
            </a:r>
          </a:p>
        </p:txBody>
      </p:sp>
      <p:sp>
        <p:nvSpPr>
          <p:cNvPr id="11" name="TextBox 10">
            <a:extLst>
              <a:ext uri="{FF2B5EF4-FFF2-40B4-BE49-F238E27FC236}">
                <a16:creationId xmlns:a16="http://schemas.microsoft.com/office/drawing/2014/main" id="{2375422F-20CE-28A9-6189-2EBCD401BC9E}"/>
              </a:ext>
            </a:extLst>
          </p:cNvPr>
          <p:cNvSpPr txBox="1"/>
          <p:nvPr/>
        </p:nvSpPr>
        <p:spPr>
          <a:xfrm>
            <a:off x="830179" y="2815390"/>
            <a:ext cx="4487780"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Customer Retention Measurement</a:t>
            </a:r>
          </a:p>
        </p:txBody>
      </p:sp>
      <p:sp>
        <p:nvSpPr>
          <p:cNvPr id="13" name="TextBox 12">
            <a:extLst>
              <a:ext uri="{FF2B5EF4-FFF2-40B4-BE49-F238E27FC236}">
                <a16:creationId xmlns:a16="http://schemas.microsoft.com/office/drawing/2014/main" id="{4326F096-2D5D-E523-EE97-5B8A5A45B7AB}"/>
              </a:ext>
            </a:extLst>
          </p:cNvPr>
          <p:cNvSpPr txBox="1"/>
          <p:nvPr/>
        </p:nvSpPr>
        <p:spPr>
          <a:xfrm>
            <a:off x="830179" y="3248521"/>
            <a:ext cx="4487780"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Segmentation of Customers</a:t>
            </a:r>
          </a:p>
        </p:txBody>
      </p:sp>
      <p:sp>
        <p:nvSpPr>
          <p:cNvPr id="16" name="TextBox 15">
            <a:extLst>
              <a:ext uri="{FF2B5EF4-FFF2-40B4-BE49-F238E27FC236}">
                <a16:creationId xmlns:a16="http://schemas.microsoft.com/office/drawing/2014/main" id="{A3966A06-02E9-D0C8-5533-61B3A4AD5C8E}"/>
              </a:ext>
            </a:extLst>
          </p:cNvPr>
          <p:cNvSpPr txBox="1"/>
          <p:nvPr/>
        </p:nvSpPr>
        <p:spPr>
          <a:xfrm>
            <a:off x="830179" y="3694341"/>
            <a:ext cx="4487780"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Identify Drop-Off Points</a:t>
            </a:r>
          </a:p>
        </p:txBody>
      </p:sp>
      <p:sp>
        <p:nvSpPr>
          <p:cNvPr id="19" name="TextBox 18">
            <a:extLst>
              <a:ext uri="{FF2B5EF4-FFF2-40B4-BE49-F238E27FC236}">
                <a16:creationId xmlns:a16="http://schemas.microsoft.com/office/drawing/2014/main" id="{74DE42EB-6881-2D48-9008-C5A1711B954B}"/>
              </a:ext>
            </a:extLst>
          </p:cNvPr>
          <p:cNvSpPr txBox="1"/>
          <p:nvPr/>
        </p:nvSpPr>
        <p:spPr>
          <a:xfrm>
            <a:off x="830179" y="4139506"/>
            <a:ext cx="4848728"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Support Customer Lifetime Value Estimation</a:t>
            </a:r>
          </a:p>
        </p:txBody>
      </p:sp>
      <p:sp>
        <p:nvSpPr>
          <p:cNvPr id="20" name="TextBox 19">
            <a:extLst>
              <a:ext uri="{FF2B5EF4-FFF2-40B4-BE49-F238E27FC236}">
                <a16:creationId xmlns:a16="http://schemas.microsoft.com/office/drawing/2014/main" id="{396523D7-08BE-FC19-8A70-815D126D5E77}"/>
              </a:ext>
            </a:extLst>
          </p:cNvPr>
          <p:cNvSpPr txBox="1"/>
          <p:nvPr/>
        </p:nvSpPr>
        <p:spPr>
          <a:xfrm>
            <a:off x="830179" y="4584675"/>
            <a:ext cx="4487780"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Recommended Strategy from Insight</a:t>
            </a:r>
          </a:p>
        </p:txBody>
      </p:sp>
    </p:spTree>
    <p:extLst>
      <p:ext uri="{BB962C8B-B14F-4D97-AF65-F5344CB8AC3E}">
        <p14:creationId xmlns:p14="http://schemas.microsoft.com/office/powerpoint/2010/main" val="2546924170"/>
      </p:ext>
    </p:extLst>
  </p:cSld>
  <p:clrMapOvr>
    <a:masterClrMapping/>
  </p:clrMapOvr>
  <p:transition spd="slow" advTm="18898">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78C0CC-695E-6476-B309-C62F848AE483}"/>
              </a:ext>
            </a:extLst>
          </p:cNvPr>
          <p:cNvSpPr txBox="1">
            <a:spLocks/>
          </p:cNvSpPr>
          <p:nvPr/>
        </p:nvSpPr>
        <p:spPr>
          <a:xfrm>
            <a:off x="770021" y="866274"/>
            <a:ext cx="9011653"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Recommended Strategy to Retain Customers</a:t>
            </a:r>
          </a:p>
        </p:txBody>
      </p:sp>
      <p:sp>
        <p:nvSpPr>
          <p:cNvPr id="6" name="TextBox 5">
            <a:extLst>
              <a:ext uri="{FF2B5EF4-FFF2-40B4-BE49-F238E27FC236}">
                <a16:creationId xmlns:a16="http://schemas.microsoft.com/office/drawing/2014/main" id="{C93699FB-38F6-8C01-7455-35BAC4E75712}"/>
              </a:ext>
            </a:extLst>
          </p:cNvPr>
          <p:cNvSpPr txBox="1"/>
          <p:nvPr/>
        </p:nvSpPr>
        <p:spPr>
          <a:xfrm>
            <a:off x="1266324" y="2399163"/>
            <a:ext cx="9659352" cy="4062651"/>
          </a:xfrm>
          <a:prstGeom prst="rect">
            <a:avLst/>
          </a:prstGeom>
          <a:noFill/>
        </p:spPr>
        <p:txBody>
          <a:bodyPr wrap="square">
            <a:spAutoFit/>
          </a:bodyPr>
          <a:lstStyle/>
          <a:p>
            <a:pPr algn="just">
              <a:buNone/>
            </a:pPr>
            <a:r>
              <a:rPr lang="en-US" sz="1700" b="1" dirty="0">
                <a:latin typeface="Times New Roman" panose="02020603050405020304" pitchFamily="18" charset="0"/>
                <a:cs typeface="Times New Roman" panose="02020603050405020304" pitchFamily="18" charset="0"/>
              </a:rPr>
              <a:t>Segment 3 Customers : </a:t>
            </a:r>
            <a:r>
              <a:rPr lang="en-US" sz="1700" b="1" dirty="0">
                <a:effectLst/>
                <a:latin typeface="Times New Roman" panose="02020603050405020304" pitchFamily="18" charset="0"/>
                <a:cs typeface="Times New Roman" panose="02020603050405020304" pitchFamily="18" charset="0"/>
              </a:rPr>
              <a:t>V-VIPs (Our Top Spenders)</a:t>
            </a:r>
          </a:p>
          <a:p>
            <a:pPr algn="just">
              <a:buNone/>
            </a:pPr>
            <a:endParaRPr lang="en-US" sz="1700" b="1"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Profile:</a:t>
            </a:r>
            <a:r>
              <a:rPr lang="en-US" sz="1700" dirty="0">
                <a:effectLst/>
                <a:latin typeface="Times New Roman" panose="02020603050405020304" pitchFamily="18" charset="0"/>
                <a:cs typeface="Times New Roman" panose="02020603050405020304" pitchFamily="18" charset="0"/>
              </a:rPr>
              <a:t> Our Best Customers as they already trust the brand</a:t>
            </a:r>
            <a:r>
              <a:rPr lang="en-US" sz="1700" b="1" dirty="0">
                <a:effectLst/>
                <a:latin typeface="Times New Roman" panose="02020603050405020304" pitchFamily="18" charset="0"/>
                <a:cs typeface="Times New Roman" panose="02020603050405020304" pitchFamily="18" charset="0"/>
              </a:rPr>
              <a:t>.</a:t>
            </a:r>
            <a:r>
              <a:rPr lang="en-US" sz="1700" dirty="0">
                <a:effectLst/>
                <a:latin typeface="Times New Roman" panose="02020603050405020304" pitchFamily="18" charset="0"/>
                <a:cs typeface="Times New Roman" panose="02020603050405020304" pitchFamily="18" charset="0"/>
              </a:rPr>
              <a:t> Low Recency (0.22), highest Frequency (1.0), and highest Monetary value (1.0). These drive a disproportionate amount of revenue.</a:t>
            </a:r>
          </a:p>
          <a:p>
            <a:pPr algn="just"/>
            <a:endParaRPr lang="en-US" sz="1700"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Retention Goal:</a:t>
            </a:r>
            <a:r>
              <a:rPr lang="en-US" sz="1700" dirty="0">
                <a:effectLst/>
                <a:latin typeface="Times New Roman" panose="02020603050405020304" pitchFamily="18" charset="0"/>
                <a:cs typeface="Times New Roman" panose="02020603050405020304" pitchFamily="18" charset="0"/>
              </a:rPr>
              <a:t> Maintain Status Quo, turn them into brand advocates, and Maximize Lifetime Value (LTV).</a:t>
            </a:r>
          </a:p>
          <a:p>
            <a:pPr algn="just"/>
            <a:endParaRPr lang="en-US" sz="1700"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Recommended Strategy:</a:t>
            </a:r>
            <a:endParaRPr lang="en-US" sz="1700" dirty="0">
              <a:effectLst/>
              <a:latin typeface="Times New Roman" panose="02020603050405020304" pitchFamily="18" charset="0"/>
              <a:cs typeface="Times New Roman" panose="02020603050405020304" pitchFamily="18" charset="0"/>
            </a:endParaRPr>
          </a:p>
          <a:p>
            <a:pPr marL="742950" lvl="1" indent="-285750" algn="just">
              <a:spcBef>
                <a:spcPts val="600"/>
              </a:spcBef>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Create an exclusive, top-tier loyalty group with premium benefits (dedicated support line, priority delivery, and invitation to private events/previews).</a:t>
            </a:r>
          </a:p>
          <a:p>
            <a:pPr marL="742950" lvl="1" indent="-285750" algn="just">
              <a:spcBef>
                <a:spcPts val="600"/>
              </a:spcBef>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Focus on premium experience, convenience, and early access to new products and limited editions. They respond to value, not price</a:t>
            </a:r>
            <a:r>
              <a:rPr lang="en-US" sz="1700" dirty="0">
                <a:latin typeface="Times New Roman" panose="02020603050405020304" pitchFamily="18" charset="0"/>
                <a:cs typeface="Times New Roman" panose="02020603050405020304" pitchFamily="18" charset="0"/>
              </a:rPr>
              <a:t> (Do not discount</a:t>
            </a:r>
            <a:r>
              <a:rPr lang="en-US" sz="1700" b="1" dirty="0">
                <a:latin typeface="Times New Roman" panose="02020603050405020304" pitchFamily="18" charset="0"/>
                <a:cs typeface="Times New Roman" panose="02020603050405020304" pitchFamily="18" charset="0"/>
              </a:rPr>
              <a:t>).</a:t>
            </a:r>
            <a:r>
              <a:rPr lang="en-US" sz="1700" dirty="0">
                <a:latin typeface="Times New Roman" panose="02020603050405020304" pitchFamily="18" charset="0"/>
                <a:cs typeface="Times New Roman" panose="02020603050405020304" pitchFamily="18" charset="0"/>
              </a:rPr>
              <a:t> </a:t>
            </a:r>
            <a:endParaRPr lang="en-US" sz="1700" dirty="0">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endParaRPr lang="en-US" sz="1700"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Key Action:</a:t>
            </a:r>
            <a:r>
              <a:rPr lang="en-US" sz="1700" dirty="0">
                <a:effectLst/>
                <a:latin typeface="Times New Roman" panose="02020603050405020304" pitchFamily="18" charset="0"/>
                <a:cs typeface="Times New Roman" panose="02020603050405020304" pitchFamily="18" charset="0"/>
              </a:rPr>
              <a:t> White-glove service and exclusive privilege to maintain happiness.</a:t>
            </a:r>
          </a:p>
        </p:txBody>
      </p:sp>
    </p:spTree>
    <p:extLst>
      <p:ext uri="{BB962C8B-B14F-4D97-AF65-F5344CB8AC3E}">
        <p14:creationId xmlns:p14="http://schemas.microsoft.com/office/powerpoint/2010/main" val="217809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34B9B4B-BE52-B6BF-2FFD-B19CF4599914}"/>
              </a:ext>
            </a:extLst>
          </p:cNvPr>
          <p:cNvSpPr txBox="1">
            <a:spLocks/>
          </p:cNvSpPr>
          <p:nvPr/>
        </p:nvSpPr>
        <p:spPr>
          <a:xfrm>
            <a:off x="770021" y="866274"/>
            <a:ext cx="9011653"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Recommended Strategy to Retain Customers</a:t>
            </a:r>
          </a:p>
        </p:txBody>
      </p:sp>
      <p:sp>
        <p:nvSpPr>
          <p:cNvPr id="6" name="TextBox 5">
            <a:extLst>
              <a:ext uri="{FF2B5EF4-FFF2-40B4-BE49-F238E27FC236}">
                <a16:creationId xmlns:a16="http://schemas.microsoft.com/office/drawing/2014/main" id="{FE9C3DC1-6073-50C7-6637-25DA97DB3306}"/>
              </a:ext>
            </a:extLst>
          </p:cNvPr>
          <p:cNvSpPr txBox="1"/>
          <p:nvPr/>
        </p:nvSpPr>
        <p:spPr>
          <a:xfrm>
            <a:off x="1358065" y="2328026"/>
            <a:ext cx="9475871" cy="4293483"/>
          </a:xfrm>
          <a:prstGeom prst="rect">
            <a:avLst/>
          </a:prstGeom>
          <a:noFill/>
        </p:spPr>
        <p:txBody>
          <a:bodyPr wrap="square">
            <a:spAutoFit/>
          </a:bodyPr>
          <a:lstStyle/>
          <a:p>
            <a:pPr algn="just">
              <a:buNone/>
            </a:pPr>
            <a:r>
              <a:rPr lang="en-US" sz="1700" b="1" dirty="0">
                <a:effectLst/>
                <a:latin typeface="Times New Roman" panose="02020603050405020304" pitchFamily="18" charset="0"/>
                <a:cs typeface="Times New Roman" panose="02020603050405020304" pitchFamily="18" charset="0"/>
              </a:rPr>
              <a:t>Segment 0 Customers: VIPs (Our Consistent Buyers)</a:t>
            </a:r>
          </a:p>
          <a:p>
            <a:pPr algn="just">
              <a:buNone/>
            </a:pPr>
            <a:endParaRPr lang="en-US" sz="1700" b="1"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Profile:</a:t>
            </a:r>
            <a:r>
              <a:rPr lang="en-US" sz="1700" dirty="0">
                <a:effectLst/>
                <a:latin typeface="Times New Roman" panose="02020603050405020304" pitchFamily="18" charset="0"/>
                <a:cs typeface="Times New Roman" panose="02020603050405020304" pitchFamily="18" charset="0"/>
              </a:rPr>
              <a:t> High Recency (just purchased, 0.25), medium Frequency (0.56), and medium Monetary value (0.55). These customers like us but aren't fully engaged or maxing out their spend.</a:t>
            </a:r>
          </a:p>
          <a:p>
            <a:pPr algn="just"/>
            <a:endParaRPr lang="en-US" sz="1700"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Retention Goal:</a:t>
            </a:r>
            <a:r>
              <a:rPr lang="en-US" sz="1700" dirty="0">
                <a:effectLst/>
                <a:latin typeface="Times New Roman" panose="02020603050405020304" pitchFamily="18" charset="0"/>
                <a:cs typeface="Times New Roman" panose="02020603050405020304" pitchFamily="18" charset="0"/>
              </a:rPr>
              <a:t> Drive Frequency and Monetary Value. Convert recent buyers into habitual buyers.</a:t>
            </a:r>
          </a:p>
          <a:p>
            <a:pPr algn="just"/>
            <a:endParaRPr lang="en-US" sz="1700"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Recommended Strategy:</a:t>
            </a:r>
            <a:endParaRPr lang="en-US" sz="1700" dirty="0">
              <a:effectLst/>
              <a:latin typeface="Times New Roman" panose="02020603050405020304" pitchFamily="18" charset="0"/>
              <a:cs typeface="Times New Roman" panose="02020603050405020304" pitchFamily="18" charset="0"/>
            </a:endParaRPr>
          </a:p>
          <a:p>
            <a:pPr marL="742950" lvl="1" indent="-285750" algn="just">
              <a:spcBef>
                <a:spcPts val="600"/>
              </a:spcBef>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Implement next-purchase incentives immediately after their current transaction (e.g., "Get 15% off your next order if you buy within 30 days").</a:t>
            </a:r>
          </a:p>
          <a:p>
            <a:pPr marL="742950" lvl="1" indent="-285750" algn="just">
              <a:spcBef>
                <a:spcPts val="600"/>
              </a:spcBef>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Personalized cross-sell recommendations (suggesting higher-value or complementary products) to boost the Monetary score.</a:t>
            </a:r>
          </a:p>
          <a:p>
            <a:pPr marL="742950" lvl="1" indent="-285750" algn="just">
              <a:spcBef>
                <a:spcPts val="600"/>
              </a:spcBef>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Introduce a loyalty tier system (points, milestones).</a:t>
            </a:r>
            <a:endParaRPr lang="en-US" sz="170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700" b="1" dirty="0">
                <a:effectLst/>
                <a:latin typeface="Times New Roman" panose="02020603050405020304" pitchFamily="18" charset="0"/>
                <a:cs typeface="Times New Roman" panose="02020603050405020304" pitchFamily="18" charset="0"/>
              </a:rPr>
              <a:t>Key Action:</a:t>
            </a:r>
            <a:r>
              <a:rPr lang="en-US" sz="1700" dirty="0">
                <a:effectLst/>
                <a:latin typeface="Times New Roman" panose="02020603050405020304" pitchFamily="18" charset="0"/>
                <a:cs typeface="Times New Roman" panose="02020603050405020304" pitchFamily="18" charset="0"/>
              </a:rPr>
              <a:t> Increase cadence of value-driven communication.</a:t>
            </a:r>
          </a:p>
        </p:txBody>
      </p:sp>
    </p:spTree>
    <p:extLst>
      <p:ext uri="{BB962C8B-B14F-4D97-AF65-F5344CB8AC3E}">
        <p14:creationId xmlns:p14="http://schemas.microsoft.com/office/powerpoint/2010/main" val="3892447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578124-95F1-6F40-FB66-E7CC057C6519}"/>
              </a:ext>
            </a:extLst>
          </p:cNvPr>
          <p:cNvSpPr txBox="1">
            <a:spLocks/>
          </p:cNvSpPr>
          <p:nvPr/>
        </p:nvSpPr>
        <p:spPr>
          <a:xfrm>
            <a:off x="770021" y="866274"/>
            <a:ext cx="9011653"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Recommended Strategy to Retain Customers</a:t>
            </a:r>
          </a:p>
        </p:txBody>
      </p:sp>
      <p:sp>
        <p:nvSpPr>
          <p:cNvPr id="6" name="TextBox 5">
            <a:extLst>
              <a:ext uri="{FF2B5EF4-FFF2-40B4-BE49-F238E27FC236}">
                <a16:creationId xmlns:a16="http://schemas.microsoft.com/office/drawing/2014/main" id="{9C0CE7DA-C7FD-CA94-432D-2A9CAF3BD94C}"/>
              </a:ext>
            </a:extLst>
          </p:cNvPr>
          <p:cNvSpPr txBox="1"/>
          <p:nvPr/>
        </p:nvSpPr>
        <p:spPr>
          <a:xfrm>
            <a:off x="1223211" y="2303961"/>
            <a:ext cx="9745579" cy="4447371"/>
          </a:xfrm>
          <a:prstGeom prst="rect">
            <a:avLst/>
          </a:prstGeom>
          <a:noFill/>
        </p:spPr>
        <p:txBody>
          <a:bodyPr wrap="square">
            <a:spAutoFit/>
          </a:bodyPr>
          <a:lstStyle/>
          <a:p>
            <a:pPr algn="just">
              <a:buNone/>
            </a:pPr>
            <a:r>
              <a:rPr lang="en-US" sz="1700" b="1" dirty="0">
                <a:effectLst/>
                <a:latin typeface="Times New Roman" panose="02020603050405020304" pitchFamily="18" charset="0"/>
                <a:cs typeface="Times New Roman" panose="02020603050405020304" pitchFamily="18" charset="0"/>
              </a:rPr>
              <a:t>Segment </a:t>
            </a:r>
            <a:r>
              <a:rPr lang="en-US" sz="1700" b="1" dirty="0">
                <a:latin typeface="Times New Roman" panose="02020603050405020304" pitchFamily="18" charset="0"/>
                <a:cs typeface="Times New Roman" panose="02020603050405020304" pitchFamily="18" charset="0"/>
              </a:rPr>
              <a:t>1 Customers : </a:t>
            </a:r>
            <a:r>
              <a:rPr lang="en-US" sz="1700" b="1" dirty="0">
                <a:effectLst/>
                <a:latin typeface="Times New Roman" panose="02020603050405020304" pitchFamily="18" charset="0"/>
                <a:cs typeface="Times New Roman" panose="02020603050405020304" pitchFamily="18" charset="0"/>
              </a:rPr>
              <a:t>Loyal Regulars (Mid-Level Customers)</a:t>
            </a:r>
          </a:p>
          <a:p>
            <a:pPr algn="just">
              <a:buNone/>
            </a:pPr>
            <a:endParaRPr lang="en-US" sz="1700" b="1"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Profile:</a:t>
            </a:r>
            <a:r>
              <a:rPr lang="en-US" sz="1700" dirty="0">
                <a:effectLst/>
                <a:latin typeface="Times New Roman" panose="02020603050405020304" pitchFamily="18" charset="0"/>
                <a:cs typeface="Times New Roman" panose="02020603050405020304" pitchFamily="18" charset="0"/>
              </a:rPr>
              <a:t> Good standing on all three metrics, but not market-leading. Low Recency (0.41), Low Frequency (0.21), Low Monetary (0.20). They are steady and predictable, but risk becoming stagnant.</a:t>
            </a:r>
          </a:p>
          <a:p>
            <a:pPr algn="just"/>
            <a:endParaRPr lang="en-US" sz="1700" dirty="0">
              <a:effectLst/>
              <a:latin typeface="Times New Roman" panose="02020603050405020304" pitchFamily="18" charset="0"/>
              <a:cs typeface="Times New Roman" panose="02020603050405020304" pitchFamily="18" charset="0"/>
            </a:endParaRPr>
          </a:p>
          <a:p>
            <a:pPr algn="just"/>
            <a:r>
              <a:rPr lang="en-US" sz="1700" b="1" dirty="0">
                <a:effectLst/>
                <a:latin typeface="Times New Roman" panose="02020603050405020304" pitchFamily="18" charset="0"/>
                <a:cs typeface="Times New Roman" panose="02020603050405020304" pitchFamily="18" charset="0"/>
              </a:rPr>
              <a:t>Retention Goal:</a:t>
            </a:r>
            <a:r>
              <a:rPr lang="en-US" sz="1700" dirty="0">
                <a:effectLst/>
                <a:latin typeface="Times New Roman" panose="02020603050405020304" pitchFamily="18" charset="0"/>
                <a:cs typeface="Times New Roman" panose="02020603050405020304" pitchFamily="18" charset="0"/>
              </a:rPr>
              <a:t> Build stronger habit, reward </a:t>
            </a:r>
            <a:r>
              <a:rPr lang="en-US" sz="1700" dirty="0">
                <a:latin typeface="Times New Roman" panose="02020603050405020304" pitchFamily="18" charset="0"/>
                <a:cs typeface="Times New Roman" panose="02020603050405020304" pitchFamily="18" charset="0"/>
              </a:rPr>
              <a:t>l</a:t>
            </a:r>
            <a:r>
              <a:rPr lang="en-US" sz="1700" dirty="0">
                <a:effectLst/>
                <a:latin typeface="Times New Roman" panose="02020603050405020304" pitchFamily="18" charset="0"/>
                <a:cs typeface="Times New Roman" panose="02020603050405020304" pitchFamily="18" charset="0"/>
              </a:rPr>
              <a:t>oyalty and prevent drop-off in Recency.</a:t>
            </a:r>
          </a:p>
          <a:p>
            <a:pPr algn="just"/>
            <a:endParaRPr lang="en-US" sz="170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700" b="1" dirty="0">
                <a:effectLst/>
                <a:latin typeface="Times New Roman" panose="02020603050405020304" pitchFamily="18" charset="0"/>
                <a:cs typeface="Times New Roman" panose="02020603050405020304" pitchFamily="18" charset="0"/>
              </a:rPr>
              <a:t>Recommended Strategy:</a:t>
            </a:r>
            <a:endParaRPr lang="en-US" sz="1700" dirty="0">
              <a:effectLst/>
              <a:latin typeface="Times New Roman" panose="02020603050405020304" pitchFamily="18" charset="0"/>
              <a:cs typeface="Times New Roman" panose="02020603050405020304" pitchFamily="18" charset="0"/>
            </a:endParaRPr>
          </a:p>
          <a:p>
            <a:pPr marL="742950" lvl="1" indent="-285750" algn="just">
              <a:spcBef>
                <a:spcPts val="600"/>
              </a:spcBef>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Introduce a </a:t>
            </a:r>
            <a:r>
              <a:rPr lang="en-US" sz="1700" b="1" dirty="0">
                <a:effectLst/>
                <a:latin typeface="Times New Roman" panose="02020603050405020304" pitchFamily="18" charset="0"/>
                <a:cs typeface="Times New Roman" panose="02020603050405020304" pitchFamily="18" charset="0"/>
              </a:rPr>
              <a:t>mid-tier loyalty program</a:t>
            </a:r>
            <a:r>
              <a:rPr lang="en-US" sz="1700" dirty="0">
                <a:effectLst/>
                <a:latin typeface="Times New Roman" panose="02020603050405020304" pitchFamily="18" charset="0"/>
                <a:cs typeface="Times New Roman" panose="02020603050405020304" pitchFamily="18" charset="0"/>
              </a:rPr>
              <a:t> with small, exclusive perks (e.g., early access to sales, small birthday reward) to make them feel valued.</a:t>
            </a:r>
          </a:p>
          <a:p>
            <a:pPr marL="742950" lvl="1" indent="-285750" algn="just">
              <a:spcBef>
                <a:spcPts val="600"/>
              </a:spcBef>
              <a:spcAft>
                <a:spcPts val="600"/>
              </a:spcAft>
              <a:buFont typeface="Arial" panose="020B0604020202020204" pitchFamily="34" charset="0"/>
              <a:buChar char="•"/>
            </a:pPr>
            <a:r>
              <a:rPr lang="en-US" sz="1700" dirty="0">
                <a:effectLst/>
                <a:latin typeface="Times New Roman" panose="02020603050405020304" pitchFamily="18" charset="0"/>
                <a:cs typeface="Times New Roman" panose="02020603050405020304" pitchFamily="18" charset="0"/>
              </a:rPr>
              <a:t>Focus on </a:t>
            </a:r>
            <a:r>
              <a:rPr lang="en-US" sz="1700" b="1" dirty="0">
                <a:effectLst/>
                <a:latin typeface="Times New Roman" panose="02020603050405020304" pitchFamily="18" charset="0"/>
                <a:cs typeface="Times New Roman" panose="02020603050405020304" pitchFamily="18" charset="0"/>
              </a:rPr>
              <a:t>surprise-and-delight</a:t>
            </a:r>
            <a:r>
              <a:rPr lang="en-US" sz="1700" dirty="0">
                <a:effectLst/>
                <a:latin typeface="Times New Roman" panose="02020603050405020304" pitchFamily="18" charset="0"/>
                <a:cs typeface="Times New Roman" panose="02020603050405020304" pitchFamily="18" charset="0"/>
              </a:rPr>
              <a:t> moments (e.g., random free shipping codes) to maintain emotional connection and encourage the next purchase.</a:t>
            </a:r>
          </a:p>
          <a:p>
            <a:pPr marL="742950" lvl="1" indent="-285750" algn="just">
              <a:spcBef>
                <a:spcPts val="600"/>
              </a:spcBef>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Highlight popular or trending products to re-ignite interest.</a:t>
            </a:r>
            <a:endParaRPr lang="en-US" sz="170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700" b="1" dirty="0">
                <a:effectLst/>
                <a:latin typeface="Times New Roman" panose="02020603050405020304" pitchFamily="18" charset="0"/>
                <a:cs typeface="Times New Roman" panose="02020603050405020304" pitchFamily="18" charset="0"/>
              </a:rPr>
              <a:t>Key Action:</a:t>
            </a:r>
            <a:r>
              <a:rPr lang="en-US" sz="1700" dirty="0">
                <a:effectLst/>
                <a:latin typeface="Times New Roman" panose="02020603050405020304" pitchFamily="18" charset="0"/>
                <a:cs typeface="Times New Roman" panose="02020603050405020304" pitchFamily="18" charset="0"/>
              </a:rPr>
              <a:t> Reward engagement to solidify their habit and increase frequency.</a:t>
            </a:r>
          </a:p>
        </p:txBody>
      </p:sp>
    </p:spTree>
    <p:extLst>
      <p:ext uri="{BB962C8B-B14F-4D97-AF65-F5344CB8AC3E}">
        <p14:creationId xmlns:p14="http://schemas.microsoft.com/office/powerpoint/2010/main" val="3375330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375A163-F2D8-C153-261A-8AD1AB9F1CD3}"/>
              </a:ext>
            </a:extLst>
          </p:cNvPr>
          <p:cNvSpPr txBox="1">
            <a:spLocks/>
          </p:cNvSpPr>
          <p:nvPr/>
        </p:nvSpPr>
        <p:spPr>
          <a:xfrm>
            <a:off x="770021" y="866274"/>
            <a:ext cx="9011653"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Recommended Strategy to Retain Customers</a:t>
            </a:r>
          </a:p>
        </p:txBody>
      </p:sp>
      <p:sp>
        <p:nvSpPr>
          <p:cNvPr id="6" name="TextBox 5">
            <a:extLst>
              <a:ext uri="{FF2B5EF4-FFF2-40B4-BE49-F238E27FC236}">
                <a16:creationId xmlns:a16="http://schemas.microsoft.com/office/drawing/2014/main" id="{7A80664F-6CD0-565F-F0FB-EA3B22F9DE13}"/>
              </a:ext>
            </a:extLst>
          </p:cNvPr>
          <p:cNvSpPr txBox="1"/>
          <p:nvPr/>
        </p:nvSpPr>
        <p:spPr>
          <a:xfrm>
            <a:off x="1376612" y="2285776"/>
            <a:ext cx="9596187" cy="4478149"/>
          </a:xfrm>
          <a:prstGeom prst="rect">
            <a:avLst/>
          </a:prstGeom>
          <a:noFill/>
        </p:spPr>
        <p:txBody>
          <a:bodyPr wrap="square">
            <a:spAutoFit/>
          </a:bodyPr>
          <a:lstStyle/>
          <a:p>
            <a:pPr algn="just">
              <a:buNone/>
            </a:pPr>
            <a:r>
              <a:rPr lang="en-US" sz="1600" b="1" dirty="0">
                <a:effectLst/>
                <a:latin typeface="Times New Roman" panose="02020603050405020304" pitchFamily="18" charset="0"/>
                <a:cs typeface="Times New Roman" panose="02020603050405020304" pitchFamily="18" charset="0"/>
              </a:rPr>
              <a:t>Segment 2 Customers: At Risk / Lost Customers (Highest Priority for Reactivation)</a:t>
            </a:r>
          </a:p>
          <a:p>
            <a:pPr algn="just">
              <a:buNone/>
            </a:pPr>
            <a:endParaRPr lang="en-US" sz="1600" b="1" dirty="0">
              <a:effectLst/>
              <a:latin typeface="Times New Roman" panose="02020603050405020304" pitchFamily="18" charset="0"/>
              <a:cs typeface="Times New Roman" panose="02020603050405020304" pitchFamily="18" charset="0"/>
            </a:endParaRPr>
          </a:p>
          <a:p>
            <a:pPr algn="just"/>
            <a:r>
              <a:rPr lang="en-US" sz="1600" b="1" dirty="0">
                <a:effectLst/>
                <a:latin typeface="Times New Roman" panose="02020603050405020304" pitchFamily="18" charset="0"/>
                <a:cs typeface="Times New Roman" panose="02020603050405020304" pitchFamily="18" charset="0"/>
              </a:rPr>
              <a:t>Profile:</a:t>
            </a:r>
            <a:r>
              <a:rPr lang="en-US" sz="1600" dirty="0">
                <a:effectLst/>
                <a:latin typeface="Times New Roman" panose="02020603050405020304" pitchFamily="18" charset="0"/>
                <a:cs typeface="Times New Roman" panose="02020603050405020304" pitchFamily="18" charset="0"/>
              </a:rPr>
              <a:t> Critically High Recency</a:t>
            </a:r>
            <a:r>
              <a:rPr lang="en-US" sz="1600" b="1" dirty="0">
                <a:effectLst/>
                <a:latin typeface="Times New Roman" panose="02020603050405020304" pitchFamily="18" charset="0"/>
                <a:cs typeface="Times New Roman" panose="02020603050405020304" pitchFamily="18" charset="0"/>
              </a:rPr>
              <a:t> (1.0 - haven't bought recently)</a:t>
            </a:r>
            <a:r>
              <a:rPr lang="en-US" sz="1600" dirty="0">
                <a:effectLst/>
                <a:latin typeface="Times New Roman" panose="02020603050405020304" pitchFamily="18" charset="0"/>
                <a:cs typeface="Times New Roman" panose="02020603050405020304" pitchFamily="18" charset="0"/>
              </a:rPr>
              <a:t>. Their Frequency (0.58) and Monetary (0.25) were good previously. These are former high-value customers who have churned.</a:t>
            </a:r>
          </a:p>
          <a:p>
            <a:pPr algn="just"/>
            <a:endParaRPr lang="en-US" sz="1600" dirty="0">
              <a:effectLst/>
              <a:latin typeface="Times New Roman" panose="02020603050405020304" pitchFamily="18" charset="0"/>
              <a:cs typeface="Times New Roman" panose="02020603050405020304" pitchFamily="18" charset="0"/>
            </a:endParaRPr>
          </a:p>
          <a:p>
            <a:pPr algn="just"/>
            <a:r>
              <a:rPr lang="en-US" sz="1600" b="1" dirty="0">
                <a:effectLst/>
                <a:latin typeface="Times New Roman" panose="02020603050405020304" pitchFamily="18" charset="0"/>
                <a:cs typeface="Times New Roman" panose="02020603050405020304" pitchFamily="18" charset="0"/>
              </a:rPr>
              <a:t>Retention Goal:</a:t>
            </a:r>
            <a:r>
              <a:rPr lang="en-US" sz="1600" dirty="0">
                <a:effectLst/>
                <a:latin typeface="Times New Roman" panose="02020603050405020304" pitchFamily="18" charset="0"/>
                <a:cs typeface="Times New Roman" panose="02020603050405020304" pitchFamily="18" charset="0"/>
              </a:rPr>
              <a:t> Immediate Reactivation</a:t>
            </a:r>
            <a:r>
              <a:rPr lang="en-US" sz="1600" dirty="0">
                <a:latin typeface="Times New Roman" panose="02020603050405020304" pitchFamily="18" charset="0"/>
                <a:cs typeface="Times New Roman" panose="02020603050405020304" pitchFamily="18" charset="0"/>
              </a:rPr>
              <a:t> and learn why they left. </a:t>
            </a:r>
            <a:r>
              <a:rPr lang="en-US" sz="1600" dirty="0">
                <a:effectLst/>
                <a:latin typeface="Times New Roman" panose="02020603050405020304" pitchFamily="18" charset="0"/>
                <a:cs typeface="Times New Roman" panose="02020603050405020304" pitchFamily="18" charset="0"/>
              </a:rPr>
              <a:t>Get them to purchase anything to lower the Recency score.</a:t>
            </a:r>
          </a:p>
          <a:p>
            <a:pPr algn="just"/>
            <a:endParaRPr lang="en-US" sz="160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600" b="1" dirty="0">
                <a:effectLst/>
                <a:latin typeface="Times New Roman" panose="02020603050405020304" pitchFamily="18" charset="0"/>
                <a:cs typeface="Times New Roman" panose="02020603050405020304" pitchFamily="18" charset="0"/>
              </a:rPr>
              <a:t>Recommended Strategy:</a:t>
            </a:r>
            <a:endParaRPr lang="en-US" sz="1600" dirty="0">
              <a:effectLst/>
              <a:latin typeface="Times New Roman" panose="02020603050405020304" pitchFamily="18" charset="0"/>
              <a:cs typeface="Times New Roman" panose="02020603050405020304" pitchFamily="18" charset="0"/>
            </a:endParaRPr>
          </a:p>
          <a:p>
            <a:pPr marL="742950" lvl="1" indent="-285750" algn="just">
              <a:spcBef>
                <a:spcPts val="60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Launch a </a:t>
            </a:r>
            <a:r>
              <a:rPr lang="en-US" sz="1600" b="1" dirty="0">
                <a:effectLst/>
                <a:latin typeface="Times New Roman" panose="02020603050405020304" pitchFamily="18" charset="0"/>
                <a:cs typeface="Times New Roman" panose="02020603050405020304" pitchFamily="18" charset="0"/>
              </a:rPr>
              <a:t>deep-discount win-back campaign</a:t>
            </a:r>
            <a:r>
              <a:rPr lang="en-US" sz="1600" dirty="0">
                <a:effectLst/>
                <a:latin typeface="Times New Roman" panose="02020603050405020304" pitchFamily="18" charset="0"/>
                <a:cs typeface="Times New Roman" panose="02020603050405020304" pitchFamily="18" charset="0"/>
              </a:rPr>
              <a:t> (e.g., "50% off , free delivery or a free gift with purchase") with a clear expiration date to create urgency.</a:t>
            </a:r>
          </a:p>
          <a:p>
            <a:pPr marL="742950" lvl="1" indent="-285750" algn="just">
              <a:spcBef>
                <a:spcPts val="600"/>
              </a:spcBef>
              <a:spcAft>
                <a:spcPts val="600"/>
              </a:spcAft>
              <a:buFont typeface="Arial" panose="020B0604020202020204" pitchFamily="34" charset="0"/>
              <a:buChar char="•"/>
            </a:pPr>
            <a:r>
              <a:rPr lang="en-US" sz="1600" dirty="0">
                <a:effectLst/>
                <a:latin typeface="Times New Roman" panose="02020603050405020304" pitchFamily="18" charset="0"/>
                <a:cs typeface="Times New Roman" panose="02020603050405020304" pitchFamily="18" charset="0"/>
              </a:rPr>
              <a:t>Use direct, high-touch communication (phone or personalized email) to </a:t>
            </a:r>
            <a:r>
              <a:rPr lang="en-US" sz="1600" b="1" dirty="0">
                <a:effectLst/>
                <a:latin typeface="Times New Roman" panose="02020603050405020304" pitchFamily="18" charset="0"/>
                <a:cs typeface="Times New Roman" panose="02020603050405020304" pitchFamily="18" charset="0"/>
              </a:rPr>
              <a:t>solicit feedback</a:t>
            </a:r>
            <a:r>
              <a:rPr lang="en-US" sz="1600" dirty="0">
                <a:effectLst/>
                <a:latin typeface="Times New Roman" panose="02020603050405020304" pitchFamily="18" charset="0"/>
                <a:cs typeface="Times New Roman" panose="02020603050405020304" pitchFamily="18" charset="0"/>
              </a:rPr>
              <a:t> on why they left, gathering crucial insight for product improvement.</a:t>
            </a:r>
          </a:p>
          <a:p>
            <a:pPr marL="742950" lvl="1" indent="-285750" algn="just">
              <a:spcBef>
                <a:spcPts val="600"/>
              </a:spcBef>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Limit marketing spend on non-responsive customers, reallocate to loyal groups.</a:t>
            </a:r>
            <a:endParaRPr lang="en-US" sz="1600" dirty="0">
              <a:effectLst/>
              <a:latin typeface="Times New Roman" panose="02020603050405020304" pitchFamily="18" charset="0"/>
              <a:cs typeface="Times New Roman" panose="02020603050405020304" pitchFamily="18" charset="0"/>
            </a:endParaRPr>
          </a:p>
          <a:p>
            <a:pPr algn="just">
              <a:spcBef>
                <a:spcPts val="600"/>
              </a:spcBef>
              <a:spcAft>
                <a:spcPts val="600"/>
              </a:spcAft>
            </a:pPr>
            <a:r>
              <a:rPr lang="en-US" sz="1600" b="1" dirty="0">
                <a:effectLst/>
                <a:latin typeface="Times New Roman" panose="02020603050405020304" pitchFamily="18" charset="0"/>
                <a:cs typeface="Times New Roman" panose="02020603050405020304" pitchFamily="18" charset="0"/>
              </a:rPr>
              <a:t>Key Action:</a:t>
            </a:r>
            <a:r>
              <a:rPr lang="en-US" sz="1600" dirty="0">
                <a:effectLst/>
                <a:latin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cs typeface="Times New Roman" panose="02020603050405020304" pitchFamily="18" charset="0"/>
              </a:rPr>
              <a:t>Aggressive, data-driven win-back campaigns and lower churn rate.</a:t>
            </a:r>
            <a:endParaRPr lang="en-US" sz="1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9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D32490-178A-8603-D13D-43DE04087529}"/>
              </a:ext>
            </a:extLst>
          </p:cNvPr>
          <p:cNvSpPr txBox="1">
            <a:spLocks/>
          </p:cNvSpPr>
          <p:nvPr/>
        </p:nvSpPr>
        <p:spPr>
          <a:xfrm>
            <a:off x="770021" y="866274"/>
            <a:ext cx="9011653" cy="60453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r>
              <a:rPr lang="en-US" sz="3600" dirty="0">
                <a:solidFill>
                  <a:schemeClr val="bg1"/>
                </a:solidFill>
                <a:latin typeface="Times New Roman" panose="02020603050405020304" pitchFamily="18" charset="0"/>
                <a:cs typeface="Times New Roman" panose="02020603050405020304" pitchFamily="18" charset="0"/>
              </a:rPr>
              <a:t>Actionable Recommendation</a:t>
            </a:r>
          </a:p>
        </p:txBody>
      </p:sp>
      <p:sp>
        <p:nvSpPr>
          <p:cNvPr id="5" name="TextBox 4">
            <a:extLst>
              <a:ext uri="{FF2B5EF4-FFF2-40B4-BE49-F238E27FC236}">
                <a16:creationId xmlns:a16="http://schemas.microsoft.com/office/drawing/2014/main" id="{5355131A-2EF1-DB58-6618-93091B281E04}"/>
              </a:ext>
            </a:extLst>
          </p:cNvPr>
          <p:cNvSpPr txBox="1"/>
          <p:nvPr/>
        </p:nvSpPr>
        <p:spPr>
          <a:xfrm>
            <a:off x="770021" y="2613392"/>
            <a:ext cx="5931568" cy="1631216"/>
          </a:xfrm>
          <a:prstGeom prst="rect">
            <a:avLst/>
          </a:prstGeom>
          <a:noFill/>
        </p:spPr>
        <p:txBody>
          <a:bodyPr wrap="square">
            <a:spAutoFit/>
          </a:bodyPr>
          <a:lstStyle/>
          <a:p>
            <a:pPr algn="just">
              <a:buNone/>
            </a:pPr>
            <a:r>
              <a:rPr lang="en-US" sz="2000" dirty="0">
                <a:latin typeface="Times New Roman" panose="02020603050405020304" pitchFamily="18" charset="0"/>
                <a:cs typeface="Times New Roman" panose="02020603050405020304" pitchFamily="18" charset="0"/>
              </a:rPr>
              <a:t>We recommend allocating the majority of our reactivation budget to the </a:t>
            </a:r>
            <a:r>
              <a:rPr lang="en-US" sz="2000" b="1" dirty="0">
                <a:latin typeface="Times New Roman" panose="02020603050405020304" pitchFamily="18" charset="0"/>
                <a:cs typeface="Times New Roman" panose="02020603050405020304" pitchFamily="18" charset="0"/>
              </a:rPr>
              <a:t>At Risk/Lost</a:t>
            </a:r>
            <a:r>
              <a:rPr lang="en-US" sz="2000" dirty="0">
                <a:latin typeface="Times New Roman" panose="02020603050405020304" pitchFamily="18" charset="0"/>
                <a:cs typeface="Times New Roman" panose="02020603050405020304" pitchFamily="18" charset="0"/>
              </a:rPr>
              <a:t> segment due to their high historical value, and our engagement budget to the </a:t>
            </a:r>
            <a:r>
              <a:rPr lang="en-US" sz="2000" b="1" dirty="0">
                <a:latin typeface="Times New Roman" panose="02020603050405020304" pitchFamily="18" charset="0"/>
                <a:cs typeface="Times New Roman" panose="02020603050405020304" pitchFamily="18" charset="0"/>
              </a:rPr>
              <a:t>VIP</a:t>
            </a:r>
            <a:r>
              <a:rPr lang="en-US" sz="2000" dirty="0">
                <a:latin typeface="Times New Roman" panose="02020603050405020304" pitchFamily="18" charset="0"/>
                <a:cs typeface="Times New Roman" panose="02020603050405020304" pitchFamily="18" charset="0"/>
              </a:rPr>
              <a:t> segment to convert them into Loyal Regulars.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641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E701-DDAD-6807-A33A-6A86C100D3EF}"/>
              </a:ext>
            </a:extLst>
          </p:cNvPr>
          <p:cNvSpPr>
            <a:spLocks noGrp="1"/>
          </p:cNvSpPr>
          <p:nvPr>
            <p:ph type="title"/>
          </p:nvPr>
        </p:nvSpPr>
        <p:spPr>
          <a:xfrm>
            <a:off x="4517733" y="3429000"/>
            <a:ext cx="3156535" cy="1778585"/>
          </a:xfrm>
        </p:spPr>
        <p:txBody>
          <a:bodyPr/>
          <a:lstStyle/>
          <a:p>
            <a:pPr algn="ctr"/>
            <a:r>
              <a:rPr lang="en-US" sz="6000" dirty="0">
                <a:latin typeface="Times New Roman" panose="02020603050405020304" pitchFamily="18" charset="0"/>
                <a:cs typeface="Times New Roman" panose="02020603050405020304" pitchFamily="18" charset="0"/>
              </a:rPr>
              <a:t>THANK YOU</a:t>
            </a:r>
          </a:p>
        </p:txBody>
      </p:sp>
      <p:sp>
        <p:nvSpPr>
          <p:cNvPr id="4" name="TextBox 3">
            <a:extLst>
              <a:ext uri="{FF2B5EF4-FFF2-40B4-BE49-F238E27FC236}">
                <a16:creationId xmlns:a16="http://schemas.microsoft.com/office/drawing/2014/main" id="{968FE963-1755-0A15-304D-ED6A0347B5B6}"/>
              </a:ext>
            </a:extLst>
          </p:cNvPr>
          <p:cNvSpPr txBox="1"/>
          <p:nvPr/>
        </p:nvSpPr>
        <p:spPr>
          <a:xfrm>
            <a:off x="3543301" y="6154153"/>
            <a:ext cx="5105399" cy="52322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Prepared by: </a:t>
            </a:r>
            <a:r>
              <a:rPr lang="en-US" sz="2800" dirty="0">
                <a:latin typeface="Times New Roman" panose="02020603050405020304" pitchFamily="18" charset="0"/>
                <a:cs typeface="Times New Roman" panose="02020603050405020304" pitchFamily="18" charset="0"/>
              </a:rPr>
              <a:t>Oluwamuyiwa Jaiyeola</a:t>
            </a:r>
          </a:p>
        </p:txBody>
      </p:sp>
    </p:spTree>
    <p:extLst>
      <p:ext uri="{BB962C8B-B14F-4D97-AF65-F5344CB8AC3E}">
        <p14:creationId xmlns:p14="http://schemas.microsoft.com/office/powerpoint/2010/main" val="29282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D6DC8BA-6CC5-B633-7F06-C869C17BA4C8}"/>
              </a:ext>
            </a:extLst>
          </p:cNvPr>
          <p:cNvSpPr txBox="1">
            <a:spLocks/>
          </p:cNvSpPr>
          <p:nvPr/>
        </p:nvSpPr>
        <p:spPr>
          <a:xfrm>
            <a:off x="6188324" y="2433237"/>
            <a:ext cx="4722628" cy="10961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itchFamily="2" charset="2"/>
              <a:buChar char="§"/>
            </a:pPr>
            <a:endParaRPr lang="en-US" sz="3200" dirty="0">
              <a:solidFill>
                <a:srgbClr val="1F2754"/>
              </a:solidFill>
              <a:latin typeface="Montserrat Medium" pitchFamily="2" charset="77"/>
            </a:endParaRPr>
          </a:p>
        </p:txBody>
      </p:sp>
      <p:sp>
        <p:nvSpPr>
          <p:cNvPr id="2" name="Title 1">
            <a:extLst>
              <a:ext uri="{FF2B5EF4-FFF2-40B4-BE49-F238E27FC236}">
                <a16:creationId xmlns:a16="http://schemas.microsoft.com/office/drawing/2014/main" id="{4E8C4028-0719-D3DC-E5AA-C09820777CD3}"/>
              </a:ext>
            </a:extLst>
          </p:cNvPr>
          <p:cNvSpPr>
            <a:spLocks noGrp="1"/>
          </p:cNvSpPr>
          <p:nvPr>
            <p:ph type="title"/>
          </p:nvPr>
        </p:nvSpPr>
        <p:spPr>
          <a:xfrm>
            <a:off x="0" y="788977"/>
            <a:ext cx="4652211" cy="766059"/>
          </a:xfrm>
          <a:noFill/>
          <a:ln>
            <a:noFill/>
          </a:ln>
        </p:spPr>
        <p:style>
          <a:lnRef idx="0">
            <a:scrgbClr r="0" g="0" b="0"/>
          </a:lnRef>
          <a:fillRef idx="0">
            <a:scrgbClr r="0" g="0" b="0"/>
          </a:fillRef>
          <a:effectRef idx="0">
            <a:scrgbClr r="0" g="0" b="0"/>
          </a:effectRef>
          <a:fontRef idx="minor">
            <a:schemeClr val="dk1"/>
          </a:fontRef>
        </p:style>
        <p:txBody>
          <a:bodyPr>
            <a:noAutofit/>
          </a:bodyPr>
          <a:lstStyle/>
          <a:p>
            <a:pPr algn="ctr"/>
            <a:r>
              <a:rPr lang="en-US" dirty="0">
                <a:solidFill>
                  <a:schemeClr val="bg1"/>
                </a:solidFill>
                <a:latin typeface="Times New Roman" panose="02020603050405020304" pitchFamily="18" charset="0"/>
                <a:cs typeface="Times New Roman" panose="02020603050405020304" pitchFamily="18" charset="0"/>
              </a:rPr>
              <a:t>Introduction</a:t>
            </a: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F38AAA4-3CD8-5595-6185-142E52860912}"/>
              </a:ext>
            </a:extLst>
          </p:cNvPr>
          <p:cNvSpPr txBox="1"/>
          <p:nvPr/>
        </p:nvSpPr>
        <p:spPr>
          <a:xfrm>
            <a:off x="836196" y="2493397"/>
            <a:ext cx="9956130" cy="3939540"/>
          </a:xfrm>
          <a:prstGeom prst="rect">
            <a:avLst/>
          </a:prstGeom>
          <a:noFill/>
        </p:spPr>
        <p:txBody>
          <a:bodyPr wrap="square">
            <a:spAutoFit/>
          </a:bodyPr>
          <a:lstStyle/>
          <a:p>
            <a:pPr algn="just">
              <a:spcBef>
                <a:spcPts val="756"/>
              </a:spcBef>
              <a:spcAft>
                <a:spcPts val="1008"/>
              </a:spcAft>
              <a:buNone/>
            </a:pPr>
            <a:r>
              <a:rPr lang="en-US" sz="2000" b="0" i="0" dirty="0">
                <a:effectLst/>
                <a:latin typeface="Times New Roman" panose="02020603050405020304" pitchFamily="18" charset="0"/>
                <a:cs typeface="Times New Roman" panose="02020603050405020304" pitchFamily="18" charset="0"/>
              </a:rPr>
              <a:t>Cohort analysis groups customers based on when they first make a purchase (first purchase month) and tracks how long they stay active afterward. This answers how well a customer is being managed after acquisition over a given period.</a:t>
            </a:r>
          </a:p>
          <a:p>
            <a:pPr algn="just">
              <a:spcBef>
                <a:spcPts val="756"/>
              </a:spcBef>
              <a:spcAft>
                <a:spcPts val="1008"/>
              </a:spcAft>
              <a:buNone/>
            </a:pPr>
            <a:r>
              <a:rPr lang="en-US" sz="2000" b="0" i="0" dirty="0">
                <a:effectLst/>
                <a:latin typeface="Times New Roman" panose="02020603050405020304" pitchFamily="18" charset="0"/>
                <a:cs typeface="Times New Roman" panose="02020603050405020304" pitchFamily="18" charset="0"/>
              </a:rPr>
              <a:t>In this project, we’ll use the </a:t>
            </a:r>
            <a:r>
              <a:rPr lang="en-US" sz="2000" b="0" i="0" dirty="0" err="1">
                <a:effectLst/>
                <a:latin typeface="Times New Roman" panose="02020603050405020304" pitchFamily="18" charset="0"/>
                <a:cs typeface="Times New Roman" panose="02020603050405020304" pitchFamily="18" charset="0"/>
              </a:rPr>
              <a:t>shopshere</a:t>
            </a:r>
            <a:r>
              <a:rPr lang="en-US" sz="2000" b="0" i="0" dirty="0">
                <a:effectLst/>
                <a:latin typeface="Times New Roman" panose="02020603050405020304" pitchFamily="18" charset="0"/>
                <a:cs typeface="Times New Roman" panose="02020603050405020304" pitchFamily="18" charset="0"/>
              </a:rPr>
              <a:t> dataset, and group customers based on their </a:t>
            </a:r>
            <a:r>
              <a:rPr lang="en-US" sz="2000" b="0" i="0" dirty="0" err="1">
                <a:effectLst/>
                <a:latin typeface="Times New Roman" panose="02020603050405020304" pitchFamily="18" charset="0"/>
                <a:cs typeface="Times New Roman" panose="02020603050405020304" pitchFamily="18" charset="0"/>
              </a:rPr>
              <a:t>CohortMonth</a:t>
            </a:r>
            <a:r>
              <a:rPr lang="en-US" sz="2000" b="0" i="0" dirty="0">
                <a:effectLst/>
                <a:latin typeface="Times New Roman" panose="02020603050405020304" pitchFamily="18" charset="0"/>
                <a:cs typeface="Times New Roman" panose="02020603050405020304" pitchFamily="18" charset="0"/>
              </a:rPr>
              <a:t> (first month of purchase) and track how many come back to make a purchase again after their first engagement. We'll visualize this with a retention heatmap to show drop-offs across months.</a:t>
            </a:r>
          </a:p>
          <a:p>
            <a:pPr algn="just">
              <a:spcBef>
                <a:spcPts val="756"/>
              </a:spcBef>
              <a:spcAft>
                <a:spcPts val="1008"/>
              </a:spcAft>
              <a:buNone/>
            </a:pPr>
            <a:r>
              <a:rPr lang="en-US" sz="2000" dirty="0">
                <a:latin typeface="Times New Roman" panose="02020603050405020304" pitchFamily="18" charset="0"/>
                <a:cs typeface="Times New Roman" panose="02020603050405020304" pitchFamily="18" charset="0"/>
              </a:rPr>
              <a:t>We’ll measure this using the RFM (Recency, Frequency, Monetary) Analysis metrics. Customers will be segmented using the Segmentation Analysis into distinct clusters based on the patterns in their RFM metrics. This will allow the knowledge about the categories of customers and what strategy will be put in place to address them to maximum satisfaction.</a:t>
            </a:r>
            <a:endParaRPr lang="en-US"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9695728"/>
      </p:ext>
    </p:extLst>
  </p:cSld>
  <p:clrMapOvr>
    <a:masterClrMapping/>
  </p:clrMapOvr>
  <p:transition spd="slow" advTm="27107">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FC918E6-92C1-3CE9-11E3-0F9A2FABE24B}"/>
              </a:ext>
            </a:extLst>
          </p:cNvPr>
          <p:cNvSpPr txBox="1">
            <a:spLocks/>
          </p:cNvSpPr>
          <p:nvPr/>
        </p:nvSpPr>
        <p:spPr>
          <a:xfrm>
            <a:off x="-220579" y="788977"/>
            <a:ext cx="4652211"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Tools Used</a:t>
            </a:r>
          </a:p>
        </p:txBody>
      </p:sp>
      <p:sp>
        <p:nvSpPr>
          <p:cNvPr id="12" name="TextBox 11">
            <a:extLst>
              <a:ext uri="{FF2B5EF4-FFF2-40B4-BE49-F238E27FC236}">
                <a16:creationId xmlns:a16="http://schemas.microsoft.com/office/drawing/2014/main" id="{D5B148C8-5909-EDD7-6883-AF6657DCB0C9}"/>
              </a:ext>
            </a:extLst>
          </p:cNvPr>
          <p:cNvSpPr txBox="1"/>
          <p:nvPr/>
        </p:nvSpPr>
        <p:spPr>
          <a:xfrm>
            <a:off x="830179" y="2815390"/>
            <a:ext cx="4487780"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Jupyter Notebook: for Python coding</a:t>
            </a:r>
          </a:p>
        </p:txBody>
      </p:sp>
      <p:sp>
        <p:nvSpPr>
          <p:cNvPr id="13" name="TextBox 12">
            <a:extLst>
              <a:ext uri="{FF2B5EF4-FFF2-40B4-BE49-F238E27FC236}">
                <a16:creationId xmlns:a16="http://schemas.microsoft.com/office/drawing/2014/main" id="{C6C6F9CF-9B10-E954-DB6D-2AFC16EBBB98}"/>
              </a:ext>
            </a:extLst>
          </p:cNvPr>
          <p:cNvSpPr txBox="1"/>
          <p:nvPr/>
        </p:nvSpPr>
        <p:spPr>
          <a:xfrm>
            <a:off x="830179" y="3279884"/>
            <a:ext cx="4487780"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Numpy, Pandas: for Data Processing</a:t>
            </a:r>
          </a:p>
        </p:txBody>
      </p:sp>
      <p:sp>
        <p:nvSpPr>
          <p:cNvPr id="22" name="TextBox 21">
            <a:extLst>
              <a:ext uri="{FF2B5EF4-FFF2-40B4-BE49-F238E27FC236}">
                <a16:creationId xmlns:a16="http://schemas.microsoft.com/office/drawing/2014/main" id="{76807FB4-2998-32C6-4DF7-9AF77E6997DA}"/>
              </a:ext>
            </a:extLst>
          </p:cNvPr>
          <p:cNvSpPr txBox="1"/>
          <p:nvPr/>
        </p:nvSpPr>
        <p:spPr>
          <a:xfrm>
            <a:off x="830178" y="3749115"/>
            <a:ext cx="5265821"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Matplotlib, Seaborn: for Data Visualization</a:t>
            </a:r>
          </a:p>
        </p:txBody>
      </p:sp>
      <p:sp>
        <p:nvSpPr>
          <p:cNvPr id="24" name="TextBox 23">
            <a:extLst>
              <a:ext uri="{FF2B5EF4-FFF2-40B4-BE49-F238E27FC236}">
                <a16:creationId xmlns:a16="http://schemas.microsoft.com/office/drawing/2014/main" id="{8F35E3C9-FF32-A852-49D0-E9B52D3C6730}"/>
              </a:ext>
            </a:extLst>
          </p:cNvPr>
          <p:cNvSpPr txBox="1"/>
          <p:nvPr/>
        </p:nvSpPr>
        <p:spPr>
          <a:xfrm>
            <a:off x="830178" y="4213609"/>
            <a:ext cx="5265821"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Scikit-Learn: for Statistical Analysis</a:t>
            </a:r>
          </a:p>
        </p:txBody>
      </p:sp>
      <p:sp>
        <p:nvSpPr>
          <p:cNvPr id="25" name="TextBox 24">
            <a:extLst>
              <a:ext uri="{FF2B5EF4-FFF2-40B4-BE49-F238E27FC236}">
                <a16:creationId xmlns:a16="http://schemas.microsoft.com/office/drawing/2014/main" id="{5034F246-5806-5A7C-7C03-2EFEA03610DF}"/>
              </a:ext>
            </a:extLst>
          </p:cNvPr>
          <p:cNvSpPr txBox="1"/>
          <p:nvPr/>
        </p:nvSpPr>
        <p:spPr>
          <a:xfrm>
            <a:off x="830178" y="4718935"/>
            <a:ext cx="5265821" cy="369332"/>
          </a:xfrm>
          <a:prstGeom prst="rect">
            <a:avLst/>
          </a:prstGeom>
          <a:noFill/>
        </p:spPr>
        <p:txBody>
          <a:bodyPr wrap="square" rtlCol="0">
            <a:spAutoFit/>
          </a:bodyPr>
          <a:lstStyle/>
          <a:p>
            <a:pPr marL="285750" indent="-285750">
              <a:buFont typeface="Wingdings" pitchFamily="2" charset="2"/>
              <a:buChar char="v"/>
            </a:pPr>
            <a:r>
              <a:rPr lang="en-US" dirty="0">
                <a:latin typeface="Times New Roman" panose="02020603050405020304" pitchFamily="18" charset="0"/>
                <a:cs typeface="Times New Roman" panose="02020603050405020304" pitchFamily="18" charset="0"/>
              </a:rPr>
              <a:t>  Git, Github: Version Control</a:t>
            </a:r>
          </a:p>
        </p:txBody>
      </p:sp>
    </p:spTree>
    <p:extLst>
      <p:ext uri="{BB962C8B-B14F-4D97-AF65-F5344CB8AC3E}">
        <p14:creationId xmlns:p14="http://schemas.microsoft.com/office/powerpoint/2010/main" val="3752877065"/>
      </p:ext>
    </p:extLst>
  </p:cSld>
  <p:clrMapOvr>
    <a:masterClrMapping/>
  </p:clrMapOvr>
  <p:transition spd="slow" advTm="31209">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F8DA78-52FD-82FE-F592-333919D066A4}"/>
              </a:ext>
            </a:extLst>
          </p:cNvPr>
          <p:cNvSpPr txBox="1">
            <a:spLocks/>
          </p:cNvSpPr>
          <p:nvPr/>
        </p:nvSpPr>
        <p:spPr>
          <a:xfrm>
            <a:off x="-48128" y="788977"/>
            <a:ext cx="6569242"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Dataset Visualization</a:t>
            </a:r>
          </a:p>
        </p:txBody>
      </p:sp>
      <p:pic>
        <p:nvPicPr>
          <p:cNvPr id="6" name="Picture 5">
            <a:extLst>
              <a:ext uri="{FF2B5EF4-FFF2-40B4-BE49-F238E27FC236}">
                <a16:creationId xmlns:a16="http://schemas.microsoft.com/office/drawing/2014/main" id="{B7FE5791-BABB-8988-41AE-E0D1E0742322}"/>
              </a:ext>
            </a:extLst>
          </p:cNvPr>
          <p:cNvPicPr>
            <a:picLocks noChangeAspect="1"/>
          </p:cNvPicPr>
          <p:nvPr/>
        </p:nvPicPr>
        <p:blipFill>
          <a:blip r:embed="rId3"/>
          <a:stretch>
            <a:fillRect/>
          </a:stretch>
        </p:blipFill>
        <p:spPr>
          <a:xfrm>
            <a:off x="457961" y="2618874"/>
            <a:ext cx="11276077" cy="3733800"/>
          </a:xfrm>
          <a:prstGeom prst="rect">
            <a:avLst/>
          </a:prstGeom>
        </p:spPr>
      </p:pic>
    </p:spTree>
    <p:extLst>
      <p:ext uri="{BB962C8B-B14F-4D97-AF65-F5344CB8AC3E}">
        <p14:creationId xmlns:p14="http://schemas.microsoft.com/office/powerpoint/2010/main" val="1965804430"/>
      </p:ext>
    </p:extLst>
  </p:cSld>
  <p:clrMapOvr>
    <a:masterClrMapping/>
  </p:clrMapOvr>
  <p:transition spd="slow" advTm="10000">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09F2F6D-11A2-545B-3C1D-D560440C9A69}"/>
              </a:ext>
            </a:extLst>
          </p:cNvPr>
          <p:cNvSpPr txBox="1">
            <a:spLocks/>
          </p:cNvSpPr>
          <p:nvPr/>
        </p:nvSpPr>
        <p:spPr>
          <a:xfrm>
            <a:off x="517356" y="788977"/>
            <a:ext cx="6569242"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Exploratory Data Analysis</a:t>
            </a:r>
          </a:p>
        </p:txBody>
      </p:sp>
      <p:pic>
        <p:nvPicPr>
          <p:cNvPr id="8" name="Picture 7">
            <a:extLst>
              <a:ext uri="{FF2B5EF4-FFF2-40B4-BE49-F238E27FC236}">
                <a16:creationId xmlns:a16="http://schemas.microsoft.com/office/drawing/2014/main" id="{59630CD5-726C-4189-55A4-457752FC3825}"/>
              </a:ext>
            </a:extLst>
          </p:cNvPr>
          <p:cNvPicPr>
            <a:picLocks noChangeAspect="1"/>
          </p:cNvPicPr>
          <p:nvPr/>
        </p:nvPicPr>
        <p:blipFill>
          <a:blip r:embed="rId3"/>
          <a:stretch>
            <a:fillRect/>
          </a:stretch>
        </p:blipFill>
        <p:spPr>
          <a:xfrm>
            <a:off x="926431" y="2416018"/>
            <a:ext cx="10339138" cy="4171154"/>
          </a:xfrm>
          <a:prstGeom prst="rect">
            <a:avLst/>
          </a:prstGeom>
        </p:spPr>
      </p:pic>
    </p:spTree>
    <p:extLst>
      <p:ext uri="{BB962C8B-B14F-4D97-AF65-F5344CB8AC3E}">
        <p14:creationId xmlns:p14="http://schemas.microsoft.com/office/powerpoint/2010/main" val="4064548912"/>
      </p:ext>
    </p:extLst>
  </p:cSld>
  <p:clrMapOvr>
    <a:masterClrMapping/>
  </p:clrMapOvr>
  <p:transition spd="slow" advTm="31382">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5139A3-0818-F675-8177-83715C1B9F42}"/>
              </a:ext>
            </a:extLst>
          </p:cNvPr>
          <p:cNvPicPr>
            <a:picLocks noChangeAspect="1"/>
          </p:cNvPicPr>
          <p:nvPr/>
        </p:nvPicPr>
        <p:blipFill>
          <a:blip r:embed="rId3"/>
          <a:stretch>
            <a:fillRect/>
          </a:stretch>
        </p:blipFill>
        <p:spPr>
          <a:xfrm>
            <a:off x="1044575" y="2457114"/>
            <a:ext cx="10102850" cy="3973411"/>
          </a:xfrm>
          <a:prstGeom prst="rect">
            <a:avLst/>
          </a:prstGeom>
        </p:spPr>
      </p:pic>
      <p:sp>
        <p:nvSpPr>
          <p:cNvPr id="8" name="Title 1">
            <a:extLst>
              <a:ext uri="{FF2B5EF4-FFF2-40B4-BE49-F238E27FC236}">
                <a16:creationId xmlns:a16="http://schemas.microsoft.com/office/drawing/2014/main" id="{167FE4E9-9132-544F-A914-241F723BEBA3}"/>
              </a:ext>
            </a:extLst>
          </p:cNvPr>
          <p:cNvSpPr txBox="1">
            <a:spLocks/>
          </p:cNvSpPr>
          <p:nvPr/>
        </p:nvSpPr>
        <p:spPr>
          <a:xfrm>
            <a:off x="-132350" y="788977"/>
            <a:ext cx="6569242"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Feature Engineering</a:t>
            </a:r>
          </a:p>
        </p:txBody>
      </p:sp>
    </p:spTree>
    <p:extLst>
      <p:ext uri="{BB962C8B-B14F-4D97-AF65-F5344CB8AC3E}">
        <p14:creationId xmlns:p14="http://schemas.microsoft.com/office/powerpoint/2010/main" val="3761706010"/>
      </p:ext>
    </p:extLst>
  </p:cSld>
  <p:clrMapOvr>
    <a:masterClrMapping/>
  </p:clrMapOvr>
  <p:transition spd="slow" advTm="64237">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17FBCD-4392-5382-23C1-36BE972A9066}"/>
              </a:ext>
            </a:extLst>
          </p:cNvPr>
          <p:cNvPicPr>
            <a:picLocks noChangeAspect="1"/>
          </p:cNvPicPr>
          <p:nvPr/>
        </p:nvPicPr>
        <p:blipFill>
          <a:blip r:embed="rId3"/>
          <a:stretch>
            <a:fillRect/>
          </a:stretch>
        </p:blipFill>
        <p:spPr>
          <a:xfrm>
            <a:off x="1373932" y="2316079"/>
            <a:ext cx="9444137" cy="4301289"/>
          </a:xfrm>
          <a:prstGeom prst="rect">
            <a:avLst/>
          </a:prstGeom>
        </p:spPr>
      </p:pic>
      <p:sp>
        <p:nvSpPr>
          <p:cNvPr id="5" name="Title 1">
            <a:extLst>
              <a:ext uri="{FF2B5EF4-FFF2-40B4-BE49-F238E27FC236}">
                <a16:creationId xmlns:a16="http://schemas.microsoft.com/office/drawing/2014/main" id="{A8E90B78-3922-27AF-1222-433AD7432A0B}"/>
              </a:ext>
            </a:extLst>
          </p:cNvPr>
          <p:cNvSpPr txBox="1">
            <a:spLocks/>
          </p:cNvSpPr>
          <p:nvPr/>
        </p:nvSpPr>
        <p:spPr>
          <a:xfrm>
            <a:off x="517356" y="788977"/>
            <a:ext cx="6569242"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453959788"/>
      </p:ext>
    </p:extLst>
  </p:cSld>
  <p:clrMapOvr>
    <a:masterClrMapping/>
  </p:clrMapOvr>
  <p:transition spd="slow" advTm="11030">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7120888-EBB4-6273-B07D-D85A71917D17}"/>
              </a:ext>
            </a:extLst>
          </p:cNvPr>
          <p:cNvPicPr>
            <a:picLocks noChangeAspect="1"/>
          </p:cNvPicPr>
          <p:nvPr/>
        </p:nvPicPr>
        <p:blipFill>
          <a:blip r:embed="rId3"/>
          <a:stretch>
            <a:fillRect/>
          </a:stretch>
        </p:blipFill>
        <p:spPr>
          <a:xfrm>
            <a:off x="1152097" y="2435726"/>
            <a:ext cx="9887806" cy="4133516"/>
          </a:xfrm>
          <a:prstGeom prst="rect">
            <a:avLst/>
          </a:prstGeom>
        </p:spPr>
      </p:pic>
      <p:sp>
        <p:nvSpPr>
          <p:cNvPr id="13" name="Title 1">
            <a:extLst>
              <a:ext uri="{FF2B5EF4-FFF2-40B4-BE49-F238E27FC236}">
                <a16:creationId xmlns:a16="http://schemas.microsoft.com/office/drawing/2014/main" id="{3039D6DB-0F0E-4E0F-E794-44FE769BA3ED}"/>
              </a:ext>
            </a:extLst>
          </p:cNvPr>
          <p:cNvSpPr txBox="1">
            <a:spLocks/>
          </p:cNvSpPr>
          <p:nvPr/>
        </p:nvSpPr>
        <p:spPr>
          <a:xfrm>
            <a:off x="-348918" y="788977"/>
            <a:ext cx="6569242" cy="766059"/>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b">
            <a:noAutofit/>
          </a:bodyPr>
          <a:lstStyle>
            <a:lvl1pPr algn="l" defTabSz="457200" rtl="0" eaLnBrk="1" latinLnBrk="0" hangingPunct="1">
              <a:spcBef>
                <a:spcPct val="0"/>
              </a:spcBef>
              <a:buNone/>
              <a:defRPr sz="4000" b="1" kern="12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lang="en-US" dirty="0">
                <a:solidFill>
                  <a:schemeClr val="bg1"/>
                </a:solidFill>
                <a:latin typeface="Times New Roman" panose="02020603050405020304" pitchFamily="18" charset="0"/>
                <a:cs typeface="Times New Roman" panose="02020603050405020304" pitchFamily="18" charset="0"/>
              </a:rPr>
              <a:t>Data Visualization</a:t>
            </a:r>
          </a:p>
        </p:txBody>
      </p:sp>
    </p:spTree>
    <p:extLst>
      <p:ext uri="{BB962C8B-B14F-4D97-AF65-F5344CB8AC3E}">
        <p14:creationId xmlns:p14="http://schemas.microsoft.com/office/powerpoint/2010/main" val="677005642"/>
      </p:ext>
    </p:extLst>
  </p:cSld>
  <p:clrMapOvr>
    <a:masterClrMapping/>
  </p:clrMapOvr>
  <p:transition spd="slow" advTm="33338">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490a8197-7b83-4f10-89b9-83189be3835e}" enabled="0" method="" siteId="{490a8197-7b83-4f10-89b9-83189be3835e}" removed="1"/>
</clbl:labelList>
</file>

<file path=docProps/app.xml><?xml version="1.0" encoding="utf-8"?>
<Properties xmlns="http://schemas.openxmlformats.org/officeDocument/2006/extended-properties" xmlns:vt="http://schemas.openxmlformats.org/officeDocument/2006/docPropsVTypes">
  <Template/>
  <TotalTime>7743</TotalTime>
  <Words>1667</Words>
  <Application>Microsoft Macintosh PowerPoint</Application>
  <PresentationFormat>Widescreen</PresentationFormat>
  <Paragraphs>143</Paragraphs>
  <Slides>25</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Century Gothic</vt:lpstr>
      <vt:lpstr>Montserrat</vt:lpstr>
      <vt:lpstr>Montserrat Medium</vt:lpstr>
      <vt:lpstr>Montserrat SemiBold</vt:lpstr>
      <vt:lpstr>Times New Roman</vt:lpstr>
      <vt:lpstr>Wingdings</vt:lpstr>
      <vt:lpstr>Wingdings 2</vt:lpstr>
      <vt:lpstr>Quotable</vt:lpstr>
      <vt:lpstr>Cohort Analysis For Accessing Customer Retention and  Segmentation in the E-commerce Industry</vt:lpstr>
      <vt:lpstr>Project Objectives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OLUWAMUYIWA JAIYEOLA PETER JAIYEOLA</dc:creator>
  <cp:lastModifiedBy>OLUWAMUYIWA JAIYEOLA PETER JAIYEOLA</cp:lastModifiedBy>
  <cp:revision>20</cp:revision>
  <dcterms:created xsi:type="dcterms:W3CDTF">2025-05-05T23:44:50Z</dcterms:created>
  <dcterms:modified xsi:type="dcterms:W3CDTF">2025-10-20T17:23:35Z</dcterms:modified>
</cp:coreProperties>
</file>