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8" r:id="rId17"/>
    <p:sldId id="275" r:id="rId18"/>
    <p:sldId id="276" r:id="rId19"/>
    <p:sldId id="269" r:id="rId20"/>
    <p:sldId id="270" r:id="rId21"/>
    <p:sldId id="281" r:id="rId22"/>
    <p:sldId id="282" r:id="rId23"/>
    <p:sldId id="271" r:id="rId24"/>
    <p:sldId id="272" r:id="rId25"/>
    <p:sldId id="277" r:id="rId26"/>
    <p:sldId id="284" r:id="rId27"/>
    <p:sldId id="280" r:id="rId28"/>
    <p:sldId id="285" r:id="rId29"/>
    <p:sldId id="283" r:id="rId30"/>
    <p:sldId id="279" r:id="rId3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>
        <p:scale>
          <a:sx n="60" d="100"/>
          <a:sy n="60" d="100"/>
        </p:scale>
        <p:origin x="14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9582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777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948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111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573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911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193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Final Year Project Proposal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Weapon Detection In Surveillance Cameras using AI</a:t>
            </a:r>
            <a:endParaRPr dirty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Supervised By: </a:t>
            </a:r>
            <a:r>
              <a:rPr lang="en-US" sz="1400" dirty="0" smtClean="0">
                <a:solidFill>
                  <a:schemeClr val="tx1"/>
                </a:solidFill>
              </a:rPr>
              <a:t>Dr. Mansoor Alam (Pofessor)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Gap Analysis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1143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Gap Analysis</a:t>
            </a:r>
            <a:endParaRPr dirty="0"/>
          </a:p>
        </p:txBody>
      </p:sp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115714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Delayed Response time in traditional systems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Most systems lack easy access to live stream footage and alert notifications on a single platform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They Lack centralized storage for cross referencing of historical incidents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Most systems require significant upfront costs for hardware like</a:t>
            </a:r>
            <a:r>
              <a:rPr lang="en-US" sz="2000" dirty="0"/>
              <a:t> </a:t>
            </a:r>
            <a:r>
              <a:rPr lang="en-US" sz="2000" dirty="0" smtClean="0"/>
              <a:t>servers and storage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These systems often result in false positives or negatives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 systems may get stuck in detection under varied environmental conditions like occlusion, low lightning or crowd</a:t>
            </a: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42114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dirty="0" smtClean="0"/>
              <a:t>The rising incidents of armed violence create disturbing situation. So the need for automated real time weapon detection in surveillance cameras is increasing. The </a:t>
            </a:r>
            <a:r>
              <a:rPr lang="en-US" sz="2000" b="1" dirty="0" smtClean="0"/>
              <a:t>delayed responses </a:t>
            </a:r>
            <a:r>
              <a:rPr lang="en-US" sz="2000" dirty="0" smtClean="0"/>
              <a:t>and </a:t>
            </a:r>
            <a:r>
              <a:rPr lang="en-US" sz="2000" b="1" dirty="0" smtClean="0"/>
              <a:t>post analysis</a:t>
            </a:r>
            <a:r>
              <a:rPr lang="en-US" sz="2000" dirty="0" smtClean="0"/>
              <a:t> and lacking integration with the modern communication systems like mobile apps for </a:t>
            </a:r>
            <a:r>
              <a:rPr lang="en-US" sz="2000" b="1" dirty="0" smtClean="0"/>
              <a:t>streaming </a:t>
            </a:r>
            <a:r>
              <a:rPr lang="en-US" sz="2000" dirty="0" smtClean="0"/>
              <a:t>and </a:t>
            </a:r>
            <a:r>
              <a:rPr lang="en-US" sz="2000" b="1" dirty="0" smtClean="0"/>
              <a:t>live alerts </a:t>
            </a:r>
            <a:r>
              <a:rPr lang="en-US" sz="2000" dirty="0" smtClean="0"/>
              <a:t>is a major drawback. Some of the security systems use the mechanisms in which there </a:t>
            </a:r>
            <a:r>
              <a:rPr lang="en-US" sz="2000" b="1" dirty="0" smtClean="0"/>
              <a:t>cost for storage </a:t>
            </a:r>
            <a:r>
              <a:rPr lang="en-US" sz="2000" dirty="0" smtClean="0"/>
              <a:t>is </a:t>
            </a:r>
            <a:r>
              <a:rPr lang="en-US" sz="2000" b="1" dirty="0" smtClean="0"/>
              <a:t>huge</a:t>
            </a:r>
            <a:r>
              <a:rPr lang="en-US" sz="2000" dirty="0" smtClean="0"/>
              <a:t>.</a:t>
            </a:r>
            <a:endParaRPr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Solution</a:t>
            </a:r>
            <a:endParaRPr dirty="0"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27026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Using Deep Learning Models Like Yolo (You Only Look Once</a:t>
            </a:r>
            <a:r>
              <a:rPr lang="en-US" sz="2000" dirty="0" smtClean="0"/>
              <a:t>) or Faster CNN</a:t>
            </a:r>
            <a:endParaRPr lang="en-US" sz="2000" dirty="0" smtClean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Training the model on varied dataset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Trigger alerts whenever a weapon is detected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Storing videos on AWS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Auto Archive the older footages 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94" y="1222411"/>
            <a:ext cx="3919782" cy="4629398"/>
          </a:xfrm>
          <a:prstGeom prst="rect">
            <a:avLst/>
          </a:prstGeom>
        </p:spPr>
      </p:pic>
      <p:sp>
        <p:nvSpPr>
          <p:cNvPr id="5" name="Google Shape;157;p11"/>
          <p:cNvSpPr txBox="1">
            <a:spLocks noGrp="1"/>
          </p:cNvSpPr>
          <p:nvPr>
            <p:ph type="title"/>
          </p:nvPr>
        </p:nvSpPr>
        <p:spPr>
          <a:xfrm>
            <a:off x="17012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80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Methodology [1/2]</a:t>
            </a:r>
            <a:endParaRPr dirty="0"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27026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 model will process each frame of a video as an image and then process its contents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 model scans the image for the objects of interest. If a weapon is detected the model classifies it and draws a bounding box around it which indicates the exact location of the weapon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 model will assign a confidence score representing surety of weapon</a:t>
            </a: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Transferred Learning of the pre trained models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Using the dataset in which the images are taken under the varied environment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08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369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Methodology [2/2]</a:t>
            </a:r>
            <a:endParaRPr dirty="0"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2231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/>
              <a:t>Using AWS Lambda Function to trigger alerts whenever a weapon is detected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/>
              <a:t>Custom algorithms will be used to lower the storage costs and increase the accuracy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/>
              <a:t>Store the footages on S3 buckets for easy availability because it offers easy retrieval of the recorded videos for further </a:t>
            </a:r>
            <a:r>
              <a:rPr lang="en-US" sz="2000" dirty="0" smtClean="0"/>
              <a:t>analysis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Archiving the older video to lower the cost for storage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A user friendly app where the user can manage multiple streams, see the storage cost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431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PROJECT SCOPE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Project Team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Syed Shakir Hassan(40079)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Muhammad Adeel(40125)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955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Project Scope </a:t>
            </a: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6764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Develop a mobile app where user can see the live streams, check the storage cost, and save the feeds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Implement a system that detects weapons in video streams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 model will be designed to work under varied environment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 system will be adaptable to the existing surveillance systems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Send instant notifications when a weapon is detected allowing to respond quickly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Ensure that the system can handle small and large scale deployment 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Provide users with both real time video monitoring and archived footage for analysis</a:t>
            </a:r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546100">
              <a:spcBef>
                <a:spcPts val="0"/>
              </a:spcBef>
              <a:buSzPts val="3200"/>
            </a:pP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Project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09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49" y="281876"/>
            <a:ext cx="7343452" cy="54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8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-1488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Constraints</a:t>
            </a:r>
            <a:endParaRPr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81887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b="1" dirty="0"/>
              <a:t>Resource Intensive: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Requires high computational resources (e.g., GPUs or cloud computing) for real-time processing</a:t>
            </a:r>
            <a:r>
              <a:rPr lang="en-US" sz="2000" dirty="0" smtClean="0"/>
              <a:t>, and also storage costs </a:t>
            </a:r>
            <a:r>
              <a:rPr lang="en-US" sz="2000" dirty="0"/>
              <a:t>which can limit its scalability and increase operational costs.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b="1" dirty="0"/>
              <a:t>Time Sensitivity: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Real-time detection requires quick processing speeds. Delays in data transfer or video analysis can compromise system effectiveness.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b="1" dirty="0"/>
              <a:t>Data Availability: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Quality datasets for training the system are hard to come by, particularly diverse ones covering various weapon types and real-world scenarios.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b="1" dirty="0" smtClean="0"/>
              <a:t>System </a:t>
            </a:r>
            <a:r>
              <a:rPr lang="en-US" sz="2000" b="1" dirty="0"/>
              <a:t>Integration: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Integrating with existing security systems or mobile apps may require significant adjustments or additional development efforts.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1899"/>
            <a:ext cx="8229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6919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Detection Errors:</a:t>
            </a:r>
          </a:p>
          <a:p>
            <a:pPr marL="114300" indent="0">
              <a:buNone/>
            </a:pPr>
            <a:r>
              <a:rPr lang="en-US" sz="2000" dirty="0"/>
              <a:t>The system may produce false positives (non-weapons detected as weapons) or false negatives (missed weapon </a:t>
            </a:r>
            <a:r>
              <a:rPr lang="en-US" sz="2000" dirty="0" smtClean="0"/>
              <a:t>detections)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Lack of Context:</a:t>
            </a:r>
          </a:p>
          <a:p>
            <a:pPr marL="114300" indent="0">
              <a:buNone/>
            </a:pPr>
            <a:r>
              <a:rPr lang="en-US" sz="2000" dirty="0"/>
              <a:t>The system can detect weapons but cannot assess intent or behavior; it only identifies the presence of weapons.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Concealed Weapons:</a:t>
            </a:r>
          </a:p>
          <a:p>
            <a:pPr marL="114300" indent="0">
              <a:buNone/>
            </a:pPr>
            <a:r>
              <a:rPr lang="en-US" sz="2000" dirty="0"/>
              <a:t>Detection may fail for weapons that are hidden or non-metallic, such as those in bags or under clothing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Environmental Factors:</a:t>
            </a:r>
          </a:p>
          <a:p>
            <a:pPr marL="114300" indent="0">
              <a:buNone/>
            </a:pPr>
            <a:r>
              <a:rPr lang="en-US" sz="2000" dirty="0"/>
              <a:t>Poor lighting, obstructions, or low-quality cameras can impact detection accuracy, especially for concealed or partially visible weapons.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6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Work Break Down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511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 Break Down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7857"/>
            <a:ext cx="8229600" cy="4979627"/>
          </a:xfrm>
        </p:spPr>
        <p:txBody>
          <a:bodyPr/>
          <a:lstStyle/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4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Roles &amp; 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48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767"/>
            <a:ext cx="8229600" cy="1143000"/>
          </a:xfrm>
        </p:spPr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47663"/>
              </p:ext>
            </p:extLst>
          </p:nvPr>
        </p:nvGraphicFramePr>
        <p:xfrm>
          <a:off x="1524000" y="1397000"/>
          <a:ext cx="6096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4226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6759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481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Shakir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Adeel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7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and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r>
                        <a:rPr lang="en-US" baseline="0" dirty="0" smtClean="0"/>
                        <a:t> Collection and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Training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Real</a:t>
                      </a:r>
                      <a:r>
                        <a:rPr lang="en-US" i="0" baseline="0" dirty="0" smtClean="0"/>
                        <a:t> Time Integration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Alert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5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1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9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23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570322" y="14176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Introduction and Background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 smtClean="0"/>
              <a:t>Literature Review and Summary </a:t>
            </a:r>
            <a:r>
              <a:rPr lang="en-US" sz="2000" dirty="0"/>
              <a:t>Table</a:t>
            </a:r>
            <a:endParaRPr sz="2000"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Gap Analysis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Problem Statement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Proposed Solution &amp; Methodology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Project </a:t>
            </a:r>
            <a:r>
              <a:rPr lang="en-US" sz="2000" dirty="0" smtClean="0"/>
              <a:t>Scope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 smtClean="0"/>
              <a:t>Project Flow</a:t>
            </a:r>
            <a:endParaRPr lang="en-US" sz="20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 smtClean="0"/>
              <a:t>Constraints and Limitation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 dirty="0"/>
              <a:t>Work Breakdown Structure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 dirty="0"/>
              <a:t>Roles and </a:t>
            </a:r>
            <a:r>
              <a:rPr lang="en-US" sz="2000" dirty="0" smtClean="0"/>
              <a:t>Responsibilities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 dirty="0" smtClean="0"/>
              <a:t>References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7078"/>
            <a:ext cx="8229600" cy="4525963"/>
          </a:xfrm>
        </p:spPr>
        <p:txBody>
          <a:bodyPr/>
          <a:lstStyle/>
          <a:p>
            <a:r>
              <a:rPr lang="en-US" sz="2000" dirty="0"/>
              <a:t>[1]	M. T. Bhatti, M. G. Khan, M. Aslam, and M. J. </a:t>
            </a:r>
            <a:r>
              <a:rPr lang="en-US" sz="2000" dirty="0" err="1"/>
              <a:t>Fiaz</a:t>
            </a:r>
            <a:r>
              <a:rPr lang="en-US" sz="2000" dirty="0"/>
              <a:t>, “Weapon Detection in Real-Time CCTV Videos Using Deep Learning,” </a:t>
            </a:r>
            <a:r>
              <a:rPr lang="en-US" sz="2000" i="1" dirty="0"/>
              <a:t>IEEE Access</a:t>
            </a:r>
            <a:r>
              <a:rPr lang="en-US" sz="2000" dirty="0"/>
              <a:t>, vol. 9, pp. 34366–34382, 2021, </a:t>
            </a:r>
            <a:r>
              <a:rPr lang="en-US" sz="2000" dirty="0" err="1"/>
              <a:t>doi</a:t>
            </a:r>
            <a:r>
              <a:rPr lang="en-US" sz="2000" dirty="0"/>
              <a:t>: 10.1109/ACCESS.2021.3059170.</a:t>
            </a:r>
          </a:p>
          <a:p>
            <a:endParaRPr lang="en-US" dirty="0" smtClean="0"/>
          </a:p>
          <a:p>
            <a:r>
              <a:rPr lang="en-US" sz="2000" dirty="0" smtClean="0"/>
              <a:t>[2]</a:t>
            </a:r>
            <a:r>
              <a:rPr lang="en-US" sz="2000" dirty="0"/>
              <a:t>	P. </a:t>
            </a:r>
            <a:r>
              <a:rPr lang="en-US" sz="2000" dirty="0" err="1"/>
              <a:t>Chunchwar</a:t>
            </a:r>
            <a:r>
              <a:rPr lang="en-US" sz="2000" dirty="0"/>
              <a:t>, “Real Time Weapon Detection using YOLOv8 and Alert Mechanism,” </a:t>
            </a:r>
            <a:r>
              <a:rPr lang="en-US" sz="2000" i="1" dirty="0"/>
              <a:t>Int. J. Res. Appl. Sci. Eng. Technol.</a:t>
            </a:r>
            <a:r>
              <a:rPr lang="en-US" sz="2000" dirty="0"/>
              <a:t>, vol. 12, no. 4, pp. 2122–2129, Apr. 2024, </a:t>
            </a:r>
            <a:r>
              <a:rPr lang="en-US" sz="2000" dirty="0" err="1"/>
              <a:t>doi</a:t>
            </a:r>
            <a:r>
              <a:rPr lang="en-US" sz="2000" dirty="0"/>
              <a:t>: 10.22214/ijraset.2024.60177.</a:t>
            </a:r>
          </a:p>
          <a:p>
            <a:endParaRPr lang="en-US" dirty="0" smtClean="0"/>
          </a:p>
          <a:p>
            <a:r>
              <a:rPr lang="en-US" sz="2000" dirty="0" smtClean="0"/>
              <a:t>[3]</a:t>
            </a:r>
            <a:r>
              <a:rPr lang="en-US" sz="2000" dirty="0"/>
              <a:t>	“WEAPON DETECTION AND ALERT SYSTEM USING YOLO DEEPLEARNING TECHNIQUE TO AVOID CRIMES AND THEFT,” </a:t>
            </a:r>
            <a:r>
              <a:rPr lang="en-US" sz="2000" i="1" dirty="0"/>
              <a:t>Int. Res. J. Mod. Eng. Technol. Sci.</a:t>
            </a:r>
            <a:r>
              <a:rPr lang="en-US" sz="2000" dirty="0"/>
              <a:t>, Jun. 2024, </a:t>
            </a:r>
            <a:r>
              <a:rPr lang="en-US" sz="2000" dirty="0" err="1"/>
              <a:t>doi</a:t>
            </a:r>
            <a:r>
              <a:rPr lang="en-US" sz="2000" dirty="0"/>
              <a:t>: 10.56726/IRJMETS59492.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1615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Introduction &amp; Background [ 1/3]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0817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 smtClean="0"/>
              <a:t>Background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In Today’s world, the need for security measures is important weather it is the public space, private space or some organization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Traditional systems rely on manual monitoring, which causes delayed response time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They are not designed to automatically detect specific threats such as weapons.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 smtClean="0"/>
              <a:t>In result they are of high maintenance costs because storing video footages locally can be expensive and difficult to manage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Introduction &amp; Background [ 2/3]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2514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Introduction</a:t>
            </a:r>
            <a:endParaRPr lang="en-US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546100">
              <a:spcBef>
                <a:spcPts val="0"/>
              </a:spcBef>
              <a:buSzPts val="3200"/>
            </a:pPr>
            <a:r>
              <a:rPr lang="en-US" sz="2000" dirty="0"/>
              <a:t>Developing an AI Based Weapon Detection System in surveillance cameras to automatically detect weapons in real time video streams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000" dirty="0" smtClean="0"/>
              <a:t>All the stream will be shown Live on the Mobile App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000" dirty="0"/>
              <a:t>Our System uses deep learning models to analyze footage and trigger an alert when weapon is </a:t>
            </a:r>
            <a:r>
              <a:rPr lang="en-US" sz="2000" dirty="0" smtClean="0"/>
              <a:t>detected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lang="en-US" sz="2000" dirty="0" smtClean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000" dirty="0" smtClean="0"/>
              <a:t>App will display status of camera and  send instant notifications to the concerned personnel</a:t>
            </a:r>
          </a:p>
        </p:txBody>
      </p:sp>
    </p:spTree>
    <p:extLst>
      <p:ext uri="{BB962C8B-B14F-4D97-AF65-F5344CB8AC3E}">
        <p14:creationId xmlns:p14="http://schemas.microsoft.com/office/powerpoint/2010/main" val="306759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Introduction &amp; Background [ 3/3]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2608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Current Scenario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000" b="1" dirty="0" smtClean="0"/>
              <a:t>Airport Security Scanners: </a:t>
            </a:r>
            <a:r>
              <a:rPr lang="en-US" sz="2000" dirty="0" smtClean="0"/>
              <a:t>Airport Security Systems use advanced imaging technologies such as X ray scanners to detect weapons 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lang="en-US" sz="2000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000" b="1" dirty="0"/>
              <a:t>Metal Detectors</a:t>
            </a:r>
            <a:r>
              <a:rPr lang="en-US" sz="2000" b="1" dirty="0" smtClean="0"/>
              <a:t>: </a:t>
            </a:r>
            <a:r>
              <a:rPr lang="en-US" sz="2000" dirty="0" smtClean="0"/>
              <a:t> </a:t>
            </a:r>
            <a:r>
              <a:rPr lang="en-US" sz="2000" dirty="0"/>
              <a:t>Metal detectors are commonly used in various settings, including airports, government buildings, and event venues, to detect metallic objects such as firearms, knives, and explosives. </a:t>
            </a:r>
            <a:endParaRPr lang="en-US" sz="2000" dirty="0" smtClean="0"/>
          </a:p>
          <a:p>
            <a:pPr marL="660400" indent="-457200">
              <a:spcBef>
                <a:spcPts val="0"/>
              </a:spcBef>
              <a:buSzPts val="3200"/>
            </a:pPr>
            <a:endParaRPr lang="en-US" sz="2000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000" b="1" dirty="0"/>
              <a:t>Gunshot Detection Systems: </a:t>
            </a:r>
            <a:r>
              <a:rPr lang="en-US" sz="2000" dirty="0"/>
              <a:t>Gunshot detection systems use acoustic sensors to detect and locate the source of gunfire in urban areas. </a:t>
            </a:r>
            <a:endParaRPr lang="en-US" sz="2000" dirty="0" smtClean="0"/>
          </a:p>
          <a:p>
            <a:pPr marL="660400" indent="-457200">
              <a:spcBef>
                <a:spcPts val="0"/>
              </a:spcBef>
              <a:buSzPts val="3200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89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199" y="184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Literature </a:t>
            </a:r>
            <a:r>
              <a:rPr lang="en-US" dirty="0" smtClean="0"/>
              <a:t>Review Summary Table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23921"/>
              </p:ext>
            </p:extLst>
          </p:nvPr>
        </p:nvGraphicFramePr>
        <p:xfrm>
          <a:off x="720669" y="1021064"/>
          <a:ext cx="7733655" cy="44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31">
                  <a:extLst>
                    <a:ext uri="{9D8B030D-6E8A-4147-A177-3AD203B41FA5}">
                      <a16:colId xmlns:a16="http://schemas.microsoft.com/office/drawing/2014/main" val="2665107802"/>
                    </a:ext>
                  </a:extLst>
                </a:gridCol>
                <a:gridCol w="1546731">
                  <a:extLst>
                    <a:ext uri="{9D8B030D-6E8A-4147-A177-3AD203B41FA5}">
                      <a16:colId xmlns:a16="http://schemas.microsoft.com/office/drawing/2014/main" val="93713127"/>
                    </a:ext>
                  </a:extLst>
                </a:gridCol>
                <a:gridCol w="1546731">
                  <a:extLst>
                    <a:ext uri="{9D8B030D-6E8A-4147-A177-3AD203B41FA5}">
                      <a16:colId xmlns:a16="http://schemas.microsoft.com/office/drawing/2014/main" val="2791147757"/>
                    </a:ext>
                  </a:extLst>
                </a:gridCol>
                <a:gridCol w="1546731">
                  <a:extLst>
                    <a:ext uri="{9D8B030D-6E8A-4147-A177-3AD203B41FA5}">
                      <a16:colId xmlns:a16="http://schemas.microsoft.com/office/drawing/2014/main" val="168130145"/>
                    </a:ext>
                  </a:extLst>
                </a:gridCol>
                <a:gridCol w="1546731">
                  <a:extLst>
                    <a:ext uri="{9D8B030D-6E8A-4147-A177-3AD203B41FA5}">
                      <a16:colId xmlns:a16="http://schemas.microsoft.com/office/drawing/2014/main" val="1505464184"/>
                    </a:ext>
                  </a:extLst>
                </a:gridCol>
              </a:tblGrid>
              <a:tr h="372086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Paper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06993"/>
                  </a:ext>
                </a:extLst>
              </a:tr>
              <a:tr h="158252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Weapon Detection in Real-Time CCTV Videos Using Deep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VGG-16,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YOLOv4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YOLOv4: F1-Score = 91%, Mean Average Precision (</a:t>
                      </a:r>
                      <a:r>
                        <a:rPr lang="en-US" dirty="0" err="1" smtClean="0"/>
                        <a:t>mAP</a:t>
                      </a:r>
                      <a:r>
                        <a:rPr lang="en-US" dirty="0" smtClean="0"/>
                        <a:t>) = 91.73%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 objects and occlusion issues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Limited 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43615"/>
                  </a:ext>
                </a:extLst>
              </a:tr>
              <a:tr h="1178141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Time Weapon Detection using YOLOv8 and Alert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YOLOv8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Average Precision (MAP)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High Computational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Fail</a:t>
                      </a:r>
                      <a:r>
                        <a:rPr lang="en-US" baseline="0" dirty="0" smtClean="0"/>
                        <a:t> to handle crowded environment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79192"/>
                  </a:ext>
                </a:extLst>
              </a:tr>
              <a:tr h="831721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Detection of Guns in Surveillance Videos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YOLOv3, Faster-RCNN, HOG-based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Accuracy: 93.1%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Lack of varied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695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1250</Words>
  <Application>Microsoft Office PowerPoint</Application>
  <PresentationFormat>On-screen Show (4:3)</PresentationFormat>
  <Paragraphs>219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Introduction &amp; Background [ 1/3]</vt:lpstr>
      <vt:lpstr>Introduction &amp; Background [ 2/3]</vt:lpstr>
      <vt:lpstr>Introduction &amp; Background [ 3/3]</vt:lpstr>
      <vt:lpstr>LITERATURE REVIEW</vt:lpstr>
      <vt:lpstr>Literature Review Summary Table </vt:lpstr>
      <vt:lpstr>Gap Analysis</vt:lpstr>
      <vt:lpstr>Gap Analysis</vt:lpstr>
      <vt:lpstr>PROBLEM STATEMENT</vt:lpstr>
      <vt:lpstr>Problem Statement</vt:lpstr>
      <vt:lpstr>PROPOSED SOLUTION AND METHODOLOGY</vt:lpstr>
      <vt:lpstr>Solution</vt:lpstr>
      <vt:lpstr>Solution</vt:lpstr>
      <vt:lpstr>Methodology [1/2]</vt:lpstr>
      <vt:lpstr>Methodology [2/2]</vt:lpstr>
      <vt:lpstr>PROJECT SCOPE</vt:lpstr>
      <vt:lpstr>Project Scope </vt:lpstr>
      <vt:lpstr>Project Flow</vt:lpstr>
      <vt:lpstr>PowerPoint Presentation</vt:lpstr>
      <vt:lpstr>CONSTRAINTS AND LIMITATIONS</vt:lpstr>
      <vt:lpstr>Constraints</vt:lpstr>
      <vt:lpstr>Limitations</vt:lpstr>
      <vt:lpstr>Work Break Down Structure</vt:lpstr>
      <vt:lpstr>Work Break Down Structure</vt:lpstr>
      <vt:lpstr>Roles &amp; Responsibilities</vt:lpstr>
      <vt:lpstr>Roles and Responsibilities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Dell</cp:lastModifiedBy>
  <cp:revision>57</cp:revision>
  <dcterms:created xsi:type="dcterms:W3CDTF">2013-01-22T07:04:44Z</dcterms:created>
  <dcterms:modified xsi:type="dcterms:W3CDTF">2025-02-26T17:15:15Z</dcterms:modified>
</cp:coreProperties>
</file>