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8.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2"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19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t>6/18/2024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54691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t>6/18/2024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88087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t>6/18/2024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90339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t>6/18/2024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03645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6/18/2024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21295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D8BD707-D9CF-40AE-B4C6-C98DA3205C09}" type="datetimeFigureOut">
              <a:rPr lang="en-US" smtClean="0"/>
              <a:t>6/18/2024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72877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D8BD707-D9CF-40AE-B4C6-C98DA3205C09}" type="datetimeFigureOut">
              <a:rPr lang="en-US" smtClean="0"/>
              <a:t>6/18/2024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53692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D8BD707-D9CF-40AE-B4C6-C98DA3205C09}" type="datetimeFigureOut">
              <a:rPr lang="en-US" smtClean="0"/>
              <a:t>6/18/2024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5486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6/18/2024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5055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6/18/2024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33839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6/18/2024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47494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6/18/2024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47645758"/>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IllaJyoCodingPro/APSSDC_CSproject.git"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352800" y="383564"/>
            <a:ext cx="7695818" cy="2232662"/>
          </a:xfrm>
          <a:prstGeom prst="rect">
            <a:avLst/>
          </a:prstGeom>
        </p:spPr>
        <p:txBody>
          <a:bodyPr vert="horz" wrap="square" lIns="0" tIns="16510" rIns="0" bIns="0" rtlCol="0">
            <a:spAutoFit/>
          </a:bodyPr>
          <a:lstStyle/>
          <a:p>
            <a:pPr marL="3213735">
              <a:lnSpc>
                <a:spcPct val="100000"/>
              </a:lnSpc>
              <a:spcBef>
                <a:spcPts val="130"/>
              </a:spcBef>
            </a:pPr>
            <a:r>
              <a:rPr lang="en-US" spc="15" dirty="0" smtClean="0"/>
              <a:t>SHAIK   MADEENA</a:t>
            </a:r>
            <a:br>
              <a:rPr lang="en-US" spc="15" dirty="0" smtClean="0"/>
            </a:br>
            <a:r>
              <a:rPr lang="en-US" spc="15" dirty="0" smtClean="0"/>
              <a:t>VALI</a:t>
            </a:r>
            <a:endParaRPr spc="15" dirty="0"/>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object 8"/>
          <p:cNvSpPr txBox="1"/>
          <p:nvPr/>
        </p:nvSpPr>
        <p:spPr>
          <a:xfrm>
            <a:off x="3657600" y="2821622"/>
            <a:ext cx="7695818" cy="628377"/>
          </a:xfrm>
          <a:prstGeom prst="rect">
            <a:avLst/>
          </a:prstGeom>
        </p:spPr>
        <p:txBody>
          <a:bodyPr vert="horz" wrap="square" lIns="0" tIns="12700" rIns="0" bIns="0" rtlCol="0">
            <a:spAutoFit/>
          </a:bodyPr>
          <a:lstStyle/>
          <a:p>
            <a:pPr marL="12700">
              <a:lnSpc>
                <a:spcPct val="100000"/>
              </a:lnSpc>
              <a:spcBef>
                <a:spcPts val="100"/>
              </a:spcBef>
            </a:pPr>
            <a:r>
              <a:rPr lang="en-US" sz="4000" b="1" u="sng" spc="10" dirty="0">
                <a:solidFill>
                  <a:srgbClr val="2D936B"/>
                </a:solidFill>
                <a:latin typeface="Sitka Small Semibold" pitchFamily="2" charset="0"/>
                <a:cs typeface="Trebuchet MS"/>
              </a:rPr>
              <a:t>KEYLOGGER AND SECURITY</a:t>
            </a:r>
            <a:endParaRPr sz="4000" u="sng" dirty="0">
              <a:latin typeface="Sitka Small Semibold" pitchFamily="2" charset="0"/>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2" name="TextBox 11">
            <a:extLst>
              <a:ext uri="{FF2B5EF4-FFF2-40B4-BE49-F238E27FC236}">
                <a16:creationId xmlns="" xmlns:a16="http://schemas.microsoft.com/office/drawing/2014/main" id="{C511D180-ECCA-E050-779A-5EB2A0089389}"/>
              </a:ext>
            </a:extLst>
          </p:cNvPr>
          <p:cNvSpPr txBox="1"/>
          <p:nvPr/>
        </p:nvSpPr>
        <p:spPr>
          <a:xfrm>
            <a:off x="3581400" y="3449999"/>
            <a:ext cx="6934200" cy="707886"/>
          </a:xfrm>
          <a:prstGeom prst="rect">
            <a:avLst/>
          </a:prstGeom>
          <a:noFill/>
        </p:spPr>
        <p:txBody>
          <a:bodyPr wrap="square" rtlCol="0">
            <a:spAutoFit/>
          </a:bodyPr>
          <a:lstStyle/>
          <a:p>
            <a:r>
              <a:rPr lang="en-US" sz="4000" dirty="0">
                <a:solidFill>
                  <a:srgbClr val="00B0F0"/>
                </a:solidFill>
              </a:rPr>
              <a:t>APSSDC CS FINAL PROJECT</a:t>
            </a:r>
            <a:endParaRPr lang="en-IN" sz="4000" dirty="0">
              <a:solidFill>
                <a:srgbClr val="00B0F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Rectangle: Single Corner Rounded 9">
            <a:extLst>
              <a:ext uri="{FF2B5EF4-FFF2-40B4-BE49-F238E27FC236}">
                <a16:creationId xmlns="" xmlns:a16="http://schemas.microsoft.com/office/drawing/2014/main" id="{87A0F854-C609-46B9-6207-3F2E58041E7E}"/>
              </a:ext>
            </a:extLst>
          </p:cNvPr>
          <p:cNvSpPr/>
          <p:nvPr/>
        </p:nvSpPr>
        <p:spPr>
          <a:xfrm>
            <a:off x="721334" y="1695450"/>
            <a:ext cx="8991600" cy="3276600"/>
          </a:xfrm>
          <a:prstGeom prst="round1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TextBox 10">
            <a:extLst>
              <a:ext uri="{FF2B5EF4-FFF2-40B4-BE49-F238E27FC236}">
                <a16:creationId xmlns="" xmlns:a16="http://schemas.microsoft.com/office/drawing/2014/main" id="{6AFFD9AB-D0AE-BE0B-D68F-55EF7953C4D7}"/>
              </a:ext>
            </a:extLst>
          </p:cNvPr>
          <p:cNvSpPr txBox="1"/>
          <p:nvPr/>
        </p:nvSpPr>
        <p:spPr>
          <a:xfrm>
            <a:off x="838200" y="1857375"/>
            <a:ext cx="8696325" cy="2862322"/>
          </a:xfrm>
          <a:prstGeom prst="rect">
            <a:avLst/>
          </a:prstGeom>
          <a:noFill/>
        </p:spPr>
        <p:txBody>
          <a:bodyPr wrap="square" rtlCol="0">
            <a:spAutoFit/>
          </a:bodyPr>
          <a:lstStyle/>
          <a:p>
            <a:r>
              <a:rPr lang="en-US" sz="3600" dirty="0"/>
              <a:t>The best way to protect your devices from keylogging is to use a high-quality antivirus or firewall. You can also take other precautions to make an infection less likely. </a:t>
            </a:r>
          </a:p>
          <a:p>
            <a:endParaRPr lang="en-IN" sz="3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7A9489B1-DB22-4A77-8568-7DBB34C923B1}"/>
              </a:ext>
            </a:extLst>
          </p:cNvPr>
          <p:cNvSpPr txBox="1"/>
          <p:nvPr/>
        </p:nvSpPr>
        <p:spPr>
          <a:xfrm>
            <a:off x="1371600" y="762000"/>
            <a:ext cx="6248400" cy="1200329"/>
          </a:xfrm>
          <a:prstGeom prst="rect">
            <a:avLst/>
          </a:prstGeom>
          <a:noFill/>
        </p:spPr>
        <p:txBody>
          <a:bodyPr wrap="square" rtlCol="0">
            <a:spAutoFit/>
          </a:bodyPr>
          <a:lstStyle/>
          <a:p>
            <a:r>
              <a:rPr lang="en-US" sz="7200" dirty="0">
                <a:solidFill>
                  <a:srgbClr val="002060"/>
                </a:solidFill>
                <a:latin typeface="Bahnschrift Condensed" panose="020B0502040204020203" pitchFamily="34" charset="0"/>
              </a:rPr>
              <a:t>Project </a:t>
            </a:r>
            <a:r>
              <a:rPr lang="en-US" sz="7200" dirty="0" err="1">
                <a:solidFill>
                  <a:srgbClr val="002060"/>
                </a:solidFill>
                <a:latin typeface="Bahnschrift Condensed" panose="020B0502040204020203" pitchFamily="34" charset="0"/>
              </a:rPr>
              <a:t>Github</a:t>
            </a:r>
            <a:r>
              <a:rPr lang="en-US" sz="7200" dirty="0">
                <a:solidFill>
                  <a:srgbClr val="002060"/>
                </a:solidFill>
                <a:latin typeface="Bahnschrift Condensed" panose="020B0502040204020203" pitchFamily="34" charset="0"/>
              </a:rPr>
              <a:t> Link</a:t>
            </a:r>
            <a:endParaRPr lang="en-IN" sz="7200" dirty="0">
              <a:solidFill>
                <a:srgbClr val="002060"/>
              </a:solidFill>
              <a:latin typeface="Bahnschrift Condensed" panose="020B0502040204020203" pitchFamily="34" charset="0"/>
            </a:endParaRPr>
          </a:p>
        </p:txBody>
      </p:sp>
      <p:sp>
        <p:nvSpPr>
          <p:cNvPr id="3" name="TextBox 2">
            <a:hlinkClick r:id="rId2"/>
            <a:extLst>
              <a:ext uri="{FF2B5EF4-FFF2-40B4-BE49-F238E27FC236}">
                <a16:creationId xmlns="" xmlns:a16="http://schemas.microsoft.com/office/drawing/2014/main" id="{22EE19A5-D760-4612-5663-949CB96A9FD2}"/>
              </a:ext>
            </a:extLst>
          </p:cNvPr>
          <p:cNvSpPr txBox="1"/>
          <p:nvPr/>
        </p:nvSpPr>
        <p:spPr>
          <a:xfrm>
            <a:off x="1642997" y="2971800"/>
            <a:ext cx="8839200" cy="523220"/>
          </a:xfrm>
          <a:prstGeom prst="rect">
            <a:avLst/>
          </a:prstGeom>
          <a:noFill/>
        </p:spPr>
        <p:txBody>
          <a:bodyPr wrap="square" rtlCol="0">
            <a:spAutoFit/>
          </a:bodyPr>
          <a:lstStyle/>
          <a:p>
            <a:r>
              <a:rPr lang="en-IN" sz="2800" u="sng" dirty="0" smtClean="0">
                <a:solidFill>
                  <a:srgbClr val="FF0000"/>
                </a:solidFill>
              </a:rPr>
              <a:t>https://github.com/IllaJyoCodingPro/APSSDC_CSproject.git</a:t>
            </a:r>
            <a:endParaRPr lang="en-IN" sz="2800" u="sng" dirty="0">
              <a:solidFill>
                <a:srgbClr val="FF0000"/>
              </a:solidFill>
            </a:endParaRPr>
          </a:p>
        </p:txBody>
      </p:sp>
    </p:spTree>
    <p:extLst>
      <p:ext uri="{BB962C8B-B14F-4D97-AF65-F5344CB8AC3E}">
        <p14:creationId xmlns:p14="http://schemas.microsoft.com/office/powerpoint/2010/main" val="2945598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3" name="TextBox 22">
            <a:extLst>
              <a:ext uri="{FF2B5EF4-FFF2-40B4-BE49-F238E27FC236}">
                <a16:creationId xmlns="" xmlns:a16="http://schemas.microsoft.com/office/drawing/2014/main" id="{7170C571-CB35-8D85-2F78-FEE70D86C851}"/>
              </a:ext>
            </a:extLst>
          </p:cNvPr>
          <p:cNvSpPr txBox="1"/>
          <p:nvPr/>
        </p:nvSpPr>
        <p:spPr>
          <a:xfrm>
            <a:off x="1371600" y="2743200"/>
            <a:ext cx="8230932" cy="830997"/>
          </a:xfrm>
          <a:prstGeom prst="rect">
            <a:avLst/>
          </a:prstGeom>
          <a:noFill/>
        </p:spPr>
        <p:txBody>
          <a:bodyPr wrap="square" rtlCol="0">
            <a:spAutoFit/>
          </a:bodyPr>
          <a:lstStyle/>
          <a:p>
            <a:r>
              <a:rPr lang="en-US" sz="4800" dirty="0">
                <a:solidFill>
                  <a:srgbClr val="00B0F0"/>
                </a:solidFill>
              </a:rPr>
              <a:t>KEYLOGGER &amp; SECURITY</a:t>
            </a:r>
            <a:endParaRPr lang="en-IN" sz="4800" dirty="0">
              <a:solidFill>
                <a:srgbClr val="00B0F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8" name="TextBox 27">
            <a:extLst>
              <a:ext uri="{FF2B5EF4-FFF2-40B4-BE49-F238E27FC236}">
                <a16:creationId xmlns="" xmlns:a16="http://schemas.microsoft.com/office/drawing/2014/main" id="{69DBC619-102C-2B1B-711F-0E6040A00249}"/>
              </a:ext>
            </a:extLst>
          </p:cNvPr>
          <p:cNvSpPr txBox="1"/>
          <p:nvPr/>
        </p:nvSpPr>
        <p:spPr>
          <a:xfrm>
            <a:off x="1371600" y="1295400"/>
            <a:ext cx="9224391" cy="4524315"/>
          </a:xfrm>
          <a:prstGeom prst="rect">
            <a:avLst/>
          </a:prstGeom>
          <a:noFill/>
        </p:spPr>
        <p:txBody>
          <a:bodyPr wrap="square" rtlCol="0">
            <a:spAutoFit/>
          </a:bodyPr>
          <a:lstStyle/>
          <a:p>
            <a:pPr marL="457200" indent="-457200">
              <a:buFont typeface="Wingdings" panose="05000000000000000000" pitchFamily="2" charset="2"/>
              <a:buChar char="v"/>
            </a:pPr>
            <a:r>
              <a:rPr lang="en-US" sz="3200" dirty="0"/>
              <a:t>Introduction to Keyloggers and Security</a:t>
            </a:r>
          </a:p>
          <a:p>
            <a:pPr marL="457200" indent="-457200">
              <a:buFont typeface="Wingdings" panose="05000000000000000000" pitchFamily="2" charset="2"/>
              <a:buChar char="v"/>
            </a:pPr>
            <a:r>
              <a:rPr lang="en-US" sz="3200" dirty="0"/>
              <a:t>Understanding the Problem Statement </a:t>
            </a:r>
          </a:p>
          <a:p>
            <a:pPr marL="457200" indent="-457200">
              <a:buFont typeface="Wingdings" panose="05000000000000000000" pitchFamily="2" charset="2"/>
              <a:buChar char="v"/>
            </a:pPr>
            <a:r>
              <a:rPr lang="en-US" sz="3200" dirty="0"/>
              <a:t>Overview of the project</a:t>
            </a:r>
          </a:p>
          <a:p>
            <a:pPr marL="457200" indent="-457200">
              <a:buFont typeface="Wingdings" panose="05000000000000000000" pitchFamily="2" charset="2"/>
              <a:buChar char="v"/>
            </a:pPr>
            <a:r>
              <a:rPr lang="en-US" sz="3200" dirty="0"/>
              <a:t>Identifying the End Users</a:t>
            </a:r>
          </a:p>
          <a:p>
            <a:pPr marL="457200" indent="-457200">
              <a:buFont typeface="Wingdings" panose="05000000000000000000" pitchFamily="2" charset="2"/>
              <a:buChar char="v"/>
            </a:pPr>
            <a:r>
              <a:rPr lang="en-US" sz="3200" dirty="0"/>
              <a:t>Introducing Your Solution </a:t>
            </a:r>
          </a:p>
          <a:p>
            <a:pPr marL="457200" indent="-457200">
              <a:buFont typeface="Wingdings" panose="05000000000000000000" pitchFamily="2" charset="2"/>
              <a:buChar char="v"/>
            </a:pPr>
            <a:r>
              <a:rPr lang="en-US" sz="3200" dirty="0"/>
              <a:t>Highlighting the unique value proposition </a:t>
            </a:r>
          </a:p>
          <a:p>
            <a:pPr marL="457200" indent="-457200">
              <a:buFont typeface="Wingdings" panose="05000000000000000000" pitchFamily="2" charset="2"/>
              <a:buChar char="v"/>
            </a:pPr>
            <a:r>
              <a:rPr lang="en-US" sz="3200" dirty="0"/>
              <a:t>Discussing the key Modelling Approaches</a:t>
            </a:r>
          </a:p>
          <a:p>
            <a:pPr marL="457200" indent="-457200">
              <a:buFont typeface="Wingdings" panose="05000000000000000000" pitchFamily="2" charset="2"/>
              <a:buChar char="v"/>
            </a:pPr>
            <a:r>
              <a:rPr lang="en-US" sz="3200" dirty="0"/>
              <a:t>Results</a:t>
            </a:r>
          </a:p>
          <a:p>
            <a:pPr marL="457200" indent="-457200">
              <a:buFont typeface="Wingdings" panose="05000000000000000000" pitchFamily="2" charset="2"/>
              <a:buChar char="v"/>
            </a:pPr>
            <a:r>
              <a:rPr lang="en-IN" sz="3200" dirty="0"/>
              <a:t>Project </a:t>
            </a:r>
            <a:r>
              <a:rPr lang="en-IN" sz="3200" dirty="0" err="1"/>
              <a:t>Github</a:t>
            </a:r>
            <a:r>
              <a:rPr lang="en-IN" sz="3200" dirty="0"/>
              <a:t> Link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29750" y="31242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4" name="TextBox 13">
            <a:extLst>
              <a:ext uri="{FF2B5EF4-FFF2-40B4-BE49-F238E27FC236}">
                <a16:creationId xmlns="" xmlns:a16="http://schemas.microsoft.com/office/drawing/2014/main" id="{24BEF3F9-C81F-188D-B0D1-D2FB19626F5F}"/>
              </a:ext>
            </a:extLst>
          </p:cNvPr>
          <p:cNvSpPr txBox="1"/>
          <p:nvPr/>
        </p:nvSpPr>
        <p:spPr>
          <a:xfrm>
            <a:off x="990600" y="1695450"/>
            <a:ext cx="7239000" cy="3539430"/>
          </a:xfrm>
          <a:prstGeom prst="rect">
            <a:avLst/>
          </a:prstGeom>
          <a:noFill/>
        </p:spPr>
        <p:txBody>
          <a:bodyPr wrap="square" rtlCol="0">
            <a:spAutoFit/>
          </a:bodyPr>
          <a:lstStyle/>
          <a:p>
            <a:r>
              <a:rPr lang="en-US" sz="3200" dirty="0">
                <a:latin typeface="Times New Roman" panose="02020603050405020304" pitchFamily="18" charset="0"/>
                <a:ea typeface="+mn-lt"/>
                <a:cs typeface="Times New Roman" panose="02020603050405020304" pitchFamily="18" charset="0"/>
              </a:rPr>
              <a:t>Develop a robust and secure keylogger software that effectively logs keystrokes on a target system while implementing strong encryption and access controls to prevent unauthorized access to the logged data, ensuring privacy and data integrity.</a:t>
            </a:r>
            <a:endParaRPr lang="en-US" sz="3200" dirty="0">
              <a:latin typeface="Times New Roman" panose="02020603050405020304" pitchFamily="18" charset="0"/>
              <a:ea typeface="Calibri" panose="020F0502020204030204"/>
              <a:cs typeface="Times New Roman" panose="02020603050405020304" pitchFamily="18" charset="0"/>
            </a:endParaRPr>
          </a:p>
          <a:p>
            <a:endParaRPr lang="en-IN"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Rectangle: Diagonal Corners Rounded 10">
            <a:extLst>
              <a:ext uri="{FF2B5EF4-FFF2-40B4-BE49-F238E27FC236}">
                <a16:creationId xmlns="" xmlns:a16="http://schemas.microsoft.com/office/drawing/2014/main" id="{DF49B0BF-4FC0-CA95-E0E8-4B7BDBBCE9F3}"/>
              </a:ext>
            </a:extLst>
          </p:cNvPr>
          <p:cNvSpPr/>
          <p:nvPr/>
        </p:nvSpPr>
        <p:spPr>
          <a:xfrm>
            <a:off x="381000" y="2291480"/>
            <a:ext cx="8610600" cy="3794995"/>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2">
            <a:extLst>
              <a:ext uri="{FF2B5EF4-FFF2-40B4-BE49-F238E27FC236}">
                <a16:creationId xmlns="" xmlns:a16="http://schemas.microsoft.com/office/drawing/2014/main" id="{FD4637C9-FBD6-8009-8FD0-C363CE147992}"/>
              </a:ext>
            </a:extLst>
          </p:cNvPr>
          <p:cNvSpPr txBox="1"/>
          <p:nvPr/>
        </p:nvSpPr>
        <p:spPr>
          <a:xfrm>
            <a:off x="739775" y="2647950"/>
            <a:ext cx="7918450" cy="5078313"/>
          </a:xfrm>
          <a:prstGeom prst="rect">
            <a:avLst/>
          </a:prstGeom>
          <a:noFill/>
        </p:spPr>
        <p:txBody>
          <a:bodyPr wrap="square" rtlCol="0">
            <a:spAutoFit/>
          </a:bodyPr>
          <a:lstStyle/>
          <a:p>
            <a:r>
              <a:rPr lang="en-US" sz="3600" dirty="0"/>
              <a:t>THE  keylogger monitors the keystrokes on the operating system you are using, checking the paths each keystroke goes through. In this way, a software keylogger can keep track of your keystrokes and record each one.</a:t>
            </a:r>
          </a:p>
          <a:p>
            <a:endParaRPr lang="en-IN" sz="3600" dirty="0"/>
          </a:p>
          <a:p>
            <a:endParaRPr lang="en-IN" sz="3600" dirty="0"/>
          </a:p>
          <a:p>
            <a:endParaRPr lang="en-IN" sz="3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TextBox 8">
            <a:extLst>
              <a:ext uri="{FF2B5EF4-FFF2-40B4-BE49-F238E27FC236}">
                <a16:creationId xmlns="" xmlns:a16="http://schemas.microsoft.com/office/drawing/2014/main" id="{1564B50E-E621-7EE9-7D4D-9BAD7ED0D854}"/>
              </a:ext>
            </a:extLst>
          </p:cNvPr>
          <p:cNvSpPr txBox="1"/>
          <p:nvPr/>
        </p:nvSpPr>
        <p:spPr>
          <a:xfrm>
            <a:off x="723900" y="1828800"/>
            <a:ext cx="8420100" cy="3970318"/>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latin typeface="Aptos Narrow" panose="020B0004020202020204" pitchFamily="34" charset="0"/>
                <a:ea typeface="+mn-lt"/>
                <a:cs typeface="Times New Roman" panose="02020603050405020304" pitchFamily="18" charset="0"/>
              </a:rPr>
              <a:t>Identification of Potential End Users: Individuals, Businesses, Organizations</a:t>
            </a:r>
          </a:p>
          <a:p>
            <a:pPr marL="457200" indent="-457200">
              <a:buFont typeface="Wingdings" panose="05000000000000000000" pitchFamily="2" charset="2"/>
              <a:buChar char="Ø"/>
            </a:pPr>
            <a:r>
              <a:rPr lang="en-US" sz="2800" dirty="0">
                <a:latin typeface="Aptos Narrow" panose="020B0004020202020204" pitchFamily="34" charset="0"/>
                <a:ea typeface="+mn-lt"/>
                <a:cs typeface="Times New Roman" panose="02020603050405020304" pitchFamily="18" charset="0"/>
              </a:rPr>
              <a:t>Understanding Their Needs and Concerns Regarding Keylogger Protection</a:t>
            </a:r>
            <a:endParaRPr lang="en-US" sz="2800" dirty="0">
              <a:latin typeface="Aptos Narrow" panose="020B0004020202020204" pitchFamily="34" charset="0"/>
              <a:ea typeface="Calibri" panose="020F0502020204030204"/>
              <a:cs typeface="Times New Roman" panose="02020603050405020304" pitchFamily="18" charset="0"/>
            </a:endParaRPr>
          </a:p>
          <a:p>
            <a:pPr marL="457200" indent="-457200">
              <a:buFont typeface="Wingdings" panose="05000000000000000000" pitchFamily="2" charset="2"/>
              <a:buChar char="Ø"/>
            </a:pPr>
            <a:r>
              <a:rPr lang="en-US" sz="2800" dirty="0">
                <a:latin typeface="Aptos Narrow" panose="020B0004020202020204" pitchFamily="34" charset="0"/>
                <a:ea typeface="+mn-lt"/>
                <a:cs typeface="Times New Roman" panose="02020603050405020304" pitchFamily="18" charset="0"/>
              </a:rPr>
              <a:t>Tailoring Solutions to Meet the Requirements of Various User Groups</a:t>
            </a:r>
            <a:endParaRPr lang="en-US" sz="2800" dirty="0">
              <a:latin typeface="Aptos Narrow" panose="020B0004020202020204" pitchFamily="34" charset="0"/>
              <a:ea typeface="Calibri" panose="020F0502020204030204"/>
              <a:cs typeface="Times New Roman" panose="02020603050405020304" pitchFamily="18" charset="0"/>
            </a:endParaRPr>
          </a:p>
          <a:p>
            <a:pPr marL="457200" indent="-457200" algn="l">
              <a:buFont typeface="Wingdings" panose="05000000000000000000" pitchFamily="2" charset="2"/>
              <a:buChar char="Ø"/>
            </a:pPr>
            <a:endParaRPr lang="en-US" sz="2800" dirty="0">
              <a:latin typeface="Aptos Narrow" panose="020B0004020202020204" pitchFamily="34" charset="0"/>
              <a:ea typeface="Calibri" panose="020F0502020204030204"/>
              <a:cs typeface="Calibri" panose="020F0502020204030204"/>
            </a:endParaRPr>
          </a:p>
          <a:p>
            <a:pPr marL="457200" indent="-457200">
              <a:buFont typeface="Wingdings" panose="05000000000000000000" pitchFamily="2" charset="2"/>
              <a:buChar char="Ø"/>
            </a:pPr>
            <a:endParaRPr lang="en-US" sz="2800" dirty="0">
              <a:latin typeface="Aptos Narrow" panose="020B0004020202020204" pitchFamily="34" charset="0"/>
            </a:endParaRPr>
          </a:p>
          <a:p>
            <a:pPr marL="457200" indent="-457200">
              <a:buFont typeface="Wingdings" panose="05000000000000000000" pitchFamily="2" charset="2"/>
              <a:buChar char="Ø"/>
            </a:pPr>
            <a:endParaRPr lang="en-IN" sz="2800" dirty="0">
              <a:latin typeface="Aptos Narrow" panose="020B0004020202020204" pitchFamily="34" charset="0"/>
            </a:endParaRPr>
          </a:p>
        </p:txBody>
      </p:sp>
      <p:sp>
        <p:nvSpPr>
          <p:cNvPr id="10" name="TextBox 9">
            <a:extLst>
              <a:ext uri="{FF2B5EF4-FFF2-40B4-BE49-F238E27FC236}">
                <a16:creationId xmlns="" xmlns:a16="http://schemas.microsoft.com/office/drawing/2014/main" id="{BFA356D1-3B33-6702-C634-FFE71DE4A770}"/>
              </a:ext>
            </a:extLst>
          </p:cNvPr>
          <p:cNvSpPr txBox="1"/>
          <p:nvPr/>
        </p:nvSpPr>
        <p:spPr>
          <a:xfrm>
            <a:off x="1066800" y="4800600"/>
            <a:ext cx="10591800" cy="1938992"/>
          </a:xfrm>
          <a:prstGeom prst="rect">
            <a:avLst/>
          </a:prstGeom>
          <a:noFill/>
        </p:spPr>
        <p:txBody>
          <a:bodyPr wrap="square" rtlCol="0">
            <a:spAutoFit/>
          </a:bodyPr>
          <a:lstStyle/>
          <a:p>
            <a:r>
              <a:rPr lang="en-US" sz="2400" b="1" i="0" dirty="0">
                <a:solidFill>
                  <a:srgbClr val="000000"/>
                </a:solidFill>
                <a:effectLst/>
                <a:highlight>
                  <a:srgbClr val="FFFFFF"/>
                </a:highlight>
                <a:latin typeface="neue-haas-grotesk-display"/>
              </a:rPr>
              <a:t>Keyloggers</a:t>
            </a:r>
            <a:r>
              <a:rPr lang="en-US" sz="2400" b="0" i="0" dirty="0">
                <a:solidFill>
                  <a:srgbClr val="000000"/>
                </a:solidFill>
                <a:effectLst/>
                <a:highlight>
                  <a:srgbClr val="FFFFFF"/>
                </a:highlight>
                <a:latin typeface="neue-haas-grotesk-display"/>
              </a:rPr>
              <a:t>, or keystroke loggers, are tools that record what a person types on a device. While there are legitimate and legal uses for keyloggers, many uses for keyloggers are malicious. In a keylogger attack, the keylogger software records every keystroke on the victim’s device and sends it to the attacker.</a:t>
            </a:r>
            <a:endParaRPr lang="en-IN" sz="2400" dirty="0"/>
          </a:p>
          <a:p>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Rectangle: Rounded Corners 9">
            <a:extLst>
              <a:ext uri="{FF2B5EF4-FFF2-40B4-BE49-F238E27FC236}">
                <a16:creationId xmlns="" xmlns:a16="http://schemas.microsoft.com/office/drawing/2014/main" id="{EC69B772-D45C-22DA-2D6A-F57F53EFE983}"/>
              </a:ext>
            </a:extLst>
          </p:cNvPr>
          <p:cNvSpPr/>
          <p:nvPr/>
        </p:nvSpPr>
        <p:spPr>
          <a:xfrm>
            <a:off x="3048000" y="1695450"/>
            <a:ext cx="8610600" cy="462915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dirty="0"/>
          </a:p>
        </p:txBody>
      </p:sp>
      <p:sp>
        <p:nvSpPr>
          <p:cNvPr id="14" name="TextBox 13">
            <a:extLst>
              <a:ext uri="{FF2B5EF4-FFF2-40B4-BE49-F238E27FC236}">
                <a16:creationId xmlns="" xmlns:a16="http://schemas.microsoft.com/office/drawing/2014/main" id="{E374CFAC-3040-6D8E-CC2F-FDE80DF71CCC}"/>
              </a:ext>
            </a:extLst>
          </p:cNvPr>
          <p:cNvSpPr txBox="1"/>
          <p:nvPr/>
        </p:nvSpPr>
        <p:spPr>
          <a:xfrm>
            <a:off x="3505200" y="2286000"/>
            <a:ext cx="6816090" cy="4154984"/>
          </a:xfrm>
          <a:prstGeom prst="rect">
            <a:avLst/>
          </a:prstGeom>
          <a:noFill/>
        </p:spPr>
        <p:txBody>
          <a:bodyPr wrap="square" rtlCol="0">
            <a:spAutoFit/>
          </a:bodyPr>
          <a:lstStyle/>
          <a:p>
            <a:r>
              <a:rPr lang="en-US" sz="2400" dirty="0"/>
              <a:t>Keyloggers are many hackers and script kiddie’s favorite tools. Keylogging is a method that was first imagined back in the year 1983.  Around then, the utilization of this product was uncommon and just the top examination organizations and spies could get their hands on it, yet today, it is a typical element offered by most government operative applications like </a:t>
            </a:r>
            <a:r>
              <a:rPr lang="en-US" sz="2400" dirty="0" err="1"/>
              <a:t>TheOneSpy</a:t>
            </a:r>
            <a:r>
              <a:rPr lang="en-US" sz="2400" dirty="0"/>
              <a:t>. Individuals use it as an opportunity to guarantee the assurance of their families, organizations, and the ones they care about.</a:t>
            </a:r>
          </a:p>
          <a:p>
            <a:endParaRPr lang="en-IN" sz="24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19587" y="2286000"/>
            <a:ext cx="2381024" cy="324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753600" y="561975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620000" y="183437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551820" y="629236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a:extLst>
              <a:ext uri="{28A0092B-C50C-407E-A947-70E740481C1C}">
                <a14:useLocalDpi xmlns:a14="http://schemas.microsoft.com/office/drawing/2010/main" val="0"/>
              </a:ext>
            </a:extLst>
          </a:blip>
          <a:stretch>
            <a:fillRect/>
          </a:stretch>
        </p:blipFill>
        <p:spPr>
          <a:xfrm>
            <a:off x="-4175" y="3268788"/>
            <a:ext cx="2466975" cy="3366917"/>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pic>
        <p:nvPicPr>
          <p:cNvPr id="11" name="Picture 10">
            <a:extLst>
              <a:ext uri="{FF2B5EF4-FFF2-40B4-BE49-F238E27FC236}">
                <a16:creationId xmlns="" xmlns:a16="http://schemas.microsoft.com/office/drawing/2014/main" id="{9AEF52F2-30FE-05A6-24F8-B02B6303B5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496" y="1568063"/>
            <a:ext cx="9907504" cy="1721533"/>
          </a:xfrm>
          <a:prstGeom prst="rect">
            <a:avLst/>
          </a:prstGeom>
        </p:spPr>
      </p:pic>
      <p:sp>
        <p:nvSpPr>
          <p:cNvPr id="12" name="TextBox 11">
            <a:extLst>
              <a:ext uri="{FF2B5EF4-FFF2-40B4-BE49-F238E27FC236}">
                <a16:creationId xmlns="" xmlns:a16="http://schemas.microsoft.com/office/drawing/2014/main" id="{CDBE3450-BDFF-2F8B-67C1-950C763A3C73}"/>
              </a:ext>
            </a:extLst>
          </p:cNvPr>
          <p:cNvSpPr txBox="1"/>
          <p:nvPr/>
        </p:nvSpPr>
        <p:spPr>
          <a:xfrm>
            <a:off x="2362200" y="3638360"/>
            <a:ext cx="8686800" cy="2246769"/>
          </a:xfrm>
          <a:prstGeom prst="rect">
            <a:avLst/>
          </a:prstGeom>
          <a:noFill/>
        </p:spPr>
        <p:txBody>
          <a:bodyPr wrap="square" rtlCol="0">
            <a:spAutoFit/>
          </a:bodyPr>
          <a:lstStyle/>
          <a:p>
            <a:r>
              <a:rPr lang="en-US" sz="2800" dirty="0"/>
              <a:t>A keylogger is a program that secretly records everything you type on your computer. It can be used for good things like watching what employees do or keeping kids safe online. But bad people can also use it to steal your passwords and credit card numbers.</a:t>
            </a:r>
            <a:endParaRPr lang="en-IN"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 xmlns:a16="http://schemas.microsoft.com/office/drawing/2014/main" id="{891CD7D5-6B52-AE39-3DDB-372AA2D6130E}"/>
              </a:ext>
            </a:extLst>
          </p:cNvPr>
          <p:cNvSpPr txBox="1"/>
          <p:nvPr/>
        </p:nvSpPr>
        <p:spPr>
          <a:xfrm>
            <a:off x="752475" y="1219200"/>
            <a:ext cx="9458325" cy="5029200"/>
          </a:xfrm>
          <a:prstGeom prst="rect">
            <a:avLst/>
          </a:prstGeom>
          <a:noFill/>
        </p:spPr>
        <p:txBody>
          <a:bodyPr wrap="square" rtlCol="0">
            <a:spAutoFit/>
          </a:bodyPr>
          <a:lstStyle/>
          <a:p>
            <a:pPr algn="just">
              <a:lnSpc>
                <a:spcPct val="150000"/>
              </a:lnSpc>
            </a:pPr>
            <a:r>
              <a:rPr lang="en-US" sz="2000" b="1" u="sng" dirty="0">
                <a:latin typeface="Times New Roman" panose="02020603050405020304" pitchFamily="18" charset="0"/>
                <a:cs typeface="Times New Roman" panose="02020603050405020304" pitchFamily="18" charset="0"/>
              </a:rPr>
              <a:t>Components of Keylogger Models:</a:t>
            </a:r>
            <a:endParaRPr lang="en-US" sz="2000" b="1" u="sng" spc="1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v"/>
            </a:pPr>
            <a:r>
              <a:rPr lang="en-US" sz="2000" b="1" u="sng" spc="-45" dirty="0">
                <a:latin typeface="Times New Roman" panose="02020603050405020304" pitchFamily="18" charset="0"/>
                <a:ea typeface="+mn-lt"/>
                <a:cs typeface="Times New Roman" panose="02020603050405020304" pitchFamily="18" charset="0"/>
              </a:rPr>
              <a:t>Data Capture Mechanisms</a:t>
            </a:r>
            <a:r>
              <a:rPr lang="en-US" sz="2000" spc="-45" dirty="0">
                <a:latin typeface="Times New Roman" panose="02020603050405020304" pitchFamily="18" charset="0"/>
                <a:ea typeface="+mn-lt"/>
                <a:cs typeface="Times New Roman" panose="02020603050405020304" pitchFamily="18" charset="0"/>
              </a:rPr>
              <a:t>: How keystrokes are captured.</a:t>
            </a:r>
            <a:endParaRPr lang="en-US" sz="2000" dirty="0">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sz="2000" b="1" spc="-45" dirty="0">
                <a:latin typeface="Times New Roman" panose="02020603050405020304" pitchFamily="18" charset="0"/>
                <a:ea typeface="+mn-lt"/>
                <a:cs typeface="Times New Roman" panose="02020603050405020304" pitchFamily="18" charset="0"/>
              </a:rPr>
              <a:t>Polling</a:t>
            </a:r>
            <a:r>
              <a:rPr lang="en-US" sz="2000" spc="-45" dirty="0">
                <a:latin typeface="Times New Roman" panose="02020603050405020304" pitchFamily="18" charset="0"/>
                <a:ea typeface="+mn-lt"/>
                <a:cs typeface="Times New Roman" panose="02020603050405020304" pitchFamily="18" charset="0"/>
              </a:rPr>
              <a:t>: Regularly checking keyboard buffer.</a:t>
            </a:r>
          </a:p>
          <a:p>
            <a:pPr marL="800100" lvl="1" indent="-342900" algn="just">
              <a:lnSpc>
                <a:spcPct val="150000"/>
              </a:lnSpc>
              <a:buFont typeface="Arial" panose="020B0604020202020204" pitchFamily="34" charset="0"/>
              <a:buChar char="•"/>
            </a:pPr>
            <a:r>
              <a:rPr lang="en-US" sz="2000" b="1" spc="-45" dirty="0">
                <a:latin typeface="Times New Roman" panose="02020603050405020304" pitchFamily="18" charset="0"/>
                <a:ea typeface="+mn-lt"/>
                <a:cs typeface="Times New Roman" panose="02020603050405020304" pitchFamily="18" charset="0"/>
              </a:rPr>
              <a:t>Hooking</a:t>
            </a:r>
            <a:r>
              <a:rPr lang="en-US" sz="2000" spc="-45" dirty="0">
                <a:latin typeface="Times New Roman" panose="02020603050405020304" pitchFamily="18" charset="0"/>
                <a:ea typeface="+mn-lt"/>
                <a:cs typeface="Times New Roman" panose="02020603050405020304" pitchFamily="18" charset="0"/>
              </a:rPr>
              <a:t>: Intercepting keystrokes via system hooks.</a:t>
            </a: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v"/>
            </a:pPr>
            <a:r>
              <a:rPr lang="en-US" sz="2000" b="1" u="sng" spc="-45" dirty="0">
                <a:latin typeface="Times New Roman" panose="02020603050405020304" pitchFamily="18" charset="0"/>
                <a:ea typeface="+mn-lt"/>
                <a:cs typeface="Times New Roman" panose="02020603050405020304" pitchFamily="18" charset="0"/>
              </a:rPr>
              <a:t>Data Storage and Transmission</a:t>
            </a:r>
            <a:r>
              <a:rPr lang="en-US" sz="2000" spc="-45" dirty="0">
                <a:latin typeface="Times New Roman" panose="02020603050405020304" pitchFamily="18" charset="0"/>
                <a:ea typeface="+mn-lt"/>
                <a:cs typeface="Times New Roman" panose="02020603050405020304" pitchFamily="18" charset="0"/>
              </a:rPr>
              <a:t>: Methods for storing and sending captured data.</a:t>
            </a:r>
            <a:endParaRPr lang="en-US" sz="2000" dirty="0">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sz="2000" b="1" spc="-45" dirty="0">
                <a:latin typeface="Times New Roman" panose="02020603050405020304" pitchFamily="18" charset="0"/>
                <a:ea typeface="+mn-lt"/>
                <a:cs typeface="Times New Roman" panose="02020603050405020304" pitchFamily="18" charset="0"/>
              </a:rPr>
              <a:t>Local Storage</a:t>
            </a:r>
            <a:r>
              <a:rPr lang="en-US" sz="2000" spc="-45" dirty="0">
                <a:latin typeface="Times New Roman" panose="02020603050405020304" pitchFamily="18" charset="0"/>
                <a:ea typeface="+mn-lt"/>
                <a:cs typeface="Times New Roman" panose="02020603050405020304" pitchFamily="18" charset="0"/>
              </a:rPr>
              <a:t>: Data saved on the device.</a:t>
            </a:r>
            <a:endParaRPr lang="en-US" sz="2000" dirty="0">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sz="2000" b="1" spc="-45" dirty="0">
                <a:latin typeface="Times New Roman" panose="02020603050405020304" pitchFamily="18" charset="0"/>
                <a:ea typeface="+mn-lt"/>
                <a:cs typeface="Times New Roman" panose="02020603050405020304" pitchFamily="18" charset="0"/>
              </a:rPr>
              <a:t>Remote Transmission</a:t>
            </a:r>
            <a:r>
              <a:rPr lang="en-US" sz="2000" spc="-45" dirty="0">
                <a:latin typeface="Times New Roman" panose="02020603050405020304" pitchFamily="18" charset="0"/>
                <a:ea typeface="+mn-lt"/>
                <a:cs typeface="Times New Roman" panose="02020603050405020304" pitchFamily="18" charset="0"/>
              </a:rPr>
              <a:t>: Data sent to a remote server.</a:t>
            </a: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v"/>
            </a:pPr>
            <a:r>
              <a:rPr lang="en-US" sz="2000" b="1" u="sng" spc="-45" dirty="0">
                <a:latin typeface="Times New Roman" panose="02020603050405020304" pitchFamily="18" charset="0"/>
                <a:ea typeface="+mn-lt"/>
                <a:cs typeface="Times New Roman" panose="02020603050405020304" pitchFamily="18" charset="0"/>
              </a:rPr>
              <a:t>Evasion Techniques</a:t>
            </a:r>
            <a:r>
              <a:rPr lang="en-US" sz="2000" spc="-45" dirty="0">
                <a:latin typeface="Times New Roman" panose="02020603050405020304" pitchFamily="18" charset="0"/>
                <a:ea typeface="+mn-lt"/>
                <a:cs typeface="Times New Roman" panose="02020603050405020304" pitchFamily="18" charset="0"/>
              </a:rPr>
              <a:t>: Methods to avoid detection.</a:t>
            </a:r>
            <a:endParaRPr lang="en-US" sz="2000" dirty="0">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sz="2000" b="1" spc="-45" dirty="0">
                <a:latin typeface="Times New Roman" panose="02020603050405020304" pitchFamily="18" charset="0"/>
                <a:ea typeface="+mn-lt"/>
                <a:cs typeface="Times New Roman" panose="02020603050405020304" pitchFamily="18" charset="0"/>
              </a:rPr>
              <a:t>Rootkit Integration</a:t>
            </a:r>
            <a:r>
              <a:rPr lang="en-US" sz="2000" spc="-45" dirty="0">
                <a:latin typeface="Times New Roman" panose="02020603050405020304" pitchFamily="18" charset="0"/>
                <a:ea typeface="+mn-lt"/>
                <a:cs typeface="Times New Roman" panose="02020603050405020304" pitchFamily="18" charset="0"/>
              </a:rPr>
              <a:t>: Embedding within the OS.</a:t>
            </a:r>
            <a:endParaRPr lang="en-US" sz="2000" dirty="0">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sz="2000" b="1" spc="-45" dirty="0">
                <a:latin typeface="Times New Roman" panose="02020603050405020304" pitchFamily="18" charset="0"/>
                <a:ea typeface="+mn-lt"/>
                <a:cs typeface="Times New Roman" panose="02020603050405020304" pitchFamily="18" charset="0"/>
              </a:rPr>
              <a:t>Obfuscation</a:t>
            </a:r>
            <a:r>
              <a:rPr lang="en-US" sz="2000" spc="-45" dirty="0">
                <a:latin typeface="Times New Roman" panose="02020603050405020304" pitchFamily="18" charset="0"/>
                <a:ea typeface="+mn-lt"/>
                <a:cs typeface="Times New Roman" panose="02020603050405020304" pitchFamily="18" charset="0"/>
              </a:rPr>
              <a:t>: Hiding code to avoid detection by anti-malware.</a:t>
            </a:r>
            <a:endParaRPr lang="en-US" sz="20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209</TotalTime>
  <Words>431</Words>
  <Application>Microsoft Office PowerPoint</Application>
  <PresentationFormat>Custom</PresentationFormat>
  <Paragraphs>65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SHAIK   MADEENA VALI</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ILLA JYOTHI BHAVANI</dc:title>
  <cp:lastModifiedBy>DELL</cp:lastModifiedBy>
  <cp:revision>6</cp:revision>
  <dcterms:created xsi:type="dcterms:W3CDTF">2024-06-03T05:48:59Z</dcterms:created>
  <dcterms:modified xsi:type="dcterms:W3CDTF">2024-06-18T07:01:23Z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