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t>6/18/2024</a:t>
            </a:fld>
            <a:endParaRPr lang="en-US"/>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t>6/18/2024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llaJyoCodingPro/APSSDC_CSproject.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52800" y="2107112"/>
            <a:ext cx="7695818" cy="509114"/>
          </a:xfrm>
          <a:prstGeom prst="rect">
            <a:avLst/>
          </a:prstGeom>
        </p:spPr>
        <p:txBody>
          <a:bodyPr vert="horz" wrap="square" lIns="0" tIns="16510" rIns="0" bIns="0" rtlCol="0">
            <a:spAutoFit/>
          </a:bodyPr>
          <a:lstStyle/>
          <a:p>
            <a:pPr marL="3213735">
              <a:lnSpc>
                <a:spcPct val="100000"/>
              </a:lnSpc>
              <a:spcBef>
                <a:spcPts val="130"/>
              </a:spcBef>
            </a:pPr>
            <a:r>
              <a:rPr lang="en-US" spc="15" dirty="0"/>
              <a:t>ILLA JYOTHI BHAVANI</a:t>
            </a: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3657600" y="2821622"/>
            <a:ext cx="7695818" cy="628377"/>
          </a:xfrm>
          <a:prstGeom prst="rect">
            <a:avLst/>
          </a:prstGeom>
        </p:spPr>
        <p:txBody>
          <a:bodyPr vert="horz" wrap="square" lIns="0" tIns="12700" rIns="0" bIns="0" rtlCol="0">
            <a:spAutoFit/>
          </a:bodyPr>
          <a:lstStyle/>
          <a:p>
            <a:pPr marL="12700">
              <a:lnSpc>
                <a:spcPct val="100000"/>
              </a:lnSpc>
              <a:spcBef>
                <a:spcPts val="100"/>
              </a:spcBef>
            </a:pPr>
            <a:r>
              <a:rPr lang="en-US" sz="4000" b="1" u="sng" spc="10" dirty="0">
                <a:solidFill>
                  <a:srgbClr val="2D936B"/>
                </a:solidFill>
                <a:latin typeface="Sitka Small Semibold" pitchFamily="2" charset="0"/>
                <a:cs typeface="Trebuchet MS"/>
              </a:rPr>
              <a:t>KEYLOGGER AND SECURITY</a:t>
            </a:r>
            <a:endParaRPr sz="4000" u="sng" dirty="0">
              <a:latin typeface="Sitka Small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xmlns="" id="{C511D180-ECCA-E050-779A-5EB2A0089389}"/>
              </a:ext>
            </a:extLst>
          </p:cNvPr>
          <p:cNvSpPr txBox="1"/>
          <p:nvPr/>
        </p:nvSpPr>
        <p:spPr>
          <a:xfrm>
            <a:off x="3581400" y="3449999"/>
            <a:ext cx="6934200" cy="707886"/>
          </a:xfrm>
          <a:prstGeom prst="rect">
            <a:avLst/>
          </a:prstGeom>
          <a:noFill/>
        </p:spPr>
        <p:txBody>
          <a:bodyPr wrap="square" rtlCol="0">
            <a:spAutoFit/>
          </a:bodyPr>
          <a:lstStyle/>
          <a:p>
            <a:r>
              <a:rPr lang="en-US" sz="4000" dirty="0">
                <a:solidFill>
                  <a:srgbClr val="00B0F0"/>
                </a:solidFill>
              </a:rPr>
              <a:t>APSSDC CS FINAL PROJECT</a:t>
            </a:r>
            <a:endParaRPr lang="en-IN" sz="40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Single Corner Rounded 9">
            <a:extLst>
              <a:ext uri="{FF2B5EF4-FFF2-40B4-BE49-F238E27FC236}">
                <a16:creationId xmlns:a16="http://schemas.microsoft.com/office/drawing/2014/main" xmlns="" id="{87A0F854-C609-46B9-6207-3F2E58041E7E}"/>
              </a:ext>
            </a:extLst>
          </p:cNvPr>
          <p:cNvSpPr/>
          <p:nvPr/>
        </p:nvSpPr>
        <p:spPr>
          <a:xfrm>
            <a:off x="721334" y="169545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xmlns="" id="{6AFFD9AB-D0AE-BE0B-D68F-55EF7953C4D7}"/>
              </a:ext>
            </a:extLst>
          </p:cNvPr>
          <p:cNvSpPr txBox="1"/>
          <p:nvPr/>
        </p:nvSpPr>
        <p:spPr>
          <a:xfrm>
            <a:off x="838200" y="1857375"/>
            <a:ext cx="8696325" cy="2862322"/>
          </a:xfrm>
          <a:prstGeom prst="rect">
            <a:avLst/>
          </a:prstGeom>
          <a:noFill/>
        </p:spPr>
        <p:txBody>
          <a:bodyPr wrap="square" rtlCol="0">
            <a:spAutoFit/>
          </a:bodyPr>
          <a:lstStyle/>
          <a:p>
            <a:r>
              <a:rPr lang="en-US" sz="3600" dirty="0"/>
              <a:t>The best way to protect your devices from keylogging is to use a high-quality antivirus or firewall. You can also take other precautions to make an infection less likely. </a:t>
            </a: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A9489B1-DB22-4A77-8568-7DBB34C923B1}"/>
              </a:ext>
            </a:extLst>
          </p:cNvPr>
          <p:cNvSpPr txBox="1"/>
          <p:nvPr/>
        </p:nvSpPr>
        <p:spPr>
          <a:xfrm>
            <a:off x="1371600" y="762000"/>
            <a:ext cx="6248400" cy="1200329"/>
          </a:xfrm>
          <a:prstGeom prst="rect">
            <a:avLst/>
          </a:prstGeom>
          <a:noFill/>
        </p:spPr>
        <p:txBody>
          <a:bodyPr wrap="square" rtlCol="0">
            <a:spAutoFit/>
          </a:bodyPr>
          <a:lstStyle/>
          <a:p>
            <a:r>
              <a:rPr lang="en-US" sz="7200" dirty="0">
                <a:solidFill>
                  <a:srgbClr val="002060"/>
                </a:solidFill>
                <a:latin typeface="Bahnschrift Condensed" panose="020B0502040204020203" pitchFamily="34" charset="0"/>
              </a:rPr>
              <a:t>Project </a:t>
            </a:r>
            <a:r>
              <a:rPr lang="en-US" sz="7200" dirty="0" err="1">
                <a:solidFill>
                  <a:srgbClr val="002060"/>
                </a:solidFill>
                <a:latin typeface="Bahnschrift Condensed" panose="020B0502040204020203" pitchFamily="34" charset="0"/>
              </a:rPr>
              <a:t>Github</a:t>
            </a:r>
            <a:r>
              <a:rPr lang="en-US" sz="7200" dirty="0">
                <a:solidFill>
                  <a:srgbClr val="002060"/>
                </a:solidFill>
                <a:latin typeface="Bahnschrift Condensed" panose="020B0502040204020203" pitchFamily="34" charset="0"/>
              </a:rPr>
              <a:t> Link</a:t>
            </a:r>
            <a:endParaRPr lang="en-IN" sz="7200" dirty="0">
              <a:solidFill>
                <a:srgbClr val="002060"/>
              </a:solidFill>
              <a:latin typeface="Bahnschrift Condensed" panose="020B0502040204020203" pitchFamily="34" charset="0"/>
            </a:endParaRPr>
          </a:p>
        </p:txBody>
      </p:sp>
      <p:sp>
        <p:nvSpPr>
          <p:cNvPr id="3" name="TextBox 2">
            <a:hlinkClick r:id="rId2"/>
            <a:extLst>
              <a:ext uri="{FF2B5EF4-FFF2-40B4-BE49-F238E27FC236}">
                <a16:creationId xmlns:a16="http://schemas.microsoft.com/office/drawing/2014/main" xmlns="" id="{22EE19A5-D760-4612-5663-949CB96A9FD2}"/>
              </a:ext>
            </a:extLst>
          </p:cNvPr>
          <p:cNvSpPr txBox="1"/>
          <p:nvPr/>
        </p:nvSpPr>
        <p:spPr>
          <a:xfrm>
            <a:off x="1600200" y="2971800"/>
            <a:ext cx="8839200" cy="523220"/>
          </a:xfrm>
          <a:prstGeom prst="rect">
            <a:avLst/>
          </a:prstGeom>
          <a:noFill/>
        </p:spPr>
        <p:txBody>
          <a:bodyPr wrap="square" rtlCol="0">
            <a:spAutoFit/>
          </a:bodyPr>
          <a:lstStyle/>
          <a:p>
            <a:r>
              <a:rPr lang="en-IN" sz="2800" u="sng" dirty="0">
                <a:solidFill>
                  <a:srgbClr val="FF0000"/>
                </a:solidFill>
              </a:rPr>
              <a:t>https://github.com/IllaJyoCodingPro/APSSDC_CSproject.git</a:t>
            </a:r>
          </a:p>
        </p:txBody>
      </p:sp>
    </p:spTree>
    <p:extLst>
      <p:ext uri="{BB962C8B-B14F-4D97-AF65-F5344CB8AC3E}">
        <p14:creationId xmlns:p14="http://schemas.microsoft.com/office/powerpoint/2010/main" val="29455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3" name="TextBox 22">
            <a:extLst>
              <a:ext uri="{FF2B5EF4-FFF2-40B4-BE49-F238E27FC236}">
                <a16:creationId xmlns:a16="http://schemas.microsoft.com/office/drawing/2014/main" xmlns="" id="{7170C571-CB35-8D85-2F78-FEE70D86C851}"/>
              </a:ext>
            </a:extLst>
          </p:cNvPr>
          <p:cNvSpPr txBox="1"/>
          <p:nvPr/>
        </p:nvSpPr>
        <p:spPr>
          <a:xfrm>
            <a:off x="1371600" y="2743200"/>
            <a:ext cx="8230932" cy="830997"/>
          </a:xfrm>
          <a:prstGeom prst="rect">
            <a:avLst/>
          </a:prstGeom>
          <a:noFill/>
        </p:spPr>
        <p:txBody>
          <a:bodyPr wrap="square" rtlCol="0">
            <a:spAutoFit/>
          </a:bodyPr>
          <a:lstStyle/>
          <a:p>
            <a:r>
              <a:rPr lang="en-US" sz="4800" dirty="0">
                <a:solidFill>
                  <a:srgbClr val="00B0F0"/>
                </a:solidFill>
              </a:rPr>
              <a:t>KEYLOGGER &amp; SECURITY</a:t>
            </a:r>
            <a:endParaRPr lang="en-IN" sz="48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a:extLst>
              <a:ext uri="{FF2B5EF4-FFF2-40B4-BE49-F238E27FC236}">
                <a16:creationId xmlns:a16="http://schemas.microsoft.com/office/drawing/2014/main" xmlns="" id="{69DBC619-102C-2B1B-711F-0E6040A00249}"/>
              </a:ext>
            </a:extLst>
          </p:cNvPr>
          <p:cNvSpPr txBox="1"/>
          <p:nvPr/>
        </p:nvSpPr>
        <p:spPr>
          <a:xfrm>
            <a:off x="1371600" y="129540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p>
          <a:p>
            <a:pPr marL="457200" indent="-457200">
              <a:buFont typeface="Wingdings" panose="05000000000000000000" pitchFamily="2" charset="2"/>
              <a:buChar char="v"/>
            </a:pPr>
            <a:r>
              <a:rPr lang="en-US" sz="3200" dirty="0"/>
              <a:t>Understanding the Problem Statement </a:t>
            </a:r>
          </a:p>
          <a:p>
            <a:pPr marL="457200" indent="-457200">
              <a:buFont typeface="Wingdings" panose="05000000000000000000" pitchFamily="2" charset="2"/>
              <a:buChar char="v"/>
            </a:pPr>
            <a:r>
              <a:rPr lang="en-US" sz="3200" dirty="0"/>
              <a:t>Overview of the project</a:t>
            </a:r>
          </a:p>
          <a:p>
            <a:pPr marL="457200" indent="-457200">
              <a:buFont typeface="Wingdings" panose="05000000000000000000" pitchFamily="2" charset="2"/>
              <a:buChar char="v"/>
            </a:pPr>
            <a:r>
              <a:rPr lang="en-US" sz="3200" dirty="0"/>
              <a:t>Identifying the End Users</a:t>
            </a:r>
          </a:p>
          <a:p>
            <a:pPr marL="457200" indent="-457200">
              <a:buFont typeface="Wingdings" panose="05000000000000000000" pitchFamily="2" charset="2"/>
              <a:buChar char="v"/>
            </a:pPr>
            <a:r>
              <a:rPr lang="en-US" sz="3200" dirty="0"/>
              <a:t>Introducing Your Solution </a:t>
            </a:r>
          </a:p>
          <a:p>
            <a:pPr marL="457200" indent="-457200">
              <a:buFont typeface="Wingdings" panose="05000000000000000000" pitchFamily="2" charset="2"/>
              <a:buChar char="v"/>
            </a:pPr>
            <a:r>
              <a:rPr lang="en-US" sz="3200" dirty="0"/>
              <a:t>Highlighting the unique value proposition </a:t>
            </a:r>
          </a:p>
          <a:p>
            <a:pPr marL="457200" indent="-457200">
              <a:buFont typeface="Wingdings" panose="05000000000000000000" pitchFamily="2" charset="2"/>
              <a:buChar char="v"/>
            </a:pPr>
            <a:r>
              <a:rPr lang="en-US" sz="3200" dirty="0"/>
              <a:t>Discussing the key Modelling Approaches</a:t>
            </a:r>
          </a:p>
          <a:p>
            <a:pPr marL="457200" indent="-457200">
              <a:buFont typeface="Wingdings" panose="05000000000000000000" pitchFamily="2" charset="2"/>
              <a:buChar char="v"/>
            </a:pPr>
            <a:r>
              <a:rPr lang="en-US" sz="3200" dirty="0"/>
              <a:t>Results</a:t>
            </a:r>
          </a:p>
          <a:p>
            <a:pPr marL="457200" indent="-457200">
              <a:buFont typeface="Wingdings" panose="05000000000000000000" pitchFamily="2" charset="2"/>
              <a:buChar char="v"/>
            </a:pPr>
            <a:r>
              <a:rPr lang="en-IN" sz="3200" dirty="0"/>
              <a:t>Project </a:t>
            </a:r>
            <a:r>
              <a:rPr lang="en-IN" sz="3200" dirty="0" err="1"/>
              <a:t>Github</a:t>
            </a:r>
            <a:r>
              <a:rPr lang="en-IN" sz="3200" dirty="0"/>
              <a: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xmlns="" id="{24BEF3F9-C81F-188D-B0D1-D2FB19626F5F}"/>
              </a:ext>
            </a:extLst>
          </p:cNvPr>
          <p:cNvSpPr txBox="1"/>
          <p:nvPr/>
        </p:nvSpPr>
        <p:spPr>
          <a:xfrm>
            <a:off x="990600" y="1695450"/>
            <a:ext cx="7239000" cy="3539430"/>
          </a:xfrm>
          <a:prstGeom prst="rect">
            <a:avLst/>
          </a:prstGeom>
          <a:noFill/>
        </p:spPr>
        <p:txBody>
          <a:bodyPr wrap="square" rtlCol="0">
            <a:spAutoFit/>
          </a:bodyPr>
          <a:lstStyle/>
          <a:p>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Diagonal Corners Rounded 10">
            <a:extLst>
              <a:ext uri="{FF2B5EF4-FFF2-40B4-BE49-F238E27FC236}">
                <a16:creationId xmlns:a16="http://schemas.microsoft.com/office/drawing/2014/main" xmlns="" id="{DF49B0BF-4FC0-CA95-E0E8-4B7BDBBCE9F3}"/>
              </a:ext>
            </a:extLst>
          </p:cNvPr>
          <p:cNvSpPr/>
          <p:nvPr/>
        </p:nvSpPr>
        <p:spPr>
          <a:xfrm>
            <a:off x="381000" y="2291480"/>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xmlns="" id="{FD4637C9-FBD6-8009-8FD0-C363CE147992}"/>
              </a:ext>
            </a:extLst>
          </p:cNvPr>
          <p:cNvSpPr txBox="1"/>
          <p:nvPr/>
        </p:nvSpPr>
        <p:spPr>
          <a:xfrm>
            <a:off x="739775" y="2647950"/>
            <a:ext cx="7918450" cy="5078313"/>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p>
          <a:p>
            <a:endParaRPr lang="en-IN" sz="3600" dirty="0"/>
          </a:p>
          <a:p>
            <a:endParaRPr lang="en-IN" sz="3600" dirty="0"/>
          </a:p>
          <a:p>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a:extLst>
              <a:ext uri="{FF2B5EF4-FFF2-40B4-BE49-F238E27FC236}">
                <a16:creationId xmlns:a16="http://schemas.microsoft.com/office/drawing/2014/main" xmlns="" id="{1564B50E-E621-7EE9-7D4D-9BAD7ED0D854}"/>
              </a:ext>
            </a:extLst>
          </p:cNvPr>
          <p:cNvSpPr txBox="1"/>
          <p:nvPr/>
        </p:nvSpPr>
        <p:spPr>
          <a:xfrm>
            <a:off x="723900" y="1828800"/>
            <a:ext cx="84201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Identification of Potential End Users: Individuals, Businesses, Organizations</a:t>
            </a: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Understanding Their Needs and Concerns Regarding Keylogger Protection</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Tailoring Solutions to Meet the Requirements of Various User Groups</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lgn="l">
              <a:buFont typeface="Wingdings" panose="05000000000000000000" pitchFamily="2" charset="2"/>
              <a:buChar char="Ø"/>
            </a:pPr>
            <a:endParaRPr lang="en-US" sz="2800" dirty="0">
              <a:latin typeface="Aptos Narrow" panose="020B0004020202020204" pitchFamily="34" charset="0"/>
              <a:ea typeface="Calibri" panose="020F0502020204030204"/>
              <a:cs typeface="Calibri" panose="020F0502020204030204"/>
            </a:endParaRPr>
          </a:p>
          <a:p>
            <a:pPr marL="457200" indent="-457200">
              <a:buFont typeface="Wingdings" panose="05000000000000000000" pitchFamily="2" charset="2"/>
              <a:buChar char="Ø"/>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a:extLst>
              <a:ext uri="{FF2B5EF4-FFF2-40B4-BE49-F238E27FC236}">
                <a16:creationId xmlns:a16="http://schemas.microsoft.com/office/drawing/2014/main" xmlns="" id="{BFA356D1-3B33-6702-C634-FFE71DE4A770}"/>
              </a:ext>
            </a:extLst>
          </p:cNvPr>
          <p:cNvSpPr txBox="1"/>
          <p:nvPr/>
        </p:nvSpPr>
        <p:spPr>
          <a:xfrm>
            <a:off x="1066800" y="4800600"/>
            <a:ext cx="10591800" cy="1938992"/>
          </a:xfrm>
          <a:prstGeom prst="rect">
            <a:avLst/>
          </a:prstGeom>
          <a:noFill/>
        </p:spPr>
        <p:txBody>
          <a:bodyPr wrap="square" rtlCol="0">
            <a:spAutoFit/>
          </a:bodyPr>
          <a:lstStyle/>
          <a:p>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400" dirty="0"/>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Rectangle: Rounded Corners 9">
            <a:extLst>
              <a:ext uri="{FF2B5EF4-FFF2-40B4-BE49-F238E27FC236}">
                <a16:creationId xmlns:a16="http://schemas.microsoft.com/office/drawing/2014/main" xmlns="" id="{EC69B772-D45C-22DA-2D6A-F57F53EFE983}"/>
              </a:ext>
            </a:extLst>
          </p:cNvPr>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xmlns="" id="{E374CFAC-3040-6D8E-CC2F-FDE80DF71CCC}"/>
              </a:ext>
            </a:extLst>
          </p:cNvPr>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536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0" y="1834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51820"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11" name="Picture 10">
            <a:extLst>
              <a:ext uri="{FF2B5EF4-FFF2-40B4-BE49-F238E27FC236}">
                <a16:creationId xmlns:a16="http://schemas.microsoft.com/office/drawing/2014/main" xmlns="" id="{9AEF52F2-30FE-05A6-24F8-B02B6303B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96" y="1568063"/>
            <a:ext cx="9907504" cy="1721533"/>
          </a:xfrm>
          <a:prstGeom prst="rect">
            <a:avLst/>
          </a:prstGeom>
        </p:spPr>
      </p:pic>
      <p:sp>
        <p:nvSpPr>
          <p:cNvPr id="12" name="TextBox 11">
            <a:extLst>
              <a:ext uri="{FF2B5EF4-FFF2-40B4-BE49-F238E27FC236}">
                <a16:creationId xmlns:a16="http://schemas.microsoft.com/office/drawing/2014/main" xmlns="" id="{CDBE3450-BDFF-2F8B-67C1-950C763A3C73}"/>
              </a:ext>
            </a:extLst>
          </p:cNvPr>
          <p:cNvSpPr txBox="1"/>
          <p:nvPr/>
        </p:nvSpPr>
        <p:spPr>
          <a:xfrm>
            <a:off x="2362200" y="3638360"/>
            <a:ext cx="8686800" cy="2246769"/>
          </a:xfrm>
          <a:prstGeom prst="rect">
            <a:avLst/>
          </a:prstGeom>
          <a:noFill/>
        </p:spPr>
        <p:txBody>
          <a:bodyPr wrap="square" rtlCol="0">
            <a:spAutoFit/>
          </a:bodyPr>
          <a:lstStyle/>
          <a:p>
            <a:r>
              <a:rPr lang="en-US" sz="2800" dirty="0"/>
              <a:t>A keylogger is a program that secretly records everything you type on your computer. It can be used for good things like watching what employees do or keeping kids safe online. But bad people can also use it to steal your passwords and credit card numbers.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xmlns="" id="{891CD7D5-6B52-AE39-3DDB-372AA2D6130E}"/>
              </a:ext>
            </a:extLst>
          </p:cNvPr>
          <p:cNvSpPr txBox="1"/>
          <p:nvPr/>
        </p:nvSpPr>
        <p:spPr>
          <a:xfrm>
            <a:off x="752475" y="1219200"/>
            <a:ext cx="9458325" cy="5029200"/>
          </a:xfrm>
          <a:prstGeom prst="rect">
            <a:avLst/>
          </a:prstGeom>
          <a:noFill/>
        </p:spPr>
        <p:txBody>
          <a:bodyPr wrap="square" rtlCol="0">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201</TotalTime>
  <Words>432</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ILLA JYOTHI BHAVANI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cp:lastModifiedBy>DELL</cp:lastModifiedBy>
  <cp:revision>5</cp:revision>
  <dcterms:created xsi:type="dcterms:W3CDTF">2024-06-03T05:48:59Z</dcterms:created>
  <dcterms:modified xsi:type="dcterms:W3CDTF">2024-06-18T06:40:03Z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