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3" r:id="rId2"/>
  </p:sldMasterIdLst>
  <p:notesMasterIdLst>
    <p:notesMasterId r:id="rId26"/>
  </p:notesMasterIdLst>
  <p:handoutMasterIdLst>
    <p:handoutMasterId r:id="rId27"/>
  </p:handoutMasterIdLst>
  <p:sldIdLst>
    <p:sldId id="260" r:id="rId3"/>
    <p:sldId id="323" r:id="rId4"/>
    <p:sldId id="320" r:id="rId5"/>
    <p:sldId id="268" r:id="rId6"/>
    <p:sldId id="319" r:id="rId7"/>
    <p:sldId id="287" r:id="rId8"/>
    <p:sldId id="288" r:id="rId9"/>
    <p:sldId id="289" r:id="rId10"/>
    <p:sldId id="290" r:id="rId11"/>
    <p:sldId id="291" r:id="rId12"/>
    <p:sldId id="292" r:id="rId13"/>
    <p:sldId id="311" r:id="rId14"/>
    <p:sldId id="322" r:id="rId15"/>
    <p:sldId id="324" r:id="rId16"/>
    <p:sldId id="325" r:id="rId17"/>
    <p:sldId id="326" r:id="rId18"/>
    <p:sldId id="327" r:id="rId19"/>
    <p:sldId id="328" r:id="rId20"/>
    <p:sldId id="329" r:id="rId21"/>
    <p:sldId id="330" r:id="rId22"/>
    <p:sldId id="331" r:id="rId23"/>
    <p:sldId id="304" r:id="rId24"/>
    <p:sldId id="263" r:id="rId25"/>
  </p:sldIdLst>
  <p:sldSz cx="9144000" cy="6858000" type="screen4x3"/>
  <p:notesSz cx="6858000" cy="9144000"/>
  <p:defaultTextStyle>
    <a:defPPr>
      <a:defRPr lang="zh-TW"/>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Gill Sans MT" pitchFamily="34" charset="0"/>
        <a:ea typeface="Microsoft JhengHei" panose="020B0604030504040204" pitchFamily="34" charset="-120"/>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Gill Sans MT" pitchFamily="34" charset="0"/>
        <a:ea typeface="Microsoft JhengHei" panose="020B0604030504040204" pitchFamily="34" charset="-120"/>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Gill Sans MT" pitchFamily="34" charset="0"/>
        <a:ea typeface="Microsoft JhengHei" panose="020B0604030504040204" pitchFamily="34" charset="-120"/>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Gill Sans MT" pitchFamily="34" charset="0"/>
        <a:ea typeface="Microsoft JhengHei" panose="020B0604030504040204" pitchFamily="34" charset="-120"/>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Gill Sans MT" pitchFamily="34" charset="0"/>
        <a:ea typeface="Microsoft JhengHei" panose="020B0604030504040204" pitchFamily="34" charset="-120"/>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Gill Sans MT" pitchFamily="34" charset="0"/>
        <a:ea typeface="Microsoft JhengHei" panose="020B0604030504040204" pitchFamily="34" charset="-120"/>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Gill Sans MT" pitchFamily="34" charset="0"/>
        <a:ea typeface="Microsoft JhengHei" panose="020B0604030504040204" pitchFamily="34" charset="-120"/>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Gill Sans MT" pitchFamily="34" charset="0"/>
        <a:ea typeface="Microsoft JhengHei" panose="020B0604030504040204" pitchFamily="34" charset="-120"/>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Gill Sans MT" pitchFamily="34" charset="0"/>
        <a:ea typeface="Microsoft JhengHei" panose="020B0604030504040204" pitchFamily="34" charset="-12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925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45" autoAdjust="0"/>
  </p:normalViewPr>
  <p:slideViewPr>
    <p:cSldViewPr showGuides="1">
      <p:cViewPr varScale="1">
        <p:scale>
          <a:sx n="63" d="100"/>
          <a:sy n="63" d="100"/>
        </p:scale>
        <p:origin x="139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7C0095-B6E0-485E-A56F-B2C5D0FDDFA4}" type="doc">
      <dgm:prSet loTypeId="urn:microsoft.com/office/officeart/2005/8/layout/vList2" loCatId="list" qsTypeId="urn:microsoft.com/office/officeart/2005/8/quickstyle/simple1" qsCatId="simple" csTypeId="urn:microsoft.com/office/officeart/2005/8/colors/accent1_3" csCatId="accent1"/>
      <dgm:spPr/>
      <dgm:t>
        <a:bodyPr/>
        <a:lstStyle/>
        <a:p>
          <a:endParaRPr lang="zh-CN" altLang="en-US"/>
        </a:p>
      </dgm:t>
    </dgm:pt>
    <dgm:pt modelId="{B27C162C-3F6B-42D5-8086-9A3F7F9C4DB1}">
      <dgm:prSet/>
      <dgm:spPr/>
      <dgm:t>
        <a:bodyPr/>
        <a:lstStyle/>
        <a:p>
          <a:r>
            <a:rPr lang="zh-CN" b="0" i="0" baseline="0" dirty="0"/>
            <a:t>人工智能算法替代传统金融量化算法</a:t>
          </a:r>
          <a:endParaRPr lang="zh-CN" dirty="0"/>
        </a:p>
      </dgm:t>
    </dgm:pt>
    <dgm:pt modelId="{EA49F347-3E20-401F-95F3-2BB355C8BC7E}" type="parTrans" cxnId="{8F178637-4142-46FD-9555-6C66F498A49B}">
      <dgm:prSet/>
      <dgm:spPr/>
      <dgm:t>
        <a:bodyPr/>
        <a:lstStyle/>
        <a:p>
          <a:endParaRPr lang="zh-CN" altLang="en-US"/>
        </a:p>
      </dgm:t>
    </dgm:pt>
    <dgm:pt modelId="{ABB459C4-2140-4DFD-8322-37A1B8433C7C}" type="sibTrans" cxnId="{8F178637-4142-46FD-9555-6C66F498A49B}">
      <dgm:prSet/>
      <dgm:spPr/>
      <dgm:t>
        <a:bodyPr/>
        <a:lstStyle/>
        <a:p>
          <a:endParaRPr lang="zh-CN" altLang="en-US"/>
        </a:p>
      </dgm:t>
    </dgm:pt>
    <dgm:pt modelId="{E85E6003-527A-41A2-A3E7-6830E6539079}">
      <dgm:prSet/>
      <dgm:spPr/>
      <dgm:t>
        <a:bodyPr/>
        <a:lstStyle/>
        <a:p>
          <a:r>
            <a:rPr lang="zh-CN" b="0" i="0" baseline="0" dirty="0"/>
            <a:t>构建从数据采集、处理、学习、训练、回测调优、配置与调整的全自动化投资管理流程</a:t>
          </a:r>
          <a:endParaRPr lang="zh-CN" dirty="0"/>
        </a:p>
      </dgm:t>
    </dgm:pt>
    <dgm:pt modelId="{F624E58D-9F1C-4153-9EA8-BE0966389FF2}" type="parTrans" cxnId="{108827CF-1D8A-435F-ACEE-89A99C07A050}">
      <dgm:prSet/>
      <dgm:spPr/>
      <dgm:t>
        <a:bodyPr/>
        <a:lstStyle/>
        <a:p>
          <a:endParaRPr lang="zh-CN" altLang="en-US"/>
        </a:p>
      </dgm:t>
    </dgm:pt>
    <dgm:pt modelId="{7273F5B0-BD11-44BC-B330-CBECA55ED023}" type="sibTrans" cxnId="{108827CF-1D8A-435F-ACEE-89A99C07A050}">
      <dgm:prSet/>
      <dgm:spPr/>
      <dgm:t>
        <a:bodyPr/>
        <a:lstStyle/>
        <a:p>
          <a:endParaRPr lang="zh-CN" altLang="en-US"/>
        </a:p>
      </dgm:t>
    </dgm:pt>
    <dgm:pt modelId="{3D5D3CFA-4221-4270-AA40-A7C7708A8CC7}">
      <dgm:prSet/>
      <dgm:spPr/>
      <dgm:t>
        <a:bodyPr/>
        <a:lstStyle/>
        <a:p>
          <a:r>
            <a:rPr lang="zh-CN" b="0" i="0" baseline="0" dirty="0"/>
            <a:t>良好清晰的模块划分</a:t>
          </a:r>
          <a:endParaRPr lang="zh-CN" dirty="0"/>
        </a:p>
      </dgm:t>
    </dgm:pt>
    <dgm:pt modelId="{3C8AB3C2-AB39-49F2-A7D7-3D929F2E2491}" type="parTrans" cxnId="{B6D12451-4B80-4E5B-860B-360D5D736D2D}">
      <dgm:prSet/>
      <dgm:spPr/>
      <dgm:t>
        <a:bodyPr/>
        <a:lstStyle/>
        <a:p>
          <a:endParaRPr lang="zh-CN" altLang="en-US"/>
        </a:p>
      </dgm:t>
    </dgm:pt>
    <dgm:pt modelId="{B3B15D04-84A2-417D-B051-BFC29910525E}" type="sibTrans" cxnId="{B6D12451-4B80-4E5B-860B-360D5D736D2D}">
      <dgm:prSet/>
      <dgm:spPr/>
      <dgm:t>
        <a:bodyPr/>
        <a:lstStyle/>
        <a:p>
          <a:endParaRPr lang="zh-CN" altLang="en-US"/>
        </a:p>
      </dgm:t>
    </dgm:pt>
    <dgm:pt modelId="{BD3C891A-47AE-498B-9F4F-C3D7D3A1F198}">
      <dgm:prSet/>
      <dgm:spPr/>
      <dgm:t>
        <a:bodyPr/>
        <a:lstStyle/>
        <a:p>
          <a:r>
            <a:rPr lang="zh-CN" b="0" i="0" baseline="0" dirty="0"/>
            <a:t>可视化的模块级管理与监控界面</a:t>
          </a:r>
          <a:endParaRPr lang="zh-CN" dirty="0"/>
        </a:p>
      </dgm:t>
    </dgm:pt>
    <dgm:pt modelId="{862710DC-B494-4130-85F5-EF650831EF4F}" type="parTrans" cxnId="{5FBD0F3C-1925-4C7F-90E1-5DA16BED09E4}">
      <dgm:prSet/>
      <dgm:spPr/>
      <dgm:t>
        <a:bodyPr/>
        <a:lstStyle/>
        <a:p>
          <a:endParaRPr lang="zh-CN" altLang="en-US"/>
        </a:p>
      </dgm:t>
    </dgm:pt>
    <dgm:pt modelId="{FDFFB84D-C23F-4E6B-8BC3-0190B1BB82FB}" type="sibTrans" cxnId="{5FBD0F3C-1925-4C7F-90E1-5DA16BED09E4}">
      <dgm:prSet/>
      <dgm:spPr/>
      <dgm:t>
        <a:bodyPr/>
        <a:lstStyle/>
        <a:p>
          <a:endParaRPr lang="zh-CN" altLang="en-US"/>
        </a:p>
      </dgm:t>
    </dgm:pt>
    <dgm:pt modelId="{4E91C5EA-5178-4B73-943F-49771E7FFEB8}">
      <dgm:prSet/>
      <dgm:spPr/>
      <dgm:t>
        <a:bodyPr/>
        <a:lstStyle/>
        <a:p>
          <a:r>
            <a:rPr lang="zh-CN" b="0" i="0" baseline="0" dirty="0"/>
            <a:t>支持资产类别、数据、人工智能算法的扩展与升级</a:t>
          </a:r>
          <a:endParaRPr lang="zh-CN" dirty="0"/>
        </a:p>
      </dgm:t>
    </dgm:pt>
    <dgm:pt modelId="{B6306599-1A74-41EF-8847-7F573A4B60C4}" type="parTrans" cxnId="{3F29837A-5D14-48C6-B2D1-35A1852B3CB7}">
      <dgm:prSet/>
      <dgm:spPr/>
      <dgm:t>
        <a:bodyPr/>
        <a:lstStyle/>
        <a:p>
          <a:endParaRPr lang="zh-CN" altLang="en-US"/>
        </a:p>
      </dgm:t>
    </dgm:pt>
    <dgm:pt modelId="{93FDA19E-95F9-4695-9C75-7AE37CC17AAC}" type="sibTrans" cxnId="{3F29837A-5D14-48C6-B2D1-35A1852B3CB7}">
      <dgm:prSet/>
      <dgm:spPr/>
      <dgm:t>
        <a:bodyPr/>
        <a:lstStyle/>
        <a:p>
          <a:endParaRPr lang="zh-CN" altLang="en-US"/>
        </a:p>
      </dgm:t>
    </dgm:pt>
    <dgm:pt modelId="{80164967-C844-4AC5-BF32-FFBF5CA114B4}">
      <dgm:prSet/>
      <dgm:spPr/>
      <dgm:t>
        <a:bodyPr/>
        <a:lstStyle/>
        <a:p>
          <a:r>
            <a:rPr lang="zh-CN" b="0" i="0" baseline="0" dirty="0"/>
            <a:t>以控制投资风险，获取市场长期平均收益为核心目标</a:t>
          </a:r>
          <a:endParaRPr lang="zh-CN" dirty="0"/>
        </a:p>
      </dgm:t>
    </dgm:pt>
    <dgm:pt modelId="{4E618C9D-5435-40B2-B692-72C364F46618}" type="parTrans" cxnId="{DBBF6520-EA63-4849-880B-E28705223A9F}">
      <dgm:prSet/>
      <dgm:spPr/>
      <dgm:t>
        <a:bodyPr/>
        <a:lstStyle/>
        <a:p>
          <a:endParaRPr lang="zh-CN" altLang="en-US"/>
        </a:p>
      </dgm:t>
    </dgm:pt>
    <dgm:pt modelId="{244D58EB-AA28-4105-A52F-6BE2F348B765}" type="sibTrans" cxnId="{DBBF6520-EA63-4849-880B-E28705223A9F}">
      <dgm:prSet/>
      <dgm:spPr/>
      <dgm:t>
        <a:bodyPr/>
        <a:lstStyle/>
        <a:p>
          <a:endParaRPr lang="zh-CN" altLang="en-US"/>
        </a:p>
      </dgm:t>
    </dgm:pt>
    <dgm:pt modelId="{30745206-63EE-4F93-BAE9-4DDA2F193FC5}">
      <dgm:prSet/>
      <dgm:spPr/>
      <dgm:t>
        <a:bodyPr/>
        <a:lstStyle/>
        <a:p>
          <a:r>
            <a:rPr lang="zh-CN" b="0" i="0" baseline="0" dirty="0"/>
            <a:t>适合中产阶级人群长期稳定理财的需求</a:t>
          </a:r>
          <a:endParaRPr lang="zh-CN" dirty="0"/>
        </a:p>
      </dgm:t>
    </dgm:pt>
    <dgm:pt modelId="{C19B23E8-DEE5-4954-A450-901E130E991F}" type="parTrans" cxnId="{9F0CF58E-35CB-4D97-B872-BAF341707C0F}">
      <dgm:prSet/>
      <dgm:spPr/>
      <dgm:t>
        <a:bodyPr/>
        <a:lstStyle/>
        <a:p>
          <a:endParaRPr lang="zh-CN" altLang="en-US"/>
        </a:p>
      </dgm:t>
    </dgm:pt>
    <dgm:pt modelId="{EBD195CA-4858-494B-9723-5BCE79C2E1F5}" type="sibTrans" cxnId="{9F0CF58E-35CB-4D97-B872-BAF341707C0F}">
      <dgm:prSet/>
      <dgm:spPr/>
      <dgm:t>
        <a:bodyPr/>
        <a:lstStyle/>
        <a:p>
          <a:endParaRPr lang="zh-CN" altLang="en-US"/>
        </a:p>
      </dgm:t>
    </dgm:pt>
    <dgm:pt modelId="{ABE3AA1A-30FC-426E-B724-06A700C4537E}">
      <dgm:prSet/>
      <dgm:spPr/>
      <dgm:t>
        <a:bodyPr/>
        <a:lstStyle/>
        <a:p>
          <a:r>
            <a:rPr lang="zh-CN" b="0" i="0" baseline="0" dirty="0"/>
            <a:t>模型可快速适配公募基金之外各类资产的动态调入和调出</a:t>
          </a:r>
          <a:endParaRPr lang="zh-CN" dirty="0"/>
        </a:p>
      </dgm:t>
    </dgm:pt>
    <dgm:pt modelId="{905D8094-B7D1-4E6E-A421-6A52A77B154C}" type="parTrans" cxnId="{86ABBC69-E082-46BF-AF49-EA96E46D734C}">
      <dgm:prSet/>
      <dgm:spPr/>
      <dgm:t>
        <a:bodyPr/>
        <a:lstStyle/>
        <a:p>
          <a:endParaRPr lang="zh-CN" altLang="en-US"/>
        </a:p>
      </dgm:t>
    </dgm:pt>
    <dgm:pt modelId="{186A2B45-596C-4A72-A4CF-4F92BDA38215}" type="sibTrans" cxnId="{86ABBC69-E082-46BF-AF49-EA96E46D734C}">
      <dgm:prSet/>
      <dgm:spPr/>
      <dgm:t>
        <a:bodyPr/>
        <a:lstStyle/>
        <a:p>
          <a:endParaRPr lang="zh-CN" altLang="en-US"/>
        </a:p>
      </dgm:t>
    </dgm:pt>
    <dgm:pt modelId="{FFB8F003-254A-490F-A2C2-F1022280DD37}" type="pres">
      <dgm:prSet presAssocID="{807C0095-B6E0-485E-A56F-B2C5D0FDDFA4}" presName="linear" presStyleCnt="0">
        <dgm:presLayoutVars>
          <dgm:animLvl val="lvl"/>
          <dgm:resizeHandles val="exact"/>
        </dgm:presLayoutVars>
      </dgm:prSet>
      <dgm:spPr/>
    </dgm:pt>
    <dgm:pt modelId="{6AB78223-DC35-4E99-9C1E-B7DBADCB1434}" type="pres">
      <dgm:prSet presAssocID="{B27C162C-3F6B-42D5-8086-9A3F7F9C4DB1}" presName="parentText" presStyleLbl="node1" presStyleIdx="0" presStyleCnt="3">
        <dgm:presLayoutVars>
          <dgm:chMax val="0"/>
          <dgm:bulletEnabled val="1"/>
        </dgm:presLayoutVars>
      </dgm:prSet>
      <dgm:spPr/>
    </dgm:pt>
    <dgm:pt modelId="{A8EE842D-3894-4D1D-8EA0-7E46687812E2}" type="pres">
      <dgm:prSet presAssocID="{B27C162C-3F6B-42D5-8086-9A3F7F9C4DB1}" presName="childText" presStyleLbl="revTx" presStyleIdx="0" presStyleCnt="3">
        <dgm:presLayoutVars>
          <dgm:bulletEnabled val="1"/>
        </dgm:presLayoutVars>
      </dgm:prSet>
      <dgm:spPr/>
    </dgm:pt>
    <dgm:pt modelId="{08D1778B-C5F2-41F5-A09F-BC2A45E72D5F}" type="pres">
      <dgm:prSet presAssocID="{3D5D3CFA-4221-4270-AA40-A7C7708A8CC7}" presName="parentText" presStyleLbl="node1" presStyleIdx="1" presStyleCnt="3">
        <dgm:presLayoutVars>
          <dgm:chMax val="0"/>
          <dgm:bulletEnabled val="1"/>
        </dgm:presLayoutVars>
      </dgm:prSet>
      <dgm:spPr/>
    </dgm:pt>
    <dgm:pt modelId="{9D168174-E09D-4726-ACFC-E4EE54DDE8EF}" type="pres">
      <dgm:prSet presAssocID="{3D5D3CFA-4221-4270-AA40-A7C7708A8CC7}" presName="childText" presStyleLbl="revTx" presStyleIdx="1" presStyleCnt="3">
        <dgm:presLayoutVars>
          <dgm:bulletEnabled val="1"/>
        </dgm:presLayoutVars>
      </dgm:prSet>
      <dgm:spPr/>
    </dgm:pt>
    <dgm:pt modelId="{2960A2BD-95F0-42EA-9FAE-16C21A2C7D24}" type="pres">
      <dgm:prSet presAssocID="{80164967-C844-4AC5-BF32-FFBF5CA114B4}" presName="parentText" presStyleLbl="node1" presStyleIdx="2" presStyleCnt="3">
        <dgm:presLayoutVars>
          <dgm:chMax val="0"/>
          <dgm:bulletEnabled val="1"/>
        </dgm:presLayoutVars>
      </dgm:prSet>
      <dgm:spPr/>
    </dgm:pt>
    <dgm:pt modelId="{28DA1C9A-F1E2-4B93-A135-CE0C86472965}" type="pres">
      <dgm:prSet presAssocID="{80164967-C844-4AC5-BF32-FFBF5CA114B4}" presName="childText" presStyleLbl="revTx" presStyleIdx="2" presStyleCnt="3">
        <dgm:presLayoutVars>
          <dgm:bulletEnabled val="1"/>
        </dgm:presLayoutVars>
      </dgm:prSet>
      <dgm:spPr/>
    </dgm:pt>
  </dgm:ptLst>
  <dgm:cxnLst>
    <dgm:cxn modelId="{DBBF6520-EA63-4849-880B-E28705223A9F}" srcId="{807C0095-B6E0-485E-A56F-B2C5D0FDDFA4}" destId="{80164967-C844-4AC5-BF32-FFBF5CA114B4}" srcOrd="2" destOrd="0" parTransId="{4E618C9D-5435-40B2-B692-72C364F46618}" sibTransId="{244D58EB-AA28-4105-A52F-6BE2F348B765}"/>
    <dgm:cxn modelId="{FE3CE935-1D8C-4644-85DF-2778371A7B79}" type="presOf" srcId="{B27C162C-3F6B-42D5-8086-9A3F7F9C4DB1}" destId="{6AB78223-DC35-4E99-9C1E-B7DBADCB1434}" srcOrd="0" destOrd="0" presId="urn:microsoft.com/office/officeart/2005/8/layout/vList2"/>
    <dgm:cxn modelId="{8F178637-4142-46FD-9555-6C66F498A49B}" srcId="{807C0095-B6E0-485E-A56F-B2C5D0FDDFA4}" destId="{B27C162C-3F6B-42D5-8086-9A3F7F9C4DB1}" srcOrd="0" destOrd="0" parTransId="{EA49F347-3E20-401F-95F3-2BB355C8BC7E}" sibTransId="{ABB459C4-2140-4DFD-8322-37A1B8433C7C}"/>
    <dgm:cxn modelId="{5FBD0F3C-1925-4C7F-90E1-5DA16BED09E4}" srcId="{3D5D3CFA-4221-4270-AA40-A7C7708A8CC7}" destId="{BD3C891A-47AE-498B-9F4F-C3D7D3A1F198}" srcOrd="0" destOrd="0" parTransId="{862710DC-B494-4130-85F5-EF650831EF4F}" sibTransId="{FDFFB84D-C23F-4E6B-8BC3-0190B1BB82FB}"/>
    <dgm:cxn modelId="{1D95D167-84FC-443F-9F4B-6AC1CC19E3BC}" type="presOf" srcId="{E85E6003-527A-41A2-A3E7-6830E6539079}" destId="{A8EE842D-3894-4D1D-8EA0-7E46687812E2}" srcOrd="0" destOrd="0" presId="urn:microsoft.com/office/officeart/2005/8/layout/vList2"/>
    <dgm:cxn modelId="{86ABBC69-E082-46BF-AF49-EA96E46D734C}" srcId="{80164967-C844-4AC5-BF32-FFBF5CA114B4}" destId="{ABE3AA1A-30FC-426E-B724-06A700C4537E}" srcOrd="1" destOrd="0" parTransId="{905D8094-B7D1-4E6E-A421-6A52A77B154C}" sibTransId="{186A2B45-596C-4A72-A4CF-4F92BDA38215}"/>
    <dgm:cxn modelId="{B6D12451-4B80-4E5B-860B-360D5D736D2D}" srcId="{807C0095-B6E0-485E-A56F-B2C5D0FDDFA4}" destId="{3D5D3CFA-4221-4270-AA40-A7C7708A8CC7}" srcOrd="1" destOrd="0" parTransId="{3C8AB3C2-AB39-49F2-A7D7-3D929F2E2491}" sibTransId="{B3B15D04-84A2-417D-B051-BFC29910525E}"/>
    <dgm:cxn modelId="{3D33F052-364D-41E2-BC7A-77C9EE7A6DB0}" type="presOf" srcId="{807C0095-B6E0-485E-A56F-B2C5D0FDDFA4}" destId="{FFB8F003-254A-490F-A2C2-F1022280DD37}" srcOrd="0" destOrd="0" presId="urn:microsoft.com/office/officeart/2005/8/layout/vList2"/>
    <dgm:cxn modelId="{3F29837A-5D14-48C6-B2D1-35A1852B3CB7}" srcId="{3D5D3CFA-4221-4270-AA40-A7C7708A8CC7}" destId="{4E91C5EA-5178-4B73-943F-49771E7FFEB8}" srcOrd="1" destOrd="0" parTransId="{B6306599-1A74-41EF-8847-7F573A4B60C4}" sibTransId="{93FDA19E-95F9-4695-9C75-7AE37CC17AAC}"/>
    <dgm:cxn modelId="{9F0CF58E-35CB-4D97-B872-BAF341707C0F}" srcId="{80164967-C844-4AC5-BF32-FFBF5CA114B4}" destId="{30745206-63EE-4F93-BAE9-4DDA2F193FC5}" srcOrd="0" destOrd="0" parTransId="{C19B23E8-DEE5-4954-A450-901E130E991F}" sibTransId="{EBD195CA-4858-494B-9723-5BCE79C2E1F5}"/>
    <dgm:cxn modelId="{26964FA4-290E-4575-914D-B4C4F30599B7}" type="presOf" srcId="{4E91C5EA-5178-4B73-943F-49771E7FFEB8}" destId="{9D168174-E09D-4726-ACFC-E4EE54DDE8EF}" srcOrd="0" destOrd="1" presId="urn:microsoft.com/office/officeart/2005/8/layout/vList2"/>
    <dgm:cxn modelId="{F3CC7DB6-2FB7-4D37-B9CA-5F2D40AF6D67}" type="presOf" srcId="{3D5D3CFA-4221-4270-AA40-A7C7708A8CC7}" destId="{08D1778B-C5F2-41F5-A09F-BC2A45E72D5F}" srcOrd="0" destOrd="0" presId="urn:microsoft.com/office/officeart/2005/8/layout/vList2"/>
    <dgm:cxn modelId="{108827CF-1D8A-435F-ACEE-89A99C07A050}" srcId="{B27C162C-3F6B-42D5-8086-9A3F7F9C4DB1}" destId="{E85E6003-527A-41A2-A3E7-6830E6539079}" srcOrd="0" destOrd="0" parTransId="{F624E58D-9F1C-4153-9EA8-BE0966389FF2}" sibTransId="{7273F5B0-BD11-44BC-B330-CBECA55ED023}"/>
    <dgm:cxn modelId="{965158DC-2BD2-478A-BBD5-47C3B1C754F6}" type="presOf" srcId="{ABE3AA1A-30FC-426E-B724-06A700C4537E}" destId="{28DA1C9A-F1E2-4B93-A135-CE0C86472965}" srcOrd="0" destOrd="1" presId="urn:microsoft.com/office/officeart/2005/8/layout/vList2"/>
    <dgm:cxn modelId="{02759AEE-F76C-473E-9E82-99F3B375BCB1}" type="presOf" srcId="{BD3C891A-47AE-498B-9F4F-C3D7D3A1F198}" destId="{9D168174-E09D-4726-ACFC-E4EE54DDE8EF}" srcOrd="0" destOrd="0" presId="urn:microsoft.com/office/officeart/2005/8/layout/vList2"/>
    <dgm:cxn modelId="{C343E9F8-11CB-4FC6-99A9-4C3B74E3E4FE}" type="presOf" srcId="{30745206-63EE-4F93-BAE9-4DDA2F193FC5}" destId="{28DA1C9A-F1E2-4B93-A135-CE0C86472965}" srcOrd="0" destOrd="0" presId="urn:microsoft.com/office/officeart/2005/8/layout/vList2"/>
    <dgm:cxn modelId="{CC6F71FE-440D-4D67-B51C-98B93AE36DFE}" type="presOf" srcId="{80164967-C844-4AC5-BF32-FFBF5CA114B4}" destId="{2960A2BD-95F0-42EA-9FAE-16C21A2C7D24}" srcOrd="0" destOrd="0" presId="urn:microsoft.com/office/officeart/2005/8/layout/vList2"/>
    <dgm:cxn modelId="{F8C83E41-D816-4278-BCE5-E43506A17899}" type="presParOf" srcId="{FFB8F003-254A-490F-A2C2-F1022280DD37}" destId="{6AB78223-DC35-4E99-9C1E-B7DBADCB1434}" srcOrd="0" destOrd="0" presId="urn:microsoft.com/office/officeart/2005/8/layout/vList2"/>
    <dgm:cxn modelId="{5C0F92EB-FC6A-43F3-A018-7A11EF77C24F}" type="presParOf" srcId="{FFB8F003-254A-490F-A2C2-F1022280DD37}" destId="{A8EE842D-3894-4D1D-8EA0-7E46687812E2}" srcOrd="1" destOrd="0" presId="urn:microsoft.com/office/officeart/2005/8/layout/vList2"/>
    <dgm:cxn modelId="{19DF7D82-8F33-4AC8-BA96-882700A621D4}" type="presParOf" srcId="{FFB8F003-254A-490F-A2C2-F1022280DD37}" destId="{08D1778B-C5F2-41F5-A09F-BC2A45E72D5F}" srcOrd="2" destOrd="0" presId="urn:microsoft.com/office/officeart/2005/8/layout/vList2"/>
    <dgm:cxn modelId="{5B2299E1-CF99-4BCD-A85D-11B0A00840D5}" type="presParOf" srcId="{FFB8F003-254A-490F-A2C2-F1022280DD37}" destId="{9D168174-E09D-4726-ACFC-E4EE54DDE8EF}" srcOrd="3" destOrd="0" presId="urn:microsoft.com/office/officeart/2005/8/layout/vList2"/>
    <dgm:cxn modelId="{35BE0D4A-DF8A-4983-A4A5-DE556A69241A}" type="presParOf" srcId="{FFB8F003-254A-490F-A2C2-F1022280DD37}" destId="{2960A2BD-95F0-42EA-9FAE-16C21A2C7D24}" srcOrd="4" destOrd="0" presId="urn:microsoft.com/office/officeart/2005/8/layout/vList2"/>
    <dgm:cxn modelId="{980FDC1D-C14A-4A92-879A-1C66F4441D8F}" type="presParOf" srcId="{FFB8F003-254A-490F-A2C2-F1022280DD37}" destId="{28DA1C9A-F1E2-4B93-A135-CE0C8647296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B78223-DC35-4E99-9C1E-B7DBADCB1434}">
      <dsp:nvSpPr>
        <dsp:cNvPr id="0" name=""/>
        <dsp:cNvSpPr/>
      </dsp:nvSpPr>
      <dsp:spPr>
        <a:xfrm>
          <a:off x="0" y="173587"/>
          <a:ext cx="8783637" cy="658783"/>
        </a:xfrm>
        <a:prstGeom prst="round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altLang="en-US" sz="2100" b="0" i="0" kern="1200" baseline="0" dirty="0"/>
            <a:t>人工智能算法替代传统金融量化算法</a:t>
          </a:r>
          <a:endParaRPr lang="zh-CN" altLang="en-US" sz="2100" kern="1200" dirty="0"/>
        </a:p>
      </dsp:txBody>
      <dsp:txXfrm>
        <a:off x="32159" y="205746"/>
        <a:ext cx="8719319" cy="594465"/>
      </dsp:txXfrm>
    </dsp:sp>
    <dsp:sp modelId="{A8EE842D-3894-4D1D-8EA0-7E46687812E2}">
      <dsp:nvSpPr>
        <dsp:cNvPr id="0" name=""/>
        <dsp:cNvSpPr/>
      </dsp:nvSpPr>
      <dsp:spPr>
        <a:xfrm>
          <a:off x="0" y="832370"/>
          <a:ext cx="8783637" cy="380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88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zh-CN" altLang="en-US" sz="1600" b="0" i="0" kern="1200" baseline="0" dirty="0"/>
            <a:t>构建从数据采集、处理、学习、训练、回测调优、配置与调整的全自动化投资管理流程</a:t>
          </a:r>
          <a:endParaRPr lang="zh-CN" altLang="en-US" sz="1600" kern="1200" dirty="0"/>
        </a:p>
      </dsp:txBody>
      <dsp:txXfrm>
        <a:off x="0" y="832370"/>
        <a:ext cx="8783637" cy="380362"/>
      </dsp:txXfrm>
    </dsp:sp>
    <dsp:sp modelId="{08D1778B-C5F2-41F5-A09F-BC2A45E72D5F}">
      <dsp:nvSpPr>
        <dsp:cNvPr id="0" name=""/>
        <dsp:cNvSpPr/>
      </dsp:nvSpPr>
      <dsp:spPr>
        <a:xfrm>
          <a:off x="0" y="1212732"/>
          <a:ext cx="8783637" cy="658783"/>
        </a:xfrm>
        <a:prstGeom prst="roundRect">
          <a:avLst/>
        </a:prstGeom>
        <a:solidFill>
          <a:schemeClr val="accent1">
            <a:shade val="80000"/>
            <a:hueOff val="-129478"/>
            <a:satOff val="-4042"/>
            <a:lumOff val="131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altLang="en-US" sz="2100" b="0" i="0" kern="1200" baseline="0" dirty="0"/>
            <a:t>良好清晰的模块划分</a:t>
          </a:r>
          <a:endParaRPr lang="zh-CN" altLang="en-US" sz="2100" kern="1200" dirty="0"/>
        </a:p>
      </dsp:txBody>
      <dsp:txXfrm>
        <a:off x="32159" y="1244891"/>
        <a:ext cx="8719319" cy="594465"/>
      </dsp:txXfrm>
    </dsp:sp>
    <dsp:sp modelId="{9D168174-E09D-4726-ACFC-E4EE54DDE8EF}">
      <dsp:nvSpPr>
        <dsp:cNvPr id="0" name=""/>
        <dsp:cNvSpPr/>
      </dsp:nvSpPr>
      <dsp:spPr>
        <a:xfrm>
          <a:off x="0" y="1871515"/>
          <a:ext cx="8783637" cy="76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88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zh-CN" altLang="en-US" sz="1600" b="0" i="0" kern="1200" baseline="0" dirty="0"/>
            <a:t>可视化的模块级管理与监控界面</a:t>
          </a:r>
          <a:endParaRPr lang="zh-CN" altLang="en-US" sz="1600" kern="1200" dirty="0"/>
        </a:p>
        <a:p>
          <a:pPr marL="171450" lvl="1" indent="-171450" algn="l" defTabSz="711200">
            <a:lnSpc>
              <a:spcPct val="90000"/>
            </a:lnSpc>
            <a:spcBef>
              <a:spcPct val="0"/>
            </a:spcBef>
            <a:spcAft>
              <a:spcPct val="20000"/>
            </a:spcAft>
            <a:buChar char="•"/>
          </a:pPr>
          <a:r>
            <a:rPr lang="zh-CN" altLang="en-US" sz="1600" b="0" i="0" kern="1200" baseline="0" dirty="0"/>
            <a:t>支持资产类别、数据、人工智能算法的扩展与升级</a:t>
          </a:r>
          <a:endParaRPr lang="zh-CN" altLang="en-US" sz="1600" kern="1200" dirty="0"/>
        </a:p>
      </dsp:txBody>
      <dsp:txXfrm>
        <a:off x="0" y="1871515"/>
        <a:ext cx="8783637" cy="760725"/>
      </dsp:txXfrm>
    </dsp:sp>
    <dsp:sp modelId="{2960A2BD-95F0-42EA-9FAE-16C21A2C7D24}">
      <dsp:nvSpPr>
        <dsp:cNvPr id="0" name=""/>
        <dsp:cNvSpPr/>
      </dsp:nvSpPr>
      <dsp:spPr>
        <a:xfrm>
          <a:off x="0" y="2632240"/>
          <a:ext cx="8783637" cy="658783"/>
        </a:xfrm>
        <a:prstGeom prst="roundRect">
          <a:avLst/>
        </a:prstGeom>
        <a:solidFill>
          <a:schemeClr val="accent1">
            <a:shade val="80000"/>
            <a:hueOff val="-258955"/>
            <a:satOff val="-8084"/>
            <a:lumOff val="262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altLang="en-US" sz="2100" b="0" i="0" kern="1200" baseline="0" dirty="0"/>
            <a:t>以控制投资风险，获取市场长期平均收益为核心目标</a:t>
          </a:r>
          <a:endParaRPr lang="zh-CN" altLang="en-US" sz="2100" kern="1200" dirty="0"/>
        </a:p>
      </dsp:txBody>
      <dsp:txXfrm>
        <a:off x="32159" y="2664399"/>
        <a:ext cx="8719319" cy="594465"/>
      </dsp:txXfrm>
    </dsp:sp>
    <dsp:sp modelId="{28DA1C9A-F1E2-4B93-A135-CE0C86472965}">
      <dsp:nvSpPr>
        <dsp:cNvPr id="0" name=""/>
        <dsp:cNvSpPr/>
      </dsp:nvSpPr>
      <dsp:spPr>
        <a:xfrm>
          <a:off x="0" y="3291023"/>
          <a:ext cx="8783637" cy="76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88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zh-CN" altLang="en-US" sz="1600" b="0" i="0" kern="1200" baseline="0" dirty="0"/>
            <a:t>适合中产阶级人群长期稳定理财的需求</a:t>
          </a:r>
          <a:endParaRPr lang="zh-CN" altLang="en-US" sz="1600" kern="1200" dirty="0"/>
        </a:p>
        <a:p>
          <a:pPr marL="171450" lvl="1" indent="-171450" algn="l" defTabSz="711200">
            <a:lnSpc>
              <a:spcPct val="90000"/>
            </a:lnSpc>
            <a:spcBef>
              <a:spcPct val="0"/>
            </a:spcBef>
            <a:spcAft>
              <a:spcPct val="20000"/>
            </a:spcAft>
            <a:buChar char="•"/>
          </a:pPr>
          <a:r>
            <a:rPr lang="zh-CN" altLang="en-US" sz="1600" b="0" i="0" kern="1200" baseline="0" dirty="0"/>
            <a:t>模型可快速适配公募基金之外各类资产的动态调入和调出</a:t>
          </a:r>
          <a:endParaRPr lang="zh-CN" altLang="en-US" sz="1600" kern="1200" dirty="0"/>
        </a:p>
      </dsp:txBody>
      <dsp:txXfrm>
        <a:off x="0" y="3291023"/>
        <a:ext cx="8783637" cy="7607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TW"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TW"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TW"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p>
            <a:pPr lvl="0" algn="r"/>
            <a:fld id="{9A0DB2DC-4C9A-4742-B13C-FB6460FD3503}" type="slidenum">
              <a:rPr lang="zh-TW" altLang="en-US" sz="1200" dirty="0">
                <a:latin typeface="Calibri" panose="020F0502020204030204" pitchFamily="34" charset="0"/>
                <a:ea typeface="PMingLiU" panose="02020500000000000000" pitchFamily="18" charset="-120"/>
              </a:rPr>
              <a:pPr lvl="0" algn="r"/>
              <a:t>‹#›</a:t>
            </a:fld>
            <a:endParaRPr lang="zh-TW" altLang="en-US" sz="1200" dirty="0">
              <a:latin typeface="Calibri" panose="020F0502020204030204" pitchFamily="34" charset="0"/>
              <a:ea typeface="PMingLiU" panose="02020500000000000000" pitchFamily="18" charset="-120"/>
            </a:endParaRPr>
          </a:p>
        </p:txBody>
      </p:sp>
    </p:spTree>
    <p:extLst>
      <p:ext uri="{BB962C8B-B14F-4D97-AF65-F5344CB8AC3E}">
        <p14:creationId xmlns:p14="http://schemas.microsoft.com/office/powerpoint/2010/main" val="1157853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TW"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TW"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TW"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TW"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p>
            <a:pPr lvl="0" algn="r"/>
            <a:fld id="{9A0DB2DC-4C9A-4742-B13C-FB6460FD3503}" type="slidenum">
              <a:rPr lang="zh-TW" altLang="en-US" sz="1200" dirty="0">
                <a:latin typeface="Calibri" panose="020F0502020204030204" pitchFamily="34" charset="0"/>
                <a:ea typeface="PMingLiU" panose="02020500000000000000" pitchFamily="18" charset="-120"/>
              </a:rPr>
              <a:pPr lvl="0" algn="r"/>
              <a:t>‹#›</a:t>
            </a:fld>
            <a:endParaRPr lang="zh-TW" altLang="en-US" sz="1200" dirty="0">
              <a:latin typeface="Calibri" panose="020F0502020204030204" pitchFamily="34" charset="0"/>
              <a:ea typeface="PMingLiU" panose="02020500000000000000" pitchFamily="18" charset="-120"/>
            </a:endParaRPr>
          </a:p>
        </p:txBody>
      </p:sp>
    </p:spTree>
    <p:extLst>
      <p:ext uri="{BB962C8B-B14F-4D97-AF65-F5344CB8AC3E}">
        <p14:creationId xmlns:p14="http://schemas.microsoft.com/office/powerpoint/2010/main" val="65241030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ection_p">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8" name="文字版面配置區 12"/>
          <p:cNvSpPr>
            <a:spLocks noGrp="1"/>
          </p:cNvSpPr>
          <p:nvPr>
            <p:ph type="body" sz="quarter" idx="17"/>
          </p:nvPr>
        </p:nvSpPr>
        <p:spPr>
          <a:xfrm>
            <a:off x="611560" y="1125442"/>
            <a:ext cx="4248472" cy="3167654"/>
          </a:xfrm>
        </p:spPr>
        <p:txBody>
          <a:bodyPr anchor="ctr" anchorCtr="0">
            <a:normAutofit/>
          </a:bodyPr>
          <a:lstStyle>
            <a:lvl1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sz="3600">
                <a:solidFill>
                  <a:schemeClr val="bg1"/>
                </a:solidFill>
                <a:latin typeface="+mj-lt"/>
                <a:ea typeface="+mj-ea"/>
              </a:defRPr>
            </a:lvl1p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dirty="0"/>
              <a:t>单击此处编辑母版文本样式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4B748D9A-5F3C-3640-8838-62BAC7A4E893}" type="datetimeFigureOut">
              <a:rPr kumimoji="1" lang="zh-CN" altLang="en-US" smtClean="0"/>
              <a:pPr/>
              <a:t>2017/9/7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EC8236E1-803F-4647-A1A0-9B88E9719BE7}" type="slidenum">
              <a:rPr kumimoji="1" lang="zh-CN" altLang="en-US" smtClean="0"/>
              <a:pPr/>
              <a:t>‹#›</a:t>
            </a:fld>
            <a:endParaRPr kumimoji="1" lang="zh-CN" altLang="en-US"/>
          </a:p>
        </p:txBody>
      </p:sp>
    </p:spTree>
    <p:extLst>
      <p:ext uri="{BB962C8B-B14F-4D97-AF65-F5344CB8AC3E}">
        <p14:creationId xmlns:p14="http://schemas.microsoft.com/office/powerpoint/2010/main" val="466780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4B748D9A-5F3C-3640-8838-62BAC7A4E893}" type="datetimeFigureOut">
              <a:rPr kumimoji="1" lang="zh-CN" altLang="en-US" smtClean="0"/>
              <a:pPr/>
              <a:t>2017/9/7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EC8236E1-803F-4647-A1A0-9B88E9719BE7}" type="slidenum">
              <a:rPr kumimoji="1" lang="zh-CN" altLang="en-US" smtClean="0"/>
              <a:pPr/>
              <a:t>‹#›</a:t>
            </a:fld>
            <a:endParaRPr kumimoji="1" lang="zh-CN" altLang="en-US"/>
          </a:p>
        </p:txBody>
      </p:sp>
    </p:spTree>
    <p:extLst>
      <p:ext uri="{BB962C8B-B14F-4D97-AF65-F5344CB8AC3E}">
        <p14:creationId xmlns:p14="http://schemas.microsoft.com/office/powerpoint/2010/main" val="416353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B748D9A-5F3C-3640-8838-62BAC7A4E893}" type="datetimeFigureOut">
              <a:rPr kumimoji="1" lang="zh-CN" altLang="en-US" smtClean="0"/>
              <a:pPr/>
              <a:t>2017/9/7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EC8236E1-803F-4647-A1A0-9B88E9719BE7}" type="slidenum">
              <a:rPr kumimoji="1" lang="zh-CN" altLang="en-US" smtClean="0"/>
              <a:pPr/>
              <a:t>‹#›</a:t>
            </a:fld>
            <a:endParaRPr kumimoji="1" lang="zh-CN" altLang="en-US"/>
          </a:p>
        </p:txBody>
      </p:sp>
    </p:spTree>
    <p:extLst>
      <p:ext uri="{BB962C8B-B14F-4D97-AF65-F5344CB8AC3E}">
        <p14:creationId xmlns:p14="http://schemas.microsoft.com/office/powerpoint/2010/main" val="1143401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4B748D9A-5F3C-3640-8838-62BAC7A4E893}" type="datetimeFigureOut">
              <a:rPr kumimoji="1" lang="zh-CN" altLang="en-US" smtClean="0"/>
              <a:pPr/>
              <a:t>2017/9/7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C8236E1-803F-4647-A1A0-9B88E9719BE7}" type="slidenum">
              <a:rPr kumimoji="1" lang="zh-CN" altLang="en-US" smtClean="0"/>
              <a:pPr/>
              <a:t>‹#›</a:t>
            </a:fld>
            <a:endParaRPr kumimoji="1" lang="zh-CN" altLang="en-US"/>
          </a:p>
        </p:txBody>
      </p:sp>
    </p:spTree>
    <p:extLst>
      <p:ext uri="{BB962C8B-B14F-4D97-AF65-F5344CB8AC3E}">
        <p14:creationId xmlns:p14="http://schemas.microsoft.com/office/powerpoint/2010/main" val="1459942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4B748D9A-5F3C-3640-8838-62BAC7A4E893}" type="datetimeFigureOut">
              <a:rPr kumimoji="1" lang="zh-CN" altLang="en-US" smtClean="0"/>
              <a:pPr/>
              <a:t>2017/9/7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C8236E1-803F-4647-A1A0-9B88E9719BE7}" type="slidenum">
              <a:rPr kumimoji="1" lang="zh-CN" altLang="en-US" smtClean="0"/>
              <a:pPr/>
              <a:t>‹#›</a:t>
            </a:fld>
            <a:endParaRPr kumimoji="1" lang="zh-CN" altLang="en-US"/>
          </a:p>
        </p:txBody>
      </p:sp>
    </p:spTree>
    <p:extLst>
      <p:ext uri="{BB962C8B-B14F-4D97-AF65-F5344CB8AC3E}">
        <p14:creationId xmlns:p14="http://schemas.microsoft.com/office/powerpoint/2010/main" val="98673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B748D9A-5F3C-3640-8838-62BAC7A4E893}" type="datetimeFigureOut">
              <a:rPr kumimoji="1" lang="zh-CN" altLang="en-US" smtClean="0"/>
              <a:pPr/>
              <a:t>2017/9/7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C8236E1-803F-4647-A1A0-9B88E9719BE7}" type="slidenum">
              <a:rPr kumimoji="1" lang="zh-CN" altLang="en-US" smtClean="0"/>
              <a:pPr/>
              <a:t>‹#›</a:t>
            </a:fld>
            <a:endParaRPr kumimoji="1" lang="zh-CN" altLang="en-US"/>
          </a:p>
        </p:txBody>
      </p:sp>
    </p:spTree>
    <p:extLst>
      <p:ext uri="{BB962C8B-B14F-4D97-AF65-F5344CB8AC3E}">
        <p14:creationId xmlns:p14="http://schemas.microsoft.com/office/powerpoint/2010/main" val="550777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628650" y="365125"/>
            <a:ext cx="5762625"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B748D9A-5F3C-3640-8838-62BAC7A4E893}" type="datetimeFigureOut">
              <a:rPr kumimoji="1" lang="zh-CN" altLang="en-US" smtClean="0"/>
              <a:pPr/>
              <a:t>2017/9/7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C8236E1-803F-4647-A1A0-9B88E9719BE7}" type="slidenum">
              <a:rPr kumimoji="1" lang="zh-CN" altLang="en-US" smtClean="0"/>
              <a:pPr/>
              <a:t>‹#›</a:t>
            </a:fld>
            <a:endParaRPr kumimoji="1" lang="zh-CN" altLang="en-US"/>
          </a:p>
        </p:txBody>
      </p:sp>
    </p:spTree>
    <p:extLst>
      <p:ext uri="{BB962C8B-B14F-4D97-AF65-F5344CB8AC3E}">
        <p14:creationId xmlns:p14="http://schemas.microsoft.com/office/powerpoint/2010/main" val="1266537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3" name="文字版面配置區 12"/>
          <p:cNvSpPr>
            <a:spLocks noGrp="1"/>
          </p:cNvSpPr>
          <p:nvPr>
            <p:ph type="body" sz="quarter" idx="17"/>
          </p:nvPr>
        </p:nvSpPr>
        <p:spPr>
          <a:xfrm>
            <a:off x="611560" y="837410"/>
            <a:ext cx="6912768" cy="1223438"/>
          </a:xfrm>
        </p:spPr>
        <p:txBody>
          <a:bodyPr anchor="ctr">
            <a:normAutofit/>
          </a:bodyPr>
          <a:lstStyle>
            <a:lvl1pPr>
              <a:buNone/>
              <a:defRPr sz="3600">
                <a:solidFill>
                  <a:schemeClr val="bg1"/>
                </a:solidFill>
                <a:latin typeface="+mj-lt"/>
                <a:ea typeface="+mj-ea"/>
              </a:defRPr>
            </a:lvl1pPr>
          </a:lstStyle>
          <a:p>
            <a:pPr lvl="0"/>
            <a:r>
              <a:rPr lang="zh-CN" altLang="en-US" dirty="0"/>
              <a:t>单击此处编辑母版文本样式</a:t>
            </a:r>
          </a:p>
        </p:txBody>
      </p:sp>
      <p:sp>
        <p:nvSpPr>
          <p:cNvPr id="14" name="文字版面配置區 12"/>
          <p:cNvSpPr>
            <a:spLocks noGrp="1"/>
          </p:cNvSpPr>
          <p:nvPr>
            <p:ph type="body" sz="quarter" idx="18"/>
          </p:nvPr>
        </p:nvSpPr>
        <p:spPr>
          <a:xfrm>
            <a:off x="611560" y="2061543"/>
            <a:ext cx="6912768" cy="503361"/>
          </a:xfrm>
        </p:spPr>
        <p:txBody>
          <a:bodyPr>
            <a:normAutofit/>
          </a:bodyPr>
          <a:lstStyle>
            <a:lvl1pPr>
              <a:buNone/>
              <a:defRPr sz="2400">
                <a:solidFill>
                  <a:schemeClr val="bg1"/>
                </a:solidFill>
                <a:latin typeface="+mj-lt"/>
                <a:ea typeface="+mj-ea"/>
              </a:defRPr>
            </a:lvl1pPr>
          </a:lstStyle>
          <a:p>
            <a:pPr lvl="0"/>
            <a:r>
              <a:rPr lang="zh-CN" altLang="en-US" dirty="0"/>
              <a:t>单击此处编辑母版文本样式</a:t>
            </a:r>
          </a:p>
        </p:txBody>
      </p:sp>
      <p:sp>
        <p:nvSpPr>
          <p:cNvPr id="15" name="文字版面配置區 12"/>
          <p:cNvSpPr>
            <a:spLocks noGrp="1"/>
          </p:cNvSpPr>
          <p:nvPr>
            <p:ph type="body" sz="quarter" idx="19"/>
          </p:nvPr>
        </p:nvSpPr>
        <p:spPr>
          <a:xfrm>
            <a:off x="611560" y="4005064"/>
            <a:ext cx="3168352" cy="360040"/>
          </a:xfrm>
        </p:spPr>
        <p:txBody>
          <a:bodyPr>
            <a:noAutofit/>
          </a:bodyPr>
          <a:lstStyle>
            <a:lvl1pPr>
              <a:buNone/>
              <a:defRPr sz="2000">
                <a:solidFill>
                  <a:schemeClr val="bg1"/>
                </a:solidFill>
                <a:latin typeface="+mj-lt"/>
                <a:ea typeface="+mj-ea"/>
              </a:defRPr>
            </a:lvl1pPr>
          </a:lstStyle>
          <a:p>
            <a:pPr lvl="0"/>
            <a:r>
              <a:rPr lang="zh-CN" altLang="en-US" dirty="0"/>
              <a:t>单击此处编辑母版文本样式</a:t>
            </a:r>
          </a:p>
        </p:txBody>
      </p:sp>
      <p:sp>
        <p:nvSpPr>
          <p:cNvPr id="16" name="文字版面配置區 12"/>
          <p:cNvSpPr>
            <a:spLocks noGrp="1"/>
          </p:cNvSpPr>
          <p:nvPr>
            <p:ph type="body" sz="quarter" idx="20"/>
          </p:nvPr>
        </p:nvSpPr>
        <p:spPr>
          <a:xfrm>
            <a:off x="611559" y="4365106"/>
            <a:ext cx="3168352" cy="288033"/>
          </a:xfrm>
        </p:spPr>
        <p:txBody>
          <a:bodyPr>
            <a:noAutofit/>
          </a:bodyPr>
          <a:lstStyle>
            <a:lvl1pPr>
              <a:buNone/>
              <a:defRPr sz="1600">
                <a:solidFill>
                  <a:schemeClr val="bg1"/>
                </a:solidFill>
                <a:latin typeface="+mj-lt"/>
                <a:ea typeface="+mj-ea"/>
              </a:defRPr>
            </a:lvl1pPr>
          </a:lstStyle>
          <a:p>
            <a:pPr lvl="0"/>
            <a:r>
              <a:rPr lang="zh-CN" altLang="en-US" dirty="0"/>
              <a:t>单击此处编辑母版文本样式</a:t>
            </a:r>
          </a:p>
        </p:txBody>
      </p:sp>
      <p:sp>
        <p:nvSpPr>
          <p:cNvPr id="17" name="文字版面配置區 12"/>
          <p:cNvSpPr>
            <a:spLocks noGrp="1"/>
          </p:cNvSpPr>
          <p:nvPr>
            <p:ph type="body" sz="quarter" idx="21"/>
          </p:nvPr>
        </p:nvSpPr>
        <p:spPr>
          <a:xfrm>
            <a:off x="611559" y="4653141"/>
            <a:ext cx="3168352" cy="288031"/>
          </a:xfrm>
        </p:spPr>
        <p:txBody>
          <a:bodyPr>
            <a:noAutofit/>
          </a:bodyPr>
          <a:lstStyle>
            <a:lvl1pPr>
              <a:buNone/>
              <a:defRPr sz="1600">
                <a:solidFill>
                  <a:schemeClr val="bg1"/>
                </a:solidFill>
                <a:latin typeface="+mj-lt"/>
                <a:ea typeface="+mj-ea"/>
              </a:defRPr>
            </a:lvl1pPr>
          </a:lstStyle>
          <a:p>
            <a:pPr lvl="0"/>
            <a:r>
              <a:rPr lang="zh-CN" altLang="en-US" dirty="0"/>
              <a:t>单击此处编辑母版文本样式</a:t>
            </a:r>
          </a:p>
        </p:txBody>
      </p:sp>
      <p:sp>
        <p:nvSpPr>
          <p:cNvPr id="18" name="文字版面配置區 12"/>
          <p:cNvSpPr>
            <a:spLocks noGrp="1"/>
          </p:cNvSpPr>
          <p:nvPr>
            <p:ph type="body" sz="quarter" idx="22"/>
          </p:nvPr>
        </p:nvSpPr>
        <p:spPr>
          <a:xfrm>
            <a:off x="611559" y="4941172"/>
            <a:ext cx="3168352" cy="288033"/>
          </a:xfrm>
        </p:spPr>
        <p:txBody>
          <a:bodyPr>
            <a:noAutofit/>
          </a:bodyPr>
          <a:lstStyle>
            <a:lvl1pPr>
              <a:buNone/>
              <a:defRPr sz="1600">
                <a:solidFill>
                  <a:schemeClr val="bg1"/>
                </a:solidFill>
                <a:latin typeface="+mj-lt"/>
                <a:ea typeface="+mj-ea"/>
              </a:defRPr>
            </a:lvl1pPr>
          </a:lstStyle>
          <a:p>
            <a:pPr lvl="0"/>
            <a:r>
              <a:rPr lang="zh-CN" altLang="en-US" dirty="0"/>
              <a:t>单击此处编辑母版文本样式</a:t>
            </a:r>
          </a:p>
        </p:txBody>
      </p:sp>
      <p:sp>
        <p:nvSpPr>
          <p:cNvPr id="2" name="标题 1"/>
          <p:cNvSpPr>
            <a:spLocks noGrp="1"/>
          </p:cNvSpPr>
          <p:nvPr>
            <p:ph type="title"/>
          </p:nvPr>
        </p:nvSpPr>
        <p:spPr>
          <a:xfrm>
            <a:off x="628650" y="365125"/>
            <a:ext cx="7886700" cy="1325563"/>
          </a:xfrm>
          <a:prstGeom prst="rect">
            <a:avLst/>
          </a:prstGeom>
        </p:spPr>
        <p:txBody>
          <a:bodyPr/>
          <a:lstStyle/>
          <a:p>
            <a:r>
              <a:rPr kumimoji="1"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_w">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6" name="文字版面配置區 12"/>
          <p:cNvSpPr>
            <a:spLocks noGrp="1"/>
          </p:cNvSpPr>
          <p:nvPr>
            <p:ph type="body" sz="quarter" idx="19"/>
          </p:nvPr>
        </p:nvSpPr>
        <p:spPr>
          <a:xfrm>
            <a:off x="467544" y="260648"/>
            <a:ext cx="7128792" cy="1224136"/>
          </a:xfrm>
        </p:spPr>
        <p:txBody>
          <a:bodyPr>
            <a:normAutofit/>
          </a:bodyPr>
          <a:lstStyle>
            <a:lvl1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sz="3600">
                <a:solidFill>
                  <a:srgbClr val="492582"/>
                </a:solidFill>
                <a:latin typeface="+mj-lt"/>
                <a:ea typeface="+mj-ea"/>
              </a:defRPr>
            </a:lvl1p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dirty="0"/>
              <a:t>单击此处编辑母版文本样式</a:t>
            </a:r>
          </a:p>
        </p:txBody>
      </p:sp>
      <p:sp>
        <p:nvSpPr>
          <p:cNvPr id="17" name="內容版面配置區 16"/>
          <p:cNvSpPr>
            <a:spLocks noGrp="1"/>
          </p:cNvSpPr>
          <p:nvPr>
            <p:ph sz="quarter" idx="22"/>
          </p:nvPr>
        </p:nvSpPr>
        <p:spPr>
          <a:xfrm>
            <a:off x="467544" y="1628799"/>
            <a:ext cx="7920880" cy="4968553"/>
          </a:xfrm>
        </p:spPr>
        <p:txBody>
          <a:bodyPr/>
          <a:lstStyle>
            <a:lvl1pPr>
              <a:defRPr/>
            </a:lvl1pPr>
            <a:lvl2pPr>
              <a:defRPr baseline="0"/>
            </a:lvl2pPr>
            <a:lvl3pPr>
              <a:defRPr baseline="0"/>
            </a:lvl3pPr>
          </a:lstStyle>
          <a:p>
            <a:pPr lvl="0"/>
            <a:r>
              <a:rPr lang="zh-CN" altLang="en-US" dirty="0"/>
              <a:t>单击此处编辑母版文本样式</a:t>
            </a:r>
          </a:p>
          <a:p>
            <a:pPr lvl="1"/>
            <a:r>
              <a:rPr lang="zh-CN" altLang="en-US" dirty="0"/>
              <a:t>第二级</a:t>
            </a:r>
          </a:p>
          <a:p>
            <a:pPr lvl="2"/>
            <a:r>
              <a:rPr lang="zh-CN" altLang="en-US" dirty="0"/>
              <a:t>第三级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1"/>
            <a:ext cx="2133600" cy="365125"/>
          </a:xfrm>
          <a:prstGeom prst="rect">
            <a:avLst/>
          </a:prstGeom>
        </p:spPr>
        <p:txBody>
          <a:bodyPr lIns="217709" tIns="108855" rIns="217709" bIns="108855"/>
          <a:lstStyle/>
          <a:p>
            <a:fld id="{530820CF-B880-4189-942D-D702A7CBA730}" type="datetimeFigureOut">
              <a:rPr lang="zh-CN" altLang="en-US" smtClean="0"/>
              <a:pPr/>
              <a:t>2017/9/7</a:t>
            </a:fld>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lIns="217709" tIns="108855" rIns="217709" bIns="108855"/>
          <a:lstStyle/>
          <a:p>
            <a:endParaRPr lang="zh-CN" altLang="en-US"/>
          </a:p>
        </p:txBody>
      </p:sp>
      <p:sp>
        <p:nvSpPr>
          <p:cNvPr id="6" name="灯片编号占位符 5"/>
          <p:cNvSpPr>
            <a:spLocks noGrp="1"/>
          </p:cNvSpPr>
          <p:nvPr>
            <p:ph type="sldNum" sz="quarter" idx="12"/>
          </p:nvPr>
        </p:nvSpPr>
        <p:spPr>
          <a:xfrm>
            <a:off x="4491038" y="6540500"/>
            <a:ext cx="211596" cy="235962"/>
          </a:xfrm>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0876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4B748D9A-5F3C-3640-8838-62BAC7A4E893}" type="datetimeFigureOut">
              <a:rPr kumimoji="1" lang="zh-CN" altLang="en-US" smtClean="0"/>
              <a:pPr/>
              <a:t>2017/9/7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C8236E1-803F-4647-A1A0-9B88E9719BE7}" type="slidenum">
              <a:rPr kumimoji="1" lang="zh-CN" altLang="en-US" smtClean="0"/>
              <a:pPr/>
              <a:t>‹#›</a:t>
            </a:fld>
            <a:endParaRPr kumimoji="1" lang="zh-CN" altLang="en-US"/>
          </a:p>
        </p:txBody>
      </p:sp>
    </p:spTree>
    <p:extLst>
      <p:ext uri="{BB962C8B-B14F-4D97-AF65-F5344CB8AC3E}">
        <p14:creationId xmlns:p14="http://schemas.microsoft.com/office/powerpoint/2010/main" val="1244579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B748D9A-5F3C-3640-8838-62BAC7A4E893}" type="datetimeFigureOut">
              <a:rPr kumimoji="1" lang="zh-CN" altLang="en-US" smtClean="0"/>
              <a:pPr/>
              <a:t>2017/9/7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C8236E1-803F-4647-A1A0-9B88E9719BE7}" type="slidenum">
              <a:rPr kumimoji="1" lang="zh-CN" altLang="en-US" smtClean="0"/>
              <a:pPr/>
              <a:t>‹#›</a:t>
            </a:fld>
            <a:endParaRPr kumimoji="1" lang="zh-CN" altLang="en-US"/>
          </a:p>
        </p:txBody>
      </p:sp>
    </p:spTree>
    <p:extLst>
      <p:ext uri="{BB962C8B-B14F-4D97-AF65-F5344CB8AC3E}">
        <p14:creationId xmlns:p14="http://schemas.microsoft.com/office/powerpoint/2010/main" val="1155775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4B748D9A-5F3C-3640-8838-62BAC7A4E893}" type="datetimeFigureOut">
              <a:rPr kumimoji="1" lang="zh-CN" altLang="en-US" smtClean="0"/>
              <a:pPr/>
              <a:t>2017/9/7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C8236E1-803F-4647-A1A0-9B88E9719BE7}" type="slidenum">
              <a:rPr kumimoji="1" lang="zh-CN" altLang="en-US" smtClean="0"/>
              <a:pPr/>
              <a:t>‹#›</a:t>
            </a:fld>
            <a:endParaRPr kumimoji="1" lang="zh-CN" altLang="en-US"/>
          </a:p>
        </p:txBody>
      </p:sp>
    </p:spTree>
    <p:extLst>
      <p:ext uri="{BB962C8B-B14F-4D97-AF65-F5344CB8AC3E}">
        <p14:creationId xmlns:p14="http://schemas.microsoft.com/office/powerpoint/2010/main" val="1121459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628650" y="1825625"/>
            <a:ext cx="386715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48200" y="1825625"/>
            <a:ext cx="386715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4B748D9A-5F3C-3640-8838-62BAC7A4E893}" type="datetimeFigureOut">
              <a:rPr kumimoji="1" lang="zh-CN" altLang="en-US" smtClean="0"/>
              <a:pPr/>
              <a:t>2017/9/7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C8236E1-803F-4647-A1A0-9B88E9719BE7}" type="slidenum">
              <a:rPr kumimoji="1" lang="zh-CN" altLang="en-US" smtClean="0"/>
              <a:pPr/>
              <a:t>‹#›</a:t>
            </a:fld>
            <a:endParaRPr kumimoji="1" lang="zh-CN" altLang="en-US"/>
          </a:p>
        </p:txBody>
      </p:sp>
    </p:spTree>
    <p:extLst>
      <p:ext uri="{BB962C8B-B14F-4D97-AF65-F5344CB8AC3E}">
        <p14:creationId xmlns:p14="http://schemas.microsoft.com/office/powerpoint/2010/main" val="20574313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3.jpe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65" r:id="rId5"/>
  </p:sldLayoutIdLst>
  <p:hf sldNum="0" hdr="0" ftr="0" dt="0"/>
  <p:txStyles>
    <p:titleStyle>
      <a:lvl1pPr algn="l" defTabSz="914400" rtl="0" eaLnBrk="1" latinLnBrk="0" hangingPunct="1">
        <a:spcBef>
          <a:spcPct val="0"/>
        </a:spcBef>
        <a:buNone/>
        <a:defRPr sz="3600" kern="1200">
          <a:solidFill>
            <a:srgbClr val="492582"/>
          </a:solidFill>
          <a:latin typeface="Gill Sans MT" pitchFamily="34" charset="0"/>
          <a:ea typeface="Microsoft JhengHei" panose="020B0604030504040204" pitchFamily="34" charset="-120"/>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rgbClr val="492582"/>
          </a:solidFill>
          <a:latin typeface="Gill Sans MT" pitchFamily="34" charset="0"/>
          <a:ea typeface="Microsoft JhengHei"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rgbClr val="492582"/>
          </a:solidFill>
          <a:latin typeface="Gill Sans MT" pitchFamily="34" charset="0"/>
          <a:ea typeface="Microsoft JhengHei"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rgbClr val="492582"/>
          </a:solidFill>
          <a:latin typeface="Gill Sans MT"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rgbClr val="492582"/>
          </a:solidFill>
          <a:latin typeface="Gill Sans MT"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rgbClr val="492582"/>
          </a:solidFill>
          <a:latin typeface="Gill Sans MT"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48D9A-5F3C-3640-8838-62BAC7A4E893}" type="datetimeFigureOut">
              <a:rPr kumimoji="1" lang="zh-CN" altLang="en-US" smtClean="0"/>
              <a:pPr/>
              <a:t>2017/9/7</a:t>
            </a:fld>
            <a:endParaRPr kumimoji="1"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8236E1-803F-4647-A1A0-9B88E9719BE7}" type="slidenum">
              <a:rPr kumimoji="1" lang="zh-CN" altLang="en-US" smtClean="0"/>
              <a:pPr/>
              <a:t>‹#›</a:t>
            </a:fld>
            <a:endParaRPr kumimoji="1" lang="zh-CN" altLang="en-US"/>
          </a:p>
        </p:txBody>
      </p:sp>
    </p:spTree>
    <p:extLst>
      <p:ext uri="{BB962C8B-B14F-4D97-AF65-F5344CB8AC3E}">
        <p14:creationId xmlns:p14="http://schemas.microsoft.com/office/powerpoint/2010/main" val="1309876804"/>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7"/>
          </p:nvPr>
        </p:nvSpPr>
        <p:spPr>
          <a:xfrm>
            <a:off x="611560" y="1988840"/>
            <a:ext cx="7848872" cy="2951630"/>
          </a:xfrm>
        </p:spPr>
        <p:txBody>
          <a:bodyPr/>
          <a:lstStyle/>
          <a:p>
            <a:r>
              <a:rPr kumimoji="1" lang="zh-CN" altLang="en-US" dirty="0"/>
              <a:t>智能投资顾问培训</a:t>
            </a:r>
          </a:p>
        </p:txBody>
      </p:sp>
      <p:sp>
        <p:nvSpPr>
          <p:cNvPr id="3" name="文本占位符 1">
            <a:extLst>
              <a:ext uri="{FF2B5EF4-FFF2-40B4-BE49-F238E27FC236}">
                <a16:creationId xmlns:a16="http://schemas.microsoft.com/office/drawing/2014/main" id="{E847CEB6-62CC-4A9D-A75E-5E2525D7BF9F}"/>
              </a:ext>
            </a:extLst>
          </p:cNvPr>
          <p:cNvSpPr txBox="1">
            <a:spLocks/>
          </p:cNvSpPr>
          <p:nvPr/>
        </p:nvSpPr>
        <p:spPr>
          <a:xfrm>
            <a:off x="611560" y="5373216"/>
            <a:ext cx="5256584" cy="576064"/>
          </a:xfrm>
        </p:spPr>
        <p:txBody>
          <a:bodyPr anchor="ctr" anchorCtr="0">
            <a:normAutofit fontScale="47500" lnSpcReduction="20000"/>
          </a:bodyPr>
          <a:lstStyle>
            <a:lvl1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sz="3600" kern="1200">
                <a:solidFill>
                  <a:schemeClr val="bg1"/>
                </a:solidFill>
                <a:latin typeface="+mj-lt"/>
                <a:ea typeface="+mj-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rgbClr val="492582"/>
                </a:solidFill>
                <a:latin typeface="Gill Sans MT" pitchFamily="34" charset="0"/>
                <a:ea typeface="Microsoft JhengHei"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rgbClr val="492582"/>
                </a:solidFill>
                <a:latin typeface="Gill Sans MT"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rgbClr val="492582"/>
                </a:solidFill>
                <a:latin typeface="Gill Sans MT"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rgbClr val="492582"/>
                </a:solidFill>
                <a:latin typeface="Gill Sans MT"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zh-CN" altLang="en-US" dirty="0"/>
              <a:t>凯美瑞德（苏州）信息科技股份有限公司</a:t>
            </a:r>
            <a:endParaRPr kumimoji="1" lang="en-US" altLang="zh-CN" dirty="0"/>
          </a:p>
          <a:p>
            <a:r>
              <a:rPr kumimoji="1" lang="en-US" altLang="zh-CN"/>
              <a:t>2017-09</a:t>
            </a:r>
            <a:endParaRPr kumimoji="1" lang="zh-CN" altLang="en-US" dirty="0"/>
          </a:p>
        </p:txBody>
      </p:sp>
    </p:spTree>
    <p:extLst>
      <p:ext uri="{BB962C8B-B14F-4D97-AF65-F5344CB8AC3E}">
        <p14:creationId xmlns:p14="http://schemas.microsoft.com/office/powerpoint/2010/main" val="1583132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Shape 373"/>
          <p:cNvSpPr/>
          <p:nvPr/>
        </p:nvSpPr>
        <p:spPr>
          <a:xfrm>
            <a:off x="3739406" y="1167259"/>
            <a:ext cx="1269578" cy="407804"/>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lvl1pPr>
              <a:defRPr sz="6000" b="1">
                <a:latin typeface="Gill Sans"/>
                <a:ea typeface="Gill Sans"/>
                <a:cs typeface="Gill Sans"/>
                <a:sym typeface="Gill Sans"/>
              </a:defRPr>
            </a:lvl1pPr>
          </a:lstStyle>
          <a:p>
            <a:r>
              <a:rPr lang="zh-CN" altLang="en-US" sz="2400" dirty="0">
                <a:solidFill>
                  <a:schemeClr val="accent5">
                    <a:lumMod val="75000"/>
                  </a:schemeClr>
                </a:solidFill>
                <a:latin typeface="+mj-ea"/>
                <a:ea typeface="+mj-ea"/>
              </a:rPr>
              <a:t>交易优化</a:t>
            </a:r>
            <a:endParaRPr sz="2400" dirty="0">
              <a:solidFill>
                <a:schemeClr val="accent5">
                  <a:lumMod val="75000"/>
                </a:schemeClr>
              </a:solidFill>
              <a:latin typeface="+mj-ea"/>
              <a:ea typeface="+mj-ea"/>
            </a:endParaRPr>
          </a:p>
        </p:txBody>
      </p:sp>
      <p:sp>
        <p:nvSpPr>
          <p:cNvPr id="375" name="Shape 375"/>
          <p:cNvSpPr/>
          <p:nvPr/>
        </p:nvSpPr>
        <p:spPr>
          <a:xfrm>
            <a:off x="2699792" y="1905071"/>
            <a:ext cx="6192688" cy="2316019"/>
          </a:xfrm>
          <a:prstGeom prst="rect">
            <a:avLst/>
          </a:prstGeom>
          <a:ln w="12700">
            <a:miter lim="400000"/>
          </a:ln>
          <a:extLst>
            <a:ext uri="{C572A759-6A51-4108-AA02-DFA0A04FC94B}">
              <ma14:wrappingTextBoxFlag xmlns="" xmlns:ma14="http://schemas.microsoft.com/office/mac/drawingml/2011/main" val="1"/>
            </a:ext>
          </a:extLst>
        </p:spPr>
        <p:txBody>
          <a:bodyPr wrap="square" lIns="19050" tIns="19050" rIns="19050" bIns="19050" anchor="ctr">
            <a:spAutoFit/>
          </a:bodyPr>
          <a:lstStyle/>
          <a:p>
            <a:pPr defTabSz="171450">
              <a:defRPr sz="3400">
                <a:solidFill>
                  <a:srgbClr val="454545"/>
                </a:solidFill>
                <a:latin typeface="PingFang SC Regular"/>
                <a:ea typeface="PingFang SC Regular"/>
                <a:cs typeface="PingFang SC Regular"/>
                <a:sym typeface="PingFang SC Regular"/>
              </a:defRPr>
            </a:pPr>
            <a:r>
              <a:rPr lang="zh-CN" altLang="en-US" sz="1600" dirty="0">
                <a:latin typeface="+mj-ea"/>
                <a:ea typeface="+mj-ea"/>
              </a:rPr>
              <a:t>根据实际资产的交易限制条件，生成可用于实际交易的最佳配置，并输出交易指令</a:t>
            </a:r>
            <a:endParaRPr lang="en-GB" altLang="zh-CN" sz="1600" dirty="0">
              <a:latin typeface="+mj-ea"/>
              <a:ea typeface="+mj-ea"/>
            </a:endParaRPr>
          </a:p>
          <a:p>
            <a:pPr defTabSz="171450">
              <a:defRPr sz="3400">
                <a:solidFill>
                  <a:srgbClr val="454545"/>
                </a:solidFill>
                <a:latin typeface="PingFang SC Regular"/>
                <a:ea typeface="PingFang SC Regular"/>
                <a:cs typeface="PingFang SC Regular"/>
                <a:sym typeface="PingFang SC Regular"/>
              </a:defRPr>
            </a:pPr>
            <a:endParaRPr sz="1600" dirty="0">
              <a:latin typeface="+mj-ea"/>
              <a:ea typeface="+mj-ea"/>
            </a:endParaRP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r>
              <a:rPr lang="zh-CN" altLang="en-US" sz="1400" dirty="0">
                <a:latin typeface="+mj-ea"/>
                <a:ea typeface="+mj-ea"/>
              </a:rPr>
              <a:t>交易策略</a:t>
            </a:r>
            <a:r>
              <a:rPr lang="en-US" altLang="zh-CN" sz="1400" dirty="0">
                <a:latin typeface="+mj-ea"/>
                <a:ea typeface="+mj-ea"/>
              </a:rPr>
              <a:t>——</a:t>
            </a:r>
            <a:r>
              <a:rPr lang="zh-CN" altLang="en-US" sz="1400" dirty="0">
                <a:latin typeface="+mj-ea"/>
                <a:ea typeface="+mj-ea"/>
              </a:rPr>
              <a:t>任意时刻帮助用户达到最佳配置</a:t>
            </a:r>
            <a:endParaRPr lang="en-US" altLang="zh-CN" sz="1400" dirty="0">
              <a:latin typeface="+mj-ea"/>
              <a:ea typeface="+mj-ea"/>
            </a:endParaRP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endParaRPr lang="zh-CN" altLang="en-US" sz="1400" dirty="0">
              <a:latin typeface="+mj-ea"/>
              <a:ea typeface="+mj-ea"/>
            </a:endParaRP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r>
              <a:rPr lang="zh-CN" altLang="en-US" sz="1400" dirty="0">
                <a:latin typeface="+mj-ea"/>
                <a:ea typeface="+mj-ea"/>
              </a:rPr>
              <a:t>交易撮合</a:t>
            </a:r>
            <a:r>
              <a:rPr lang="en-US" altLang="zh-CN" sz="1400" dirty="0">
                <a:latin typeface="+mj-ea"/>
                <a:ea typeface="+mj-ea"/>
              </a:rPr>
              <a:t>——</a:t>
            </a:r>
            <a:r>
              <a:rPr lang="zh-CN" altLang="en-US" sz="1400" dirty="0">
                <a:latin typeface="+mj-ea"/>
                <a:ea typeface="+mj-ea"/>
              </a:rPr>
              <a:t>落实交易策略，得到费率优化后可实际交易的指令</a:t>
            </a:r>
            <a:endParaRPr lang="en-US" altLang="zh-CN" sz="1400" dirty="0">
              <a:latin typeface="+mj-ea"/>
              <a:ea typeface="+mj-ea"/>
            </a:endParaRP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endParaRPr lang="en-US" altLang="zh-CN" sz="1400" dirty="0">
              <a:latin typeface="+mj-ea"/>
              <a:ea typeface="+mj-ea"/>
            </a:endParaRP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r>
              <a:rPr lang="zh-CN" altLang="en-US" sz="1400" dirty="0">
                <a:latin typeface="+mj-ea"/>
                <a:ea typeface="+mj-ea"/>
              </a:rPr>
              <a:t>外部策略</a:t>
            </a:r>
            <a:r>
              <a:rPr lang="en-US" altLang="zh-CN" sz="1400" dirty="0">
                <a:latin typeface="+mj-ea"/>
                <a:ea typeface="+mj-ea"/>
              </a:rPr>
              <a:t>——</a:t>
            </a:r>
            <a:r>
              <a:rPr lang="zh-CN" altLang="en-US" sz="1400" dirty="0">
                <a:latin typeface="+mj-ea"/>
                <a:ea typeface="+mj-ea"/>
              </a:rPr>
              <a:t>支持外部交易策略的加载，允许客户通过二次开发灵活扩展多元化策略</a:t>
            </a:r>
          </a:p>
          <a:p>
            <a:pPr defTabSz="171450">
              <a:defRPr sz="3400">
                <a:solidFill>
                  <a:srgbClr val="454545"/>
                </a:solidFill>
                <a:latin typeface="PingFang SC Regular"/>
                <a:ea typeface="PingFang SC Regular"/>
                <a:cs typeface="PingFang SC Regular"/>
                <a:sym typeface="PingFang SC Regular"/>
              </a:defRPr>
            </a:pPr>
            <a:endParaRPr sz="1600" dirty="0">
              <a:latin typeface="+mj-ea"/>
              <a:ea typeface="+mj-ea"/>
            </a:endParaRPr>
          </a:p>
        </p:txBody>
      </p:sp>
      <p:pic>
        <p:nvPicPr>
          <p:cNvPr id="9" name="图片 8" descr="111-5.png"/>
          <p:cNvPicPr>
            <a:picLocks noChangeAspect="1"/>
          </p:cNvPicPr>
          <p:nvPr/>
        </p:nvPicPr>
        <p:blipFill>
          <a:blip r:embed="rId2">
            <a:duotone>
              <a:schemeClr val="accent1">
                <a:shade val="45000"/>
                <a:satMod val="135000"/>
              </a:schemeClr>
              <a:prstClr val="white"/>
            </a:duotone>
            <a:lum bright="-20000" contrast="40000"/>
          </a:blip>
          <a:stretch>
            <a:fillRect/>
          </a:stretch>
        </p:blipFill>
        <p:spPr>
          <a:xfrm>
            <a:off x="676829" y="2305761"/>
            <a:ext cx="1552381" cy="2509524"/>
          </a:xfrm>
          <a:prstGeom prst="rect">
            <a:avLst/>
          </a:prstGeom>
        </p:spPr>
      </p:pic>
      <p:sp>
        <p:nvSpPr>
          <p:cNvPr id="5" name="文本占位符 4">
            <a:extLst>
              <a:ext uri="{FF2B5EF4-FFF2-40B4-BE49-F238E27FC236}">
                <a16:creationId xmlns:a16="http://schemas.microsoft.com/office/drawing/2014/main" id="{AFDE72C1-569F-4C95-A24D-206BA2CC1314}"/>
              </a:ext>
            </a:extLst>
          </p:cNvPr>
          <p:cNvSpPr>
            <a:spLocks noGrp="1"/>
          </p:cNvSpPr>
          <p:nvPr>
            <p:ph type="body" sz="quarter" idx="19"/>
          </p:nvPr>
        </p:nvSpPr>
        <p:spPr/>
        <p:txBody>
          <a:bodyPr/>
          <a:lstStyle/>
          <a:p>
            <a:endParaRPr lang="zh-CN" altLang="en-US"/>
          </a:p>
        </p:txBody>
      </p:sp>
      <p:sp>
        <p:nvSpPr>
          <p:cNvPr id="6" name="文本占位符 5">
            <a:extLst>
              <a:ext uri="{FF2B5EF4-FFF2-40B4-BE49-F238E27FC236}">
                <a16:creationId xmlns:a16="http://schemas.microsoft.com/office/drawing/2014/main" id="{19F6F21C-8A10-44AA-AF40-F5F525451AED}"/>
              </a:ext>
            </a:extLst>
          </p:cNvPr>
          <p:cNvSpPr>
            <a:spLocks noGrp="1"/>
          </p:cNvSpPr>
          <p:nvPr>
            <p:ph type="body" sz="quarter" idx="20"/>
          </p:nvPr>
        </p:nvSpPr>
        <p:spPr/>
        <p:txBody>
          <a:bodyPr/>
          <a:lstStyle/>
          <a:p>
            <a:endParaRPr lang="zh-CN" altLang="en-US" dirty="0"/>
          </a:p>
        </p:txBody>
      </p:sp>
      <p:sp>
        <p:nvSpPr>
          <p:cNvPr id="7" name="文本占位符 6">
            <a:extLst>
              <a:ext uri="{FF2B5EF4-FFF2-40B4-BE49-F238E27FC236}">
                <a16:creationId xmlns:a16="http://schemas.microsoft.com/office/drawing/2014/main" id="{21810339-5B12-4CB4-8EED-89311E38CEF8}"/>
              </a:ext>
            </a:extLst>
          </p:cNvPr>
          <p:cNvSpPr>
            <a:spLocks noGrp="1"/>
          </p:cNvSpPr>
          <p:nvPr>
            <p:ph type="body" sz="quarter" idx="21"/>
          </p:nvPr>
        </p:nvSpPr>
        <p:spPr/>
        <p:txBody>
          <a:bodyPr/>
          <a:lstStyle/>
          <a:p>
            <a:endParaRPr lang="zh-CN" altLang="en-US" dirty="0"/>
          </a:p>
        </p:txBody>
      </p:sp>
      <p:sp>
        <p:nvSpPr>
          <p:cNvPr id="8" name="文本占位符 7">
            <a:extLst>
              <a:ext uri="{FF2B5EF4-FFF2-40B4-BE49-F238E27FC236}">
                <a16:creationId xmlns:a16="http://schemas.microsoft.com/office/drawing/2014/main" id="{23C64B6B-CC96-460C-AD4C-4E73B89F550B}"/>
              </a:ext>
            </a:extLst>
          </p:cNvPr>
          <p:cNvSpPr>
            <a:spLocks noGrp="1"/>
          </p:cNvSpPr>
          <p:nvPr>
            <p:ph type="body" sz="quarter" idx="22"/>
          </p:nvPr>
        </p:nvSpPr>
        <p:spPr/>
        <p:txBody>
          <a:bodyPr/>
          <a:lstStyle/>
          <a:p>
            <a:endParaRPr lang="zh-CN" altLang="en-US"/>
          </a:p>
        </p:txBody>
      </p:sp>
    </p:spTree>
    <p:extLst>
      <p:ext uri="{BB962C8B-B14F-4D97-AF65-F5344CB8AC3E}">
        <p14:creationId xmlns:p14="http://schemas.microsoft.com/office/powerpoint/2010/main" val="1080820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Shape 373"/>
          <p:cNvSpPr/>
          <p:nvPr/>
        </p:nvSpPr>
        <p:spPr>
          <a:xfrm>
            <a:off x="3764724" y="885155"/>
            <a:ext cx="1539396" cy="407804"/>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lvl1pPr>
              <a:defRPr sz="6000" b="1">
                <a:latin typeface="Gill Sans"/>
                <a:ea typeface="Gill Sans"/>
                <a:cs typeface="Gill Sans"/>
                <a:sym typeface="Gill Sans"/>
              </a:defRPr>
            </a:lvl1pPr>
          </a:lstStyle>
          <a:p>
            <a:r>
              <a:rPr lang="zh-CN" altLang="en-US" sz="2400" dirty="0">
                <a:solidFill>
                  <a:schemeClr val="accent5">
                    <a:lumMod val="75000"/>
                  </a:schemeClr>
                </a:solidFill>
                <a:latin typeface="+mj-ea"/>
                <a:ea typeface="+mj-ea"/>
              </a:rPr>
              <a:t>管理</a:t>
            </a:r>
            <a:r>
              <a:rPr lang="en-US" altLang="zh-CN" sz="2400" dirty="0">
                <a:solidFill>
                  <a:schemeClr val="accent5">
                    <a:lumMod val="75000"/>
                  </a:schemeClr>
                </a:solidFill>
                <a:latin typeface="+mj-ea"/>
                <a:ea typeface="+mj-ea"/>
              </a:rPr>
              <a:t>Portal</a:t>
            </a:r>
            <a:endParaRPr sz="2400" dirty="0">
              <a:solidFill>
                <a:schemeClr val="accent5">
                  <a:lumMod val="75000"/>
                </a:schemeClr>
              </a:solidFill>
              <a:latin typeface="+mj-ea"/>
              <a:ea typeface="+mj-ea"/>
            </a:endParaRPr>
          </a:p>
        </p:txBody>
      </p:sp>
      <p:sp>
        <p:nvSpPr>
          <p:cNvPr id="375" name="Shape 375"/>
          <p:cNvSpPr/>
          <p:nvPr/>
        </p:nvSpPr>
        <p:spPr>
          <a:xfrm>
            <a:off x="335832" y="2437859"/>
            <a:ext cx="8520830" cy="3239348"/>
          </a:xfrm>
          <a:prstGeom prst="rect">
            <a:avLst/>
          </a:prstGeom>
          <a:ln w="12700">
            <a:miter lim="400000"/>
          </a:ln>
          <a:extLst>
            <a:ext uri="{C572A759-6A51-4108-AA02-DFA0A04FC94B}">
              <ma14:wrappingTextBoxFlag xmlns="" xmlns:ma14="http://schemas.microsoft.com/office/mac/drawingml/2011/main" val="1"/>
            </a:ext>
          </a:extLst>
        </p:spPr>
        <p:txBody>
          <a:bodyPr wrap="square" lIns="19050" tIns="19050" rIns="19050" bIns="19050" anchor="ctr">
            <a:spAutoFit/>
          </a:bodyPr>
          <a:lstStyle/>
          <a:p>
            <a:pPr defTabSz="171450">
              <a:defRPr sz="3400">
                <a:solidFill>
                  <a:srgbClr val="454545"/>
                </a:solidFill>
                <a:latin typeface="PingFang SC Regular"/>
                <a:ea typeface="PingFang SC Regular"/>
                <a:cs typeface="PingFang SC Regular"/>
                <a:sym typeface="PingFang SC Regular"/>
              </a:defRPr>
            </a:pPr>
            <a:r>
              <a:rPr lang="zh-CN" altLang="en-US" sz="1400" dirty="0">
                <a:latin typeface="+mj-ea"/>
                <a:ea typeface="+mj-ea"/>
              </a:rPr>
              <a:t>管理</a:t>
            </a:r>
            <a:r>
              <a:rPr lang="en-US" altLang="zh-CN" sz="1400" dirty="0">
                <a:latin typeface="+mj-ea"/>
                <a:ea typeface="+mj-ea"/>
              </a:rPr>
              <a:t>Portal</a:t>
            </a:r>
            <a:r>
              <a:rPr lang="zh-CN" altLang="en-US" sz="1400" dirty="0">
                <a:latin typeface="+mj-ea"/>
                <a:ea typeface="+mj-ea"/>
              </a:rPr>
              <a:t>是核心目标是为整个智能投资管理系统提供统一的管理入口和可视化的监控界面，对其他核心子系统和引擎的输出结果进行可视化的查看和实时的监控</a:t>
            </a:r>
            <a:endParaRPr sz="1400" dirty="0">
              <a:latin typeface="+mj-ea"/>
              <a:ea typeface="+mj-ea"/>
            </a:endParaRP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endParaRPr lang="en-US" altLang="zh-CN" sz="1200" dirty="0">
              <a:latin typeface="+mj-ea"/>
              <a:ea typeface="+mj-ea"/>
            </a:endParaRP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r>
              <a:rPr lang="zh-CN" altLang="en-US" sz="1200" dirty="0">
                <a:latin typeface="+mj-ea"/>
                <a:ea typeface="+mj-ea"/>
              </a:rPr>
              <a:t>景气度分析与监控</a:t>
            </a:r>
            <a:r>
              <a:rPr lang="en-US" altLang="zh-CN" sz="1200" dirty="0">
                <a:latin typeface="+mj-ea"/>
                <a:ea typeface="+mj-ea"/>
              </a:rPr>
              <a:t>——</a:t>
            </a:r>
            <a:r>
              <a:rPr lang="zh-CN" altLang="en-US" sz="1200" dirty="0">
                <a:latin typeface="+mj-ea"/>
                <a:ea typeface="+mj-ea"/>
              </a:rPr>
              <a:t>展示景气度分析的结果：信号和强度、收益曲线和回撤曲线、最大回撤、夏普比率、胜率、择时周期、单次最大收益</a:t>
            </a:r>
            <a:r>
              <a:rPr lang="en-US" altLang="zh-CN" sz="1200" dirty="0">
                <a:latin typeface="+mj-ea"/>
                <a:ea typeface="+mj-ea"/>
              </a:rPr>
              <a:t>/</a:t>
            </a:r>
            <a:r>
              <a:rPr lang="zh-CN" altLang="en-US" sz="1200" dirty="0">
                <a:latin typeface="+mj-ea"/>
                <a:ea typeface="+mj-ea"/>
              </a:rPr>
              <a:t>回撤等。</a:t>
            </a:r>
            <a:endParaRPr lang="en-US" altLang="zh-CN" sz="1200" dirty="0">
              <a:latin typeface="+mj-ea"/>
              <a:ea typeface="+mj-ea"/>
            </a:endParaRP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endParaRPr lang="en-US" altLang="zh-CN" sz="1200" dirty="0">
              <a:latin typeface="+mj-ea"/>
              <a:ea typeface="+mj-ea"/>
            </a:endParaRP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r>
              <a:rPr lang="zh-CN" altLang="en-US" sz="1200" dirty="0">
                <a:latin typeface="+mj-ea"/>
                <a:ea typeface="+mj-ea"/>
              </a:rPr>
              <a:t>资产池管理与监控</a:t>
            </a:r>
            <a:r>
              <a:rPr lang="en-US" altLang="zh-CN" sz="1200" dirty="0">
                <a:latin typeface="+mj-ea"/>
                <a:ea typeface="+mj-ea"/>
              </a:rPr>
              <a:t>——</a:t>
            </a:r>
            <a:r>
              <a:rPr lang="zh-CN" altLang="en-US" sz="1200" dirty="0">
                <a:latin typeface="+mj-ea"/>
                <a:ea typeface="+mj-ea"/>
              </a:rPr>
              <a:t>展示资产池的筛选结果：入池基金列表、收益曲线和回撤曲线、月度收益率、夏普比率、换手率、相关系数等</a:t>
            </a:r>
            <a:endParaRPr lang="en-US" altLang="zh-CN" sz="1200" dirty="0">
              <a:latin typeface="+mj-ea"/>
              <a:ea typeface="+mj-ea"/>
            </a:endParaRP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endParaRPr lang="zh-CN" altLang="en-US" sz="1200" dirty="0">
              <a:latin typeface="+mj-ea"/>
              <a:ea typeface="+mj-ea"/>
            </a:endParaRP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r>
              <a:rPr lang="zh-CN" altLang="en-US" sz="1200" dirty="0">
                <a:latin typeface="+mj-ea"/>
                <a:ea typeface="+mj-ea"/>
              </a:rPr>
              <a:t>智能组合回测与监控</a:t>
            </a:r>
            <a:r>
              <a:rPr lang="en-US" altLang="zh-CN" sz="1200" dirty="0">
                <a:latin typeface="+mj-ea"/>
                <a:ea typeface="+mj-ea"/>
              </a:rPr>
              <a:t>——</a:t>
            </a:r>
            <a:r>
              <a:rPr lang="zh-CN" altLang="en-US" sz="1200" dirty="0">
                <a:latin typeface="+mj-ea"/>
                <a:ea typeface="+mj-ea"/>
              </a:rPr>
              <a:t>展示智能资产配置结果：配置比例图、收益曲线和回撤曲线、收益率对比图、换手率、夏普比率、战胜基准的概率、收益率回正概率等</a:t>
            </a:r>
            <a:endParaRPr lang="en-US" altLang="zh-CN" sz="1200" dirty="0">
              <a:latin typeface="+mj-ea"/>
              <a:ea typeface="+mj-ea"/>
            </a:endParaRP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endParaRPr lang="en-US" altLang="zh-CN" sz="1200" dirty="0">
              <a:latin typeface="+mj-ea"/>
              <a:ea typeface="+mj-ea"/>
            </a:endParaRP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r>
              <a:rPr lang="zh-CN" altLang="en-US" sz="1200" dirty="0">
                <a:latin typeface="+mj-ea"/>
                <a:ea typeface="+mj-ea"/>
              </a:rPr>
              <a:t>风险控制监控</a:t>
            </a:r>
            <a:r>
              <a:rPr lang="en-US" altLang="zh-CN" sz="1200" dirty="0">
                <a:latin typeface="+mj-ea"/>
                <a:ea typeface="+mj-ea"/>
              </a:rPr>
              <a:t>——</a:t>
            </a:r>
            <a:r>
              <a:rPr lang="zh-CN" altLang="en-US" sz="1200" dirty="0">
                <a:latin typeface="+mj-ea"/>
                <a:ea typeface="+mj-ea"/>
              </a:rPr>
              <a:t>展示风险控制结果：风控信号和仓位、收益曲线和回撤曲线、月度收益对比图、夏普比率、换手率、最大回撤等</a:t>
            </a:r>
            <a:endParaRPr lang="en-US" altLang="zh-CN" sz="1200" dirty="0">
              <a:latin typeface="+mj-ea"/>
              <a:ea typeface="+mj-ea"/>
            </a:endParaRP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endParaRPr lang="en-US" altLang="zh-CN" sz="1200" dirty="0">
              <a:latin typeface="+mj-ea"/>
              <a:ea typeface="+mj-ea"/>
            </a:endParaRP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r>
              <a:rPr lang="zh-CN" altLang="en-US" sz="1200" dirty="0">
                <a:latin typeface="+mj-ea"/>
                <a:ea typeface="+mj-ea"/>
              </a:rPr>
              <a:t>交易优化与监控</a:t>
            </a:r>
            <a:r>
              <a:rPr lang="en-US" altLang="zh-CN" sz="1200" dirty="0">
                <a:latin typeface="+mj-ea"/>
                <a:ea typeface="+mj-ea"/>
              </a:rPr>
              <a:t>——</a:t>
            </a:r>
            <a:r>
              <a:rPr lang="zh-CN" altLang="en-US" sz="1200" dirty="0">
                <a:latin typeface="+mj-ea"/>
                <a:ea typeface="+mj-ea"/>
              </a:rPr>
              <a:t>展示资产配置结果：配置基金和调仓历史、收益曲线和回撤曲线、资产仓位变化图、月度收益对比图、最大回撤、换手率、夏普比率、战胜基准概率、收益回正概率等</a:t>
            </a:r>
          </a:p>
        </p:txBody>
      </p:sp>
      <p:pic>
        <p:nvPicPr>
          <p:cNvPr id="7" name="图片 6" descr="111-6.png"/>
          <p:cNvPicPr>
            <a:picLocks noChangeAspect="1"/>
          </p:cNvPicPr>
          <p:nvPr/>
        </p:nvPicPr>
        <p:blipFill>
          <a:blip r:embed="rId2">
            <a:duotone>
              <a:schemeClr val="accent1">
                <a:shade val="45000"/>
                <a:satMod val="135000"/>
              </a:schemeClr>
              <a:prstClr val="white"/>
            </a:duotone>
            <a:lum bright="-20000" contrast="40000"/>
          </a:blip>
          <a:stretch>
            <a:fillRect/>
          </a:stretch>
        </p:blipFill>
        <p:spPr>
          <a:xfrm>
            <a:off x="335832" y="1546692"/>
            <a:ext cx="8490477" cy="700000"/>
          </a:xfrm>
          <a:prstGeom prst="rect">
            <a:avLst/>
          </a:prstGeom>
        </p:spPr>
      </p:pic>
      <p:sp>
        <p:nvSpPr>
          <p:cNvPr id="5" name="文本占位符 4">
            <a:extLst>
              <a:ext uri="{FF2B5EF4-FFF2-40B4-BE49-F238E27FC236}">
                <a16:creationId xmlns:a16="http://schemas.microsoft.com/office/drawing/2014/main" id="{DC0406EC-C403-4D53-84FF-2F602DC38ACD}"/>
              </a:ext>
            </a:extLst>
          </p:cNvPr>
          <p:cNvSpPr>
            <a:spLocks noGrp="1"/>
          </p:cNvSpPr>
          <p:nvPr>
            <p:ph type="body" sz="quarter" idx="19"/>
          </p:nvPr>
        </p:nvSpPr>
        <p:spPr/>
        <p:txBody>
          <a:bodyPr/>
          <a:lstStyle/>
          <a:p>
            <a:endParaRPr lang="zh-CN" altLang="en-US" dirty="0"/>
          </a:p>
        </p:txBody>
      </p:sp>
      <p:sp>
        <p:nvSpPr>
          <p:cNvPr id="6" name="文本占位符 5">
            <a:extLst>
              <a:ext uri="{FF2B5EF4-FFF2-40B4-BE49-F238E27FC236}">
                <a16:creationId xmlns:a16="http://schemas.microsoft.com/office/drawing/2014/main" id="{A4B9AE95-1F9C-4D46-BB1C-D16DAF953C61}"/>
              </a:ext>
            </a:extLst>
          </p:cNvPr>
          <p:cNvSpPr>
            <a:spLocks noGrp="1"/>
          </p:cNvSpPr>
          <p:nvPr>
            <p:ph type="body" sz="quarter" idx="20"/>
          </p:nvPr>
        </p:nvSpPr>
        <p:spPr/>
        <p:txBody>
          <a:bodyPr/>
          <a:lstStyle/>
          <a:p>
            <a:endParaRPr lang="zh-CN" altLang="en-US" dirty="0"/>
          </a:p>
        </p:txBody>
      </p:sp>
      <p:sp>
        <p:nvSpPr>
          <p:cNvPr id="8" name="文本占位符 7">
            <a:extLst>
              <a:ext uri="{FF2B5EF4-FFF2-40B4-BE49-F238E27FC236}">
                <a16:creationId xmlns:a16="http://schemas.microsoft.com/office/drawing/2014/main" id="{914D708C-2855-4ADB-B4DE-975C473A9438}"/>
              </a:ext>
            </a:extLst>
          </p:cNvPr>
          <p:cNvSpPr>
            <a:spLocks noGrp="1"/>
          </p:cNvSpPr>
          <p:nvPr>
            <p:ph type="body" sz="quarter" idx="21"/>
          </p:nvPr>
        </p:nvSpPr>
        <p:spPr/>
        <p:txBody>
          <a:bodyPr/>
          <a:lstStyle/>
          <a:p>
            <a:endParaRPr lang="zh-CN" altLang="en-US" dirty="0"/>
          </a:p>
        </p:txBody>
      </p:sp>
      <p:sp>
        <p:nvSpPr>
          <p:cNvPr id="9" name="文本占位符 8">
            <a:extLst>
              <a:ext uri="{FF2B5EF4-FFF2-40B4-BE49-F238E27FC236}">
                <a16:creationId xmlns:a16="http://schemas.microsoft.com/office/drawing/2014/main" id="{D2551725-6AD9-4BDE-876C-E5C72163CFCF}"/>
              </a:ext>
            </a:extLst>
          </p:cNvPr>
          <p:cNvSpPr>
            <a:spLocks noGrp="1"/>
          </p:cNvSpPr>
          <p:nvPr>
            <p:ph type="body" sz="quarter" idx="22"/>
          </p:nvPr>
        </p:nvSpPr>
        <p:spPr/>
        <p:txBody>
          <a:bodyPr/>
          <a:lstStyle/>
          <a:p>
            <a:endParaRPr lang="zh-CN" altLang="en-US" dirty="0"/>
          </a:p>
        </p:txBody>
      </p:sp>
    </p:spTree>
    <p:extLst>
      <p:ext uri="{BB962C8B-B14F-4D97-AF65-F5344CB8AC3E}">
        <p14:creationId xmlns:p14="http://schemas.microsoft.com/office/powerpoint/2010/main" val="1220320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373">
            <a:extLst>
              <a:ext uri="{FF2B5EF4-FFF2-40B4-BE49-F238E27FC236}">
                <a16:creationId xmlns:a16="http://schemas.microsoft.com/office/drawing/2014/main" id="{C656001E-A79F-43A5-B8D2-1A117A0AF421}"/>
              </a:ext>
            </a:extLst>
          </p:cNvPr>
          <p:cNvSpPr/>
          <p:nvPr/>
        </p:nvSpPr>
        <p:spPr>
          <a:xfrm>
            <a:off x="2338245" y="640551"/>
            <a:ext cx="4386329" cy="407804"/>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lvl1pPr>
              <a:defRPr sz="6000" b="1">
                <a:latin typeface="Gill Sans"/>
                <a:ea typeface="Gill Sans"/>
                <a:cs typeface="Gill Sans"/>
                <a:sym typeface="Gill Sans"/>
              </a:defRPr>
            </a:lvl1pPr>
          </a:lstStyle>
          <a:p>
            <a:r>
              <a:rPr lang="zh-CN" altLang="en-US" sz="2400" dirty="0">
                <a:solidFill>
                  <a:schemeClr val="accent5">
                    <a:lumMod val="75000"/>
                  </a:schemeClr>
                </a:solidFill>
                <a:latin typeface="+mj-ea"/>
                <a:ea typeface="+mj-ea"/>
              </a:rPr>
              <a:t>智能投资管理系统</a:t>
            </a:r>
            <a:r>
              <a:rPr lang="en-US" altLang="zh-CN" sz="2400" dirty="0">
                <a:solidFill>
                  <a:schemeClr val="accent5">
                    <a:lumMod val="75000"/>
                  </a:schemeClr>
                </a:solidFill>
                <a:latin typeface="+mj-ea"/>
                <a:ea typeface="+mj-ea"/>
              </a:rPr>
              <a:t>Portal</a:t>
            </a:r>
            <a:r>
              <a:rPr lang="zh-CN" altLang="en-US" sz="2400" dirty="0">
                <a:solidFill>
                  <a:schemeClr val="accent5">
                    <a:lumMod val="75000"/>
                  </a:schemeClr>
                </a:solidFill>
                <a:latin typeface="+mj-ea"/>
                <a:ea typeface="+mj-ea"/>
              </a:rPr>
              <a:t>展示图</a:t>
            </a:r>
            <a:r>
              <a:rPr lang="en-US" altLang="zh-CN" sz="2400" dirty="0">
                <a:solidFill>
                  <a:schemeClr val="accent5">
                    <a:lumMod val="75000"/>
                  </a:schemeClr>
                </a:solidFill>
                <a:latin typeface="+mj-ea"/>
                <a:ea typeface="+mj-ea"/>
              </a:rPr>
              <a:t> </a:t>
            </a:r>
            <a:endParaRPr sz="2400" dirty="0">
              <a:solidFill>
                <a:schemeClr val="accent5">
                  <a:lumMod val="75000"/>
                </a:schemeClr>
              </a:solidFill>
              <a:latin typeface="+mj-ea"/>
              <a:ea typeface="+mj-ea"/>
            </a:endParaRPr>
          </a:p>
        </p:txBody>
      </p:sp>
      <p:pic>
        <p:nvPicPr>
          <p:cNvPr id="13" name="图片 12" descr="图片包含 屏幕截图&#10;&#10;已生成极高可信度的说明">
            <a:extLst>
              <a:ext uri="{FF2B5EF4-FFF2-40B4-BE49-F238E27FC236}">
                <a16:creationId xmlns:a16="http://schemas.microsoft.com/office/drawing/2014/main" id="{0120D103-83E5-40D0-ABAF-1978B5746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62" y="1196752"/>
            <a:ext cx="8491293" cy="4941171"/>
          </a:xfrm>
          <a:prstGeom prst="rect">
            <a:avLst/>
          </a:prstGeom>
          <a:ln>
            <a:noFill/>
          </a:ln>
          <a:effectLst>
            <a:outerShdw blurRad="292100" dist="139700" dir="2700000" algn="tl" rotWithShape="0">
              <a:srgbClr val="333333">
                <a:alpha val="65000"/>
              </a:srgbClr>
            </a:outerShdw>
          </a:effectLst>
        </p:spPr>
      </p:pic>
      <p:pic>
        <p:nvPicPr>
          <p:cNvPr id="19" name="图片 18" descr="图片包含 室内, 墙壁, 计算机&#10;&#10;已生成高可信度的说明">
            <a:extLst>
              <a:ext uri="{FF2B5EF4-FFF2-40B4-BE49-F238E27FC236}">
                <a16:creationId xmlns:a16="http://schemas.microsoft.com/office/drawing/2014/main" id="{0341AA72-6A2F-40CF-A851-F0D7A23DFE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988" y="1484784"/>
            <a:ext cx="8467026" cy="49815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586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7"/>
          </p:nvPr>
        </p:nvSpPr>
        <p:spPr/>
        <p:txBody>
          <a:bodyPr/>
          <a:lstStyle/>
          <a:p>
            <a:endParaRPr kumimoji="1" lang="zh-CN" altLang="en-US" dirty="0"/>
          </a:p>
        </p:txBody>
      </p:sp>
      <p:sp>
        <p:nvSpPr>
          <p:cNvPr id="4" name="文本占位符 3"/>
          <p:cNvSpPr>
            <a:spLocks noGrp="1"/>
          </p:cNvSpPr>
          <p:nvPr>
            <p:ph type="body" sz="quarter" idx="19"/>
          </p:nvPr>
        </p:nvSpPr>
        <p:spPr/>
        <p:txBody>
          <a:bodyPr/>
          <a:lstStyle/>
          <a:p>
            <a:endParaRPr kumimoji="1" lang="zh-CN" altLang="en-US"/>
          </a:p>
        </p:txBody>
      </p:sp>
      <p:sp>
        <p:nvSpPr>
          <p:cNvPr id="5" name="文本占位符 4"/>
          <p:cNvSpPr>
            <a:spLocks noGrp="1"/>
          </p:cNvSpPr>
          <p:nvPr>
            <p:ph type="body" sz="quarter" idx="20"/>
          </p:nvPr>
        </p:nvSpPr>
        <p:spPr/>
        <p:txBody>
          <a:bodyPr/>
          <a:lstStyle/>
          <a:p>
            <a:endParaRPr kumimoji="1" lang="zh-CN" altLang="en-US"/>
          </a:p>
        </p:txBody>
      </p:sp>
      <p:sp>
        <p:nvSpPr>
          <p:cNvPr id="6" name="文本占位符 5"/>
          <p:cNvSpPr>
            <a:spLocks noGrp="1"/>
          </p:cNvSpPr>
          <p:nvPr>
            <p:ph type="body" sz="quarter" idx="21"/>
          </p:nvPr>
        </p:nvSpPr>
        <p:spPr/>
        <p:txBody>
          <a:bodyPr/>
          <a:lstStyle/>
          <a:p>
            <a:endParaRPr kumimoji="1" lang="zh-CN" altLang="en-US"/>
          </a:p>
        </p:txBody>
      </p:sp>
      <p:sp>
        <p:nvSpPr>
          <p:cNvPr id="7" name="文本占位符 6"/>
          <p:cNvSpPr>
            <a:spLocks noGrp="1"/>
          </p:cNvSpPr>
          <p:nvPr>
            <p:ph type="body" sz="quarter" idx="22"/>
          </p:nvPr>
        </p:nvSpPr>
        <p:spPr/>
        <p:txBody>
          <a:bodyPr/>
          <a:lstStyle/>
          <a:p>
            <a:endParaRPr kumimoji="1" lang="zh-CN" altLang="en-US"/>
          </a:p>
        </p:txBody>
      </p:sp>
      <p:sp>
        <p:nvSpPr>
          <p:cNvPr id="8" name="标题 7"/>
          <p:cNvSpPr>
            <a:spLocks noGrp="1"/>
          </p:cNvSpPr>
          <p:nvPr>
            <p:ph type="title"/>
          </p:nvPr>
        </p:nvSpPr>
        <p:spPr>
          <a:xfrm>
            <a:off x="628650" y="365125"/>
            <a:ext cx="8119814" cy="1325563"/>
          </a:xfrm>
        </p:spPr>
        <p:txBody>
          <a:bodyPr/>
          <a:lstStyle/>
          <a:p>
            <a:r>
              <a:rPr kumimoji="1" lang="zh-CN" altLang="en-US" dirty="0"/>
              <a:t>系统截图</a:t>
            </a:r>
          </a:p>
        </p:txBody>
      </p:sp>
      <p:pic>
        <p:nvPicPr>
          <p:cNvPr id="9" name="图片 8"/>
          <p:cNvPicPr/>
          <p:nvPr/>
        </p:nvPicPr>
        <p:blipFill>
          <a:blip r:embed="rId2"/>
          <a:stretch>
            <a:fillRect/>
          </a:stretch>
        </p:blipFill>
        <p:spPr>
          <a:xfrm>
            <a:off x="971600" y="2369990"/>
            <a:ext cx="6979339" cy="3270148"/>
          </a:xfrm>
          <a:prstGeom prst="rect">
            <a:avLst/>
          </a:prstGeom>
        </p:spPr>
      </p:pic>
      <p:sp>
        <p:nvSpPr>
          <p:cNvPr id="10" name="文本框 9"/>
          <p:cNvSpPr txBox="1"/>
          <p:nvPr/>
        </p:nvSpPr>
        <p:spPr>
          <a:xfrm>
            <a:off x="971600" y="1577903"/>
            <a:ext cx="3744416" cy="461665"/>
          </a:xfrm>
          <a:prstGeom prst="rect">
            <a:avLst/>
          </a:prstGeom>
          <a:noFill/>
        </p:spPr>
        <p:txBody>
          <a:bodyPr wrap="square" rtlCol="0">
            <a:spAutoFit/>
          </a:bodyPr>
          <a:lstStyle/>
          <a:p>
            <a:r>
              <a:rPr lang="zh-CN" altLang="en-US" sz="2400" b="1" dirty="0"/>
              <a:t>基金池</a:t>
            </a:r>
            <a:r>
              <a:rPr lang="en-US" altLang="zh-CN" sz="2400" b="1" dirty="0"/>
              <a:t>---</a:t>
            </a:r>
            <a:r>
              <a:rPr lang="zh-CN" altLang="en-US" sz="2400" b="1" dirty="0"/>
              <a:t>大盘基金池</a:t>
            </a:r>
          </a:p>
        </p:txBody>
      </p:sp>
    </p:spTree>
    <p:extLst>
      <p:ext uri="{BB962C8B-B14F-4D97-AF65-F5344CB8AC3E}">
        <p14:creationId xmlns:p14="http://schemas.microsoft.com/office/powerpoint/2010/main" val="4033043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7"/>
          </p:nvPr>
        </p:nvSpPr>
        <p:spPr/>
        <p:txBody>
          <a:bodyPr/>
          <a:lstStyle/>
          <a:p>
            <a:endParaRPr kumimoji="1" lang="zh-CN" altLang="en-US"/>
          </a:p>
        </p:txBody>
      </p:sp>
      <p:sp>
        <p:nvSpPr>
          <p:cNvPr id="4" name="文本占位符 3"/>
          <p:cNvSpPr>
            <a:spLocks noGrp="1"/>
          </p:cNvSpPr>
          <p:nvPr>
            <p:ph type="body" sz="quarter" idx="19"/>
          </p:nvPr>
        </p:nvSpPr>
        <p:spPr/>
        <p:txBody>
          <a:bodyPr/>
          <a:lstStyle/>
          <a:p>
            <a:endParaRPr kumimoji="1" lang="zh-CN" altLang="en-US"/>
          </a:p>
        </p:txBody>
      </p:sp>
      <p:sp>
        <p:nvSpPr>
          <p:cNvPr id="5" name="文本占位符 4"/>
          <p:cNvSpPr>
            <a:spLocks noGrp="1"/>
          </p:cNvSpPr>
          <p:nvPr>
            <p:ph type="body" sz="quarter" idx="20"/>
          </p:nvPr>
        </p:nvSpPr>
        <p:spPr/>
        <p:txBody>
          <a:bodyPr/>
          <a:lstStyle/>
          <a:p>
            <a:endParaRPr kumimoji="1" lang="zh-CN" altLang="en-US"/>
          </a:p>
        </p:txBody>
      </p:sp>
      <p:sp>
        <p:nvSpPr>
          <p:cNvPr id="6" name="文本占位符 5"/>
          <p:cNvSpPr>
            <a:spLocks noGrp="1"/>
          </p:cNvSpPr>
          <p:nvPr>
            <p:ph type="body" sz="quarter" idx="21"/>
          </p:nvPr>
        </p:nvSpPr>
        <p:spPr/>
        <p:txBody>
          <a:bodyPr/>
          <a:lstStyle/>
          <a:p>
            <a:endParaRPr kumimoji="1" lang="zh-CN" altLang="en-US"/>
          </a:p>
        </p:txBody>
      </p:sp>
      <p:sp>
        <p:nvSpPr>
          <p:cNvPr id="7" name="文本占位符 6"/>
          <p:cNvSpPr>
            <a:spLocks noGrp="1"/>
          </p:cNvSpPr>
          <p:nvPr>
            <p:ph type="body" sz="quarter" idx="22"/>
          </p:nvPr>
        </p:nvSpPr>
        <p:spPr/>
        <p:txBody>
          <a:bodyPr/>
          <a:lstStyle/>
          <a:p>
            <a:endParaRPr kumimoji="1" lang="zh-CN" altLang="en-US"/>
          </a:p>
        </p:txBody>
      </p:sp>
      <p:sp>
        <p:nvSpPr>
          <p:cNvPr id="8" name="标题 7"/>
          <p:cNvSpPr>
            <a:spLocks noGrp="1"/>
          </p:cNvSpPr>
          <p:nvPr>
            <p:ph type="title"/>
          </p:nvPr>
        </p:nvSpPr>
        <p:spPr/>
        <p:txBody>
          <a:bodyPr/>
          <a:lstStyle/>
          <a:p>
            <a:r>
              <a:rPr kumimoji="1" lang="zh-CN" altLang="en-US" dirty="0"/>
              <a:t>系统截图</a:t>
            </a:r>
          </a:p>
        </p:txBody>
      </p:sp>
      <p:sp>
        <p:nvSpPr>
          <p:cNvPr id="10" name="文本框 9"/>
          <p:cNvSpPr txBox="1"/>
          <p:nvPr/>
        </p:nvSpPr>
        <p:spPr>
          <a:xfrm>
            <a:off x="971600" y="1577903"/>
            <a:ext cx="3384376" cy="461665"/>
          </a:xfrm>
          <a:prstGeom prst="rect">
            <a:avLst/>
          </a:prstGeom>
          <a:noFill/>
        </p:spPr>
        <p:txBody>
          <a:bodyPr wrap="square" rtlCol="0">
            <a:spAutoFit/>
          </a:bodyPr>
          <a:lstStyle/>
          <a:p>
            <a:r>
              <a:rPr lang="zh-CN" altLang="en-US" sz="2400" b="1" dirty="0"/>
              <a:t>基金池</a:t>
            </a:r>
            <a:r>
              <a:rPr lang="en-US" altLang="zh-CN" sz="2400" b="1" dirty="0"/>
              <a:t>---</a:t>
            </a:r>
            <a:r>
              <a:rPr lang="zh-CN" altLang="en-US" sz="2400" b="1" dirty="0"/>
              <a:t>小盘基金池</a:t>
            </a:r>
          </a:p>
        </p:txBody>
      </p:sp>
      <p:pic>
        <p:nvPicPr>
          <p:cNvPr id="11" name="图片 10"/>
          <p:cNvPicPr/>
          <p:nvPr/>
        </p:nvPicPr>
        <p:blipFill>
          <a:blip r:embed="rId2"/>
          <a:stretch>
            <a:fillRect/>
          </a:stretch>
        </p:blipFill>
        <p:spPr>
          <a:xfrm>
            <a:off x="1135800" y="2327598"/>
            <a:ext cx="6892583" cy="3333649"/>
          </a:xfrm>
          <a:prstGeom prst="rect">
            <a:avLst/>
          </a:prstGeom>
        </p:spPr>
      </p:pic>
    </p:spTree>
    <p:extLst>
      <p:ext uri="{BB962C8B-B14F-4D97-AF65-F5344CB8AC3E}">
        <p14:creationId xmlns:p14="http://schemas.microsoft.com/office/powerpoint/2010/main" val="3009100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7"/>
          </p:nvPr>
        </p:nvSpPr>
        <p:spPr/>
        <p:txBody>
          <a:bodyPr/>
          <a:lstStyle/>
          <a:p>
            <a:endParaRPr kumimoji="1" lang="zh-CN" altLang="en-US"/>
          </a:p>
        </p:txBody>
      </p:sp>
      <p:sp>
        <p:nvSpPr>
          <p:cNvPr id="4" name="文本占位符 3"/>
          <p:cNvSpPr>
            <a:spLocks noGrp="1"/>
          </p:cNvSpPr>
          <p:nvPr>
            <p:ph type="body" sz="quarter" idx="19"/>
          </p:nvPr>
        </p:nvSpPr>
        <p:spPr/>
        <p:txBody>
          <a:bodyPr/>
          <a:lstStyle/>
          <a:p>
            <a:endParaRPr kumimoji="1" lang="zh-CN" altLang="en-US"/>
          </a:p>
        </p:txBody>
      </p:sp>
      <p:sp>
        <p:nvSpPr>
          <p:cNvPr id="5" name="文本占位符 4"/>
          <p:cNvSpPr>
            <a:spLocks noGrp="1"/>
          </p:cNvSpPr>
          <p:nvPr>
            <p:ph type="body" sz="quarter" idx="20"/>
          </p:nvPr>
        </p:nvSpPr>
        <p:spPr/>
        <p:txBody>
          <a:bodyPr/>
          <a:lstStyle/>
          <a:p>
            <a:endParaRPr kumimoji="1" lang="zh-CN" altLang="en-US"/>
          </a:p>
        </p:txBody>
      </p:sp>
      <p:sp>
        <p:nvSpPr>
          <p:cNvPr id="6" name="文本占位符 5"/>
          <p:cNvSpPr>
            <a:spLocks noGrp="1"/>
          </p:cNvSpPr>
          <p:nvPr>
            <p:ph type="body" sz="quarter" idx="21"/>
          </p:nvPr>
        </p:nvSpPr>
        <p:spPr/>
        <p:txBody>
          <a:bodyPr/>
          <a:lstStyle/>
          <a:p>
            <a:endParaRPr kumimoji="1" lang="zh-CN" altLang="en-US"/>
          </a:p>
        </p:txBody>
      </p:sp>
      <p:sp>
        <p:nvSpPr>
          <p:cNvPr id="7" name="文本占位符 6"/>
          <p:cNvSpPr>
            <a:spLocks noGrp="1"/>
          </p:cNvSpPr>
          <p:nvPr>
            <p:ph type="body" sz="quarter" idx="22"/>
          </p:nvPr>
        </p:nvSpPr>
        <p:spPr/>
        <p:txBody>
          <a:bodyPr/>
          <a:lstStyle/>
          <a:p>
            <a:endParaRPr kumimoji="1" lang="zh-CN" altLang="en-US"/>
          </a:p>
        </p:txBody>
      </p:sp>
      <p:sp>
        <p:nvSpPr>
          <p:cNvPr id="8" name="标题 7"/>
          <p:cNvSpPr>
            <a:spLocks noGrp="1"/>
          </p:cNvSpPr>
          <p:nvPr>
            <p:ph type="title"/>
          </p:nvPr>
        </p:nvSpPr>
        <p:spPr/>
        <p:txBody>
          <a:bodyPr/>
          <a:lstStyle/>
          <a:p>
            <a:r>
              <a:rPr kumimoji="1" lang="zh-CN" altLang="en-US" dirty="0"/>
              <a:t>系统截图</a:t>
            </a:r>
          </a:p>
        </p:txBody>
      </p:sp>
      <p:sp>
        <p:nvSpPr>
          <p:cNvPr id="10" name="文本框 9"/>
          <p:cNvSpPr txBox="1"/>
          <p:nvPr/>
        </p:nvSpPr>
        <p:spPr>
          <a:xfrm>
            <a:off x="971600" y="1577903"/>
            <a:ext cx="3312368" cy="461665"/>
          </a:xfrm>
          <a:prstGeom prst="rect">
            <a:avLst/>
          </a:prstGeom>
          <a:noFill/>
        </p:spPr>
        <p:txBody>
          <a:bodyPr wrap="square" rtlCol="0">
            <a:spAutoFit/>
          </a:bodyPr>
          <a:lstStyle/>
          <a:p>
            <a:r>
              <a:rPr lang="zh-CN" altLang="en-US" sz="2400" b="1" dirty="0"/>
              <a:t>基金池</a:t>
            </a:r>
            <a:r>
              <a:rPr lang="en-US" altLang="zh-CN" sz="2400" b="1" dirty="0"/>
              <a:t>---</a:t>
            </a:r>
            <a:r>
              <a:rPr lang="zh-CN" altLang="en-US" sz="2400" b="1" dirty="0"/>
              <a:t>债券基金池</a:t>
            </a:r>
          </a:p>
        </p:txBody>
      </p:sp>
      <p:pic>
        <p:nvPicPr>
          <p:cNvPr id="12" name="图片 11"/>
          <p:cNvPicPr/>
          <p:nvPr/>
        </p:nvPicPr>
        <p:blipFill>
          <a:blip r:embed="rId2"/>
          <a:stretch>
            <a:fillRect/>
          </a:stretch>
        </p:blipFill>
        <p:spPr>
          <a:xfrm>
            <a:off x="971600" y="2292598"/>
            <a:ext cx="6696744" cy="3368650"/>
          </a:xfrm>
          <a:prstGeom prst="rect">
            <a:avLst/>
          </a:prstGeom>
        </p:spPr>
      </p:pic>
    </p:spTree>
    <p:extLst>
      <p:ext uri="{BB962C8B-B14F-4D97-AF65-F5344CB8AC3E}">
        <p14:creationId xmlns:p14="http://schemas.microsoft.com/office/powerpoint/2010/main" val="3019209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7"/>
          </p:nvPr>
        </p:nvSpPr>
        <p:spPr/>
        <p:txBody>
          <a:bodyPr/>
          <a:lstStyle/>
          <a:p>
            <a:endParaRPr kumimoji="1" lang="zh-CN" altLang="en-US" dirty="0"/>
          </a:p>
        </p:txBody>
      </p:sp>
      <p:sp>
        <p:nvSpPr>
          <p:cNvPr id="4" name="文本占位符 3"/>
          <p:cNvSpPr>
            <a:spLocks noGrp="1"/>
          </p:cNvSpPr>
          <p:nvPr>
            <p:ph type="body" sz="quarter" idx="19"/>
          </p:nvPr>
        </p:nvSpPr>
        <p:spPr/>
        <p:txBody>
          <a:bodyPr/>
          <a:lstStyle/>
          <a:p>
            <a:endParaRPr kumimoji="1" lang="zh-CN" altLang="en-US"/>
          </a:p>
        </p:txBody>
      </p:sp>
      <p:sp>
        <p:nvSpPr>
          <p:cNvPr id="5" name="文本占位符 4"/>
          <p:cNvSpPr>
            <a:spLocks noGrp="1"/>
          </p:cNvSpPr>
          <p:nvPr>
            <p:ph type="body" sz="quarter" idx="20"/>
          </p:nvPr>
        </p:nvSpPr>
        <p:spPr/>
        <p:txBody>
          <a:bodyPr/>
          <a:lstStyle/>
          <a:p>
            <a:endParaRPr kumimoji="1" lang="zh-CN" altLang="en-US"/>
          </a:p>
        </p:txBody>
      </p:sp>
      <p:sp>
        <p:nvSpPr>
          <p:cNvPr id="6" name="文本占位符 5"/>
          <p:cNvSpPr>
            <a:spLocks noGrp="1"/>
          </p:cNvSpPr>
          <p:nvPr>
            <p:ph type="body" sz="quarter" idx="21"/>
          </p:nvPr>
        </p:nvSpPr>
        <p:spPr/>
        <p:txBody>
          <a:bodyPr/>
          <a:lstStyle/>
          <a:p>
            <a:endParaRPr kumimoji="1" lang="zh-CN" altLang="en-US"/>
          </a:p>
        </p:txBody>
      </p:sp>
      <p:sp>
        <p:nvSpPr>
          <p:cNvPr id="7" name="文本占位符 6"/>
          <p:cNvSpPr>
            <a:spLocks noGrp="1"/>
          </p:cNvSpPr>
          <p:nvPr>
            <p:ph type="body" sz="quarter" idx="22"/>
          </p:nvPr>
        </p:nvSpPr>
        <p:spPr/>
        <p:txBody>
          <a:bodyPr/>
          <a:lstStyle/>
          <a:p>
            <a:endParaRPr kumimoji="1" lang="zh-CN" altLang="en-US"/>
          </a:p>
        </p:txBody>
      </p:sp>
      <p:sp>
        <p:nvSpPr>
          <p:cNvPr id="8" name="标题 7"/>
          <p:cNvSpPr>
            <a:spLocks noGrp="1"/>
          </p:cNvSpPr>
          <p:nvPr>
            <p:ph type="title"/>
          </p:nvPr>
        </p:nvSpPr>
        <p:spPr/>
        <p:txBody>
          <a:bodyPr/>
          <a:lstStyle/>
          <a:p>
            <a:r>
              <a:rPr kumimoji="1" lang="zh-CN" altLang="en-US" dirty="0"/>
              <a:t>系统截图</a:t>
            </a:r>
          </a:p>
        </p:txBody>
      </p:sp>
      <p:sp>
        <p:nvSpPr>
          <p:cNvPr id="10" name="文本框 9"/>
          <p:cNvSpPr txBox="1"/>
          <p:nvPr/>
        </p:nvSpPr>
        <p:spPr>
          <a:xfrm>
            <a:off x="971600" y="1577903"/>
            <a:ext cx="4248472" cy="461665"/>
          </a:xfrm>
          <a:prstGeom prst="rect">
            <a:avLst/>
          </a:prstGeom>
          <a:noFill/>
        </p:spPr>
        <p:txBody>
          <a:bodyPr wrap="square" rtlCol="0">
            <a:spAutoFit/>
          </a:bodyPr>
          <a:lstStyle/>
          <a:p>
            <a:r>
              <a:rPr lang="zh-CN" altLang="en-US" sz="2400" b="1" dirty="0"/>
              <a:t>景气度分析</a:t>
            </a:r>
            <a:r>
              <a:rPr lang="en-US" altLang="zh-CN" sz="2400" b="1" dirty="0"/>
              <a:t>---</a:t>
            </a:r>
            <a:r>
              <a:rPr lang="zh-CN" altLang="en-US" sz="2400" b="1" dirty="0"/>
              <a:t>沪深</a:t>
            </a:r>
            <a:r>
              <a:rPr lang="en-US" altLang="zh-CN" sz="2400" b="1" dirty="0"/>
              <a:t>300</a:t>
            </a:r>
            <a:endParaRPr lang="zh-CN" altLang="en-US" sz="2400" b="1" dirty="0"/>
          </a:p>
        </p:txBody>
      </p:sp>
      <p:pic>
        <p:nvPicPr>
          <p:cNvPr id="11" name="图片 10"/>
          <p:cNvPicPr/>
          <p:nvPr/>
        </p:nvPicPr>
        <p:blipFill>
          <a:blip r:embed="rId2"/>
          <a:stretch>
            <a:fillRect/>
          </a:stretch>
        </p:blipFill>
        <p:spPr>
          <a:xfrm>
            <a:off x="999342" y="2348879"/>
            <a:ext cx="6885025" cy="3240361"/>
          </a:xfrm>
          <a:prstGeom prst="rect">
            <a:avLst/>
          </a:prstGeom>
        </p:spPr>
      </p:pic>
    </p:spTree>
    <p:extLst>
      <p:ext uri="{BB962C8B-B14F-4D97-AF65-F5344CB8AC3E}">
        <p14:creationId xmlns:p14="http://schemas.microsoft.com/office/powerpoint/2010/main" val="286802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7"/>
          </p:nvPr>
        </p:nvSpPr>
        <p:spPr/>
        <p:txBody>
          <a:bodyPr/>
          <a:lstStyle/>
          <a:p>
            <a:endParaRPr kumimoji="1" lang="zh-CN" altLang="en-US" dirty="0"/>
          </a:p>
        </p:txBody>
      </p:sp>
      <p:sp>
        <p:nvSpPr>
          <p:cNvPr id="4" name="文本占位符 3"/>
          <p:cNvSpPr>
            <a:spLocks noGrp="1"/>
          </p:cNvSpPr>
          <p:nvPr>
            <p:ph type="body" sz="quarter" idx="19"/>
          </p:nvPr>
        </p:nvSpPr>
        <p:spPr/>
        <p:txBody>
          <a:bodyPr/>
          <a:lstStyle/>
          <a:p>
            <a:endParaRPr kumimoji="1" lang="zh-CN" altLang="en-US"/>
          </a:p>
        </p:txBody>
      </p:sp>
      <p:sp>
        <p:nvSpPr>
          <p:cNvPr id="5" name="文本占位符 4"/>
          <p:cNvSpPr>
            <a:spLocks noGrp="1"/>
          </p:cNvSpPr>
          <p:nvPr>
            <p:ph type="body" sz="quarter" idx="20"/>
          </p:nvPr>
        </p:nvSpPr>
        <p:spPr/>
        <p:txBody>
          <a:bodyPr/>
          <a:lstStyle/>
          <a:p>
            <a:endParaRPr kumimoji="1" lang="zh-CN" altLang="en-US"/>
          </a:p>
        </p:txBody>
      </p:sp>
      <p:sp>
        <p:nvSpPr>
          <p:cNvPr id="6" name="文本占位符 5"/>
          <p:cNvSpPr>
            <a:spLocks noGrp="1"/>
          </p:cNvSpPr>
          <p:nvPr>
            <p:ph type="body" sz="quarter" idx="21"/>
          </p:nvPr>
        </p:nvSpPr>
        <p:spPr/>
        <p:txBody>
          <a:bodyPr/>
          <a:lstStyle/>
          <a:p>
            <a:endParaRPr kumimoji="1" lang="zh-CN" altLang="en-US"/>
          </a:p>
        </p:txBody>
      </p:sp>
      <p:sp>
        <p:nvSpPr>
          <p:cNvPr id="7" name="文本占位符 6"/>
          <p:cNvSpPr>
            <a:spLocks noGrp="1"/>
          </p:cNvSpPr>
          <p:nvPr>
            <p:ph type="body" sz="quarter" idx="22"/>
          </p:nvPr>
        </p:nvSpPr>
        <p:spPr/>
        <p:txBody>
          <a:bodyPr/>
          <a:lstStyle/>
          <a:p>
            <a:endParaRPr kumimoji="1" lang="zh-CN" altLang="en-US"/>
          </a:p>
        </p:txBody>
      </p:sp>
      <p:sp>
        <p:nvSpPr>
          <p:cNvPr id="8" name="标题 7"/>
          <p:cNvSpPr>
            <a:spLocks noGrp="1"/>
          </p:cNvSpPr>
          <p:nvPr>
            <p:ph type="title"/>
          </p:nvPr>
        </p:nvSpPr>
        <p:spPr/>
        <p:txBody>
          <a:bodyPr/>
          <a:lstStyle/>
          <a:p>
            <a:r>
              <a:rPr kumimoji="1" lang="zh-CN" altLang="en-US" dirty="0"/>
              <a:t>系统截图</a:t>
            </a:r>
          </a:p>
        </p:txBody>
      </p:sp>
      <p:sp>
        <p:nvSpPr>
          <p:cNvPr id="10" name="文本框 9"/>
          <p:cNvSpPr txBox="1"/>
          <p:nvPr/>
        </p:nvSpPr>
        <p:spPr>
          <a:xfrm>
            <a:off x="971600" y="1577903"/>
            <a:ext cx="4248472" cy="461665"/>
          </a:xfrm>
          <a:prstGeom prst="rect">
            <a:avLst/>
          </a:prstGeom>
          <a:noFill/>
        </p:spPr>
        <p:txBody>
          <a:bodyPr wrap="square" rtlCol="0">
            <a:spAutoFit/>
          </a:bodyPr>
          <a:lstStyle/>
          <a:p>
            <a:r>
              <a:rPr lang="zh-CN" altLang="en-US" sz="2400" b="1" dirty="0"/>
              <a:t>景气度分析</a:t>
            </a:r>
            <a:r>
              <a:rPr lang="en-US" altLang="zh-CN" sz="2400" b="1" dirty="0"/>
              <a:t>---</a:t>
            </a:r>
            <a:r>
              <a:rPr lang="zh-CN" altLang="en-US" sz="2400" b="1" dirty="0"/>
              <a:t>中证</a:t>
            </a:r>
            <a:r>
              <a:rPr lang="en-US" altLang="zh-CN" sz="2400" b="1" dirty="0"/>
              <a:t>500</a:t>
            </a:r>
            <a:endParaRPr lang="zh-CN" altLang="en-US" sz="2400" b="1" dirty="0"/>
          </a:p>
        </p:txBody>
      </p:sp>
      <p:pic>
        <p:nvPicPr>
          <p:cNvPr id="12" name="图片 11"/>
          <p:cNvPicPr/>
          <p:nvPr/>
        </p:nvPicPr>
        <p:blipFill>
          <a:blip r:embed="rId2"/>
          <a:stretch>
            <a:fillRect/>
          </a:stretch>
        </p:blipFill>
        <p:spPr>
          <a:xfrm>
            <a:off x="1142756" y="2348879"/>
            <a:ext cx="6741611" cy="3384377"/>
          </a:xfrm>
          <a:prstGeom prst="rect">
            <a:avLst/>
          </a:prstGeom>
        </p:spPr>
      </p:pic>
    </p:spTree>
    <p:extLst>
      <p:ext uri="{BB962C8B-B14F-4D97-AF65-F5344CB8AC3E}">
        <p14:creationId xmlns:p14="http://schemas.microsoft.com/office/powerpoint/2010/main" val="127993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7"/>
          </p:nvPr>
        </p:nvSpPr>
        <p:spPr/>
        <p:txBody>
          <a:bodyPr/>
          <a:lstStyle/>
          <a:p>
            <a:endParaRPr kumimoji="1" lang="zh-CN" altLang="en-US" dirty="0"/>
          </a:p>
        </p:txBody>
      </p:sp>
      <p:sp>
        <p:nvSpPr>
          <p:cNvPr id="4" name="文本占位符 3"/>
          <p:cNvSpPr>
            <a:spLocks noGrp="1"/>
          </p:cNvSpPr>
          <p:nvPr>
            <p:ph type="body" sz="quarter" idx="19"/>
          </p:nvPr>
        </p:nvSpPr>
        <p:spPr/>
        <p:txBody>
          <a:bodyPr/>
          <a:lstStyle/>
          <a:p>
            <a:endParaRPr kumimoji="1" lang="zh-CN" altLang="en-US"/>
          </a:p>
        </p:txBody>
      </p:sp>
      <p:sp>
        <p:nvSpPr>
          <p:cNvPr id="5" name="文本占位符 4"/>
          <p:cNvSpPr>
            <a:spLocks noGrp="1"/>
          </p:cNvSpPr>
          <p:nvPr>
            <p:ph type="body" sz="quarter" idx="20"/>
          </p:nvPr>
        </p:nvSpPr>
        <p:spPr/>
        <p:txBody>
          <a:bodyPr/>
          <a:lstStyle/>
          <a:p>
            <a:endParaRPr kumimoji="1" lang="zh-CN" altLang="en-US"/>
          </a:p>
        </p:txBody>
      </p:sp>
      <p:sp>
        <p:nvSpPr>
          <p:cNvPr id="6" name="文本占位符 5"/>
          <p:cNvSpPr>
            <a:spLocks noGrp="1"/>
          </p:cNvSpPr>
          <p:nvPr>
            <p:ph type="body" sz="quarter" idx="21"/>
          </p:nvPr>
        </p:nvSpPr>
        <p:spPr/>
        <p:txBody>
          <a:bodyPr/>
          <a:lstStyle/>
          <a:p>
            <a:endParaRPr kumimoji="1" lang="zh-CN" altLang="en-US"/>
          </a:p>
        </p:txBody>
      </p:sp>
      <p:sp>
        <p:nvSpPr>
          <p:cNvPr id="7" name="文本占位符 6"/>
          <p:cNvSpPr>
            <a:spLocks noGrp="1"/>
          </p:cNvSpPr>
          <p:nvPr>
            <p:ph type="body" sz="quarter" idx="22"/>
          </p:nvPr>
        </p:nvSpPr>
        <p:spPr/>
        <p:txBody>
          <a:bodyPr/>
          <a:lstStyle/>
          <a:p>
            <a:endParaRPr kumimoji="1" lang="zh-CN" altLang="en-US"/>
          </a:p>
        </p:txBody>
      </p:sp>
      <p:sp>
        <p:nvSpPr>
          <p:cNvPr id="8" name="标题 7"/>
          <p:cNvSpPr>
            <a:spLocks noGrp="1"/>
          </p:cNvSpPr>
          <p:nvPr>
            <p:ph type="title"/>
          </p:nvPr>
        </p:nvSpPr>
        <p:spPr/>
        <p:txBody>
          <a:bodyPr/>
          <a:lstStyle/>
          <a:p>
            <a:r>
              <a:rPr kumimoji="1" lang="zh-CN" altLang="en-US" dirty="0"/>
              <a:t>系统截图</a:t>
            </a:r>
          </a:p>
        </p:txBody>
      </p:sp>
      <p:sp>
        <p:nvSpPr>
          <p:cNvPr id="10" name="文本框 9"/>
          <p:cNvSpPr txBox="1"/>
          <p:nvPr/>
        </p:nvSpPr>
        <p:spPr>
          <a:xfrm>
            <a:off x="971600" y="1577903"/>
            <a:ext cx="4248472" cy="461665"/>
          </a:xfrm>
          <a:prstGeom prst="rect">
            <a:avLst/>
          </a:prstGeom>
          <a:noFill/>
        </p:spPr>
        <p:txBody>
          <a:bodyPr wrap="square" rtlCol="0">
            <a:spAutoFit/>
          </a:bodyPr>
          <a:lstStyle/>
          <a:p>
            <a:r>
              <a:rPr lang="zh-CN" altLang="en-US" sz="2400" b="1" dirty="0"/>
              <a:t>风险控制</a:t>
            </a:r>
            <a:r>
              <a:rPr lang="en-US" altLang="zh-CN" sz="2400" b="1" dirty="0"/>
              <a:t>---</a:t>
            </a:r>
            <a:r>
              <a:rPr lang="zh-CN" altLang="en-US" sz="2400" b="1" dirty="0"/>
              <a:t>沪深</a:t>
            </a:r>
            <a:r>
              <a:rPr lang="en-US" altLang="zh-CN" sz="2400" b="1" dirty="0"/>
              <a:t>300</a:t>
            </a:r>
            <a:endParaRPr lang="zh-CN" altLang="en-US" sz="2400" b="1" dirty="0"/>
          </a:p>
        </p:txBody>
      </p:sp>
      <p:pic>
        <p:nvPicPr>
          <p:cNvPr id="11" name="图片 10"/>
          <p:cNvPicPr/>
          <p:nvPr/>
        </p:nvPicPr>
        <p:blipFill>
          <a:blip r:embed="rId2"/>
          <a:stretch>
            <a:fillRect/>
          </a:stretch>
        </p:blipFill>
        <p:spPr>
          <a:xfrm>
            <a:off x="1142756" y="2518822"/>
            <a:ext cx="6669603" cy="3214433"/>
          </a:xfrm>
          <a:prstGeom prst="rect">
            <a:avLst/>
          </a:prstGeom>
        </p:spPr>
      </p:pic>
    </p:spTree>
    <p:extLst>
      <p:ext uri="{BB962C8B-B14F-4D97-AF65-F5344CB8AC3E}">
        <p14:creationId xmlns:p14="http://schemas.microsoft.com/office/powerpoint/2010/main" val="1012114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7"/>
          </p:nvPr>
        </p:nvSpPr>
        <p:spPr/>
        <p:txBody>
          <a:bodyPr/>
          <a:lstStyle/>
          <a:p>
            <a:endParaRPr kumimoji="1" lang="zh-CN" altLang="en-US" dirty="0"/>
          </a:p>
        </p:txBody>
      </p:sp>
      <p:sp>
        <p:nvSpPr>
          <p:cNvPr id="4" name="文本占位符 3"/>
          <p:cNvSpPr>
            <a:spLocks noGrp="1"/>
          </p:cNvSpPr>
          <p:nvPr>
            <p:ph type="body" sz="quarter" idx="19"/>
          </p:nvPr>
        </p:nvSpPr>
        <p:spPr/>
        <p:txBody>
          <a:bodyPr/>
          <a:lstStyle/>
          <a:p>
            <a:endParaRPr kumimoji="1" lang="zh-CN" altLang="en-US"/>
          </a:p>
        </p:txBody>
      </p:sp>
      <p:sp>
        <p:nvSpPr>
          <p:cNvPr id="5" name="文本占位符 4"/>
          <p:cNvSpPr>
            <a:spLocks noGrp="1"/>
          </p:cNvSpPr>
          <p:nvPr>
            <p:ph type="body" sz="quarter" idx="20"/>
          </p:nvPr>
        </p:nvSpPr>
        <p:spPr/>
        <p:txBody>
          <a:bodyPr/>
          <a:lstStyle/>
          <a:p>
            <a:endParaRPr kumimoji="1" lang="zh-CN" altLang="en-US"/>
          </a:p>
        </p:txBody>
      </p:sp>
      <p:sp>
        <p:nvSpPr>
          <p:cNvPr id="6" name="文本占位符 5"/>
          <p:cNvSpPr>
            <a:spLocks noGrp="1"/>
          </p:cNvSpPr>
          <p:nvPr>
            <p:ph type="body" sz="quarter" idx="21"/>
          </p:nvPr>
        </p:nvSpPr>
        <p:spPr/>
        <p:txBody>
          <a:bodyPr/>
          <a:lstStyle/>
          <a:p>
            <a:endParaRPr kumimoji="1" lang="zh-CN" altLang="en-US"/>
          </a:p>
        </p:txBody>
      </p:sp>
      <p:sp>
        <p:nvSpPr>
          <p:cNvPr id="7" name="文本占位符 6"/>
          <p:cNvSpPr>
            <a:spLocks noGrp="1"/>
          </p:cNvSpPr>
          <p:nvPr>
            <p:ph type="body" sz="quarter" idx="22"/>
          </p:nvPr>
        </p:nvSpPr>
        <p:spPr/>
        <p:txBody>
          <a:bodyPr/>
          <a:lstStyle/>
          <a:p>
            <a:endParaRPr kumimoji="1" lang="zh-CN" altLang="en-US"/>
          </a:p>
        </p:txBody>
      </p:sp>
      <p:sp>
        <p:nvSpPr>
          <p:cNvPr id="8" name="标题 7"/>
          <p:cNvSpPr>
            <a:spLocks noGrp="1"/>
          </p:cNvSpPr>
          <p:nvPr>
            <p:ph type="title"/>
          </p:nvPr>
        </p:nvSpPr>
        <p:spPr/>
        <p:txBody>
          <a:bodyPr/>
          <a:lstStyle/>
          <a:p>
            <a:r>
              <a:rPr kumimoji="1" lang="zh-CN" altLang="en-US" dirty="0"/>
              <a:t>系统截图</a:t>
            </a:r>
          </a:p>
        </p:txBody>
      </p:sp>
      <p:sp>
        <p:nvSpPr>
          <p:cNvPr id="10" name="文本框 9"/>
          <p:cNvSpPr txBox="1"/>
          <p:nvPr/>
        </p:nvSpPr>
        <p:spPr>
          <a:xfrm>
            <a:off x="971600" y="1577903"/>
            <a:ext cx="4248472" cy="461665"/>
          </a:xfrm>
          <a:prstGeom prst="rect">
            <a:avLst/>
          </a:prstGeom>
          <a:noFill/>
        </p:spPr>
        <p:txBody>
          <a:bodyPr wrap="square" rtlCol="0">
            <a:spAutoFit/>
          </a:bodyPr>
          <a:lstStyle/>
          <a:p>
            <a:r>
              <a:rPr lang="zh-CN" altLang="en-US" sz="2400" b="1" dirty="0"/>
              <a:t>风险控制</a:t>
            </a:r>
            <a:r>
              <a:rPr lang="en-US" altLang="zh-CN" sz="2400" b="1" dirty="0"/>
              <a:t>---</a:t>
            </a:r>
            <a:r>
              <a:rPr lang="zh-CN" altLang="en-US" sz="2400" b="1" dirty="0"/>
              <a:t>中证</a:t>
            </a:r>
            <a:r>
              <a:rPr lang="en-US" altLang="zh-CN" sz="2400" b="1" dirty="0"/>
              <a:t>500</a:t>
            </a:r>
            <a:endParaRPr lang="zh-CN" altLang="en-US" sz="2400" b="1" dirty="0"/>
          </a:p>
        </p:txBody>
      </p:sp>
      <p:pic>
        <p:nvPicPr>
          <p:cNvPr id="12" name="图片 11"/>
          <p:cNvPicPr/>
          <p:nvPr/>
        </p:nvPicPr>
        <p:blipFill>
          <a:blip r:embed="rId2"/>
          <a:stretch>
            <a:fillRect/>
          </a:stretch>
        </p:blipFill>
        <p:spPr>
          <a:xfrm>
            <a:off x="971600" y="2262931"/>
            <a:ext cx="6840760" cy="3326309"/>
          </a:xfrm>
          <a:prstGeom prst="rect">
            <a:avLst/>
          </a:prstGeom>
        </p:spPr>
      </p:pic>
    </p:spTree>
    <p:extLst>
      <p:ext uri="{BB962C8B-B14F-4D97-AF65-F5344CB8AC3E}">
        <p14:creationId xmlns:p14="http://schemas.microsoft.com/office/powerpoint/2010/main" val="3463652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6331B077-A2E8-4EBD-9BEB-30EC7FCCB4E2}"/>
              </a:ext>
            </a:extLst>
          </p:cNvPr>
          <p:cNvSpPr>
            <a:spLocks noGrp="1"/>
          </p:cNvSpPr>
          <p:nvPr>
            <p:ph type="body" sz="quarter" idx="18"/>
          </p:nvPr>
        </p:nvSpPr>
        <p:spPr>
          <a:xfrm>
            <a:off x="395536" y="1424038"/>
            <a:ext cx="8496944" cy="636810"/>
          </a:xfrm>
        </p:spPr>
        <p:txBody>
          <a:bodyPr>
            <a:normAutofit fontScale="85000" lnSpcReduction="20000"/>
          </a:bodyPr>
          <a:lstStyle/>
          <a:p>
            <a:pPr marL="0" algn="just"/>
            <a:r>
              <a:rPr lang="zh-CN" altLang="zh-CN" b="1" dirty="0">
                <a:solidFill>
                  <a:srgbClr val="000000"/>
                </a:solidFill>
              </a:rPr>
              <a:t>智能投顾是指采用人工智能算法为用户提供风险匹配的标准化资产组合并持续提供调整管理的顾问服务。</a:t>
            </a:r>
            <a:endParaRPr lang="zh-CN" altLang="en-US" dirty="0"/>
          </a:p>
        </p:txBody>
      </p:sp>
      <p:sp>
        <p:nvSpPr>
          <p:cNvPr id="10" name="文本占位符 9">
            <a:extLst>
              <a:ext uri="{FF2B5EF4-FFF2-40B4-BE49-F238E27FC236}">
                <a16:creationId xmlns:a16="http://schemas.microsoft.com/office/drawing/2014/main" id="{D561C114-3849-4580-8336-B120AE4AFEC7}"/>
              </a:ext>
            </a:extLst>
          </p:cNvPr>
          <p:cNvSpPr>
            <a:spLocks noGrp="1"/>
          </p:cNvSpPr>
          <p:nvPr>
            <p:ph type="body" sz="quarter" idx="19"/>
          </p:nvPr>
        </p:nvSpPr>
        <p:spPr/>
        <p:txBody>
          <a:bodyPr/>
          <a:lstStyle/>
          <a:p>
            <a:endParaRPr lang="zh-CN" altLang="en-US"/>
          </a:p>
        </p:txBody>
      </p:sp>
      <p:sp>
        <p:nvSpPr>
          <p:cNvPr id="11" name="文本占位符 10">
            <a:extLst>
              <a:ext uri="{FF2B5EF4-FFF2-40B4-BE49-F238E27FC236}">
                <a16:creationId xmlns:a16="http://schemas.microsoft.com/office/drawing/2014/main" id="{539856B6-BC85-4CD9-9A74-AFD4DC82255E}"/>
              </a:ext>
            </a:extLst>
          </p:cNvPr>
          <p:cNvSpPr>
            <a:spLocks noGrp="1"/>
          </p:cNvSpPr>
          <p:nvPr>
            <p:ph type="body" sz="quarter" idx="20"/>
          </p:nvPr>
        </p:nvSpPr>
        <p:spPr/>
        <p:txBody>
          <a:bodyPr/>
          <a:lstStyle/>
          <a:p>
            <a:endParaRPr lang="zh-CN" altLang="en-US"/>
          </a:p>
        </p:txBody>
      </p:sp>
      <p:sp>
        <p:nvSpPr>
          <p:cNvPr id="12" name="文本占位符 11">
            <a:extLst>
              <a:ext uri="{FF2B5EF4-FFF2-40B4-BE49-F238E27FC236}">
                <a16:creationId xmlns:a16="http://schemas.microsoft.com/office/drawing/2014/main" id="{A4663C46-E474-4699-897C-2834BFB4E073}"/>
              </a:ext>
            </a:extLst>
          </p:cNvPr>
          <p:cNvSpPr>
            <a:spLocks noGrp="1"/>
          </p:cNvSpPr>
          <p:nvPr>
            <p:ph type="body" sz="quarter" idx="21"/>
          </p:nvPr>
        </p:nvSpPr>
        <p:spPr/>
        <p:txBody>
          <a:bodyPr/>
          <a:lstStyle/>
          <a:p>
            <a:endParaRPr lang="zh-CN" altLang="en-US"/>
          </a:p>
        </p:txBody>
      </p:sp>
      <p:sp>
        <p:nvSpPr>
          <p:cNvPr id="13" name="文本占位符 12">
            <a:extLst>
              <a:ext uri="{FF2B5EF4-FFF2-40B4-BE49-F238E27FC236}">
                <a16:creationId xmlns:a16="http://schemas.microsoft.com/office/drawing/2014/main" id="{56CFDA6A-0D0A-43E5-9F9B-2BA96FB7EBDC}"/>
              </a:ext>
            </a:extLst>
          </p:cNvPr>
          <p:cNvSpPr>
            <a:spLocks noGrp="1"/>
          </p:cNvSpPr>
          <p:nvPr>
            <p:ph type="body" sz="quarter" idx="22"/>
          </p:nvPr>
        </p:nvSpPr>
        <p:spPr/>
        <p:txBody>
          <a:bodyPr/>
          <a:lstStyle/>
          <a:p>
            <a:endParaRPr lang="zh-CN" altLang="en-US"/>
          </a:p>
        </p:txBody>
      </p:sp>
      <p:sp>
        <p:nvSpPr>
          <p:cNvPr id="4" name="矩形 3">
            <a:extLst>
              <a:ext uri="{FF2B5EF4-FFF2-40B4-BE49-F238E27FC236}">
                <a16:creationId xmlns:a16="http://schemas.microsoft.com/office/drawing/2014/main" id="{B89A719D-558B-4A7E-B1A0-4B5B24FFB25B}"/>
              </a:ext>
            </a:extLst>
          </p:cNvPr>
          <p:cNvSpPr/>
          <p:nvPr/>
        </p:nvSpPr>
        <p:spPr>
          <a:xfrm>
            <a:off x="182237" y="2276872"/>
            <a:ext cx="5040562" cy="3200876"/>
          </a:xfrm>
          <a:prstGeom prst="rect">
            <a:avLst/>
          </a:prstGeom>
        </p:spPr>
        <p:txBody>
          <a:bodyPr wrap="square">
            <a:spAutoFit/>
          </a:bodyPr>
          <a:lstStyle/>
          <a:p>
            <a:endParaRPr lang="zh-CN" altLang="zh-CN" sz="1600" dirty="0">
              <a:solidFill>
                <a:srgbClr val="000000"/>
              </a:solidFill>
            </a:endParaRPr>
          </a:p>
          <a:p>
            <a:pPr marL="285750" lvl="0" indent="-285750">
              <a:buFont typeface="Arial" panose="020B0604020202020204" pitchFamily="34" charset="0"/>
              <a:buChar char="•"/>
            </a:pPr>
            <a:r>
              <a:rPr lang="zh-CN" altLang="zh-CN" sz="1400" b="1" dirty="0">
                <a:solidFill>
                  <a:srgbClr val="000000"/>
                </a:solidFill>
              </a:rPr>
              <a:t>人工智能算法</a:t>
            </a:r>
            <a:r>
              <a:rPr lang="zh-CN" altLang="zh-CN" sz="1400" dirty="0">
                <a:solidFill>
                  <a:srgbClr val="000000"/>
                </a:solidFill>
              </a:rPr>
              <a:t>， 这是区别普通投资顾问与智能投顾的地方</a:t>
            </a:r>
            <a:r>
              <a:rPr lang="en-US" altLang="zh-CN" sz="1400" dirty="0">
                <a:solidFill>
                  <a:srgbClr val="000000"/>
                </a:solidFill>
              </a:rPr>
              <a:t>.</a:t>
            </a:r>
            <a:endParaRPr lang="zh-CN" altLang="zh-CN" sz="1400" dirty="0">
              <a:solidFill>
                <a:srgbClr val="000000"/>
              </a:solidFill>
            </a:endParaRPr>
          </a:p>
          <a:p>
            <a:pPr marL="285750" lvl="0" indent="-285750">
              <a:buFont typeface="Arial" panose="020B0604020202020204" pitchFamily="34" charset="0"/>
              <a:buChar char="•"/>
            </a:pPr>
            <a:endParaRPr lang="en-US" altLang="zh-CN" sz="1400" b="1" dirty="0">
              <a:solidFill>
                <a:srgbClr val="000000"/>
              </a:solidFill>
            </a:endParaRPr>
          </a:p>
          <a:p>
            <a:pPr marL="285750" lvl="0" indent="-285750">
              <a:buFont typeface="Arial" panose="020B0604020202020204" pitchFamily="34" charset="0"/>
              <a:buChar char="•"/>
            </a:pPr>
            <a:r>
              <a:rPr lang="zh-CN" altLang="zh-CN" sz="1400" b="1" dirty="0">
                <a:solidFill>
                  <a:srgbClr val="000000"/>
                </a:solidFill>
              </a:rPr>
              <a:t>风险匹配</a:t>
            </a:r>
            <a:r>
              <a:rPr lang="zh-CN" altLang="zh-CN" sz="1400" dirty="0">
                <a:solidFill>
                  <a:srgbClr val="000000"/>
                </a:solidFill>
              </a:rPr>
              <a:t>，这是帮助用户避免追涨杀跌，能长期持有并赚到他应该赚到的钱的关键。</a:t>
            </a:r>
            <a:endParaRPr lang="en-US" altLang="zh-CN" sz="1400" dirty="0">
              <a:solidFill>
                <a:srgbClr val="000000"/>
              </a:solidFill>
            </a:endParaRPr>
          </a:p>
          <a:p>
            <a:pPr marL="285750" lvl="0" indent="-285750">
              <a:buFont typeface="Arial" panose="020B0604020202020204" pitchFamily="34" charset="0"/>
              <a:buChar char="•"/>
            </a:pPr>
            <a:endParaRPr lang="zh-CN" altLang="zh-CN" sz="1400" dirty="0">
              <a:solidFill>
                <a:srgbClr val="000000"/>
              </a:solidFill>
            </a:endParaRPr>
          </a:p>
          <a:p>
            <a:pPr marL="285750" lvl="0" indent="-285750">
              <a:buFont typeface="Arial" panose="020B0604020202020204" pitchFamily="34" charset="0"/>
              <a:buChar char="•"/>
            </a:pPr>
            <a:r>
              <a:rPr lang="zh-CN" altLang="zh-CN" sz="1400" b="1" dirty="0">
                <a:solidFill>
                  <a:srgbClr val="000000"/>
                </a:solidFill>
              </a:rPr>
              <a:t>标准化资产组合</a:t>
            </a:r>
            <a:r>
              <a:rPr lang="zh-CN" altLang="zh-CN" sz="1400" dirty="0">
                <a:solidFill>
                  <a:srgbClr val="000000"/>
                </a:solidFill>
              </a:rPr>
              <a:t>，出于对风险控制和流动性需求，标准化的资产组合能够分散风险，提供优质的流动性，并且可以完全支持人工智能算法的计算。</a:t>
            </a:r>
            <a:r>
              <a:rPr lang="zh-CN" altLang="en-US" sz="1400" dirty="0">
                <a:solidFill>
                  <a:srgbClr val="000000"/>
                </a:solidFill>
              </a:rPr>
              <a:t>（非标准化资产，比如银行理财，信托等可以通过净值化处理纳入模型）</a:t>
            </a:r>
            <a:endParaRPr lang="en-US" altLang="zh-CN" sz="1400" dirty="0">
              <a:solidFill>
                <a:srgbClr val="000000"/>
              </a:solidFill>
            </a:endParaRPr>
          </a:p>
          <a:p>
            <a:pPr marL="285750" lvl="0" indent="-285750">
              <a:buFont typeface="Arial" panose="020B0604020202020204" pitchFamily="34" charset="0"/>
              <a:buChar char="•"/>
            </a:pPr>
            <a:endParaRPr lang="zh-CN" altLang="zh-CN" sz="1400" dirty="0">
              <a:solidFill>
                <a:srgbClr val="000000"/>
              </a:solidFill>
            </a:endParaRPr>
          </a:p>
          <a:p>
            <a:pPr marL="285750" lvl="0" indent="-285750">
              <a:buFont typeface="Arial" panose="020B0604020202020204" pitchFamily="34" charset="0"/>
              <a:buChar char="•"/>
            </a:pPr>
            <a:r>
              <a:rPr lang="zh-CN" altLang="zh-CN" sz="1400" b="1" dirty="0">
                <a:solidFill>
                  <a:srgbClr val="000000"/>
                </a:solidFill>
              </a:rPr>
              <a:t>持续提供调整管理</a:t>
            </a:r>
            <a:r>
              <a:rPr lang="zh-CN" altLang="zh-CN" sz="1400" dirty="0">
                <a:solidFill>
                  <a:srgbClr val="000000"/>
                </a:solidFill>
              </a:rPr>
              <a:t>，由于资产存在波动性，需要根据市场的变化来动态进行组合调整，才能有效控制投资风险。</a:t>
            </a:r>
          </a:p>
          <a:p>
            <a:endParaRPr lang="zh-CN" altLang="en-US" dirty="0">
              <a:solidFill>
                <a:srgbClr val="000000"/>
              </a:solidFill>
            </a:endParaRPr>
          </a:p>
        </p:txBody>
      </p:sp>
      <p:sp>
        <p:nvSpPr>
          <p:cNvPr id="14" name="标题 7">
            <a:extLst>
              <a:ext uri="{FF2B5EF4-FFF2-40B4-BE49-F238E27FC236}">
                <a16:creationId xmlns:a16="http://schemas.microsoft.com/office/drawing/2014/main" id="{7C1D89A3-A726-432C-AF26-9C7E8ED88C47}"/>
              </a:ext>
            </a:extLst>
          </p:cNvPr>
          <p:cNvSpPr>
            <a:spLocks noGrp="1"/>
          </p:cNvSpPr>
          <p:nvPr>
            <p:ph type="title"/>
          </p:nvPr>
        </p:nvSpPr>
        <p:spPr>
          <a:xfrm>
            <a:off x="632498" y="450283"/>
            <a:ext cx="7886700" cy="615603"/>
          </a:xfrm>
        </p:spPr>
        <p:txBody>
          <a:bodyPr/>
          <a:lstStyle/>
          <a:p>
            <a:pPr algn="ctr"/>
            <a:r>
              <a:rPr lang="zh-CN" altLang="en-US" sz="2400" b="1" dirty="0">
                <a:solidFill>
                  <a:schemeClr val="accent5">
                    <a:lumMod val="75000"/>
                  </a:schemeClr>
                </a:solidFill>
              </a:rPr>
              <a:t>智能投顾的定义</a:t>
            </a:r>
          </a:p>
        </p:txBody>
      </p:sp>
      <p:pic>
        <p:nvPicPr>
          <p:cNvPr id="16" name="图片 15">
            <a:extLst>
              <a:ext uri="{FF2B5EF4-FFF2-40B4-BE49-F238E27FC236}">
                <a16:creationId xmlns:a16="http://schemas.microsoft.com/office/drawing/2014/main" id="{4A90E140-BD10-493A-AB8E-34CFE7496ED4}"/>
              </a:ext>
            </a:extLst>
          </p:cNvPr>
          <p:cNvPicPr>
            <a:picLocks noChangeAspect="1"/>
          </p:cNvPicPr>
          <p:nvPr/>
        </p:nvPicPr>
        <p:blipFill>
          <a:blip r:embed="rId2"/>
          <a:stretch>
            <a:fillRect/>
          </a:stretch>
        </p:blipFill>
        <p:spPr>
          <a:xfrm>
            <a:off x="5306441" y="2957861"/>
            <a:ext cx="3741440" cy="2160223"/>
          </a:xfrm>
          <a:prstGeom prst="rect">
            <a:avLst/>
          </a:prstGeom>
        </p:spPr>
      </p:pic>
      <p:sp>
        <p:nvSpPr>
          <p:cNvPr id="18" name="矩形 17">
            <a:extLst>
              <a:ext uri="{FF2B5EF4-FFF2-40B4-BE49-F238E27FC236}">
                <a16:creationId xmlns:a16="http://schemas.microsoft.com/office/drawing/2014/main" id="{F2E4AA65-A4AB-4752-8950-74D8BEC979E9}"/>
              </a:ext>
            </a:extLst>
          </p:cNvPr>
          <p:cNvSpPr/>
          <p:nvPr/>
        </p:nvSpPr>
        <p:spPr>
          <a:xfrm>
            <a:off x="0" y="2060848"/>
            <a:ext cx="9144000" cy="4571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D4B685C0-1360-44E9-B0FF-0EE14B4DA4D1}"/>
              </a:ext>
            </a:extLst>
          </p:cNvPr>
          <p:cNvSpPr/>
          <p:nvPr/>
        </p:nvSpPr>
        <p:spPr>
          <a:xfrm>
            <a:off x="0" y="1295049"/>
            <a:ext cx="9144000" cy="4571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34920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7"/>
          </p:nvPr>
        </p:nvSpPr>
        <p:spPr/>
        <p:txBody>
          <a:bodyPr/>
          <a:lstStyle/>
          <a:p>
            <a:endParaRPr kumimoji="1" lang="zh-CN" altLang="en-US" dirty="0"/>
          </a:p>
        </p:txBody>
      </p:sp>
      <p:sp>
        <p:nvSpPr>
          <p:cNvPr id="4" name="文本占位符 3"/>
          <p:cNvSpPr>
            <a:spLocks noGrp="1"/>
          </p:cNvSpPr>
          <p:nvPr>
            <p:ph type="body" sz="quarter" idx="19"/>
          </p:nvPr>
        </p:nvSpPr>
        <p:spPr/>
        <p:txBody>
          <a:bodyPr/>
          <a:lstStyle/>
          <a:p>
            <a:endParaRPr kumimoji="1" lang="zh-CN" altLang="en-US"/>
          </a:p>
        </p:txBody>
      </p:sp>
      <p:sp>
        <p:nvSpPr>
          <p:cNvPr id="5" name="文本占位符 4"/>
          <p:cNvSpPr>
            <a:spLocks noGrp="1"/>
          </p:cNvSpPr>
          <p:nvPr>
            <p:ph type="body" sz="quarter" idx="20"/>
          </p:nvPr>
        </p:nvSpPr>
        <p:spPr/>
        <p:txBody>
          <a:bodyPr/>
          <a:lstStyle/>
          <a:p>
            <a:endParaRPr kumimoji="1" lang="zh-CN" altLang="en-US"/>
          </a:p>
        </p:txBody>
      </p:sp>
      <p:sp>
        <p:nvSpPr>
          <p:cNvPr id="6" name="文本占位符 5"/>
          <p:cNvSpPr>
            <a:spLocks noGrp="1"/>
          </p:cNvSpPr>
          <p:nvPr>
            <p:ph type="body" sz="quarter" idx="21"/>
          </p:nvPr>
        </p:nvSpPr>
        <p:spPr/>
        <p:txBody>
          <a:bodyPr/>
          <a:lstStyle/>
          <a:p>
            <a:endParaRPr kumimoji="1" lang="zh-CN" altLang="en-US"/>
          </a:p>
        </p:txBody>
      </p:sp>
      <p:sp>
        <p:nvSpPr>
          <p:cNvPr id="7" name="文本占位符 6"/>
          <p:cNvSpPr>
            <a:spLocks noGrp="1"/>
          </p:cNvSpPr>
          <p:nvPr>
            <p:ph type="body" sz="quarter" idx="22"/>
          </p:nvPr>
        </p:nvSpPr>
        <p:spPr/>
        <p:txBody>
          <a:bodyPr/>
          <a:lstStyle/>
          <a:p>
            <a:endParaRPr kumimoji="1" lang="zh-CN" altLang="en-US"/>
          </a:p>
        </p:txBody>
      </p:sp>
      <p:sp>
        <p:nvSpPr>
          <p:cNvPr id="8" name="标题 7"/>
          <p:cNvSpPr>
            <a:spLocks noGrp="1"/>
          </p:cNvSpPr>
          <p:nvPr>
            <p:ph type="title"/>
          </p:nvPr>
        </p:nvSpPr>
        <p:spPr/>
        <p:txBody>
          <a:bodyPr/>
          <a:lstStyle/>
          <a:p>
            <a:r>
              <a:rPr kumimoji="1" lang="zh-CN" altLang="en-US" dirty="0"/>
              <a:t>系统截图</a:t>
            </a:r>
          </a:p>
        </p:txBody>
      </p:sp>
      <p:sp>
        <p:nvSpPr>
          <p:cNvPr id="10" name="文本框 9"/>
          <p:cNvSpPr txBox="1"/>
          <p:nvPr/>
        </p:nvSpPr>
        <p:spPr>
          <a:xfrm>
            <a:off x="971600" y="1577903"/>
            <a:ext cx="4248472" cy="461665"/>
          </a:xfrm>
          <a:prstGeom prst="rect">
            <a:avLst/>
          </a:prstGeom>
          <a:noFill/>
        </p:spPr>
        <p:txBody>
          <a:bodyPr wrap="square" rtlCol="0">
            <a:spAutoFit/>
          </a:bodyPr>
          <a:lstStyle/>
          <a:p>
            <a:r>
              <a:rPr lang="zh-CN" altLang="en-US" sz="2400" b="1" dirty="0"/>
              <a:t>资产配置</a:t>
            </a:r>
            <a:r>
              <a:rPr lang="en-US" altLang="zh-CN" sz="2400" b="1" dirty="0"/>
              <a:t>---</a:t>
            </a:r>
            <a:r>
              <a:rPr lang="zh-CN" altLang="en-US" sz="2400" b="1" dirty="0"/>
              <a:t>高风险净值</a:t>
            </a:r>
          </a:p>
        </p:txBody>
      </p:sp>
      <p:pic>
        <p:nvPicPr>
          <p:cNvPr id="11" name="图片 10"/>
          <p:cNvPicPr/>
          <p:nvPr/>
        </p:nvPicPr>
        <p:blipFill>
          <a:blip r:embed="rId2"/>
          <a:stretch>
            <a:fillRect/>
          </a:stretch>
        </p:blipFill>
        <p:spPr>
          <a:xfrm>
            <a:off x="971600" y="2198447"/>
            <a:ext cx="7193629" cy="3613233"/>
          </a:xfrm>
          <a:prstGeom prst="rect">
            <a:avLst/>
          </a:prstGeom>
        </p:spPr>
      </p:pic>
    </p:spTree>
    <p:extLst>
      <p:ext uri="{BB962C8B-B14F-4D97-AF65-F5344CB8AC3E}">
        <p14:creationId xmlns:p14="http://schemas.microsoft.com/office/powerpoint/2010/main" val="931133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7"/>
          </p:nvPr>
        </p:nvSpPr>
        <p:spPr/>
        <p:txBody>
          <a:bodyPr/>
          <a:lstStyle/>
          <a:p>
            <a:endParaRPr kumimoji="1" lang="zh-CN" altLang="en-US" dirty="0"/>
          </a:p>
        </p:txBody>
      </p:sp>
      <p:sp>
        <p:nvSpPr>
          <p:cNvPr id="4" name="文本占位符 3"/>
          <p:cNvSpPr>
            <a:spLocks noGrp="1"/>
          </p:cNvSpPr>
          <p:nvPr>
            <p:ph type="body" sz="quarter" idx="19"/>
          </p:nvPr>
        </p:nvSpPr>
        <p:spPr/>
        <p:txBody>
          <a:bodyPr/>
          <a:lstStyle/>
          <a:p>
            <a:endParaRPr kumimoji="1" lang="zh-CN" altLang="en-US"/>
          </a:p>
        </p:txBody>
      </p:sp>
      <p:sp>
        <p:nvSpPr>
          <p:cNvPr id="5" name="文本占位符 4"/>
          <p:cNvSpPr>
            <a:spLocks noGrp="1"/>
          </p:cNvSpPr>
          <p:nvPr>
            <p:ph type="body" sz="quarter" idx="20"/>
          </p:nvPr>
        </p:nvSpPr>
        <p:spPr/>
        <p:txBody>
          <a:bodyPr/>
          <a:lstStyle/>
          <a:p>
            <a:endParaRPr kumimoji="1" lang="zh-CN" altLang="en-US"/>
          </a:p>
        </p:txBody>
      </p:sp>
      <p:sp>
        <p:nvSpPr>
          <p:cNvPr id="6" name="文本占位符 5"/>
          <p:cNvSpPr>
            <a:spLocks noGrp="1"/>
          </p:cNvSpPr>
          <p:nvPr>
            <p:ph type="body" sz="quarter" idx="21"/>
          </p:nvPr>
        </p:nvSpPr>
        <p:spPr/>
        <p:txBody>
          <a:bodyPr/>
          <a:lstStyle/>
          <a:p>
            <a:endParaRPr kumimoji="1" lang="zh-CN" altLang="en-US"/>
          </a:p>
        </p:txBody>
      </p:sp>
      <p:sp>
        <p:nvSpPr>
          <p:cNvPr id="7" name="文本占位符 6"/>
          <p:cNvSpPr>
            <a:spLocks noGrp="1"/>
          </p:cNvSpPr>
          <p:nvPr>
            <p:ph type="body" sz="quarter" idx="22"/>
          </p:nvPr>
        </p:nvSpPr>
        <p:spPr/>
        <p:txBody>
          <a:bodyPr/>
          <a:lstStyle/>
          <a:p>
            <a:endParaRPr kumimoji="1" lang="zh-CN" altLang="en-US"/>
          </a:p>
        </p:txBody>
      </p:sp>
      <p:sp>
        <p:nvSpPr>
          <p:cNvPr id="8" name="标题 7"/>
          <p:cNvSpPr>
            <a:spLocks noGrp="1"/>
          </p:cNvSpPr>
          <p:nvPr>
            <p:ph type="title"/>
          </p:nvPr>
        </p:nvSpPr>
        <p:spPr/>
        <p:txBody>
          <a:bodyPr/>
          <a:lstStyle/>
          <a:p>
            <a:r>
              <a:rPr kumimoji="1" lang="zh-CN" altLang="en-US" dirty="0"/>
              <a:t>系统截图</a:t>
            </a:r>
          </a:p>
        </p:txBody>
      </p:sp>
      <p:sp>
        <p:nvSpPr>
          <p:cNvPr id="10" name="文本框 9"/>
          <p:cNvSpPr txBox="1"/>
          <p:nvPr/>
        </p:nvSpPr>
        <p:spPr>
          <a:xfrm>
            <a:off x="971600" y="1577903"/>
            <a:ext cx="4248472" cy="461665"/>
          </a:xfrm>
          <a:prstGeom prst="rect">
            <a:avLst/>
          </a:prstGeom>
          <a:noFill/>
        </p:spPr>
        <p:txBody>
          <a:bodyPr wrap="square" rtlCol="0">
            <a:spAutoFit/>
          </a:bodyPr>
          <a:lstStyle/>
          <a:p>
            <a:r>
              <a:rPr lang="zh-CN" altLang="en-US" sz="2400" b="1" dirty="0"/>
              <a:t>资产配置</a:t>
            </a:r>
            <a:r>
              <a:rPr lang="en-US" altLang="zh-CN" sz="2400" b="1" dirty="0"/>
              <a:t>---</a:t>
            </a:r>
            <a:r>
              <a:rPr lang="zh-CN" altLang="en-US" sz="2400" b="1" dirty="0"/>
              <a:t>低风险净值</a:t>
            </a:r>
          </a:p>
        </p:txBody>
      </p:sp>
      <p:pic>
        <p:nvPicPr>
          <p:cNvPr id="12" name="图片 11"/>
          <p:cNvPicPr/>
          <p:nvPr/>
        </p:nvPicPr>
        <p:blipFill>
          <a:blip r:embed="rId2"/>
          <a:stretch>
            <a:fillRect/>
          </a:stretch>
        </p:blipFill>
        <p:spPr>
          <a:xfrm>
            <a:off x="1259632" y="2231627"/>
            <a:ext cx="6408712" cy="3501629"/>
          </a:xfrm>
          <a:prstGeom prst="rect">
            <a:avLst/>
          </a:prstGeom>
        </p:spPr>
      </p:pic>
    </p:spTree>
    <p:extLst>
      <p:ext uri="{BB962C8B-B14F-4D97-AF65-F5344CB8AC3E}">
        <p14:creationId xmlns:p14="http://schemas.microsoft.com/office/powerpoint/2010/main" val="1037977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1C12B57B-82AF-4466-A1DA-E496A34DD253}"/>
              </a:ext>
            </a:extLst>
          </p:cNvPr>
          <p:cNvSpPr txBox="1"/>
          <p:nvPr/>
        </p:nvSpPr>
        <p:spPr>
          <a:xfrm>
            <a:off x="971600" y="1556792"/>
            <a:ext cx="7416824" cy="3570208"/>
          </a:xfrm>
          <a:prstGeom prst="rect">
            <a:avLst/>
          </a:prstGeom>
          <a:noFill/>
        </p:spPr>
        <p:txBody>
          <a:bodyPr wrap="square" rtlCol="0">
            <a:spAutoFit/>
          </a:bodyPr>
          <a:lstStyle/>
          <a:p>
            <a:r>
              <a:rPr lang="zh-CN" altLang="en-US" sz="1600" b="1" dirty="0">
                <a:solidFill>
                  <a:srgbClr val="000000"/>
                </a:solidFill>
                <a:latin typeface="+mj-ea"/>
                <a:ea typeface="+mj-ea"/>
              </a:rPr>
              <a:t>系统配置：</a:t>
            </a:r>
            <a:endParaRPr lang="en-US" altLang="zh-CN" sz="1600" dirty="0">
              <a:solidFill>
                <a:srgbClr val="000000"/>
              </a:solidFill>
              <a:latin typeface="+mj-ea"/>
              <a:ea typeface="+mj-ea"/>
            </a:endParaRPr>
          </a:p>
          <a:p>
            <a:r>
              <a:rPr lang="zh-CN" altLang="en-US" sz="1400" b="1" dirty="0">
                <a:solidFill>
                  <a:srgbClr val="000000"/>
                </a:solidFill>
                <a:latin typeface="+mj-ea"/>
                <a:ea typeface="+mj-ea"/>
              </a:rPr>
              <a:t>前端</a:t>
            </a:r>
            <a:r>
              <a:rPr lang="en-US" altLang="zh-CN" sz="1400" b="1" dirty="0">
                <a:solidFill>
                  <a:srgbClr val="000000"/>
                </a:solidFill>
                <a:latin typeface="+mj-ea"/>
                <a:ea typeface="+mj-ea"/>
              </a:rPr>
              <a:t>Web</a:t>
            </a:r>
            <a:r>
              <a:rPr lang="zh-CN" altLang="en-US" sz="1400" b="1" dirty="0">
                <a:solidFill>
                  <a:srgbClr val="000000"/>
                </a:solidFill>
                <a:latin typeface="+mj-ea"/>
                <a:ea typeface="+mj-ea"/>
              </a:rPr>
              <a:t>服务</a:t>
            </a:r>
            <a:r>
              <a:rPr lang="zh-CN" altLang="en-US" sz="1400" dirty="0">
                <a:solidFill>
                  <a:srgbClr val="000000"/>
                </a:solidFill>
                <a:latin typeface="+mj-ea"/>
                <a:ea typeface="+mj-ea"/>
              </a:rPr>
              <a:t>：</a:t>
            </a:r>
            <a:r>
              <a:rPr lang="en-US" altLang="zh-CN" sz="1400" dirty="0">
                <a:solidFill>
                  <a:srgbClr val="000000"/>
                </a:solidFill>
                <a:latin typeface="+mj-ea"/>
                <a:ea typeface="+mj-ea"/>
              </a:rPr>
              <a:t>LNMP</a:t>
            </a:r>
            <a:r>
              <a:rPr lang="zh-CN" altLang="en-US" sz="1400" dirty="0">
                <a:solidFill>
                  <a:srgbClr val="000000"/>
                </a:solidFill>
                <a:latin typeface="+mj-ea"/>
                <a:ea typeface="+mj-ea"/>
              </a:rPr>
              <a:t>架构， </a:t>
            </a:r>
            <a:r>
              <a:rPr lang="en-US" altLang="zh-CN" sz="1400" dirty="0">
                <a:solidFill>
                  <a:srgbClr val="000000"/>
                </a:solidFill>
                <a:latin typeface="+mj-ea"/>
                <a:ea typeface="+mj-ea"/>
              </a:rPr>
              <a:t>Linux</a:t>
            </a:r>
            <a:r>
              <a:rPr lang="zh-CN" altLang="en-US" sz="1400" dirty="0">
                <a:solidFill>
                  <a:srgbClr val="000000"/>
                </a:solidFill>
                <a:latin typeface="+mj-ea"/>
                <a:ea typeface="+mj-ea"/>
              </a:rPr>
              <a:t>、</a:t>
            </a:r>
            <a:r>
              <a:rPr lang="en-US" altLang="zh-CN" sz="1400" dirty="0">
                <a:solidFill>
                  <a:srgbClr val="000000"/>
                </a:solidFill>
                <a:latin typeface="+mj-ea"/>
                <a:ea typeface="+mj-ea"/>
              </a:rPr>
              <a:t>Nginx</a:t>
            </a:r>
            <a:r>
              <a:rPr lang="zh-CN" altLang="en-US" sz="1400" dirty="0">
                <a:solidFill>
                  <a:srgbClr val="000000"/>
                </a:solidFill>
                <a:latin typeface="+mj-ea"/>
                <a:ea typeface="+mj-ea"/>
              </a:rPr>
              <a:t>、</a:t>
            </a:r>
            <a:r>
              <a:rPr lang="en-US" altLang="zh-CN" sz="1400" dirty="0" err="1">
                <a:solidFill>
                  <a:srgbClr val="000000"/>
                </a:solidFill>
                <a:latin typeface="+mj-ea"/>
                <a:ea typeface="+mj-ea"/>
              </a:rPr>
              <a:t>MySQL+Redis</a:t>
            </a:r>
            <a:r>
              <a:rPr lang="zh-CN" altLang="en-US" sz="1400" dirty="0">
                <a:solidFill>
                  <a:srgbClr val="000000"/>
                </a:solidFill>
                <a:latin typeface="+mj-ea"/>
                <a:ea typeface="+mj-ea"/>
              </a:rPr>
              <a:t>、</a:t>
            </a:r>
            <a:r>
              <a:rPr lang="en-US" altLang="zh-CN" sz="1400" dirty="0" err="1">
                <a:solidFill>
                  <a:srgbClr val="000000"/>
                </a:solidFill>
                <a:latin typeface="+mj-ea"/>
                <a:ea typeface="+mj-ea"/>
              </a:rPr>
              <a:t>PHP+Nodejs</a:t>
            </a:r>
            <a:endParaRPr lang="en-US" altLang="zh-CN" sz="1400" dirty="0">
              <a:solidFill>
                <a:srgbClr val="000000"/>
              </a:solidFill>
              <a:latin typeface="+mj-ea"/>
              <a:ea typeface="+mj-ea"/>
            </a:endParaRPr>
          </a:p>
          <a:p>
            <a:r>
              <a:rPr lang="zh-CN" altLang="en-US" sz="1400" b="1" dirty="0">
                <a:solidFill>
                  <a:srgbClr val="000000"/>
                </a:solidFill>
                <a:latin typeface="+mj-ea"/>
                <a:ea typeface="+mj-ea"/>
              </a:rPr>
              <a:t>后端计算</a:t>
            </a:r>
            <a:r>
              <a:rPr lang="en-US" altLang="zh-CN" sz="1400" b="1" dirty="0">
                <a:solidFill>
                  <a:srgbClr val="000000"/>
                </a:solidFill>
                <a:latin typeface="+mj-ea"/>
                <a:ea typeface="+mj-ea"/>
              </a:rPr>
              <a:t>:  </a:t>
            </a:r>
            <a:r>
              <a:rPr lang="zh-CN" altLang="en-US" sz="1400" dirty="0">
                <a:solidFill>
                  <a:srgbClr val="000000"/>
                </a:solidFill>
                <a:latin typeface="+mj-ea"/>
                <a:ea typeface="+mj-ea"/>
              </a:rPr>
              <a:t>使用</a:t>
            </a:r>
            <a:r>
              <a:rPr lang="en-US" altLang="zh-CN" sz="1400" dirty="0" err="1">
                <a:solidFill>
                  <a:srgbClr val="000000"/>
                </a:solidFill>
                <a:latin typeface="+mj-ea"/>
                <a:ea typeface="+mj-ea"/>
              </a:rPr>
              <a:t>Python+MySQL</a:t>
            </a:r>
            <a:endParaRPr lang="en-US" altLang="zh-CN" sz="1400" dirty="0">
              <a:solidFill>
                <a:srgbClr val="000000"/>
              </a:solidFill>
              <a:latin typeface="+mj-ea"/>
              <a:ea typeface="+mj-ea"/>
            </a:endParaRPr>
          </a:p>
          <a:p>
            <a:endParaRPr lang="en-US" altLang="zh-CN" sz="1400" dirty="0">
              <a:solidFill>
                <a:srgbClr val="000000"/>
              </a:solidFill>
              <a:latin typeface="+mj-ea"/>
              <a:ea typeface="+mj-ea"/>
            </a:endParaRPr>
          </a:p>
          <a:p>
            <a:r>
              <a:rPr lang="en-US" altLang="zh-CN" sz="1400" dirty="0">
                <a:solidFill>
                  <a:srgbClr val="000000"/>
                </a:solidFill>
                <a:latin typeface="+mj-ea"/>
                <a:ea typeface="+mj-ea"/>
              </a:rPr>
              <a:t>MySQL 5.6 </a:t>
            </a:r>
            <a:r>
              <a:rPr lang="zh-CN" altLang="en-US" sz="1400" dirty="0">
                <a:solidFill>
                  <a:srgbClr val="000000"/>
                </a:solidFill>
                <a:latin typeface="+mj-ea"/>
                <a:ea typeface="+mj-ea"/>
              </a:rPr>
              <a:t>及以上</a:t>
            </a:r>
          </a:p>
          <a:p>
            <a:r>
              <a:rPr lang="en-US" altLang="zh-CN" sz="1400" dirty="0">
                <a:solidFill>
                  <a:srgbClr val="000000"/>
                </a:solidFill>
                <a:latin typeface="+mj-ea"/>
                <a:ea typeface="+mj-ea"/>
              </a:rPr>
              <a:t>PHP 5.6  </a:t>
            </a:r>
            <a:r>
              <a:rPr lang="zh-CN" altLang="en-US" sz="1400" dirty="0">
                <a:solidFill>
                  <a:srgbClr val="000000"/>
                </a:solidFill>
                <a:latin typeface="+mj-ea"/>
                <a:ea typeface="+mj-ea"/>
              </a:rPr>
              <a:t>及以上 （</a:t>
            </a:r>
            <a:r>
              <a:rPr lang="en-US" altLang="zh-CN" sz="1400" dirty="0">
                <a:solidFill>
                  <a:srgbClr val="000000"/>
                </a:solidFill>
                <a:latin typeface="+mj-ea"/>
                <a:ea typeface="+mj-ea"/>
              </a:rPr>
              <a:t>7</a:t>
            </a:r>
            <a:r>
              <a:rPr lang="zh-CN" altLang="en-US" sz="1400" dirty="0">
                <a:solidFill>
                  <a:srgbClr val="000000"/>
                </a:solidFill>
                <a:latin typeface="+mj-ea"/>
                <a:ea typeface="+mj-ea"/>
              </a:rPr>
              <a:t>不行）</a:t>
            </a:r>
          </a:p>
          <a:p>
            <a:r>
              <a:rPr lang="en-US" altLang="zh-CN" sz="1400" dirty="0">
                <a:solidFill>
                  <a:srgbClr val="000000"/>
                </a:solidFill>
                <a:latin typeface="+mj-ea"/>
                <a:ea typeface="+mj-ea"/>
              </a:rPr>
              <a:t>Linux  CentOS</a:t>
            </a:r>
            <a:r>
              <a:rPr lang="zh-CN" altLang="en-US" sz="1400" dirty="0">
                <a:solidFill>
                  <a:srgbClr val="000000"/>
                </a:solidFill>
                <a:latin typeface="+mj-ea"/>
                <a:ea typeface="+mj-ea"/>
              </a:rPr>
              <a:t> </a:t>
            </a:r>
            <a:r>
              <a:rPr lang="en-US" altLang="zh-CN" sz="1400" dirty="0">
                <a:solidFill>
                  <a:srgbClr val="000000"/>
                </a:solidFill>
                <a:latin typeface="+mj-ea"/>
                <a:ea typeface="+mj-ea"/>
              </a:rPr>
              <a:t>7</a:t>
            </a:r>
          </a:p>
          <a:p>
            <a:r>
              <a:rPr lang="en-US" altLang="zh-CN" sz="1400" dirty="0" err="1">
                <a:solidFill>
                  <a:srgbClr val="000000"/>
                </a:solidFill>
                <a:latin typeface="+mj-ea"/>
                <a:ea typeface="+mj-ea"/>
              </a:rPr>
              <a:t>Ngnix</a:t>
            </a:r>
            <a:r>
              <a:rPr lang="en-US" altLang="zh-CN" sz="1400" dirty="0">
                <a:solidFill>
                  <a:srgbClr val="000000"/>
                </a:solidFill>
                <a:latin typeface="+mj-ea"/>
                <a:ea typeface="+mj-ea"/>
              </a:rPr>
              <a:t> 1.6.X</a:t>
            </a:r>
          </a:p>
          <a:p>
            <a:r>
              <a:rPr lang="en-US" altLang="zh-CN" sz="1400" dirty="0" err="1">
                <a:solidFill>
                  <a:srgbClr val="000000"/>
                </a:solidFill>
                <a:latin typeface="+mj-ea"/>
                <a:ea typeface="+mj-ea"/>
              </a:rPr>
              <a:t>Redis</a:t>
            </a:r>
            <a:r>
              <a:rPr lang="en-US" altLang="zh-CN" sz="1400" dirty="0">
                <a:solidFill>
                  <a:srgbClr val="000000"/>
                </a:solidFill>
                <a:latin typeface="+mj-ea"/>
                <a:ea typeface="+mj-ea"/>
              </a:rPr>
              <a:t> 3.2</a:t>
            </a:r>
          </a:p>
          <a:p>
            <a:r>
              <a:rPr lang="en-US" altLang="zh-CN" sz="1400" dirty="0">
                <a:solidFill>
                  <a:srgbClr val="000000"/>
                </a:solidFill>
                <a:latin typeface="+mj-ea"/>
                <a:ea typeface="+mj-ea"/>
              </a:rPr>
              <a:t>Nodejs 5.0</a:t>
            </a:r>
          </a:p>
          <a:p>
            <a:r>
              <a:rPr lang="en-US" altLang="zh-CN" sz="1400" dirty="0">
                <a:solidFill>
                  <a:srgbClr val="000000"/>
                </a:solidFill>
                <a:latin typeface="+mj-ea"/>
                <a:ea typeface="+mj-ea"/>
              </a:rPr>
              <a:t>Python 2.7</a:t>
            </a:r>
          </a:p>
          <a:p>
            <a:endParaRPr lang="en-US" altLang="zh-CN" sz="1400" dirty="0">
              <a:solidFill>
                <a:srgbClr val="000000"/>
              </a:solidFill>
              <a:latin typeface="+mj-ea"/>
              <a:ea typeface="+mj-ea"/>
            </a:endParaRPr>
          </a:p>
          <a:p>
            <a:r>
              <a:rPr lang="zh-CN" altLang="en-US" sz="1400" b="1" dirty="0">
                <a:solidFill>
                  <a:srgbClr val="000000"/>
                </a:solidFill>
                <a:latin typeface="+mj-ea"/>
                <a:ea typeface="+mj-ea"/>
              </a:rPr>
              <a:t>硬件要求：</a:t>
            </a:r>
          </a:p>
          <a:p>
            <a:r>
              <a:rPr lang="zh-CN" altLang="en-US" sz="1400" dirty="0">
                <a:solidFill>
                  <a:srgbClr val="000000"/>
                </a:solidFill>
                <a:latin typeface="+mj-ea"/>
                <a:ea typeface="+mj-ea"/>
              </a:rPr>
              <a:t>支持</a:t>
            </a:r>
            <a:r>
              <a:rPr lang="en-US" altLang="zh-CN" sz="1400" dirty="0">
                <a:solidFill>
                  <a:srgbClr val="000000"/>
                </a:solidFill>
                <a:latin typeface="+mj-ea"/>
                <a:ea typeface="+mj-ea"/>
              </a:rPr>
              <a:t>32</a:t>
            </a:r>
            <a:r>
              <a:rPr lang="zh-CN" altLang="en-US" sz="1400" dirty="0">
                <a:solidFill>
                  <a:srgbClr val="000000"/>
                </a:solidFill>
                <a:latin typeface="+mj-ea"/>
                <a:ea typeface="+mj-ea"/>
              </a:rPr>
              <a:t>位，</a:t>
            </a:r>
            <a:r>
              <a:rPr lang="en-US" altLang="zh-CN" sz="1400" dirty="0">
                <a:solidFill>
                  <a:srgbClr val="000000"/>
                </a:solidFill>
                <a:latin typeface="+mj-ea"/>
                <a:ea typeface="+mj-ea"/>
              </a:rPr>
              <a:t>64</a:t>
            </a:r>
            <a:r>
              <a:rPr lang="zh-CN" altLang="en-US" sz="1400" dirty="0">
                <a:solidFill>
                  <a:srgbClr val="000000"/>
                </a:solidFill>
                <a:latin typeface="+mj-ea"/>
                <a:ea typeface="+mj-ea"/>
              </a:rPr>
              <a:t>位</a:t>
            </a:r>
            <a:r>
              <a:rPr lang="en-US" altLang="zh-CN" sz="1400" dirty="0">
                <a:solidFill>
                  <a:srgbClr val="000000"/>
                </a:solidFill>
                <a:latin typeface="+mj-ea"/>
                <a:ea typeface="+mj-ea"/>
              </a:rPr>
              <a:t>x86 </a:t>
            </a:r>
            <a:r>
              <a:rPr lang="zh-CN" altLang="en-US" sz="1400" dirty="0">
                <a:solidFill>
                  <a:srgbClr val="000000"/>
                </a:solidFill>
                <a:latin typeface="+mj-ea"/>
                <a:ea typeface="+mj-ea"/>
              </a:rPr>
              <a:t>架构</a:t>
            </a:r>
          </a:p>
          <a:p>
            <a:r>
              <a:rPr lang="en-US" altLang="zh-CN" sz="1400" dirty="0">
                <a:solidFill>
                  <a:srgbClr val="000000"/>
                </a:solidFill>
                <a:latin typeface="+mj-ea"/>
                <a:ea typeface="+mj-ea"/>
              </a:rPr>
              <a:t>8</a:t>
            </a:r>
            <a:r>
              <a:rPr lang="zh-CN" altLang="en-US" sz="1400" dirty="0">
                <a:solidFill>
                  <a:srgbClr val="000000"/>
                </a:solidFill>
                <a:latin typeface="+mj-ea"/>
                <a:ea typeface="+mj-ea"/>
              </a:rPr>
              <a:t>核 </a:t>
            </a:r>
            <a:r>
              <a:rPr lang="en-US" altLang="zh-CN" sz="1400" dirty="0">
                <a:solidFill>
                  <a:srgbClr val="000000"/>
                </a:solidFill>
                <a:latin typeface="+mj-ea"/>
                <a:ea typeface="+mj-ea"/>
              </a:rPr>
              <a:t>16G SSD 512 Ethernet 1G  X </a:t>
            </a:r>
            <a:r>
              <a:rPr lang="zh-CN" altLang="en-US" sz="1400" dirty="0">
                <a:solidFill>
                  <a:srgbClr val="000000"/>
                </a:solidFill>
                <a:latin typeface="+mj-ea"/>
                <a:ea typeface="+mj-ea"/>
              </a:rPr>
              <a:t>客户规模，支持并行扩展。</a:t>
            </a:r>
            <a:endParaRPr lang="en-US" altLang="zh-CN" sz="1400" dirty="0">
              <a:solidFill>
                <a:srgbClr val="000000"/>
              </a:solidFill>
              <a:latin typeface="+mj-ea"/>
              <a:ea typeface="+mj-ea"/>
            </a:endParaRPr>
          </a:p>
          <a:p>
            <a:endParaRPr lang="zh-CN" altLang="en-US" sz="1400" dirty="0">
              <a:solidFill>
                <a:srgbClr val="000000"/>
              </a:solidFill>
              <a:latin typeface="+mj-ea"/>
              <a:ea typeface="+mj-ea"/>
            </a:endParaRPr>
          </a:p>
        </p:txBody>
      </p:sp>
      <p:sp>
        <p:nvSpPr>
          <p:cNvPr id="5" name="标题 7">
            <a:extLst>
              <a:ext uri="{FF2B5EF4-FFF2-40B4-BE49-F238E27FC236}">
                <a16:creationId xmlns:a16="http://schemas.microsoft.com/office/drawing/2014/main" id="{85CFA575-86A0-4DAC-9AE4-18FB371852F1}"/>
              </a:ext>
            </a:extLst>
          </p:cNvPr>
          <p:cNvSpPr txBox="1">
            <a:spLocks/>
          </p:cNvSpPr>
          <p:nvPr/>
        </p:nvSpPr>
        <p:spPr>
          <a:xfrm>
            <a:off x="715868" y="797171"/>
            <a:ext cx="7759774" cy="471590"/>
          </a:xfrm>
          <a:prstGeom prst="rect">
            <a:avLst/>
          </a:prstGeom>
        </p:spPr>
        <p:txBody>
          <a:bodyPr/>
          <a:lstStyle>
            <a:lvl1pPr algn="l" defTabSz="914400" rtl="0" eaLnBrk="1" latinLnBrk="0" hangingPunct="1">
              <a:spcBef>
                <a:spcPct val="0"/>
              </a:spcBef>
              <a:buNone/>
              <a:defRPr sz="3600" kern="1200">
                <a:solidFill>
                  <a:srgbClr val="492582"/>
                </a:solidFill>
                <a:latin typeface="Gill Sans MT" pitchFamily="34" charset="0"/>
                <a:ea typeface="Microsoft JhengHei" panose="020B0604030504040204" pitchFamily="34" charset="-120"/>
                <a:cs typeface="+mj-cs"/>
              </a:defRPr>
            </a:lvl1pPr>
          </a:lstStyle>
          <a:p>
            <a:pPr algn="ctr" fontAlgn="auto">
              <a:spcAft>
                <a:spcPts val="0"/>
              </a:spcAft>
            </a:pPr>
            <a:r>
              <a:rPr lang="zh-CN" altLang="en-US" sz="2400" dirty="0">
                <a:solidFill>
                  <a:schemeClr val="accent5">
                    <a:lumMod val="75000"/>
                  </a:schemeClr>
                </a:solidFill>
                <a:latin typeface="+mj-ea"/>
                <a:ea typeface="+mj-ea"/>
              </a:rPr>
              <a:t>技术架构和部署</a:t>
            </a:r>
          </a:p>
        </p:txBody>
      </p:sp>
      <p:sp>
        <p:nvSpPr>
          <p:cNvPr id="6" name="标题 7">
            <a:extLst>
              <a:ext uri="{FF2B5EF4-FFF2-40B4-BE49-F238E27FC236}">
                <a16:creationId xmlns:a16="http://schemas.microsoft.com/office/drawing/2014/main" id="{CAA4914D-8977-4163-BF98-B54F905C1DEF}"/>
              </a:ext>
            </a:extLst>
          </p:cNvPr>
          <p:cNvSpPr txBox="1">
            <a:spLocks/>
          </p:cNvSpPr>
          <p:nvPr/>
        </p:nvSpPr>
        <p:spPr>
          <a:xfrm>
            <a:off x="755576" y="1200930"/>
            <a:ext cx="7759774" cy="355862"/>
          </a:xfrm>
          <a:prstGeom prst="rect">
            <a:avLst/>
          </a:prstGeom>
        </p:spPr>
        <p:txBody>
          <a:bodyPr/>
          <a:lstStyle>
            <a:lvl1pPr algn="l" defTabSz="914400" rtl="0" eaLnBrk="1" latinLnBrk="0" hangingPunct="1">
              <a:spcBef>
                <a:spcPct val="0"/>
              </a:spcBef>
              <a:buNone/>
              <a:defRPr sz="3600" kern="1200">
                <a:solidFill>
                  <a:srgbClr val="492582"/>
                </a:solidFill>
                <a:latin typeface="Gill Sans MT" pitchFamily="34" charset="0"/>
                <a:ea typeface="Microsoft JhengHei" panose="020B0604030504040204" pitchFamily="34" charset="-120"/>
                <a:cs typeface="+mj-cs"/>
              </a:defRPr>
            </a:lvl1pPr>
          </a:lstStyle>
          <a:p>
            <a:pPr algn="ctr" fontAlgn="auto">
              <a:spcAft>
                <a:spcPts val="0"/>
              </a:spcAft>
            </a:pPr>
            <a:r>
              <a:rPr lang="en-US" altLang="zh-CN" sz="1400" dirty="0">
                <a:solidFill>
                  <a:schemeClr val="accent5">
                    <a:lumMod val="75000"/>
                  </a:schemeClr>
                </a:solidFill>
                <a:latin typeface="+mj-ea"/>
                <a:ea typeface="+mj-ea"/>
              </a:rPr>
              <a:t>Architecture and Deployment</a:t>
            </a:r>
            <a:endParaRPr lang="zh-CN" altLang="en-US" sz="1400" dirty="0">
              <a:solidFill>
                <a:schemeClr val="accent5">
                  <a:lumMod val="75000"/>
                </a:schemeClr>
              </a:solidFill>
              <a:latin typeface="+mj-ea"/>
              <a:ea typeface="+mj-ea"/>
            </a:endParaRPr>
          </a:p>
        </p:txBody>
      </p:sp>
    </p:spTree>
    <p:extLst>
      <p:ext uri="{BB962C8B-B14F-4D97-AF65-F5344CB8AC3E}">
        <p14:creationId xmlns:p14="http://schemas.microsoft.com/office/powerpoint/2010/main" val="2884227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9731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智能投顾资产组合配置</a:t>
            </a:r>
          </a:p>
        </p:txBody>
      </p:sp>
      <p:sp>
        <p:nvSpPr>
          <p:cNvPr id="4" name="矩形 3"/>
          <p:cNvSpPr/>
          <p:nvPr/>
        </p:nvSpPr>
        <p:spPr>
          <a:xfrm>
            <a:off x="614362" y="1974056"/>
            <a:ext cx="1607345" cy="4762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客户风险分析</a:t>
            </a:r>
          </a:p>
        </p:txBody>
      </p:sp>
      <p:sp>
        <p:nvSpPr>
          <p:cNvPr id="5" name="文本框 4"/>
          <p:cNvSpPr txBox="1"/>
          <p:nvPr/>
        </p:nvSpPr>
        <p:spPr>
          <a:xfrm>
            <a:off x="942975" y="2533650"/>
            <a:ext cx="1485885"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1200" dirty="0"/>
              <a:t>风险收益需求</a:t>
            </a:r>
            <a:endParaRPr lang="en-US" altLang="zh-CN" sz="1200" dirty="0"/>
          </a:p>
          <a:p>
            <a:pPr marL="285750" indent="-285750">
              <a:buFont typeface="Wingdings" panose="05000000000000000000" pitchFamily="2" charset="2"/>
              <a:buChar char="n"/>
            </a:pPr>
            <a:r>
              <a:rPr lang="zh-CN" altLang="en-US" sz="1200" dirty="0"/>
              <a:t>确定投资目标</a:t>
            </a:r>
          </a:p>
        </p:txBody>
      </p:sp>
      <p:sp>
        <p:nvSpPr>
          <p:cNvPr id="6" name="矩形 5"/>
          <p:cNvSpPr/>
          <p:nvPr/>
        </p:nvSpPr>
        <p:spPr>
          <a:xfrm>
            <a:off x="3186113" y="1890714"/>
            <a:ext cx="1607344" cy="642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大类资产配置</a:t>
            </a:r>
          </a:p>
        </p:txBody>
      </p:sp>
      <p:sp>
        <p:nvSpPr>
          <p:cNvPr id="7" name="右箭头 6"/>
          <p:cNvSpPr/>
          <p:nvPr/>
        </p:nvSpPr>
        <p:spPr>
          <a:xfrm>
            <a:off x="2221706" y="2212182"/>
            <a:ext cx="964407" cy="4571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8" name="矩形 7"/>
          <p:cNvSpPr/>
          <p:nvPr/>
        </p:nvSpPr>
        <p:spPr>
          <a:xfrm>
            <a:off x="3193256" y="3286125"/>
            <a:ext cx="16002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中类资产配置</a:t>
            </a:r>
          </a:p>
        </p:txBody>
      </p:sp>
      <p:sp>
        <p:nvSpPr>
          <p:cNvPr id="9" name="矩形 8"/>
          <p:cNvSpPr/>
          <p:nvPr/>
        </p:nvSpPr>
        <p:spPr>
          <a:xfrm>
            <a:off x="3209328" y="4572000"/>
            <a:ext cx="1614488" cy="47625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策略设计</a:t>
            </a:r>
          </a:p>
        </p:txBody>
      </p:sp>
      <p:sp>
        <p:nvSpPr>
          <p:cNvPr id="10" name="矩形 9"/>
          <p:cNvSpPr/>
          <p:nvPr/>
        </p:nvSpPr>
        <p:spPr>
          <a:xfrm>
            <a:off x="5900738" y="4581525"/>
            <a:ext cx="1221581"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基金选择</a:t>
            </a:r>
          </a:p>
        </p:txBody>
      </p:sp>
      <p:sp>
        <p:nvSpPr>
          <p:cNvPr id="12" name="右箭头 11"/>
          <p:cNvSpPr/>
          <p:nvPr/>
        </p:nvSpPr>
        <p:spPr>
          <a:xfrm rot="5400000">
            <a:off x="3645096" y="2887862"/>
            <a:ext cx="742953" cy="5357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3" name="右箭头 12"/>
          <p:cNvSpPr/>
          <p:nvPr/>
        </p:nvSpPr>
        <p:spPr>
          <a:xfrm rot="5400000">
            <a:off x="3645096" y="4173736"/>
            <a:ext cx="742953" cy="5357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4" name="右箭头 13"/>
          <p:cNvSpPr/>
          <p:nvPr/>
        </p:nvSpPr>
        <p:spPr>
          <a:xfrm>
            <a:off x="4832747" y="4764407"/>
            <a:ext cx="1067991" cy="4571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 name="文本框 14"/>
          <p:cNvSpPr txBox="1"/>
          <p:nvPr/>
        </p:nvSpPr>
        <p:spPr>
          <a:xfrm>
            <a:off x="5054204" y="1714323"/>
            <a:ext cx="1875250" cy="1200329"/>
          </a:xfrm>
          <a:prstGeom prst="rect">
            <a:avLst/>
          </a:prstGeom>
          <a:noFill/>
        </p:spPr>
        <p:txBody>
          <a:bodyPr wrap="square" rtlCol="0">
            <a:spAutoFit/>
          </a:bodyPr>
          <a:lstStyle/>
          <a:p>
            <a:pPr marL="285750" indent="-285750">
              <a:buFont typeface="Wingdings" panose="05000000000000000000" pitchFamily="2" charset="2"/>
              <a:buChar char="n"/>
            </a:pPr>
            <a:r>
              <a:rPr lang="zh-CN" altLang="en-US" sz="1200" dirty="0"/>
              <a:t>股票</a:t>
            </a:r>
            <a:endParaRPr lang="en-US" altLang="zh-CN" sz="1200" dirty="0"/>
          </a:p>
          <a:p>
            <a:pPr marL="285750" indent="-285750">
              <a:buFont typeface="Wingdings" panose="05000000000000000000" pitchFamily="2" charset="2"/>
              <a:buChar char="n"/>
            </a:pPr>
            <a:r>
              <a:rPr lang="zh-CN" altLang="en-US" sz="1200" dirty="0"/>
              <a:t>债券</a:t>
            </a:r>
            <a:endParaRPr lang="en-US" altLang="zh-CN" sz="1200" dirty="0"/>
          </a:p>
          <a:p>
            <a:pPr marL="285750" indent="-285750">
              <a:buFont typeface="Wingdings" panose="05000000000000000000" pitchFamily="2" charset="2"/>
              <a:buChar char="n"/>
            </a:pPr>
            <a:r>
              <a:rPr lang="zh-CN" altLang="en-US" sz="1200" dirty="0"/>
              <a:t>货币</a:t>
            </a:r>
            <a:endParaRPr lang="en-US" altLang="zh-CN" sz="1200" dirty="0"/>
          </a:p>
          <a:p>
            <a:pPr marL="285750" indent="-285750">
              <a:buFont typeface="Wingdings" panose="05000000000000000000" pitchFamily="2" charset="2"/>
              <a:buChar char="n"/>
            </a:pPr>
            <a:r>
              <a:rPr lang="zh-CN" altLang="en-US" sz="1200" dirty="0"/>
              <a:t>黄金，石油</a:t>
            </a:r>
            <a:endParaRPr lang="en-US" altLang="zh-CN" sz="1200" dirty="0"/>
          </a:p>
          <a:p>
            <a:pPr marL="285750" indent="-285750">
              <a:buFont typeface="Wingdings" panose="05000000000000000000" pitchFamily="2" charset="2"/>
              <a:buChar char="n"/>
            </a:pPr>
            <a:r>
              <a:rPr lang="zh-CN" altLang="en-US" sz="1200" dirty="0"/>
              <a:t>房地产</a:t>
            </a:r>
            <a:endParaRPr lang="en-US" altLang="zh-CN" sz="1200" dirty="0"/>
          </a:p>
          <a:p>
            <a:pPr marL="285750" indent="-285750">
              <a:buFont typeface="Wingdings" panose="05000000000000000000" pitchFamily="2" charset="2"/>
              <a:buChar char="n"/>
            </a:pPr>
            <a:r>
              <a:rPr lang="zh-CN" altLang="en-US" sz="1200" dirty="0"/>
              <a:t>海外，美股，香港</a:t>
            </a:r>
          </a:p>
        </p:txBody>
      </p:sp>
      <p:sp>
        <p:nvSpPr>
          <p:cNvPr id="16" name="文本框 15"/>
          <p:cNvSpPr txBox="1"/>
          <p:nvPr/>
        </p:nvSpPr>
        <p:spPr>
          <a:xfrm>
            <a:off x="5054204" y="3193198"/>
            <a:ext cx="2589630" cy="646331"/>
          </a:xfrm>
          <a:prstGeom prst="rect">
            <a:avLst/>
          </a:prstGeom>
          <a:noFill/>
        </p:spPr>
        <p:txBody>
          <a:bodyPr wrap="square" rtlCol="0">
            <a:spAutoFit/>
          </a:bodyPr>
          <a:lstStyle/>
          <a:p>
            <a:pPr marL="285750" indent="-285750">
              <a:buFont typeface="Wingdings" panose="05000000000000000000" pitchFamily="2" charset="2"/>
              <a:buChar char="n"/>
            </a:pPr>
            <a:r>
              <a:rPr lang="zh-CN" altLang="en-US" sz="1200" dirty="0"/>
              <a:t>风格：大盘</a:t>
            </a:r>
            <a:r>
              <a:rPr lang="en-US" altLang="zh-CN" sz="1200" dirty="0"/>
              <a:t>/</a:t>
            </a:r>
            <a:r>
              <a:rPr lang="zh-CN" altLang="en-US" sz="1200" dirty="0"/>
              <a:t>小盘</a:t>
            </a:r>
            <a:r>
              <a:rPr lang="en-US" altLang="zh-CN" sz="1200" dirty="0"/>
              <a:t>/</a:t>
            </a:r>
            <a:r>
              <a:rPr lang="zh-CN" altLang="en-US" sz="1200" dirty="0"/>
              <a:t>成长</a:t>
            </a:r>
            <a:r>
              <a:rPr lang="en-US" altLang="zh-CN" sz="1200" dirty="0"/>
              <a:t>/</a:t>
            </a:r>
            <a:r>
              <a:rPr lang="zh-CN" altLang="en-US" sz="1200" dirty="0"/>
              <a:t>价值</a:t>
            </a:r>
            <a:endParaRPr lang="en-US" altLang="zh-CN" sz="1200" dirty="0"/>
          </a:p>
          <a:p>
            <a:pPr marL="285750" indent="-285750">
              <a:buFont typeface="Wingdings" panose="05000000000000000000" pitchFamily="2" charset="2"/>
              <a:buChar char="n"/>
            </a:pPr>
            <a:r>
              <a:rPr lang="zh-CN" altLang="en-US" sz="1200" dirty="0"/>
              <a:t>行业主题</a:t>
            </a:r>
            <a:endParaRPr lang="en-US" altLang="zh-CN" sz="1200" dirty="0"/>
          </a:p>
          <a:p>
            <a:pPr marL="285750" indent="-285750">
              <a:buFont typeface="Wingdings" panose="05000000000000000000" pitchFamily="2" charset="2"/>
              <a:buChar char="n"/>
            </a:pPr>
            <a:r>
              <a:rPr lang="zh-CN" altLang="en-US" sz="1200" dirty="0"/>
              <a:t>基金策略</a:t>
            </a:r>
            <a:r>
              <a:rPr lang="en-US" altLang="zh-CN" sz="1200" dirty="0"/>
              <a:t>:</a:t>
            </a:r>
            <a:r>
              <a:rPr lang="zh-CN" altLang="en-US" sz="1200" dirty="0"/>
              <a:t>定增，打新，量化</a:t>
            </a:r>
            <a:endParaRPr lang="en-US" altLang="zh-CN" sz="1200" dirty="0"/>
          </a:p>
        </p:txBody>
      </p:sp>
      <p:sp>
        <p:nvSpPr>
          <p:cNvPr id="17" name="文本框 16"/>
          <p:cNvSpPr txBox="1"/>
          <p:nvPr/>
        </p:nvSpPr>
        <p:spPr>
          <a:xfrm>
            <a:off x="2000232" y="4486960"/>
            <a:ext cx="1172483" cy="646331"/>
          </a:xfrm>
          <a:prstGeom prst="rect">
            <a:avLst/>
          </a:prstGeom>
          <a:noFill/>
        </p:spPr>
        <p:txBody>
          <a:bodyPr wrap="square" rtlCol="0">
            <a:spAutoFit/>
          </a:bodyPr>
          <a:lstStyle/>
          <a:p>
            <a:pPr marL="285750" indent="-285750">
              <a:buFont typeface="Wingdings" panose="05000000000000000000" pitchFamily="2" charset="2"/>
              <a:buChar char="n"/>
            </a:pPr>
            <a:r>
              <a:rPr lang="zh-CN" altLang="en-US" sz="1200" dirty="0"/>
              <a:t>调仓策略</a:t>
            </a:r>
            <a:endParaRPr lang="en-US" altLang="zh-CN" sz="1200" dirty="0"/>
          </a:p>
          <a:p>
            <a:pPr marL="285750" indent="-285750">
              <a:buFont typeface="Wingdings" panose="05000000000000000000" pitchFamily="2" charset="2"/>
              <a:buChar char="n"/>
            </a:pPr>
            <a:r>
              <a:rPr lang="zh-CN" altLang="en-US" sz="1200" dirty="0"/>
              <a:t>风控策略</a:t>
            </a:r>
            <a:endParaRPr lang="en-US" altLang="zh-CN" sz="1200" dirty="0"/>
          </a:p>
          <a:p>
            <a:pPr marL="285750" indent="-285750">
              <a:buFont typeface="Wingdings" panose="05000000000000000000" pitchFamily="2" charset="2"/>
              <a:buChar char="n"/>
            </a:pPr>
            <a:r>
              <a:rPr lang="zh-CN" altLang="en-US" sz="1200" dirty="0"/>
              <a:t>择时策略</a:t>
            </a:r>
            <a:endParaRPr lang="en-US" altLang="zh-CN" sz="1200" dirty="0"/>
          </a:p>
        </p:txBody>
      </p:sp>
      <p:sp>
        <p:nvSpPr>
          <p:cNvPr id="18" name="文本框 17"/>
          <p:cNvSpPr txBox="1"/>
          <p:nvPr/>
        </p:nvSpPr>
        <p:spPr>
          <a:xfrm>
            <a:off x="5970388" y="5214937"/>
            <a:ext cx="1387693"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1200" dirty="0"/>
              <a:t>基金评价</a:t>
            </a:r>
            <a:endParaRPr lang="en-US" altLang="zh-CN" sz="1200" dirty="0"/>
          </a:p>
          <a:p>
            <a:pPr marL="285750" indent="-285750">
              <a:buFont typeface="Wingdings" panose="05000000000000000000" pitchFamily="2" charset="2"/>
              <a:buChar char="n"/>
            </a:pPr>
            <a:r>
              <a:rPr lang="zh-CN" altLang="en-US" sz="1200" dirty="0"/>
              <a:t>市场因子筛选</a:t>
            </a:r>
            <a:endParaRPr lang="en-US" altLang="zh-CN" sz="1200" dirty="0"/>
          </a:p>
        </p:txBody>
      </p:sp>
    </p:spTree>
    <p:extLst>
      <p:ext uri="{BB962C8B-B14F-4D97-AF65-F5344CB8AC3E}">
        <p14:creationId xmlns:p14="http://schemas.microsoft.com/office/powerpoint/2010/main" val="279212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486D898E-0018-4D43-9E8E-E3A77657E90F}"/>
              </a:ext>
            </a:extLst>
          </p:cNvPr>
          <p:cNvSpPr/>
          <p:nvPr/>
        </p:nvSpPr>
        <p:spPr>
          <a:xfrm>
            <a:off x="2668503" y="764704"/>
            <a:ext cx="2731838" cy="461665"/>
          </a:xfrm>
          <a:prstGeom prst="rect">
            <a:avLst/>
          </a:prstGeom>
        </p:spPr>
        <p:txBody>
          <a:bodyPr wrap="none">
            <a:spAutoFit/>
          </a:bodyPr>
          <a:lstStyle/>
          <a:p>
            <a:r>
              <a:rPr lang="zh-CN" altLang="en-US" sz="2400" b="1" dirty="0">
                <a:solidFill>
                  <a:schemeClr val="accent5">
                    <a:lumMod val="75000"/>
                  </a:schemeClr>
                </a:solidFill>
              </a:rPr>
              <a:t> 智能投资管理系统</a:t>
            </a:r>
          </a:p>
        </p:txBody>
      </p:sp>
      <p:pic>
        <p:nvPicPr>
          <p:cNvPr id="5" name="图片 4" descr="图片1.png"/>
          <p:cNvPicPr>
            <a:picLocks noChangeAspect="1"/>
          </p:cNvPicPr>
          <p:nvPr/>
        </p:nvPicPr>
        <p:blipFill>
          <a:blip r:embed="rId2"/>
          <a:stretch>
            <a:fillRect/>
          </a:stretch>
        </p:blipFill>
        <p:spPr>
          <a:xfrm>
            <a:off x="66202" y="1455213"/>
            <a:ext cx="9011596" cy="4545555"/>
          </a:xfrm>
          <a:prstGeom prst="rect">
            <a:avLst/>
          </a:prstGeom>
        </p:spPr>
      </p:pic>
    </p:spTree>
    <p:extLst>
      <p:ext uri="{BB962C8B-B14F-4D97-AF65-F5344CB8AC3E}">
        <p14:creationId xmlns:p14="http://schemas.microsoft.com/office/powerpoint/2010/main" val="43139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FF619D1F-6181-4E07-A45C-90D51080A921}"/>
              </a:ext>
            </a:extLst>
          </p:cNvPr>
          <p:cNvSpPr>
            <a:spLocks noGrp="1"/>
          </p:cNvSpPr>
          <p:nvPr>
            <p:ph type="body" sz="quarter" idx="18"/>
          </p:nvPr>
        </p:nvSpPr>
        <p:spPr/>
        <p:txBody>
          <a:bodyPr/>
          <a:lstStyle/>
          <a:p>
            <a:endParaRPr lang="zh-CN" altLang="en-US"/>
          </a:p>
        </p:txBody>
      </p:sp>
      <p:sp>
        <p:nvSpPr>
          <p:cNvPr id="8" name="文本占位符 7">
            <a:extLst>
              <a:ext uri="{FF2B5EF4-FFF2-40B4-BE49-F238E27FC236}">
                <a16:creationId xmlns:a16="http://schemas.microsoft.com/office/drawing/2014/main" id="{F973733E-8841-4770-B97C-F823802A555C}"/>
              </a:ext>
            </a:extLst>
          </p:cNvPr>
          <p:cNvSpPr>
            <a:spLocks noGrp="1"/>
          </p:cNvSpPr>
          <p:nvPr>
            <p:ph type="body" sz="quarter" idx="19"/>
          </p:nvPr>
        </p:nvSpPr>
        <p:spPr/>
        <p:txBody>
          <a:bodyPr/>
          <a:lstStyle/>
          <a:p>
            <a:endParaRPr lang="zh-CN" altLang="en-US"/>
          </a:p>
        </p:txBody>
      </p:sp>
      <p:sp>
        <p:nvSpPr>
          <p:cNvPr id="9" name="文本占位符 8">
            <a:extLst>
              <a:ext uri="{FF2B5EF4-FFF2-40B4-BE49-F238E27FC236}">
                <a16:creationId xmlns:a16="http://schemas.microsoft.com/office/drawing/2014/main" id="{E10026E6-F093-46EC-BEB4-A46CFE7EA638}"/>
              </a:ext>
            </a:extLst>
          </p:cNvPr>
          <p:cNvSpPr>
            <a:spLocks noGrp="1"/>
          </p:cNvSpPr>
          <p:nvPr>
            <p:ph type="body" sz="quarter" idx="20"/>
          </p:nvPr>
        </p:nvSpPr>
        <p:spPr/>
        <p:txBody>
          <a:bodyPr/>
          <a:lstStyle/>
          <a:p>
            <a:endParaRPr lang="zh-CN" altLang="en-US"/>
          </a:p>
        </p:txBody>
      </p:sp>
      <p:sp>
        <p:nvSpPr>
          <p:cNvPr id="10" name="文本占位符 9">
            <a:extLst>
              <a:ext uri="{FF2B5EF4-FFF2-40B4-BE49-F238E27FC236}">
                <a16:creationId xmlns:a16="http://schemas.microsoft.com/office/drawing/2014/main" id="{FA7018E7-2D7D-453C-AB05-8DCA0D5B4EDF}"/>
              </a:ext>
            </a:extLst>
          </p:cNvPr>
          <p:cNvSpPr>
            <a:spLocks noGrp="1"/>
          </p:cNvSpPr>
          <p:nvPr>
            <p:ph type="body" sz="quarter" idx="21"/>
          </p:nvPr>
        </p:nvSpPr>
        <p:spPr/>
        <p:txBody>
          <a:bodyPr/>
          <a:lstStyle/>
          <a:p>
            <a:endParaRPr lang="zh-CN" altLang="en-US"/>
          </a:p>
        </p:txBody>
      </p:sp>
      <p:sp>
        <p:nvSpPr>
          <p:cNvPr id="11" name="文本占位符 10">
            <a:extLst>
              <a:ext uri="{FF2B5EF4-FFF2-40B4-BE49-F238E27FC236}">
                <a16:creationId xmlns:a16="http://schemas.microsoft.com/office/drawing/2014/main" id="{9F5730FC-DC3E-46FA-8D70-78C895C6D9AB}"/>
              </a:ext>
            </a:extLst>
          </p:cNvPr>
          <p:cNvSpPr>
            <a:spLocks noGrp="1"/>
          </p:cNvSpPr>
          <p:nvPr>
            <p:ph type="body" sz="quarter" idx="22"/>
          </p:nvPr>
        </p:nvSpPr>
        <p:spPr/>
        <p:txBody>
          <a:bodyPr/>
          <a:lstStyle/>
          <a:p>
            <a:endParaRPr lang="zh-CN" altLang="en-US"/>
          </a:p>
        </p:txBody>
      </p:sp>
      <p:sp>
        <p:nvSpPr>
          <p:cNvPr id="12" name="标题 7">
            <a:extLst>
              <a:ext uri="{FF2B5EF4-FFF2-40B4-BE49-F238E27FC236}">
                <a16:creationId xmlns:a16="http://schemas.microsoft.com/office/drawing/2014/main" id="{7AE20ECC-50CD-472A-8396-367BCB5830D7}"/>
              </a:ext>
            </a:extLst>
          </p:cNvPr>
          <p:cNvSpPr>
            <a:spLocks noGrp="1"/>
          </p:cNvSpPr>
          <p:nvPr>
            <p:ph type="title"/>
          </p:nvPr>
        </p:nvSpPr>
        <p:spPr>
          <a:xfrm>
            <a:off x="539552" y="616189"/>
            <a:ext cx="7886700" cy="615603"/>
          </a:xfrm>
        </p:spPr>
        <p:txBody>
          <a:bodyPr/>
          <a:lstStyle/>
          <a:p>
            <a:pPr algn="ctr"/>
            <a:r>
              <a:rPr lang="zh-CN" altLang="en-US" sz="2400" b="1" dirty="0">
                <a:solidFill>
                  <a:schemeClr val="accent5">
                    <a:lumMod val="75000"/>
                  </a:schemeClr>
                </a:solidFill>
              </a:rPr>
              <a:t> 智能投资管理系统</a:t>
            </a:r>
          </a:p>
        </p:txBody>
      </p:sp>
      <p:graphicFrame>
        <p:nvGraphicFramePr>
          <p:cNvPr id="5" name="图示 4"/>
          <p:cNvGraphicFramePr/>
          <p:nvPr>
            <p:extLst>
              <p:ext uri="{D42A27DB-BD31-4B8C-83A1-F6EECF244321}">
                <p14:modId xmlns:p14="http://schemas.microsoft.com/office/powerpoint/2010/main" val="1331318261"/>
              </p:ext>
            </p:extLst>
          </p:nvPr>
        </p:nvGraphicFramePr>
        <p:xfrm>
          <a:off x="228394" y="1579928"/>
          <a:ext cx="8783637" cy="4225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325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Shape 352"/>
          <p:cNvSpPr/>
          <p:nvPr/>
        </p:nvSpPr>
        <p:spPr>
          <a:xfrm>
            <a:off x="2864209" y="922659"/>
            <a:ext cx="3424014" cy="407804"/>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lvl1pPr>
              <a:defRPr sz="6000" b="1">
                <a:latin typeface="Gill Sans"/>
                <a:ea typeface="Gill Sans"/>
                <a:cs typeface="Gill Sans"/>
                <a:sym typeface="Gill Sans"/>
              </a:defRPr>
            </a:lvl1pPr>
          </a:lstStyle>
          <a:p>
            <a:r>
              <a:rPr lang="zh-CN" altLang="en-US" sz="2400" dirty="0">
                <a:solidFill>
                  <a:schemeClr val="accent5">
                    <a:lumMod val="75000"/>
                  </a:schemeClr>
                </a:solidFill>
                <a:latin typeface="+mj-ea"/>
                <a:ea typeface="+mj-ea"/>
              </a:rPr>
              <a:t>基础架构和数据支持模块</a:t>
            </a:r>
            <a:endParaRPr sz="2400" dirty="0">
              <a:solidFill>
                <a:schemeClr val="accent5">
                  <a:lumMod val="75000"/>
                </a:schemeClr>
              </a:solidFill>
              <a:latin typeface="+mj-ea"/>
              <a:ea typeface="+mj-ea"/>
            </a:endParaRPr>
          </a:p>
        </p:txBody>
      </p:sp>
      <p:sp>
        <p:nvSpPr>
          <p:cNvPr id="354" name="Shape 354"/>
          <p:cNvSpPr/>
          <p:nvPr/>
        </p:nvSpPr>
        <p:spPr>
          <a:xfrm>
            <a:off x="338203" y="2869845"/>
            <a:ext cx="8483252" cy="2285241"/>
          </a:xfrm>
          <a:prstGeom prst="rect">
            <a:avLst/>
          </a:prstGeom>
          <a:ln w="12700">
            <a:miter lim="400000"/>
          </a:ln>
          <a:extLst>
            <a:ext uri="{C572A759-6A51-4108-AA02-DFA0A04FC94B}">
              <ma14:wrappingTextBoxFlag xmlns="" xmlns:ma14="http://schemas.microsoft.com/office/mac/drawingml/2011/main" val="1"/>
            </a:ext>
          </a:extLst>
        </p:spPr>
        <p:txBody>
          <a:bodyPr wrap="square" lIns="19050" tIns="19050" rIns="19050" bIns="19050" anchor="ctr">
            <a:spAutoFit/>
          </a:bodyPr>
          <a:lstStyle/>
          <a:p>
            <a:pPr defTabSz="171450">
              <a:defRPr sz="3400">
                <a:solidFill>
                  <a:srgbClr val="454545"/>
                </a:solidFill>
                <a:latin typeface="PingFang SC Regular"/>
                <a:ea typeface="PingFang SC Regular"/>
                <a:cs typeface="PingFang SC Regular"/>
                <a:sym typeface="PingFang SC Regular"/>
              </a:defRPr>
            </a:pPr>
            <a:r>
              <a:rPr lang="zh-CN" altLang="en-US" sz="1600" dirty="0">
                <a:latin typeface="+mj-ea"/>
                <a:ea typeface="+mj-ea"/>
              </a:rPr>
              <a:t>整合不同来源的各类市场和资产数据，完成数据的格式化、标准化和准确性校验，为整个智能投资管系统的各个系统提供丰富、标准、准确和及时的数据</a:t>
            </a:r>
            <a:endParaRPr sz="1600" dirty="0">
              <a:latin typeface="+mj-ea"/>
              <a:ea typeface="+mj-ea"/>
            </a:endParaRPr>
          </a:p>
          <a:p>
            <a:pPr defTabSz="171450">
              <a:defRPr sz="3400">
                <a:solidFill>
                  <a:srgbClr val="454545"/>
                </a:solidFill>
                <a:latin typeface="PingFang SC Regular"/>
                <a:ea typeface="PingFang SC Regular"/>
                <a:cs typeface="PingFang SC Regular"/>
                <a:sym typeface="PingFang SC Regular"/>
              </a:defRPr>
            </a:pPr>
            <a:endParaRPr sz="1600" dirty="0">
              <a:latin typeface="+mj-ea"/>
              <a:ea typeface="+mj-ea"/>
            </a:endParaRP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r>
              <a:rPr lang="zh-CN" altLang="en-US" sz="1400" b="1" dirty="0">
                <a:latin typeface="+mj-ea"/>
                <a:ea typeface="+mj-ea"/>
              </a:rPr>
              <a:t>数据采集</a:t>
            </a:r>
            <a:r>
              <a:rPr lang="en-US" altLang="zh-CN" sz="1400" dirty="0">
                <a:latin typeface="+mj-ea"/>
                <a:ea typeface="+mj-ea"/>
              </a:rPr>
              <a:t>——</a:t>
            </a:r>
            <a:r>
              <a:rPr lang="zh-CN" altLang="en-US" sz="1400" dirty="0">
                <a:latin typeface="+mj-ea"/>
                <a:ea typeface="+mj-ea"/>
              </a:rPr>
              <a:t>覆盖主流行业数据，允许二次开发方式接入新的数据源</a:t>
            </a:r>
            <a:endParaRPr lang="en-US" altLang="zh-CN" sz="1400" dirty="0">
              <a:latin typeface="+mj-ea"/>
              <a:ea typeface="+mj-ea"/>
            </a:endParaRP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endParaRPr lang="en-US" altLang="zh-CN" sz="1400" dirty="0">
              <a:latin typeface="+mj-ea"/>
              <a:ea typeface="+mj-ea"/>
            </a:endParaRP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r>
              <a:rPr lang="zh-CN" altLang="en-US" sz="1400" b="1" dirty="0">
                <a:latin typeface="+mj-ea"/>
                <a:ea typeface="+mj-ea"/>
              </a:rPr>
              <a:t>数据校验</a:t>
            </a:r>
            <a:r>
              <a:rPr lang="en-US" altLang="zh-CN" sz="1400" b="1" dirty="0">
                <a:latin typeface="+mj-ea"/>
                <a:ea typeface="+mj-ea"/>
              </a:rPr>
              <a:t>/</a:t>
            </a:r>
            <a:r>
              <a:rPr lang="zh-CN" altLang="en-US" sz="1400" b="1" dirty="0">
                <a:latin typeface="+mj-ea"/>
                <a:ea typeface="+mj-ea"/>
              </a:rPr>
              <a:t>修正</a:t>
            </a:r>
            <a:r>
              <a:rPr lang="en-US" altLang="zh-CN" sz="1400" dirty="0">
                <a:latin typeface="+mj-ea"/>
                <a:ea typeface="+mj-ea"/>
              </a:rPr>
              <a:t>——</a:t>
            </a:r>
            <a:r>
              <a:rPr lang="zh-CN" altLang="en-US" sz="1400" dirty="0">
                <a:latin typeface="+mj-ea"/>
                <a:ea typeface="+mj-ea"/>
              </a:rPr>
              <a:t>自动修正数据中的不准确数据</a:t>
            </a:r>
            <a:endParaRPr lang="en-US" altLang="zh-CN" sz="1400" dirty="0">
              <a:latin typeface="+mj-ea"/>
              <a:ea typeface="+mj-ea"/>
            </a:endParaRP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endParaRPr lang="en-US" altLang="zh-CN" sz="1400" dirty="0">
              <a:latin typeface="+mj-ea"/>
              <a:ea typeface="+mj-ea"/>
            </a:endParaRP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r>
              <a:rPr lang="zh-CN" altLang="en-US" sz="1400" b="1" dirty="0">
                <a:latin typeface="+mj-ea"/>
                <a:ea typeface="+mj-ea"/>
              </a:rPr>
              <a:t>异常处理</a:t>
            </a:r>
            <a:r>
              <a:rPr lang="en-US" altLang="zh-CN" sz="1400" dirty="0">
                <a:latin typeface="+mj-ea"/>
                <a:ea typeface="+mj-ea"/>
              </a:rPr>
              <a:t>——</a:t>
            </a:r>
            <a:r>
              <a:rPr lang="zh-CN" altLang="en-US" sz="1400" dirty="0">
                <a:latin typeface="+mj-ea"/>
                <a:ea typeface="+mj-ea"/>
              </a:rPr>
              <a:t>能够对异常资产数据进行预处理，允许对数据进行人工干预和数据强制</a:t>
            </a:r>
            <a:endParaRPr lang="en-US" altLang="zh-CN" sz="1400" dirty="0">
              <a:latin typeface="+mj-ea"/>
              <a:ea typeface="+mj-ea"/>
            </a:endParaRP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endParaRPr sz="1400" dirty="0">
              <a:latin typeface="+mj-ea"/>
              <a:ea typeface="+mj-ea"/>
            </a:endParaRP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r>
              <a:rPr lang="zh-CN" altLang="en-US" sz="1400" b="1" dirty="0">
                <a:latin typeface="+mj-ea"/>
                <a:ea typeface="+mj-ea"/>
              </a:rPr>
              <a:t>复权计算</a:t>
            </a:r>
            <a:r>
              <a:rPr lang="en-US" altLang="zh-CN" sz="1400" dirty="0">
                <a:latin typeface="+mj-ea"/>
                <a:ea typeface="+mj-ea"/>
              </a:rPr>
              <a:t>——</a:t>
            </a:r>
            <a:r>
              <a:rPr lang="zh-CN" altLang="en-US" sz="1400" dirty="0">
                <a:latin typeface="+mj-ea"/>
                <a:ea typeface="+mj-ea"/>
              </a:rPr>
              <a:t>自带基金净值复权计算服务，有效地降低模型学习和配置决策的逻辑中净值处理的复杂性</a:t>
            </a:r>
          </a:p>
        </p:txBody>
      </p:sp>
      <p:pic>
        <p:nvPicPr>
          <p:cNvPr id="10" name="图片 9" descr="111-1.png"/>
          <p:cNvPicPr>
            <a:picLocks noChangeAspect="1"/>
          </p:cNvPicPr>
          <p:nvPr/>
        </p:nvPicPr>
        <p:blipFill>
          <a:blip r:embed="rId2">
            <a:lum bright="-10000" contrast="20000"/>
          </a:blip>
          <a:stretch>
            <a:fillRect/>
          </a:stretch>
        </p:blipFill>
        <p:spPr>
          <a:xfrm>
            <a:off x="330978" y="1625192"/>
            <a:ext cx="8490477" cy="847619"/>
          </a:xfrm>
          <a:prstGeom prst="rect">
            <a:avLst/>
          </a:prstGeom>
        </p:spPr>
      </p:pic>
    </p:spTree>
    <p:extLst>
      <p:ext uri="{BB962C8B-B14F-4D97-AF65-F5344CB8AC3E}">
        <p14:creationId xmlns:p14="http://schemas.microsoft.com/office/powerpoint/2010/main" val="2930222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Shape 359"/>
          <p:cNvSpPr/>
          <p:nvPr/>
        </p:nvSpPr>
        <p:spPr>
          <a:xfrm>
            <a:off x="3275856" y="848897"/>
            <a:ext cx="2808461" cy="407804"/>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lvl1pPr>
              <a:defRPr sz="6000" b="1">
                <a:latin typeface="Gill Sans"/>
                <a:ea typeface="Gill Sans"/>
                <a:cs typeface="Gill Sans"/>
                <a:sym typeface="Gill Sans"/>
              </a:defRPr>
            </a:lvl1pPr>
          </a:lstStyle>
          <a:p>
            <a:r>
              <a:rPr lang="zh-CN" altLang="en-US" sz="2400" dirty="0">
                <a:solidFill>
                  <a:schemeClr val="accent5">
                    <a:lumMod val="75000"/>
                  </a:schemeClr>
                </a:solidFill>
                <a:latin typeface="+mj-ea"/>
                <a:ea typeface="+mj-ea"/>
              </a:rPr>
              <a:t>市场景气度分析模块</a:t>
            </a:r>
            <a:endParaRPr sz="2250" dirty="0">
              <a:solidFill>
                <a:schemeClr val="accent5">
                  <a:lumMod val="75000"/>
                </a:schemeClr>
              </a:solidFill>
              <a:latin typeface="+mj-ea"/>
              <a:ea typeface="+mj-ea"/>
            </a:endParaRPr>
          </a:p>
        </p:txBody>
      </p:sp>
      <p:sp>
        <p:nvSpPr>
          <p:cNvPr id="361" name="Shape 361"/>
          <p:cNvSpPr/>
          <p:nvPr/>
        </p:nvSpPr>
        <p:spPr>
          <a:xfrm>
            <a:off x="2832760" y="2192400"/>
            <a:ext cx="5708203" cy="1638910"/>
          </a:xfrm>
          <a:prstGeom prst="rect">
            <a:avLst/>
          </a:prstGeom>
          <a:ln w="12700">
            <a:miter lim="400000"/>
          </a:ln>
          <a:extLst>
            <a:ext uri="{C572A759-6A51-4108-AA02-DFA0A04FC94B}">
              <ma14:wrappingTextBoxFlag xmlns="" xmlns:ma14="http://schemas.microsoft.com/office/mac/drawingml/2011/main" val="1"/>
            </a:ext>
          </a:extLst>
        </p:spPr>
        <p:txBody>
          <a:bodyPr lIns="19050" tIns="19050" rIns="19050" bIns="19050" anchor="ctr">
            <a:spAutoFit/>
          </a:bodyPr>
          <a:lstStyle/>
          <a:p>
            <a:pPr defTabSz="171450">
              <a:defRPr sz="3400">
                <a:solidFill>
                  <a:srgbClr val="454545"/>
                </a:solidFill>
                <a:latin typeface="PingFang SC Regular"/>
                <a:ea typeface="PingFang SC Regular"/>
                <a:cs typeface="PingFang SC Regular"/>
                <a:sym typeface="PingFang SC Regular"/>
              </a:defRPr>
            </a:pPr>
            <a:r>
              <a:rPr lang="zh-CN" altLang="en-US" sz="1400" dirty="0">
                <a:latin typeface="+mj-ea"/>
                <a:ea typeface="+mj-ea"/>
              </a:rPr>
              <a:t>市场景气度分析模块的目的是对不同类型的市场和大类资产当前所处的市场状态的判断，以及对未来趋势的预测，为大类资产配置模型提供更有前瞻性的资产分析</a:t>
            </a:r>
          </a:p>
          <a:p>
            <a:pPr defTabSz="171450">
              <a:defRPr sz="3400">
                <a:solidFill>
                  <a:srgbClr val="454545"/>
                </a:solidFill>
                <a:latin typeface="PingFang SC Regular"/>
                <a:ea typeface="PingFang SC Regular"/>
                <a:cs typeface="PingFang SC Regular"/>
                <a:sym typeface="PingFang SC Regular"/>
              </a:defRPr>
            </a:pPr>
            <a:endParaRPr sz="1400" dirty="0">
              <a:latin typeface="+mj-ea"/>
              <a:ea typeface="+mj-ea"/>
            </a:endParaRP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r>
              <a:rPr lang="en-US" altLang="zh-CN" sz="1200" b="1" dirty="0">
                <a:latin typeface="+mj-ea"/>
                <a:ea typeface="+mj-ea"/>
              </a:rPr>
              <a:t>TD</a:t>
            </a:r>
            <a:r>
              <a:rPr lang="zh-CN" altLang="en-US" sz="1200" b="1" dirty="0">
                <a:latin typeface="+mj-ea"/>
                <a:ea typeface="+mj-ea"/>
              </a:rPr>
              <a:t>择时</a:t>
            </a:r>
            <a:r>
              <a:rPr lang="en-US" altLang="zh-CN" sz="1200" dirty="0">
                <a:latin typeface="+mj-ea"/>
                <a:ea typeface="+mj-ea"/>
              </a:rPr>
              <a:t>——</a:t>
            </a:r>
            <a:r>
              <a:rPr lang="zh-CN" altLang="en-US" sz="1200" dirty="0">
                <a:latin typeface="+mj-ea"/>
                <a:ea typeface="+mj-ea"/>
              </a:rPr>
              <a:t>基于</a:t>
            </a:r>
            <a:r>
              <a:rPr lang="en-US" altLang="zh-CN" sz="1200" dirty="0">
                <a:latin typeface="+mj-ea"/>
                <a:ea typeface="+mj-ea"/>
              </a:rPr>
              <a:t>Demark Sequential</a:t>
            </a:r>
            <a:r>
              <a:rPr lang="zh-CN" altLang="en-US" sz="1200" dirty="0">
                <a:latin typeface="+mj-ea"/>
                <a:ea typeface="+mj-ea"/>
              </a:rPr>
              <a:t>理论，针对国内</a:t>
            </a:r>
            <a:r>
              <a:rPr lang="en-US" altLang="zh-CN" sz="1200" dirty="0">
                <a:latin typeface="+mj-ea"/>
                <a:ea typeface="+mj-ea"/>
              </a:rPr>
              <a:t>A</a:t>
            </a:r>
            <a:r>
              <a:rPr lang="zh-CN" altLang="en-US" sz="1200" dirty="0">
                <a:latin typeface="+mj-ea"/>
                <a:ea typeface="+mj-ea"/>
              </a:rPr>
              <a:t>股市场特征优化，给出中短期买卖信号</a:t>
            </a:r>
            <a:endParaRPr lang="en-US" altLang="zh-CN" sz="1200" dirty="0">
              <a:latin typeface="+mj-ea"/>
              <a:ea typeface="+mj-ea"/>
            </a:endParaRP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endParaRPr lang="zh-CN" altLang="en-US" sz="1200" b="1" dirty="0">
              <a:latin typeface="+mj-ea"/>
              <a:ea typeface="+mj-ea"/>
            </a:endParaRP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r>
              <a:rPr lang="en-US" altLang="zh-CN" sz="1200" b="1" dirty="0">
                <a:latin typeface="+mj-ea"/>
                <a:ea typeface="+mj-ea"/>
              </a:rPr>
              <a:t>HMM</a:t>
            </a:r>
            <a:r>
              <a:rPr lang="en-US" altLang="zh-CN" sz="1200" dirty="0">
                <a:latin typeface="+mj-ea"/>
                <a:ea typeface="+mj-ea"/>
              </a:rPr>
              <a:t>——</a:t>
            </a:r>
            <a:r>
              <a:rPr lang="zh-CN" altLang="en-US" sz="1200" dirty="0">
                <a:latin typeface="+mj-ea"/>
                <a:ea typeface="+mj-ea"/>
              </a:rPr>
              <a:t>根据观察序列和状态技术指标，给出市场状态</a:t>
            </a:r>
            <a:endParaRPr sz="1100" dirty="0"/>
          </a:p>
        </p:txBody>
      </p:sp>
      <p:pic>
        <p:nvPicPr>
          <p:cNvPr id="17" name="图片 16" descr="111-2.png"/>
          <p:cNvPicPr>
            <a:picLocks noChangeAspect="1"/>
          </p:cNvPicPr>
          <p:nvPr/>
        </p:nvPicPr>
        <p:blipFill>
          <a:blip r:embed="rId2">
            <a:duotone>
              <a:schemeClr val="accent1">
                <a:shade val="45000"/>
                <a:satMod val="135000"/>
              </a:schemeClr>
              <a:prstClr val="white"/>
            </a:duotone>
            <a:lum bright="-10000" contrast="40000"/>
          </a:blip>
          <a:stretch>
            <a:fillRect/>
          </a:stretch>
        </p:blipFill>
        <p:spPr>
          <a:xfrm>
            <a:off x="519544" y="2018646"/>
            <a:ext cx="1676191" cy="2490476"/>
          </a:xfrm>
          <a:prstGeom prst="rect">
            <a:avLst/>
          </a:prstGeom>
        </p:spPr>
      </p:pic>
      <p:sp>
        <p:nvSpPr>
          <p:cNvPr id="5" name="文本占位符 4">
            <a:extLst>
              <a:ext uri="{FF2B5EF4-FFF2-40B4-BE49-F238E27FC236}">
                <a16:creationId xmlns:a16="http://schemas.microsoft.com/office/drawing/2014/main" id="{33DBBCEC-E5C8-402E-A2F6-6B5DEE2D828B}"/>
              </a:ext>
            </a:extLst>
          </p:cNvPr>
          <p:cNvSpPr>
            <a:spLocks noGrp="1"/>
          </p:cNvSpPr>
          <p:nvPr>
            <p:ph type="body" sz="quarter" idx="19"/>
          </p:nvPr>
        </p:nvSpPr>
        <p:spPr/>
        <p:txBody>
          <a:bodyPr/>
          <a:lstStyle/>
          <a:p>
            <a:endParaRPr lang="zh-CN" altLang="en-US" dirty="0"/>
          </a:p>
        </p:txBody>
      </p:sp>
      <p:sp>
        <p:nvSpPr>
          <p:cNvPr id="6" name="文本占位符 5">
            <a:extLst>
              <a:ext uri="{FF2B5EF4-FFF2-40B4-BE49-F238E27FC236}">
                <a16:creationId xmlns:a16="http://schemas.microsoft.com/office/drawing/2014/main" id="{6B8E924A-8C3B-47A3-8DA4-37D1FC06B690}"/>
              </a:ext>
            </a:extLst>
          </p:cNvPr>
          <p:cNvSpPr>
            <a:spLocks noGrp="1"/>
          </p:cNvSpPr>
          <p:nvPr>
            <p:ph type="body" sz="quarter" idx="20"/>
          </p:nvPr>
        </p:nvSpPr>
        <p:spPr/>
        <p:txBody>
          <a:bodyPr/>
          <a:lstStyle/>
          <a:p>
            <a:endParaRPr lang="zh-CN" altLang="en-US" dirty="0"/>
          </a:p>
        </p:txBody>
      </p:sp>
      <p:sp>
        <p:nvSpPr>
          <p:cNvPr id="7" name="文本占位符 6">
            <a:extLst>
              <a:ext uri="{FF2B5EF4-FFF2-40B4-BE49-F238E27FC236}">
                <a16:creationId xmlns:a16="http://schemas.microsoft.com/office/drawing/2014/main" id="{F893884C-D9B0-4F8B-85ED-617F5537E021}"/>
              </a:ext>
            </a:extLst>
          </p:cNvPr>
          <p:cNvSpPr>
            <a:spLocks noGrp="1"/>
          </p:cNvSpPr>
          <p:nvPr>
            <p:ph type="body" sz="quarter" idx="21"/>
          </p:nvPr>
        </p:nvSpPr>
        <p:spPr/>
        <p:txBody>
          <a:bodyPr/>
          <a:lstStyle/>
          <a:p>
            <a:endParaRPr lang="zh-CN" altLang="en-US" dirty="0"/>
          </a:p>
        </p:txBody>
      </p:sp>
      <p:sp>
        <p:nvSpPr>
          <p:cNvPr id="8" name="文本占位符 7">
            <a:extLst>
              <a:ext uri="{FF2B5EF4-FFF2-40B4-BE49-F238E27FC236}">
                <a16:creationId xmlns:a16="http://schemas.microsoft.com/office/drawing/2014/main" id="{956B1EB9-5319-43FE-A588-E83802B78C45}"/>
              </a:ext>
            </a:extLst>
          </p:cNvPr>
          <p:cNvSpPr>
            <a:spLocks noGrp="1"/>
          </p:cNvSpPr>
          <p:nvPr>
            <p:ph type="body" sz="quarter" idx="22"/>
          </p:nvPr>
        </p:nvSpPr>
        <p:spPr/>
        <p:txBody>
          <a:bodyPr/>
          <a:lstStyle/>
          <a:p>
            <a:endParaRPr lang="zh-CN" altLang="en-US"/>
          </a:p>
        </p:txBody>
      </p:sp>
    </p:spTree>
    <p:extLst>
      <p:ext uri="{BB962C8B-B14F-4D97-AF65-F5344CB8AC3E}">
        <p14:creationId xmlns:p14="http://schemas.microsoft.com/office/powerpoint/2010/main" val="581227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Shape 366"/>
          <p:cNvSpPr/>
          <p:nvPr/>
        </p:nvSpPr>
        <p:spPr>
          <a:xfrm>
            <a:off x="3261502" y="849871"/>
            <a:ext cx="2192908" cy="407804"/>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lvl1pPr>
              <a:defRPr sz="6000" b="1">
                <a:latin typeface="Gill Sans"/>
                <a:ea typeface="Gill Sans"/>
                <a:cs typeface="Gill Sans"/>
                <a:sym typeface="Gill Sans"/>
              </a:defRPr>
            </a:lvl1pPr>
          </a:lstStyle>
          <a:p>
            <a:r>
              <a:rPr sz="2400" dirty="0" err="1">
                <a:solidFill>
                  <a:schemeClr val="accent5">
                    <a:lumMod val="75000"/>
                  </a:schemeClr>
                </a:solidFill>
                <a:latin typeface="+mj-ea"/>
                <a:ea typeface="+mj-ea"/>
              </a:rPr>
              <a:t>资产池管理</a:t>
            </a:r>
            <a:r>
              <a:rPr lang="zh-CN" altLang="en-US" sz="2400" dirty="0">
                <a:solidFill>
                  <a:schemeClr val="accent5">
                    <a:lumMod val="75000"/>
                  </a:schemeClr>
                </a:solidFill>
                <a:latin typeface="+mj-ea"/>
                <a:ea typeface="+mj-ea"/>
              </a:rPr>
              <a:t>模块</a:t>
            </a:r>
            <a:endParaRPr sz="2400" dirty="0">
              <a:solidFill>
                <a:schemeClr val="accent5">
                  <a:lumMod val="75000"/>
                </a:schemeClr>
              </a:solidFill>
              <a:latin typeface="+mj-ea"/>
              <a:ea typeface="+mj-ea"/>
            </a:endParaRPr>
          </a:p>
        </p:txBody>
      </p:sp>
      <p:sp>
        <p:nvSpPr>
          <p:cNvPr id="368" name="Shape 368"/>
          <p:cNvSpPr/>
          <p:nvPr/>
        </p:nvSpPr>
        <p:spPr>
          <a:xfrm>
            <a:off x="2754255" y="1789957"/>
            <a:ext cx="5708203" cy="2685351"/>
          </a:xfrm>
          <a:prstGeom prst="rect">
            <a:avLst/>
          </a:prstGeom>
          <a:ln w="12700">
            <a:miter lim="400000"/>
          </a:ln>
          <a:extLst>
            <a:ext uri="{C572A759-6A51-4108-AA02-DFA0A04FC94B}">
              <ma14:wrappingTextBoxFlag xmlns="" xmlns:ma14="http://schemas.microsoft.com/office/mac/drawingml/2011/main" val="1"/>
            </a:ext>
          </a:extLst>
        </p:spPr>
        <p:txBody>
          <a:bodyPr lIns="19050" tIns="19050" rIns="19050" bIns="19050" anchor="ctr">
            <a:spAutoFit/>
          </a:bodyPr>
          <a:lstStyle/>
          <a:p>
            <a:pPr defTabSz="171450">
              <a:defRPr sz="3400">
                <a:solidFill>
                  <a:srgbClr val="454545"/>
                </a:solidFill>
                <a:latin typeface="PingFang SC Regular"/>
                <a:ea typeface="PingFang SC Regular"/>
                <a:cs typeface="PingFang SC Regular"/>
                <a:sym typeface="PingFang SC Regular"/>
              </a:defRPr>
            </a:pPr>
            <a:r>
              <a:rPr lang="zh-CN" altLang="zh-CN" sz="1400" dirty="0">
                <a:solidFill>
                  <a:srgbClr val="454545"/>
                </a:solidFill>
                <a:latin typeface="+mj-ea"/>
                <a:ea typeface="+mj-ea"/>
                <a:cs typeface="PingFang SC Regular"/>
                <a:sym typeface="PingFang SC Regular"/>
              </a:rPr>
              <a:t>资产池管理系统的核心目标是按照风险收益特征对资产池进行分类管理，寻找每一类别中风格稳定、且具有稳定超额收益表现的优质基金</a:t>
            </a:r>
            <a:endParaRPr sz="1400" dirty="0">
              <a:latin typeface="+mj-ea"/>
              <a:ea typeface="+mj-ea"/>
            </a:endParaRP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endParaRPr lang="en-US" altLang="zh-CN" sz="1200" dirty="0">
              <a:latin typeface="+mj-ea"/>
              <a:ea typeface="+mj-ea"/>
            </a:endParaRP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r>
              <a:rPr lang="zh-CN" altLang="en-US" sz="1200" dirty="0">
                <a:latin typeface="+mj-ea"/>
                <a:ea typeface="+mj-ea"/>
              </a:rPr>
              <a:t>资产池复合指数</a:t>
            </a:r>
            <a:r>
              <a:rPr lang="en-US" altLang="zh-CN" sz="1200" dirty="0">
                <a:latin typeface="+mj-ea"/>
                <a:ea typeface="+mj-ea"/>
              </a:rPr>
              <a:t>——</a:t>
            </a:r>
            <a:r>
              <a:rPr lang="zh-CN" altLang="en-US" sz="1200" dirty="0">
                <a:latin typeface="+mj-ea"/>
                <a:ea typeface="+mj-ea"/>
              </a:rPr>
              <a:t>表征类别资产池的收益特征，供资产配置模型使用</a:t>
            </a:r>
            <a:endParaRPr lang="en-US" altLang="zh-CN" sz="1200" dirty="0">
              <a:latin typeface="+mj-ea"/>
              <a:ea typeface="+mj-ea"/>
            </a:endParaRP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endParaRPr lang="zh-CN" altLang="en-US" sz="1200" dirty="0">
              <a:latin typeface="+mj-ea"/>
              <a:ea typeface="+mj-ea"/>
            </a:endParaRP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r>
              <a:rPr lang="zh-CN" altLang="en-US" sz="1200" dirty="0">
                <a:latin typeface="+mj-ea"/>
                <a:ea typeface="+mj-ea"/>
              </a:rPr>
              <a:t>分类</a:t>
            </a:r>
            <a:r>
              <a:rPr lang="en-US" altLang="zh-CN" sz="1200" dirty="0">
                <a:latin typeface="+mj-ea"/>
                <a:ea typeface="+mj-ea"/>
              </a:rPr>
              <a:t>/</a:t>
            </a:r>
            <a:r>
              <a:rPr lang="zh-CN" altLang="en-US" sz="1200" dirty="0">
                <a:latin typeface="+mj-ea"/>
                <a:ea typeface="+mj-ea"/>
              </a:rPr>
              <a:t>外部资产池</a:t>
            </a:r>
            <a:r>
              <a:rPr lang="en-US" altLang="zh-CN" sz="1200" dirty="0">
                <a:latin typeface="+mj-ea"/>
                <a:ea typeface="+mj-ea"/>
              </a:rPr>
              <a:t>——</a:t>
            </a:r>
            <a:r>
              <a:rPr lang="zh-CN" altLang="en-US" sz="1200" dirty="0">
                <a:latin typeface="+mj-ea"/>
                <a:ea typeface="+mj-ea"/>
              </a:rPr>
              <a:t>管理并记录具体类别资产池的入池基金，允许客户通过二次导入自建资产池</a:t>
            </a: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endParaRPr lang="en-US" altLang="zh-CN" sz="1200" dirty="0">
              <a:latin typeface="+mj-ea"/>
              <a:ea typeface="+mj-ea"/>
            </a:endParaRPr>
          </a:p>
          <a:p>
            <a:pPr marL="146744" indent="-146744" defTabSz="171450">
              <a:buClr>
                <a:srgbClr val="535353"/>
              </a:buClr>
              <a:buSzPct val="82000"/>
              <a:buFontTx/>
              <a:buChar char="•"/>
              <a:defRPr sz="3000">
                <a:solidFill>
                  <a:srgbClr val="454545"/>
                </a:solidFill>
                <a:latin typeface="PingFang SC Thin"/>
                <a:ea typeface="PingFang SC Thin"/>
                <a:cs typeface="PingFang SC Thin"/>
                <a:sym typeface="PingFang SC Thin"/>
              </a:defRPr>
            </a:pPr>
            <a:r>
              <a:rPr lang="zh-CN" altLang="en-US" sz="1200" dirty="0">
                <a:latin typeface="+mj-ea"/>
                <a:ea typeface="+mj-ea"/>
              </a:rPr>
              <a:t>资产的分类管理</a:t>
            </a:r>
            <a:r>
              <a:rPr lang="en-US" altLang="zh-CN" sz="1200" dirty="0">
                <a:latin typeface="+mj-ea"/>
                <a:ea typeface="+mj-ea"/>
              </a:rPr>
              <a:t>——</a:t>
            </a:r>
            <a:r>
              <a:rPr lang="zh-CN" altLang="en-US" sz="1200" dirty="0">
                <a:latin typeface="+mj-ea"/>
                <a:ea typeface="+mj-ea"/>
              </a:rPr>
              <a:t>依据资产的风险收益特征将资产自动进行分类管理。</a:t>
            </a:r>
            <a:endParaRPr lang="en-US" altLang="zh-CN" sz="1200" dirty="0">
              <a:latin typeface="+mj-ea"/>
              <a:ea typeface="+mj-ea"/>
            </a:endParaRP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endParaRPr lang="en-US" altLang="zh-CN" sz="1200" dirty="0">
              <a:latin typeface="+mj-ea"/>
              <a:ea typeface="+mj-ea"/>
            </a:endParaRP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r>
              <a:rPr lang="zh-CN" altLang="en-US" sz="1200" dirty="0">
                <a:latin typeface="+mj-ea"/>
                <a:ea typeface="+mj-ea"/>
              </a:rPr>
              <a:t>基于业绩的多因子资产筛选</a:t>
            </a:r>
            <a:r>
              <a:rPr lang="en-US" altLang="zh-CN" sz="1200" dirty="0">
                <a:latin typeface="+mj-ea"/>
                <a:ea typeface="+mj-ea"/>
              </a:rPr>
              <a:t>——</a:t>
            </a:r>
            <a:r>
              <a:rPr lang="zh-CN" altLang="en-US" sz="1200" dirty="0">
                <a:latin typeface="+mj-ea"/>
                <a:ea typeface="+mj-ea"/>
              </a:rPr>
              <a:t>基于基金在因子上的暴露程度，选取投资偏好、风险偏好或者操作风格偏好相同的基金。</a:t>
            </a: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endParaRPr lang="zh-CN" altLang="en-US" sz="1200" dirty="0">
              <a:latin typeface="+mj-ea"/>
              <a:ea typeface="+mj-ea"/>
            </a:endParaRPr>
          </a:p>
          <a:p>
            <a:pPr marL="146744" indent="-146744" defTabSz="171450">
              <a:buClr>
                <a:srgbClr val="535353"/>
              </a:buClr>
              <a:buSzPct val="82000"/>
              <a:buChar char="•"/>
              <a:defRPr sz="3000">
                <a:solidFill>
                  <a:srgbClr val="454545"/>
                </a:solidFill>
                <a:latin typeface="PingFang SC Thin"/>
                <a:ea typeface="PingFang SC Thin"/>
                <a:cs typeface="PingFang SC Thin"/>
                <a:sym typeface="PingFang SC Thin"/>
              </a:defRPr>
            </a:pPr>
            <a:endParaRPr lang="zh-CN" altLang="en-US" sz="1200" dirty="0">
              <a:latin typeface="+mj-ea"/>
              <a:ea typeface="+mj-ea"/>
            </a:endParaRPr>
          </a:p>
        </p:txBody>
      </p:sp>
      <p:sp>
        <p:nvSpPr>
          <p:cNvPr id="5" name="文本占位符 4">
            <a:extLst>
              <a:ext uri="{FF2B5EF4-FFF2-40B4-BE49-F238E27FC236}">
                <a16:creationId xmlns:a16="http://schemas.microsoft.com/office/drawing/2014/main" id="{BD5E6838-3644-4E78-8140-D3CA27EF06D8}"/>
              </a:ext>
            </a:extLst>
          </p:cNvPr>
          <p:cNvSpPr>
            <a:spLocks noGrp="1"/>
          </p:cNvSpPr>
          <p:nvPr>
            <p:ph type="body" sz="quarter" idx="19"/>
          </p:nvPr>
        </p:nvSpPr>
        <p:spPr/>
        <p:txBody>
          <a:bodyPr/>
          <a:lstStyle/>
          <a:p>
            <a:endParaRPr lang="zh-CN" altLang="en-US" dirty="0"/>
          </a:p>
        </p:txBody>
      </p:sp>
      <p:pic>
        <p:nvPicPr>
          <p:cNvPr id="8" name="图片 7" descr="2 copy.png"/>
          <p:cNvPicPr>
            <a:picLocks noChangeAspect="1"/>
          </p:cNvPicPr>
          <p:nvPr/>
        </p:nvPicPr>
        <p:blipFill>
          <a:blip r:embed="rId2"/>
          <a:stretch>
            <a:fillRect/>
          </a:stretch>
        </p:blipFill>
        <p:spPr>
          <a:xfrm>
            <a:off x="428596" y="1785926"/>
            <a:ext cx="2007731" cy="2604086"/>
          </a:xfrm>
          <a:prstGeom prst="rect">
            <a:avLst/>
          </a:prstGeom>
        </p:spPr>
      </p:pic>
    </p:spTree>
    <p:extLst>
      <p:ext uri="{BB962C8B-B14F-4D97-AF65-F5344CB8AC3E}">
        <p14:creationId xmlns:p14="http://schemas.microsoft.com/office/powerpoint/2010/main" val="422645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Shape 352"/>
          <p:cNvSpPr/>
          <p:nvPr/>
        </p:nvSpPr>
        <p:spPr>
          <a:xfrm>
            <a:off x="3275856" y="809437"/>
            <a:ext cx="2500685" cy="407804"/>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lvl1pPr>
              <a:defRPr sz="6000" b="1">
                <a:latin typeface="Gill Sans"/>
                <a:ea typeface="Gill Sans"/>
                <a:cs typeface="Gill Sans"/>
                <a:sym typeface="Gill Sans"/>
              </a:defRPr>
            </a:lvl1pPr>
          </a:lstStyle>
          <a:p>
            <a:r>
              <a:rPr lang="zh-CN" altLang="en-US" sz="2400" dirty="0">
                <a:solidFill>
                  <a:schemeClr val="accent5">
                    <a:lumMod val="75000"/>
                  </a:schemeClr>
                </a:solidFill>
                <a:latin typeface="+mj-ea"/>
                <a:ea typeface="+mj-ea"/>
              </a:rPr>
              <a:t>智能资产配置模块</a:t>
            </a:r>
            <a:endParaRPr sz="2400" dirty="0">
              <a:solidFill>
                <a:schemeClr val="accent5">
                  <a:lumMod val="75000"/>
                </a:schemeClr>
              </a:solidFill>
              <a:latin typeface="+mj-ea"/>
              <a:ea typeface="+mj-ea"/>
            </a:endParaRPr>
          </a:p>
        </p:txBody>
      </p:sp>
      <p:sp>
        <p:nvSpPr>
          <p:cNvPr id="354" name="Shape 354"/>
          <p:cNvSpPr/>
          <p:nvPr/>
        </p:nvSpPr>
        <p:spPr>
          <a:xfrm>
            <a:off x="2539741" y="1379630"/>
            <a:ext cx="6101468" cy="3670236"/>
          </a:xfrm>
          <a:prstGeom prst="rect">
            <a:avLst/>
          </a:prstGeom>
          <a:ln w="12700">
            <a:miter lim="400000"/>
          </a:ln>
          <a:extLst>
            <a:ext uri="{C572A759-6A51-4108-AA02-DFA0A04FC94B}">
              <ma14:wrappingTextBoxFlag xmlns="" xmlns:ma14="http://schemas.microsoft.com/office/mac/drawingml/2011/main" val="1"/>
            </a:ext>
          </a:extLst>
        </p:spPr>
        <p:txBody>
          <a:bodyPr wrap="square" lIns="19050" tIns="19050" rIns="19050" bIns="19050" anchor="ctr">
            <a:spAutoFit/>
          </a:bodyPr>
          <a:lstStyle/>
          <a:p>
            <a:pPr defTabSz="171450">
              <a:defRPr sz="3400">
                <a:solidFill>
                  <a:srgbClr val="454545"/>
                </a:solidFill>
                <a:latin typeface="PingFang SC Regular"/>
                <a:ea typeface="PingFang SC Regular"/>
                <a:cs typeface="PingFang SC Regular"/>
                <a:sym typeface="PingFang SC Regular"/>
              </a:defRPr>
            </a:pPr>
            <a:endParaRPr sz="1400" dirty="0">
              <a:latin typeface="+mj-ea"/>
              <a:ea typeface="+mj-ea"/>
            </a:endParaRPr>
          </a:p>
          <a:p>
            <a:pPr defTabSz="171450">
              <a:defRPr sz="3400">
                <a:solidFill>
                  <a:srgbClr val="454545"/>
                </a:solidFill>
                <a:latin typeface="PingFang SC Regular"/>
                <a:ea typeface="PingFang SC Regular"/>
                <a:cs typeface="PingFang SC Regular"/>
                <a:sym typeface="PingFang SC Regular"/>
              </a:defRPr>
            </a:pPr>
            <a:r>
              <a:rPr lang="zh-CN" altLang="en-US" sz="1400" dirty="0">
                <a:solidFill>
                  <a:srgbClr val="454545"/>
                </a:solidFill>
                <a:latin typeface="+mj-ea"/>
                <a:ea typeface="+mj-ea"/>
                <a:cs typeface="PingFang SC Regular"/>
                <a:sym typeface="PingFang SC Thin"/>
              </a:rPr>
              <a:t>基于</a:t>
            </a:r>
            <a:r>
              <a:rPr lang="zh-CN" altLang="zh-CN" sz="1400" dirty="0">
                <a:solidFill>
                  <a:srgbClr val="454545"/>
                </a:solidFill>
                <a:latin typeface="+mj-ea"/>
                <a:ea typeface="+mj-ea"/>
                <a:cs typeface="PingFang SC Regular"/>
                <a:sym typeface="PingFang SC Thin"/>
              </a:rPr>
              <a:t>现代投资理论</a:t>
            </a:r>
            <a:r>
              <a:rPr lang="en-US" altLang="zh-CN" sz="1400" dirty="0">
                <a:solidFill>
                  <a:srgbClr val="454545"/>
                </a:solidFill>
                <a:latin typeface="+mj-ea"/>
                <a:ea typeface="+mj-ea"/>
                <a:cs typeface="PingFang SC Regular"/>
                <a:sym typeface="PingFang SC Thin"/>
              </a:rPr>
              <a:t>(MPT)</a:t>
            </a:r>
            <a:r>
              <a:rPr lang="zh-CN" altLang="en-US" sz="1400" dirty="0">
                <a:solidFill>
                  <a:srgbClr val="454545"/>
                </a:solidFill>
                <a:latin typeface="+mj-ea"/>
                <a:ea typeface="+mj-ea"/>
                <a:cs typeface="PingFang SC Regular"/>
                <a:sym typeface="PingFang SC Thin"/>
              </a:rPr>
              <a:t> ，针对中国资产暴涨暴跌特性优化，最终获得风险可控、投资分散、收益稳健</a:t>
            </a:r>
            <a:r>
              <a:rPr lang="zh-CN" altLang="zh-CN" sz="1400" dirty="0">
                <a:solidFill>
                  <a:srgbClr val="454545"/>
                </a:solidFill>
                <a:latin typeface="+mj-ea"/>
                <a:ea typeface="+mj-ea"/>
                <a:cs typeface="PingFang SC Regular"/>
                <a:sym typeface="PingFang SC Thin"/>
              </a:rPr>
              <a:t>的资产</a:t>
            </a:r>
            <a:r>
              <a:rPr lang="zh-CN" altLang="en-US" sz="1400" dirty="0">
                <a:solidFill>
                  <a:srgbClr val="454545"/>
                </a:solidFill>
                <a:latin typeface="+mj-ea"/>
                <a:ea typeface="+mj-ea"/>
                <a:cs typeface="PingFang SC Regular"/>
                <a:sym typeface="PingFang SC Thin"/>
              </a:rPr>
              <a:t>组合</a:t>
            </a:r>
            <a:endParaRPr lang="en-US" altLang="zh-CN" sz="1400" dirty="0">
              <a:solidFill>
                <a:srgbClr val="454545"/>
              </a:solidFill>
              <a:latin typeface="+mj-ea"/>
              <a:ea typeface="+mj-ea"/>
              <a:cs typeface="PingFang SC Regular"/>
              <a:sym typeface="PingFang SC Thin"/>
            </a:endParaRPr>
          </a:p>
          <a:p>
            <a:pPr defTabSz="171450">
              <a:buClr>
                <a:srgbClr val="535353"/>
              </a:buClr>
              <a:buSzPct val="82000"/>
              <a:defRPr sz="3000">
                <a:solidFill>
                  <a:srgbClr val="454545"/>
                </a:solidFill>
                <a:latin typeface="PingFang SC Thin"/>
                <a:ea typeface="PingFang SC Thin"/>
                <a:cs typeface="PingFang SC Thin"/>
                <a:sym typeface="PingFang SC Thin"/>
              </a:defRPr>
            </a:pPr>
            <a:endParaRPr lang="en-US" altLang="zh-CN" sz="1200" b="1" dirty="0">
              <a:solidFill>
                <a:srgbClr val="454545"/>
              </a:solidFill>
              <a:latin typeface="+mj-ea"/>
              <a:ea typeface="+mj-ea"/>
              <a:cs typeface="PingFang SC Thin"/>
            </a:endParaRPr>
          </a:p>
          <a:p>
            <a:pPr marL="146744" indent="-146744" defTabSz="171450">
              <a:buClr>
                <a:srgbClr val="535353"/>
              </a:buClr>
              <a:buSzPct val="82000"/>
              <a:buFontTx/>
              <a:buChar char="•"/>
              <a:defRPr sz="3000">
                <a:solidFill>
                  <a:srgbClr val="454545"/>
                </a:solidFill>
                <a:latin typeface="PingFang SC Thin"/>
                <a:ea typeface="PingFang SC Thin"/>
                <a:cs typeface="PingFang SC Thin"/>
                <a:sym typeface="PingFang SC Thin"/>
              </a:defRPr>
            </a:pPr>
            <a:r>
              <a:rPr lang="zh-CN" altLang="en-US" sz="1200" dirty="0">
                <a:solidFill>
                  <a:srgbClr val="454545"/>
                </a:solidFill>
                <a:latin typeface="+mj-ea"/>
                <a:ea typeface="+mj-ea"/>
                <a:cs typeface="PingFang SC Thin"/>
                <a:sym typeface="PingFang SC Thin"/>
              </a:rPr>
              <a:t>配置全球</a:t>
            </a:r>
            <a:r>
              <a:rPr lang="en-US" altLang="zh-CN" sz="1200" dirty="0">
                <a:solidFill>
                  <a:srgbClr val="454545"/>
                </a:solidFill>
                <a:latin typeface="+mj-ea"/>
                <a:ea typeface="+mj-ea"/>
                <a:cs typeface="PingFang SC Thin"/>
                <a:sym typeface="PingFang SC Thin"/>
              </a:rPr>
              <a:t>——</a:t>
            </a:r>
            <a:r>
              <a:rPr lang="zh-CN" altLang="en-US" sz="1200" dirty="0">
                <a:solidFill>
                  <a:srgbClr val="454545"/>
                </a:solidFill>
                <a:latin typeface="+mj-ea"/>
                <a:ea typeface="+mj-ea"/>
                <a:cs typeface="PingFang SC Thin"/>
                <a:sym typeface="PingFang SC Thin"/>
              </a:rPr>
              <a:t>配置发达国家市场和新兴国家市场股票资产，大宗商品资产、债券资产、现金资产和另类资产。各种市场环境下都能获得最优资产的收益</a:t>
            </a:r>
            <a:endParaRPr lang="en-US" altLang="zh-CN" sz="1200" dirty="0">
              <a:solidFill>
                <a:srgbClr val="454545"/>
              </a:solidFill>
              <a:latin typeface="+mj-ea"/>
              <a:ea typeface="+mj-ea"/>
              <a:cs typeface="PingFang SC Thin"/>
              <a:sym typeface="PingFang SC Thin"/>
            </a:endParaRPr>
          </a:p>
          <a:p>
            <a:pPr marL="146744" indent="-146744" defTabSz="171450">
              <a:buClr>
                <a:srgbClr val="535353"/>
              </a:buClr>
              <a:buSzPct val="82000"/>
              <a:buFontTx/>
              <a:buChar char="•"/>
              <a:defRPr sz="3000">
                <a:solidFill>
                  <a:srgbClr val="454545"/>
                </a:solidFill>
                <a:latin typeface="PingFang SC Thin"/>
                <a:ea typeface="PingFang SC Thin"/>
                <a:cs typeface="PingFang SC Thin"/>
                <a:sym typeface="PingFang SC Thin"/>
              </a:defRPr>
            </a:pPr>
            <a:endParaRPr lang="en-US" altLang="zh-CN" sz="1200" dirty="0">
              <a:solidFill>
                <a:srgbClr val="454545"/>
              </a:solidFill>
              <a:latin typeface="+mj-ea"/>
              <a:ea typeface="+mj-ea"/>
              <a:cs typeface="PingFang SC Thin"/>
              <a:sym typeface="PingFang SC Thin"/>
            </a:endParaRPr>
          </a:p>
          <a:p>
            <a:pPr marL="146744" indent="-146744" defTabSz="171450">
              <a:buClr>
                <a:srgbClr val="535353"/>
              </a:buClr>
              <a:buSzPct val="82000"/>
              <a:buFontTx/>
              <a:buChar char="•"/>
              <a:defRPr sz="3000">
                <a:solidFill>
                  <a:srgbClr val="454545"/>
                </a:solidFill>
                <a:latin typeface="PingFang SC Thin"/>
                <a:ea typeface="PingFang SC Thin"/>
                <a:cs typeface="PingFang SC Thin"/>
                <a:sym typeface="PingFang SC Thin"/>
              </a:defRPr>
            </a:pPr>
            <a:r>
              <a:rPr lang="zh-CN" altLang="en-US" sz="1200" dirty="0">
                <a:solidFill>
                  <a:srgbClr val="454545"/>
                </a:solidFill>
                <a:latin typeface="+mj-ea"/>
                <a:ea typeface="+mj-ea"/>
                <a:cs typeface="PingFang SC Thin"/>
                <a:sym typeface="PingFang SC Thin"/>
              </a:rPr>
              <a:t>风险收益最优</a:t>
            </a:r>
            <a:r>
              <a:rPr lang="en-US" altLang="zh-CN" sz="1200" dirty="0">
                <a:solidFill>
                  <a:srgbClr val="454545"/>
                </a:solidFill>
                <a:latin typeface="+mj-ea"/>
                <a:ea typeface="+mj-ea"/>
                <a:cs typeface="PingFang SC Thin"/>
                <a:sym typeface="PingFang SC Thin"/>
              </a:rPr>
              <a:t>——</a:t>
            </a:r>
            <a:r>
              <a:rPr lang="zh-CN" altLang="en-US" sz="1200" dirty="0">
                <a:solidFill>
                  <a:srgbClr val="454545"/>
                </a:solidFill>
                <a:latin typeface="+mj-ea"/>
                <a:ea typeface="+mj-ea"/>
                <a:cs typeface="PingFang SC Thin"/>
                <a:sym typeface="PingFang SC Thin"/>
              </a:rPr>
              <a:t>利用改进的</a:t>
            </a:r>
            <a:r>
              <a:rPr lang="en-US" altLang="zh-CN" sz="1200" dirty="0" err="1">
                <a:solidFill>
                  <a:srgbClr val="454545"/>
                </a:solidFill>
                <a:latin typeface="+mj-ea"/>
                <a:ea typeface="+mj-ea"/>
                <a:cs typeface="PingFang SC Thin"/>
                <a:sym typeface="PingFang SC Thin"/>
              </a:rPr>
              <a:t>markowitz</a:t>
            </a:r>
            <a:r>
              <a:rPr lang="zh-CN" altLang="en-US" sz="1200" dirty="0">
                <a:solidFill>
                  <a:srgbClr val="454545"/>
                </a:solidFill>
                <a:latin typeface="+mj-ea"/>
                <a:ea typeface="+mj-ea"/>
                <a:cs typeface="PingFang SC Thin"/>
                <a:sym typeface="PingFang SC Thin"/>
              </a:rPr>
              <a:t>资产配置模型获得风险收益最优配置比例，对冲各类资产风险</a:t>
            </a:r>
            <a:endParaRPr lang="en-US" altLang="zh-CN" sz="1200" dirty="0">
              <a:solidFill>
                <a:srgbClr val="454545"/>
              </a:solidFill>
              <a:latin typeface="+mj-ea"/>
              <a:ea typeface="+mj-ea"/>
              <a:cs typeface="PingFang SC Thin"/>
              <a:sym typeface="PingFang SC Thin"/>
            </a:endParaRPr>
          </a:p>
          <a:p>
            <a:pPr marL="146744" indent="-146744" defTabSz="171450">
              <a:buClr>
                <a:srgbClr val="535353"/>
              </a:buClr>
              <a:buSzPct val="82000"/>
              <a:buFontTx/>
              <a:buChar char="•"/>
              <a:defRPr sz="3000">
                <a:solidFill>
                  <a:srgbClr val="454545"/>
                </a:solidFill>
                <a:latin typeface="PingFang SC Thin"/>
                <a:ea typeface="PingFang SC Thin"/>
                <a:cs typeface="PingFang SC Thin"/>
                <a:sym typeface="PingFang SC Thin"/>
              </a:defRPr>
            </a:pPr>
            <a:endParaRPr lang="en-US" altLang="zh-CN" sz="1200" dirty="0">
              <a:solidFill>
                <a:srgbClr val="454545"/>
              </a:solidFill>
              <a:latin typeface="+mj-ea"/>
              <a:ea typeface="+mj-ea"/>
              <a:cs typeface="PingFang SC Thin"/>
              <a:sym typeface="PingFang SC Thin"/>
            </a:endParaRPr>
          </a:p>
          <a:p>
            <a:pPr marL="146744" indent="-146744" defTabSz="171450">
              <a:buClr>
                <a:srgbClr val="535353"/>
              </a:buClr>
              <a:buSzPct val="82000"/>
              <a:buFontTx/>
              <a:buChar char="•"/>
              <a:defRPr sz="3000">
                <a:solidFill>
                  <a:srgbClr val="454545"/>
                </a:solidFill>
                <a:latin typeface="PingFang SC Thin"/>
                <a:ea typeface="PingFang SC Thin"/>
                <a:cs typeface="PingFang SC Thin"/>
                <a:sym typeface="PingFang SC Thin"/>
              </a:defRPr>
            </a:pPr>
            <a:r>
              <a:rPr lang="zh-CN" altLang="en-US" sz="1200" dirty="0">
                <a:solidFill>
                  <a:srgbClr val="454545"/>
                </a:solidFill>
                <a:latin typeface="+mj-ea"/>
                <a:ea typeface="+mj-ea"/>
                <a:cs typeface="PingFang SC Thin"/>
                <a:sym typeface="PingFang SC Thin"/>
              </a:rPr>
              <a:t>战略战术两级资产配置</a:t>
            </a:r>
            <a:r>
              <a:rPr lang="en-US" altLang="zh-CN" sz="1200" dirty="0">
                <a:solidFill>
                  <a:srgbClr val="454545"/>
                </a:solidFill>
                <a:latin typeface="+mj-ea"/>
                <a:ea typeface="+mj-ea"/>
                <a:cs typeface="PingFang SC Thin"/>
                <a:sym typeface="PingFang SC Thin"/>
              </a:rPr>
              <a:t>——</a:t>
            </a:r>
            <a:r>
              <a:rPr lang="zh-CN" altLang="en-US" sz="1200" dirty="0">
                <a:solidFill>
                  <a:srgbClr val="454545"/>
                </a:solidFill>
                <a:latin typeface="+mj-ea"/>
                <a:ea typeface="+mj-ea"/>
                <a:cs typeface="PingFang SC Thin"/>
                <a:sym typeface="PingFang SC Thin"/>
              </a:rPr>
              <a:t>利用资产的长期趋势作为配置的基准，获取长期稳健收益；利用资产近三个月的走势调整比例，获得短期博弈收益，长期趋势和短期波动收益兼得</a:t>
            </a:r>
            <a:endParaRPr lang="en-US" altLang="zh-CN" sz="1200" dirty="0">
              <a:solidFill>
                <a:srgbClr val="454545"/>
              </a:solidFill>
              <a:latin typeface="+mj-ea"/>
              <a:ea typeface="+mj-ea"/>
              <a:cs typeface="PingFang SC Thin"/>
              <a:sym typeface="PingFang SC Thin"/>
            </a:endParaRPr>
          </a:p>
          <a:p>
            <a:pPr marL="146744" indent="-146744" defTabSz="171450">
              <a:buClr>
                <a:srgbClr val="535353"/>
              </a:buClr>
              <a:buSzPct val="82000"/>
              <a:buFontTx/>
              <a:buChar char="•"/>
              <a:defRPr sz="3000">
                <a:solidFill>
                  <a:srgbClr val="454545"/>
                </a:solidFill>
                <a:latin typeface="PingFang SC Thin"/>
                <a:ea typeface="PingFang SC Thin"/>
                <a:cs typeface="PingFang SC Thin"/>
                <a:sym typeface="PingFang SC Thin"/>
              </a:defRPr>
            </a:pPr>
            <a:endParaRPr lang="en-US" altLang="zh-CN" sz="1200" dirty="0">
              <a:solidFill>
                <a:srgbClr val="454545"/>
              </a:solidFill>
              <a:latin typeface="+mj-ea"/>
              <a:ea typeface="+mj-ea"/>
              <a:cs typeface="PingFang SC Thin"/>
              <a:sym typeface="PingFang SC Thin"/>
            </a:endParaRPr>
          </a:p>
          <a:p>
            <a:pPr marL="146744" indent="-146744" defTabSz="171450">
              <a:buClr>
                <a:srgbClr val="535353"/>
              </a:buClr>
              <a:buSzPct val="82000"/>
              <a:buFontTx/>
              <a:buChar char="•"/>
              <a:defRPr sz="3000">
                <a:solidFill>
                  <a:srgbClr val="454545"/>
                </a:solidFill>
                <a:latin typeface="PingFang SC Thin"/>
                <a:ea typeface="PingFang SC Thin"/>
                <a:cs typeface="PingFang SC Thin"/>
                <a:sym typeface="PingFang SC Thin"/>
              </a:defRPr>
            </a:pPr>
            <a:r>
              <a:rPr lang="zh-CN" altLang="en-US" sz="1200" dirty="0">
                <a:solidFill>
                  <a:srgbClr val="454545"/>
                </a:solidFill>
                <a:latin typeface="+mj-ea"/>
                <a:ea typeface="+mj-ea"/>
                <a:cs typeface="PingFang SC Thin"/>
                <a:sym typeface="PingFang SC Thin"/>
              </a:rPr>
              <a:t>两级风控体系</a:t>
            </a:r>
            <a:r>
              <a:rPr lang="en-US" altLang="zh-CN" sz="1200" dirty="0">
                <a:solidFill>
                  <a:srgbClr val="454545"/>
                </a:solidFill>
                <a:latin typeface="+mj-ea"/>
                <a:ea typeface="+mj-ea"/>
                <a:cs typeface="PingFang SC Thin"/>
                <a:sym typeface="PingFang SC Thin"/>
              </a:rPr>
              <a:t>——</a:t>
            </a:r>
            <a:r>
              <a:rPr lang="zh-CN" altLang="en-US" sz="1200" dirty="0">
                <a:solidFill>
                  <a:srgbClr val="454545"/>
                </a:solidFill>
                <a:latin typeface="+mj-ea"/>
                <a:ea typeface="+mj-ea"/>
                <a:cs typeface="PingFang SC Thin"/>
                <a:sym typeface="PingFang SC Thin"/>
              </a:rPr>
              <a:t>事后风控体系，针对国内资产大涨大跌，最大限度减少亏损</a:t>
            </a:r>
            <a:endParaRPr lang="en-US" altLang="zh-CN" sz="1200" dirty="0">
              <a:solidFill>
                <a:srgbClr val="454545"/>
              </a:solidFill>
              <a:latin typeface="+mj-ea"/>
              <a:ea typeface="+mj-ea"/>
              <a:cs typeface="PingFang SC Thin"/>
              <a:sym typeface="PingFang SC Thin"/>
            </a:endParaRPr>
          </a:p>
          <a:p>
            <a:pPr marL="146744" indent="-146744" defTabSz="171450">
              <a:buClr>
                <a:srgbClr val="535353"/>
              </a:buClr>
              <a:buSzPct val="82000"/>
              <a:buFontTx/>
              <a:buChar char="•"/>
              <a:defRPr sz="3000">
                <a:solidFill>
                  <a:srgbClr val="454545"/>
                </a:solidFill>
                <a:latin typeface="PingFang SC Thin"/>
                <a:ea typeface="PingFang SC Thin"/>
                <a:cs typeface="PingFang SC Thin"/>
                <a:sym typeface="PingFang SC Thin"/>
              </a:defRPr>
            </a:pPr>
            <a:endParaRPr lang="en-US" altLang="zh-CN" sz="1200" b="1" dirty="0">
              <a:latin typeface="+mj-ea"/>
              <a:ea typeface="+mj-ea"/>
            </a:endParaRPr>
          </a:p>
          <a:p>
            <a:pPr marL="146744" indent="-146744" defTabSz="171450">
              <a:buClr>
                <a:srgbClr val="535353"/>
              </a:buClr>
              <a:buSzPct val="82000"/>
              <a:buFontTx/>
              <a:buChar char="•"/>
              <a:defRPr sz="3000">
                <a:solidFill>
                  <a:srgbClr val="454545"/>
                </a:solidFill>
                <a:latin typeface="PingFang SC Thin"/>
                <a:ea typeface="PingFang SC Thin"/>
                <a:cs typeface="PingFang SC Thin"/>
                <a:sym typeface="PingFang SC Thin"/>
              </a:defRPr>
            </a:pPr>
            <a:endParaRPr lang="en-US" altLang="zh-CN" sz="1200" b="1" dirty="0">
              <a:latin typeface="+mj-ea"/>
              <a:ea typeface="+mj-ea"/>
            </a:endParaRPr>
          </a:p>
          <a:p>
            <a:pPr marL="146744" indent="-146744" defTabSz="171450">
              <a:buClr>
                <a:srgbClr val="535353"/>
              </a:buClr>
              <a:buSzPct val="82000"/>
              <a:buFontTx/>
              <a:buChar char="•"/>
              <a:defRPr sz="3000">
                <a:solidFill>
                  <a:srgbClr val="454545"/>
                </a:solidFill>
                <a:latin typeface="PingFang SC Thin"/>
                <a:ea typeface="PingFang SC Thin"/>
                <a:cs typeface="PingFang SC Thin"/>
                <a:sym typeface="PingFang SC Thin"/>
              </a:defRPr>
            </a:pPr>
            <a:endParaRPr lang="en-US" altLang="zh-CN" sz="1200" b="1" dirty="0">
              <a:latin typeface="+mj-ea"/>
              <a:ea typeface="+mj-ea"/>
            </a:endParaRPr>
          </a:p>
          <a:p>
            <a:pPr marL="146744" indent="-146744" defTabSz="171450">
              <a:buClr>
                <a:srgbClr val="535353"/>
              </a:buClr>
              <a:buSzPct val="82000"/>
              <a:buFontTx/>
              <a:buChar char="•"/>
              <a:defRPr sz="3000">
                <a:solidFill>
                  <a:srgbClr val="454545"/>
                </a:solidFill>
                <a:latin typeface="PingFang SC Thin"/>
                <a:ea typeface="PingFang SC Thin"/>
                <a:cs typeface="PingFang SC Thin"/>
                <a:sym typeface="PingFang SC Thin"/>
              </a:defRPr>
            </a:pPr>
            <a:endParaRPr lang="en-US" altLang="zh-CN" sz="1400" dirty="0">
              <a:solidFill>
                <a:srgbClr val="FF0000"/>
              </a:solidFill>
              <a:latin typeface="+mj-ea"/>
              <a:ea typeface="+mj-ea"/>
            </a:endParaRPr>
          </a:p>
          <a:p>
            <a:pPr marL="146744" indent="-146744" defTabSz="171450">
              <a:buClr>
                <a:srgbClr val="535353"/>
              </a:buClr>
              <a:buSzPct val="82000"/>
              <a:buFontTx/>
              <a:buChar char="•"/>
              <a:defRPr sz="3000">
                <a:solidFill>
                  <a:srgbClr val="454545"/>
                </a:solidFill>
                <a:latin typeface="PingFang SC Thin"/>
                <a:ea typeface="PingFang SC Thin"/>
                <a:cs typeface="PingFang SC Thin"/>
                <a:sym typeface="PingFang SC Thin"/>
              </a:defRPr>
            </a:pPr>
            <a:endParaRPr sz="1200" dirty="0">
              <a:latin typeface="+mj-ea"/>
              <a:ea typeface="+mj-ea"/>
            </a:endParaRPr>
          </a:p>
        </p:txBody>
      </p:sp>
      <p:sp>
        <p:nvSpPr>
          <p:cNvPr id="7" name="文本占位符 6">
            <a:extLst>
              <a:ext uri="{FF2B5EF4-FFF2-40B4-BE49-F238E27FC236}">
                <a16:creationId xmlns:a16="http://schemas.microsoft.com/office/drawing/2014/main" id="{AD29DC0B-1CE7-4683-A581-23D100CE0BAB}"/>
              </a:ext>
            </a:extLst>
          </p:cNvPr>
          <p:cNvSpPr>
            <a:spLocks noGrp="1"/>
          </p:cNvSpPr>
          <p:nvPr>
            <p:ph type="body" sz="quarter" idx="19"/>
          </p:nvPr>
        </p:nvSpPr>
        <p:spPr/>
        <p:txBody>
          <a:bodyPr/>
          <a:lstStyle/>
          <a:p>
            <a:endParaRPr lang="zh-CN" altLang="en-US"/>
          </a:p>
        </p:txBody>
      </p:sp>
      <p:sp>
        <p:nvSpPr>
          <p:cNvPr id="8" name="文本占位符 7">
            <a:extLst>
              <a:ext uri="{FF2B5EF4-FFF2-40B4-BE49-F238E27FC236}">
                <a16:creationId xmlns:a16="http://schemas.microsoft.com/office/drawing/2014/main" id="{11498075-713D-4473-A86D-54331E213758}"/>
              </a:ext>
            </a:extLst>
          </p:cNvPr>
          <p:cNvSpPr>
            <a:spLocks noGrp="1"/>
          </p:cNvSpPr>
          <p:nvPr>
            <p:ph type="body" sz="quarter" idx="20"/>
          </p:nvPr>
        </p:nvSpPr>
        <p:spPr/>
        <p:txBody>
          <a:bodyPr/>
          <a:lstStyle/>
          <a:p>
            <a:endParaRPr lang="zh-CN" altLang="en-US" dirty="0"/>
          </a:p>
        </p:txBody>
      </p:sp>
      <p:pic>
        <p:nvPicPr>
          <p:cNvPr id="9" name="图片 8" descr="3 copy.png"/>
          <p:cNvPicPr>
            <a:picLocks noChangeAspect="1"/>
          </p:cNvPicPr>
          <p:nvPr/>
        </p:nvPicPr>
        <p:blipFill>
          <a:blip r:embed="rId2"/>
          <a:stretch>
            <a:fillRect/>
          </a:stretch>
        </p:blipFill>
        <p:spPr>
          <a:xfrm>
            <a:off x="571472" y="1643050"/>
            <a:ext cx="1663170" cy="2604086"/>
          </a:xfrm>
          <a:prstGeom prst="rect">
            <a:avLst/>
          </a:prstGeom>
        </p:spPr>
      </p:pic>
    </p:spTree>
    <p:extLst>
      <p:ext uri="{BB962C8B-B14F-4D97-AF65-F5344CB8AC3E}">
        <p14:creationId xmlns:p14="http://schemas.microsoft.com/office/powerpoint/2010/main" val="71838850"/>
      </p:ext>
    </p:extLst>
  </p:cSld>
  <p:clrMapOvr>
    <a:masterClrMapping/>
  </p:clrMapOvr>
</p:sld>
</file>

<file path=ppt/theme/theme1.xml><?xml version="1.0" encoding="utf-8"?>
<a:theme xmlns:a="http://schemas.openxmlformats.org/drawingml/2006/main" name="Content_W">
  <a:themeElements>
    <a:clrScheme name="BenQ">
      <a:dk1>
        <a:srgbClr val="3A126C"/>
      </a:dk1>
      <a:lt1>
        <a:srgbClr val="FFFFFF"/>
      </a:lt1>
      <a:dk2>
        <a:srgbClr val="3A126C"/>
      </a:dk2>
      <a:lt2>
        <a:srgbClr val="FFFFFF"/>
      </a:lt2>
      <a:accent1>
        <a:srgbClr val="8B51AF"/>
      </a:accent1>
      <a:accent2>
        <a:srgbClr val="F7CA5B"/>
      </a:accent2>
      <a:accent3>
        <a:srgbClr val="A4CD3B"/>
      </a:accent3>
      <a:accent4>
        <a:srgbClr val="F15651"/>
      </a:accent4>
      <a:accent5>
        <a:srgbClr val="3782C3"/>
      </a:accent5>
      <a:accent6>
        <a:srgbClr val="D9AFF3"/>
      </a:accent6>
      <a:hlink>
        <a:srgbClr val="3A126C"/>
      </a:hlink>
      <a:folHlink>
        <a:srgbClr val="AC7BE9"/>
      </a:folHlink>
    </a:clrScheme>
    <a:fontScheme name="BenQ">
      <a:majorFont>
        <a:latin typeface="Gill Sans MT"/>
        <a:ea typeface="微軟正黑體"/>
        <a:cs typeface=""/>
      </a:majorFont>
      <a:minorFont>
        <a:latin typeface="Gill Sans MT"/>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8908</TotalTime>
  <Words>1284</Words>
  <Application>Microsoft Office PowerPoint</Application>
  <PresentationFormat>全屏显示(4:3)</PresentationFormat>
  <Paragraphs>141</Paragraphs>
  <Slides>23</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23</vt:i4>
      </vt:variant>
    </vt:vector>
  </HeadingPairs>
  <TitlesOfParts>
    <vt:vector size="38" baseType="lpstr">
      <vt:lpstr>Gill Sans</vt:lpstr>
      <vt:lpstr>Microsoft JhengHei</vt:lpstr>
      <vt:lpstr>Microsoft JhengHei</vt:lpstr>
      <vt:lpstr>PingFang SC Regular</vt:lpstr>
      <vt:lpstr>PingFang SC Thin</vt:lpstr>
      <vt:lpstr>新細明體</vt:lpstr>
      <vt:lpstr>新細明體</vt:lpstr>
      <vt:lpstr>宋体</vt:lpstr>
      <vt:lpstr>Arial</vt:lpstr>
      <vt:lpstr>Calibri</vt:lpstr>
      <vt:lpstr>Calibri Light</vt:lpstr>
      <vt:lpstr>Gill Sans MT</vt:lpstr>
      <vt:lpstr>Wingdings</vt:lpstr>
      <vt:lpstr>Content_W</vt:lpstr>
      <vt:lpstr>自定义设计方案</vt:lpstr>
      <vt:lpstr>PowerPoint 演示文稿</vt:lpstr>
      <vt:lpstr>智能投顾的定义</vt:lpstr>
      <vt:lpstr>智能投顾资产组合配置</vt:lpstr>
      <vt:lpstr>PowerPoint 演示文稿</vt:lpstr>
      <vt:lpstr> 智能投资管理系统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系统截图</vt:lpstr>
      <vt:lpstr>系统截图</vt:lpstr>
      <vt:lpstr>系统截图</vt:lpstr>
      <vt:lpstr>系统截图</vt:lpstr>
      <vt:lpstr>系统截图</vt:lpstr>
      <vt:lpstr>系统截图</vt:lpstr>
      <vt:lpstr>系统截图</vt:lpstr>
      <vt:lpstr>系统截图</vt:lpstr>
      <vt:lpstr>系统截图</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rikgong</cp:lastModifiedBy>
  <cp:revision>207</cp:revision>
  <dcterms:created xsi:type="dcterms:W3CDTF">2015-04-17T12:41:20Z</dcterms:created>
  <dcterms:modified xsi:type="dcterms:W3CDTF">2017-09-07T09:00:16Z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2052-10.1.0.5973</vt:lpwstr>
  </property>
</Properties>
</file>