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57A7C-2836-4BEB-8F16-C5D648E7C2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987D89-709F-4D60-811C-EC85878869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3BA68-476B-479A-8208-BF8E730EB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BF864-8735-451A-B56E-D38CAE9F9006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58F0C1-EE68-4140-8165-8A41B8F9B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B3767E-50DE-4813-994A-9A5BC6614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8DCA0-4255-494C-B2FE-2189D17C73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987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F143A-99EE-4E75-BA76-012C3E8FC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1F9D60-62EC-4D50-B399-714F68BF31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871F45-939B-4F8E-8D5C-5292A0A7D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BF864-8735-451A-B56E-D38CAE9F9006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CBC014-EEF0-4C4C-B6C4-BFBA992F2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90CE6C-2BF2-4938-971A-DDB91F4A1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8DCA0-4255-494C-B2FE-2189D17C73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473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7A9CF5-C5D4-4F36-8F0C-060A7C6409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7CE6F2-2057-46D9-8EC1-A86F270C47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6A4614-D14C-48A2-B1FB-225BB3938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BF864-8735-451A-B56E-D38CAE9F9006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8A3884-1670-4341-8421-C3BCEE976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DDBC16-2A39-4575-977A-C114F101A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8DCA0-4255-494C-B2FE-2189D17C73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752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719F9-2A33-4E46-9B6D-38A4E3F94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D743BA-33D5-469F-A912-79E3B13989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DAA94F-6281-4974-8D25-EFC3DAB77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BF864-8735-451A-B56E-D38CAE9F9006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1FD554-BAB0-4BE6-840F-6C196C366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1A2220-9238-49C0-A8A0-41718B50B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8DCA0-4255-494C-B2FE-2189D17C73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662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0CF28-3E20-4CA2-8F79-85CE20046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4A9D63-51B6-495A-AA2B-10333FE87C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6660A5-E2E6-4414-AEA9-B00827223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BF864-8735-451A-B56E-D38CAE9F9006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2856F3-E93A-4659-B794-A3D900B24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3B607A-217C-4712-A9AF-B3C4313F2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8DCA0-4255-494C-B2FE-2189D17C73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501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DA458-2D90-44D4-A856-38FE1CA8D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1E6703-CD58-43FC-926F-97C7253655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861302-B824-45C5-8F31-75497F6399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180282-BD56-4E1A-8094-7326885E5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BF864-8735-451A-B56E-D38CAE9F9006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87454E-64B5-4CFB-93E6-5D89B92D6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5553EA-C41B-4EC7-8378-2F548F818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8DCA0-4255-494C-B2FE-2189D17C73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802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58BBD-2288-4BDB-9D8E-0494E3ACD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4E4362-EE85-44FD-BF40-2379F52462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2BF552-2431-4737-ADCB-1EF1C72471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2ADBEA-298B-450F-8FD8-DBE69972B2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9314F8-1208-45B3-82C6-36F262DF23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AE5253-E507-4DF2-B5CB-6CC08D73E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BF864-8735-451A-B56E-D38CAE9F9006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FA356D-E71D-4C18-A090-39BB171F2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DCB981-44A9-4E47-861C-F7369025C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8DCA0-4255-494C-B2FE-2189D17C73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437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2D6AE-D113-4E5E-A790-A80D6B559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918B3E-5389-46BA-B1B6-7B42214C4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BF864-8735-451A-B56E-D38CAE9F9006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FC8AEE-B699-421B-B5F9-5B5176F50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F590BA-FBC5-478E-9EBB-2013E11DC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8DCA0-4255-494C-B2FE-2189D17C73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765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C63860-1420-49A0-9A90-F64F1D4E2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BF864-8735-451A-B56E-D38CAE9F9006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30BEA1-BC46-447C-9179-03CBA4D2C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907A11-9FCE-409A-BA6F-B33E7AE86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8DCA0-4255-494C-B2FE-2189D17C73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60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5F5CA-366D-4E57-849F-3D4F30C69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160C3A-AB6D-422F-AB60-96572AC6F1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D7E138-C0FA-437A-9EB4-498DAF833A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B8F28F-9F5A-4417-82B5-9958BE3CE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BF864-8735-451A-B56E-D38CAE9F9006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C1D274-3237-411F-BA39-A33C404AB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BD911E-985B-47F2-85EE-60824EA6F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8DCA0-4255-494C-B2FE-2189D17C73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596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1B684-26A1-4D3E-890F-73502218F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F037E3-5426-46E7-8A72-2A68E6C3AA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20AD2F-5759-44D6-BD4F-83DEAFA161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17981B-160D-45AB-8753-D3A29B5CA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BF864-8735-451A-B56E-D38CAE9F9006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71743B-E354-4B14-91D8-340C7B82F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AF8BDA-5092-4B8F-84F5-D1BCB32B8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8DCA0-4255-494C-B2FE-2189D17C73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100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955E18-271F-44BD-98B6-5002DE31E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197A97-8BF8-44B5-ACFB-8191262402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19AE92-588D-472A-B2BA-7B316C6314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CBF864-8735-451A-B56E-D38CAE9F9006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6D40A5-209D-4C58-8275-7CDFA6314C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55682D-9D09-4C7F-B8EF-E1DBE15AA4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18DCA0-4255-494C-B2FE-2189D17C73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787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3F87B4C-7C75-4DB6-8E9E-3D287250D80E}"/>
                  </a:ext>
                </a:extLst>
              </p:cNvPr>
              <p:cNvSpPr txBox="1"/>
              <p:nvPr/>
            </p:nvSpPr>
            <p:spPr>
              <a:xfrm>
                <a:off x="1020417" y="728870"/>
                <a:ext cx="8931966" cy="65185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Exercise 1</a:t>
                </a:r>
              </a:p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matrix contains the no of shows each user pairs have seen in common</a:t>
                </a:r>
              </a:p>
              <a:p>
                <a:r>
                  <a:rPr lang="en-US" dirty="0"/>
                  <a:t>Hence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𝑖𝑖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denotes the total number of shows watched by </a:t>
                </a:r>
                <a:r>
                  <a:rPr lang="en-US" b="1" dirty="0"/>
                  <a:t>User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whereas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≠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denotes the total number of shows that both </a:t>
                </a:r>
                <a:r>
                  <a:rPr lang="en-US" b="1" dirty="0"/>
                  <a:t>User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US" dirty="0"/>
                  <a:t> and </a:t>
                </a:r>
                <a:r>
                  <a:rPr lang="en-US" b="1" dirty="0"/>
                  <a:t>User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𝒋</m:t>
                    </m:r>
                  </m:oMath>
                </a14:m>
                <a:r>
                  <a:rPr lang="en-US" dirty="0"/>
                  <a:t> have watched (i.e. number of elements of  the intersection set of shows of </a:t>
                </a:r>
                <a:r>
                  <a:rPr lang="en-US" b="1" dirty="0"/>
                  <a:t>User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US" dirty="0"/>
                  <a:t> and </a:t>
                </a:r>
                <a:r>
                  <a:rPr lang="en-US" b="1" dirty="0"/>
                  <a:t>User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𝒋</m:t>
                    </m:r>
                  </m:oMath>
                </a14:m>
                <a:r>
                  <a:rPr lang="en-US" dirty="0"/>
                  <a:t> )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b="1" dirty="0"/>
                  <a:t>Exercise</a:t>
                </a:r>
                <a:r>
                  <a:rPr lang="en-US" dirty="0"/>
                  <a:t> </a:t>
                </a:r>
                <a:r>
                  <a:rPr lang="en-US" b="1" dirty="0"/>
                  <a:t>2</a:t>
                </a:r>
                <a:r>
                  <a:rPr lang="en-US" dirty="0"/>
                  <a:t> </a:t>
                </a:r>
              </a:p>
              <a:p>
                <a:endParaRPr lang="en-US" dirty="0"/>
              </a:p>
              <a:p>
                <a:r>
                  <a:rPr lang="en-US" dirty="0"/>
                  <a:t>Item similarity matrix is given by  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sSup>
                        <m:s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𝑅</m:t>
                      </m:r>
                      <m:sSup>
                        <m:s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Let us represent the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𝑖𝑡h</m:t>
                    </m:r>
                  </m:oMath>
                </a14:m>
                <a:r>
                  <a:rPr lang="en-US" dirty="0"/>
                  <a:t> item vector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 where the element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should represent the cosine similarity between 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r>
                  <a:rPr lang="en-US" dirty="0"/>
                  <a:t>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num>
                      <m:den>
                        <m:d>
                          <m:dPr>
                            <m:begChr m:val="‖"/>
                            <m:endChr m:val="‖"/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d>
                          <m:dPr>
                            <m:begChr m:val="‖"/>
                            <m:endChr m:val="‖"/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r>
                  <a:rPr lang="en-US" dirty="0"/>
                  <a:t> ,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.</m:t>
                        </m:r>
                      </m:e>
                    </m:d>
                  </m:oMath>
                </a14:m>
                <a:r>
                  <a:rPr lang="en-US" dirty="0"/>
                  <a:t> is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norm 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/>
                  <a:t> matrix contains the no of users that have watched a particular show. i.e  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/>
                  <a:t> is a diagonal matrix that would contain the square of the l2 norm of each show vector.</a:t>
                </a:r>
              </a:p>
              <a:p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sSub>
                                  <m:sSubPr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sSub>
                                  <m:sSubPr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sSub>
                                  <m:sSubPr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‖"/>
                                        <m:endChr m:val="‖"/>
                                        <m:ctrlP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i="1" dirty="0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𝑣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‖"/>
                                        <m:endChr m:val="‖"/>
                                        <m:ctrlP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i="1" dirty="0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𝑣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‖"/>
                                        <m:endChr m:val="‖"/>
                                        <m:ctrlP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i="1" dirty="0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𝑣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 −−−−(1)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3F87B4C-7C75-4DB6-8E9E-3D287250D8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0417" y="728870"/>
                <a:ext cx="8931966" cy="6518516"/>
              </a:xfrm>
              <a:prstGeom prst="rect">
                <a:avLst/>
              </a:prstGeom>
              <a:blipFill>
                <a:blip r:embed="rId2"/>
                <a:stretch>
                  <a:fillRect l="-546" t="-561" r="-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8529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07C434D-7754-43FD-8784-8669360FEFD3}"/>
                  </a:ext>
                </a:extLst>
              </p:cNvPr>
              <p:cNvSpPr txBox="1"/>
              <p:nvPr/>
            </p:nvSpPr>
            <p:spPr>
              <a:xfrm>
                <a:off x="728870" y="357809"/>
                <a:ext cx="10005391" cy="54070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Expanding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we get 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=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 smtClean="0"/>
                      <m:t>[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𝑐𝑜𝑠𝑆𝑖𝑚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,1)</m:t>
                    </m:r>
                    <m:r>
                      <m:rPr>
                        <m:nor/>
                      </m:rPr>
                      <a:rPr lang="en-US" dirty="0"/>
                      <m:t>..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𝑐𝑜𝑠𝑆𝑖𝑚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en-US" dirty="0"/>
                      <m:t>….</m:t>
                    </m:r>
                    <m:r>
                      <m:rPr>
                        <m:nor/>
                      </m:rPr>
                      <a:rPr lang="en-US" b="0" dirty="0"/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𝑐𝑜𝑠𝑆𝑖𝑚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en-US" dirty="0"/>
                      <m:t>]</m:t>
                    </m:r>
                  </m:oMath>
                </a14:m>
                <a:r>
                  <a:rPr lang="en-US" b="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..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𝑚𝑗</m:t>
                                      </m:r>
                                    </m:sub>
                                  </m:sSub>
                                </m:e>
                              </m:eqArr>
                            </m:e>
                          </m:mr>
                        </m:m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limLoc m:val="subSup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𝑐𝑜𝑠𝑆𝑖𝑚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en-US" b="0" dirty="0"/>
              </a:p>
              <a:p>
                <a:r>
                  <a:rPr lang="en-US" dirty="0"/>
                  <a:t>which proves that the recommendation matrix for User User filtering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Similarly for item item filtering we can represent R as 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..</m:t>
                                  </m:r>
                                </m:e>
                                <m:e>
                                  <m:sSup>
                                    <m:sSupPr>
                                      <m:ctrlP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  <m:sup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</m:e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..</m:t>
                                  </m:r>
                                </m:e>
                                <m:e>
                                  <m:sSup>
                                    <m:sSupPr>
                                      <m:ctrlP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  <m:sup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</m:e>
                              </m:eqAr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    ----- (10)</a:t>
                </a:r>
              </a:p>
              <a:p>
                <a:r>
                  <a:rPr lang="en-US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dirty="0" smtClean="0"/>
                          <m:t>[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 …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…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/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being the vector for user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with the n components pertaining to whether the user has seen the show or not.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07C434D-7754-43FD-8784-8669360FEF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870" y="357809"/>
                <a:ext cx="10005391" cy="5407058"/>
              </a:xfrm>
              <a:prstGeom prst="rect">
                <a:avLst/>
              </a:prstGeom>
              <a:blipFill>
                <a:blip r:embed="rId2"/>
                <a:stretch>
                  <a:fillRect l="-548" t="-4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17849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0822F62-9A86-493C-9235-910E1E671CF6}"/>
                  </a:ext>
                </a:extLst>
              </p:cNvPr>
              <p:cNvSpPr/>
              <p:nvPr/>
            </p:nvSpPr>
            <p:spPr>
              <a:xfrm>
                <a:off x="639290" y="262595"/>
                <a:ext cx="9037795" cy="46077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sSub>
                                          <m:sSubPr>
                                            <m:ctrlPr>
                                              <a:rPr lang="en-US" b="0" i="1" dirty="0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𝑣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  <m:sup>
                                        <m: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p>
                                    <m:sSub>
                                      <m:sSubPr>
                                        <m:ctrlPr>
                                          <a:rPr lang="en-US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d>
                                      <m:dPr>
                                        <m:begChr m:val="‖"/>
                                        <m:endChr m:val="‖"/>
                                        <m:ctrlP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i="1" dirty="0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𝑣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  <m:d>
                                      <m:dPr>
                                        <m:begChr m:val="‖"/>
                                        <m:endChr m:val="‖"/>
                                        <m:ctrlP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i="1" dirty="0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𝑣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sSub>
                                          <m:sSubPr>
                                            <m:ctrlPr>
                                              <a:rPr lang="en-US" b="0" i="1" dirty="0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𝑣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  <m:sup>
                                        <m: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p>
                                    <m:sSub>
                                      <m:sSubPr>
                                        <m:ctrlPr>
                                          <a:rPr lang="en-US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d>
                                      <m:dPr>
                                        <m:begChr m:val="‖"/>
                                        <m:endChr m:val="‖"/>
                                        <m:ctrlP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i="1" dirty="0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𝑣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  <m:d>
                                      <m:dPr>
                                        <m:begChr m:val="‖"/>
                                        <m:endChr m:val="‖"/>
                                        <m:ctrlP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i="1" dirty="0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𝑣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den>
                                </m:f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..</m:t>
                                </m:r>
                                <m:f>
                                  <m:f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sSub>
                                          <m:sSubPr>
                                            <m:ctrlPr>
                                              <a:rPr lang="en-US" b="0" i="1" dirty="0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𝑣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  <m:sup>
                                        <m: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p>
                                    <m:sSub>
                                      <m:sSubPr>
                                        <m:ctrlPr>
                                          <a:rPr lang="en-US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num>
                                  <m:den>
                                    <m:d>
                                      <m:dPr>
                                        <m:begChr m:val="‖"/>
                                        <m:endChr m:val="‖"/>
                                        <m:ctrlP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i="1" dirty="0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𝑣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  <m:d>
                                      <m:dPr>
                                        <m:begChr m:val="‖"/>
                                        <m:endChr m:val="‖"/>
                                        <m:ctrlP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i="1" dirty="0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𝑣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den>
                                </m:f>
                              </m:e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..</m:t>
                                </m:r>
                                <m:f>
                                  <m:f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sSub>
                                          <m:sSubPr>
                                            <m:ctrlPr>
                                              <a:rPr lang="en-US" b="0" i="1" dirty="0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𝑣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  <m:sup>
                                        <m: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p>
                                    <m:sSub>
                                      <m:sSubPr>
                                        <m:ctrlPr>
                                          <a:rPr lang="en-US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num>
                                  <m:den>
                                    <m:d>
                                      <m:dPr>
                                        <m:begChr m:val="‖"/>
                                        <m:endChr m:val="‖"/>
                                        <m:ctrlP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i="1" dirty="0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𝑣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  <m:d>
                                      <m:dPr>
                                        <m:begChr m:val="‖"/>
                                        <m:endChr m:val="‖"/>
                                        <m:ctrlP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i="1" dirty="0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𝑣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sSub>
                                          <m:sSubPr>
                                            <m:ctrlPr>
                                              <a:rPr lang="en-US" b="0" i="1" dirty="0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𝑣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  <m:sup>
                                        <m: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p>
                                    <m:sSub>
                                      <m:sSubPr>
                                        <m:ctrlPr>
                                          <a:rPr lang="en-US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d>
                                      <m:dPr>
                                        <m:begChr m:val="‖"/>
                                        <m:endChr m:val="‖"/>
                                        <m:ctrlP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i="1" dirty="0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𝑣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  <m:d>
                                      <m:dPr>
                                        <m:begChr m:val="‖"/>
                                        <m:endChr m:val="‖"/>
                                        <m:ctrlP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i="1" dirty="0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𝑣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sSub>
                                          <m:sSubPr>
                                            <m:ctrlPr>
                                              <a:rPr lang="en-US" b="0" i="1" dirty="0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𝑣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  <m:sup>
                                        <m: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p>
                                    <m:sSub>
                                      <m:sSubPr>
                                        <m:ctrlPr>
                                          <a:rPr lang="en-US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d>
                                      <m:dPr>
                                        <m:begChr m:val="‖"/>
                                        <m:endChr m:val="‖"/>
                                        <m:ctrlP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i="1" dirty="0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𝑣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  <m:d>
                                      <m:dPr>
                                        <m:begChr m:val="‖"/>
                                        <m:endChr m:val="‖"/>
                                        <m:ctrlP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i="1" dirty="0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𝑣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den>
                                </m:f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..</m:t>
                                </m:r>
                                <m:f>
                                  <m:f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sSub>
                                          <m:sSubPr>
                                            <m:ctrlPr>
                                              <a:rPr lang="en-US" b="0" i="1" dirty="0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𝑣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  <m:sup>
                                        <m: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p>
                                    <m:sSub>
                                      <m:sSubPr>
                                        <m:ctrlPr>
                                          <a:rPr lang="en-US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num>
                                  <m:den>
                                    <m:d>
                                      <m:dPr>
                                        <m:begChr m:val="‖"/>
                                        <m:endChr m:val="‖"/>
                                        <m:ctrlP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i="1" dirty="0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𝑣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  <m:d>
                                      <m:dPr>
                                        <m:begChr m:val="‖"/>
                                        <m:endChr m:val="‖"/>
                                        <m:ctrlP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i="1" dirty="0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𝑣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den>
                                </m:f>
                              </m:e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..</m:t>
                                </m:r>
                                <m:f>
                                  <m:f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sSub>
                                          <m:sSubPr>
                                            <m:ctrlPr>
                                              <a:rPr lang="en-US" b="0" i="1" dirty="0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𝑣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  <m:sup>
                                        <m: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p>
                                    <m:sSub>
                                      <m:sSubPr>
                                        <m:ctrlPr>
                                          <a:rPr lang="en-US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num>
                                  <m:den>
                                    <m:d>
                                      <m:dPr>
                                        <m:begChr m:val="‖"/>
                                        <m:endChr m:val="‖"/>
                                        <m:ctrlP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i="1" dirty="0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𝑣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  <m:d>
                                      <m:dPr>
                                        <m:begChr m:val="‖"/>
                                        <m:endChr m:val="‖"/>
                                        <m:ctrlP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i="1" dirty="0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𝑣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den>
                                </m:f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eqArr>
                                      <m:eqArrPr>
                                        <m:ctrlP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  <m:t>……</m:t>
                                        </m:r>
                                      </m:e>
                                      <m:e>
                                        <m:f>
                                          <m:fPr>
                                            <m:ctrlPr>
                                              <a:rPr lang="en-US" b="0" i="1" dirty="0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sSup>
                                              <m:sSupPr>
                                                <m:ctrlPr>
                                                  <a:rPr lang="en-US" i="1" dirty="0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en-US" b="0" i="1" dirty="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b="0" i="1" dirty="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𝑣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b="0" i="1" dirty="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𝑖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  <m:sup>
                                                <m:r>
                                                  <a:rPr lang="en-US" b="0" i="1" dirty="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𝑇</m:t>
                                                </m:r>
                                              </m:sup>
                                            </m:sSup>
                                            <m:sSub>
                                              <m:sSubPr>
                                                <m:ctrlPr>
                                                  <a:rPr lang="en-US" i="1" dirty="0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b="0" i="1" dirty="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𝑣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b="0" i="1" dirty="0" smtClean="0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</m:sSub>
                                          </m:num>
                                          <m:den>
                                            <m:d>
                                              <m:dPr>
                                                <m:begChr m:val="‖"/>
                                                <m:endChr m:val="‖"/>
                                                <m:ctrlPr>
                                                  <a:rPr lang="en-US" b="0" i="1" dirty="0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en-US" i="1" dirty="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b="0" i="1" dirty="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𝑣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b="0" i="1" dirty="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𝑖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d>
                                            <m:d>
                                              <m:dPr>
                                                <m:begChr m:val="‖"/>
                                                <m:endChr m:val="‖"/>
                                                <m:ctrlPr>
                                                  <a:rPr lang="en-US" b="0" i="1" dirty="0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en-US" i="1" dirty="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b="0" i="1" dirty="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𝑣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b="0" i="1" dirty="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1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d>
                                          </m:den>
                                        </m:f>
                                      </m:e>
                                    </m:eqAr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……</m:t>
                                    </m:r>
                                  </m:e>
                                  <m:e>
                                    <m:f>
                                      <m:fPr>
                                        <m:ctrlP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en-US" i="1" dirty="0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b="0" i="1" dirty="0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b="0" i="1" dirty="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𝑣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b="0" i="1" dirty="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𝑛</m:t>
                                                </m:r>
                                              </m:sub>
                                            </m:sSub>
                                          </m:e>
                                          <m:sup>
                                            <m:r>
                                              <a:rPr lang="en-US" b="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𝑇</m:t>
                                            </m:r>
                                          </m:sup>
                                        </m:sSup>
                                        <m:sSub>
                                          <m:sSubPr>
                                            <m:ctrlPr>
                                              <a:rPr lang="en-US" i="1" dirty="0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𝑣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d>
                                          <m:dPr>
                                            <m:begChr m:val="‖"/>
                                            <m:endChr m:val="‖"/>
                                            <m:ctrlPr>
                                              <a:rPr lang="en-US" b="0" i="1" dirty="0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i="1" dirty="0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b="0" i="1" dirty="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𝑣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b="0" i="1" dirty="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𝑛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  <m:d>
                                          <m:dPr>
                                            <m:begChr m:val="‖"/>
                                            <m:endChr m:val="‖"/>
                                            <m:ctrlPr>
                                              <a:rPr lang="en-US" b="0" i="1" dirty="0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i="1" dirty="0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b="0" i="1" dirty="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𝑣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b="0" i="1" dirty="0" smtClean="0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den>
                                    </m:f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f>
                                      <m:fPr>
                                        <m:ctrlP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en-US" i="1" dirty="0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b="0" i="1" dirty="0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b="0" i="1" dirty="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𝑣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b="0" i="1" dirty="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</m:e>
                                          <m:sup>
                                            <m:r>
                                              <a:rPr lang="en-US" b="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𝑇</m:t>
                                            </m:r>
                                          </m:sup>
                                        </m:sSup>
                                        <m:sSub>
                                          <m:sSubPr>
                                            <m:ctrlPr>
                                              <a:rPr lang="en-US" i="1" dirty="0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𝑣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d>
                                          <m:dPr>
                                            <m:begChr m:val="‖"/>
                                            <m:endChr m:val="‖"/>
                                            <m:ctrlPr>
                                              <a:rPr lang="en-US" b="0" i="1" dirty="0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i="1" dirty="0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b="0" i="1" dirty="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𝑣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b="0" i="1" dirty="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  <m:d>
                                          <m:dPr>
                                            <m:begChr m:val="‖"/>
                                            <m:endChr m:val="‖"/>
                                            <m:ctrlPr>
                                              <a:rPr lang="en-US" b="0" i="1" dirty="0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i="1" dirty="0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b="0" i="1" dirty="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𝑣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b="0" i="1" dirty="0" smtClean="0"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den>
                                    </m:f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..</m:t>
                                    </m:r>
                                    <m:f>
                                      <m:fPr>
                                        <m:ctrlP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en-US" i="1" dirty="0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b="0" i="1" dirty="0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b="0" i="1" dirty="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𝑣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b="0" i="1" dirty="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</m:e>
                                          <m:sup>
                                            <m:r>
                                              <a:rPr lang="en-US" b="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𝑇</m:t>
                                            </m:r>
                                          </m:sup>
                                        </m:sSup>
                                        <m:sSub>
                                          <m:sSubPr>
                                            <m:ctrlPr>
                                              <a:rPr lang="en-US" i="1" dirty="0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𝑣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d>
                                          <m:dPr>
                                            <m:begChr m:val="‖"/>
                                            <m:endChr m:val="‖"/>
                                            <m:ctrlPr>
                                              <a:rPr lang="en-US" b="0" i="1" dirty="0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i="1" dirty="0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b="0" i="1" dirty="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𝑣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b="0" i="1" dirty="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  <m:d>
                                          <m:dPr>
                                            <m:begChr m:val="‖"/>
                                            <m:endChr m:val="‖"/>
                                            <m:ctrlPr>
                                              <a:rPr lang="en-US" b="0" i="1" dirty="0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i="1" dirty="0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b="0" i="1" dirty="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𝑣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b="0" i="1" dirty="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𝑗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den>
                                    </m:f>
                                  </m:e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</m:e>
                                  <m:e>
                                    <m:f>
                                      <m:fPr>
                                        <m:ctrlP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en-US" i="1" dirty="0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b="0" i="1" dirty="0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b="0" i="1" dirty="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𝑣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b="0" i="1" dirty="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𝑛</m:t>
                                                </m:r>
                                              </m:sub>
                                            </m:sSub>
                                          </m:e>
                                          <m:sup>
                                            <m:r>
                                              <a:rPr lang="en-US" b="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𝑇</m:t>
                                            </m:r>
                                          </m:sup>
                                        </m:sSup>
                                        <m:sSub>
                                          <m:sSubPr>
                                            <m:ctrlPr>
                                              <a:rPr lang="en-US" i="1" dirty="0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𝑣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d>
                                          <m:dPr>
                                            <m:begChr m:val="‖"/>
                                            <m:endChr m:val="‖"/>
                                            <m:ctrlPr>
                                              <a:rPr lang="en-US" b="0" i="1" dirty="0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i="1" dirty="0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b="0" i="1" dirty="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𝑣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b="0" i="1" dirty="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𝑛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  <m:d>
                                          <m:dPr>
                                            <m:begChr m:val="‖"/>
                                            <m:endChr m:val="‖"/>
                                            <m:ctrlPr>
                                              <a:rPr lang="en-US" b="0" i="1" dirty="0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i="1" dirty="0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b="0" i="1" dirty="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𝑣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b="0" i="1" dirty="0" smtClean="0"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den>
                                    </m:f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..</m:t>
                                    </m:r>
                                    <m:f>
                                      <m:fPr>
                                        <m:ctrlP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en-US" i="1" dirty="0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b="0" i="1" dirty="0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b="0" i="1" dirty="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𝑣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b="0" i="1" dirty="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𝑛</m:t>
                                                </m:r>
                                              </m:sub>
                                            </m:sSub>
                                          </m:e>
                                          <m:sup>
                                            <m:r>
                                              <a:rPr lang="en-US" b="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𝑇</m:t>
                                            </m:r>
                                          </m:sup>
                                        </m:sSup>
                                        <m:sSub>
                                          <m:sSubPr>
                                            <m:ctrlPr>
                                              <a:rPr lang="en-US" i="1" dirty="0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𝑣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d>
                                          <m:dPr>
                                            <m:begChr m:val="‖"/>
                                            <m:endChr m:val="‖"/>
                                            <m:ctrlPr>
                                              <a:rPr lang="en-US" b="0" i="1" dirty="0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i="1" dirty="0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b="0" i="1" dirty="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𝑣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b="0" i="1" dirty="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𝑛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  <m:d>
                                          <m:dPr>
                                            <m:begChr m:val="‖"/>
                                            <m:endChr m:val="‖"/>
                                            <m:ctrlPr>
                                              <a:rPr lang="en-US" b="0" i="1" dirty="0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i="1" dirty="0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b="0" i="1" dirty="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𝑣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b="0" i="1" dirty="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𝑗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den>
                                    </m:f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..</m:t>
                                    </m:r>
                                    <m:f>
                                      <m:fPr>
                                        <m:ctrlP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en-US" i="1" dirty="0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b="0" i="1" dirty="0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b="0" i="1" dirty="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𝑣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b="0" i="1" dirty="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</m:e>
                                          <m:sup>
                                            <m:r>
                                              <a:rPr lang="en-US" b="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𝑇</m:t>
                                            </m:r>
                                          </m:sup>
                                        </m:sSup>
                                        <m:sSub>
                                          <m:sSubPr>
                                            <m:ctrlPr>
                                              <a:rPr lang="en-US" i="1" dirty="0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𝑣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d>
                                          <m:dPr>
                                            <m:begChr m:val="‖"/>
                                            <m:endChr m:val="‖"/>
                                            <m:ctrlPr>
                                              <a:rPr lang="en-US" b="0" i="1" dirty="0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i="1" dirty="0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b="0" i="1" dirty="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𝑣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b="0" i="1" dirty="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  <m:d>
                                          <m:dPr>
                                            <m:begChr m:val="‖"/>
                                            <m:endChr m:val="‖"/>
                                            <m:ctrlPr>
                                              <a:rPr lang="en-US" b="0" i="1" dirty="0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i="1" dirty="0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b="0" i="1" dirty="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𝑣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b="0" i="1" dirty="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𝑛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den>
                                    </m:f>
                                  </m:e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</m:e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..</m:t>
                                    </m:r>
                                    <m:f>
                                      <m:fPr>
                                        <m:ctrlP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en-US" i="1" dirty="0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b="0" i="1" dirty="0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b="0" i="1" dirty="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𝑣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b="0" i="1" dirty="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𝑛</m:t>
                                                </m:r>
                                              </m:sub>
                                            </m:sSub>
                                          </m:e>
                                          <m:sup>
                                            <m:r>
                                              <a:rPr lang="en-US" b="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𝑇</m:t>
                                            </m:r>
                                          </m:sup>
                                        </m:sSup>
                                        <m:sSub>
                                          <m:sSubPr>
                                            <m:ctrlPr>
                                              <a:rPr lang="en-US" i="1" dirty="0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𝑣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d>
                                          <m:dPr>
                                            <m:begChr m:val="‖"/>
                                            <m:endChr m:val="‖"/>
                                            <m:ctrlPr>
                                              <a:rPr lang="en-US" b="0" i="1" dirty="0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i="1" dirty="0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b="0" i="1" dirty="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𝑣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b="0" i="1" dirty="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𝑛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  <m:d>
                                          <m:dPr>
                                            <m:begChr m:val="‖"/>
                                            <m:endChr m:val="‖"/>
                                            <m:ctrlPr>
                                              <a:rPr lang="en-US" b="0" i="1" dirty="0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i="1" dirty="0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b="0" i="1" dirty="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𝑣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b="0" i="1" dirty="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𝑛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den>
                                    </m:f>
                                  </m:e>
                                </m:eqArr>
                              </m:e>
                            </m:mr>
                          </m:m>
                        </m:e>
                      </m:d>
                      <m:r>
                        <m:rPr>
                          <m:nor/>
                        </m:rPr>
                        <a:rPr lang="en-US" dirty="0"/>
                        <m:t> </m:t>
                      </m:r>
                      <m:r>
                        <m:rPr>
                          <m:nor/>
                        </m:rPr>
                        <a:rPr lang="en-US" b="0" i="0" dirty="0" smtClean="0"/>
                        <m:t> </m:t>
                      </m:r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  <a:p>
                <a:r>
                  <a:rPr lang="en-US" dirty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𝑐𝑜𝑠𝑆𝑖𝑚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(1,1)</m:t>
                              </m:r>
                            </m:e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𝑐𝑜𝑠𝑆𝑖𝑚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(1,2)..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𝑐𝑜𝑠𝑆𝑖𝑚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(1,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..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𝑐𝑜𝑠𝑆𝑖𝑚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(1,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𝑐𝑜𝑠𝑆𝑖𝑚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(2,1)</m:t>
                              </m:r>
                            </m:e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𝑐𝑜𝑠𝑆𝑖𝑚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(2,2)..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𝑐𝑜𝑠𝑆𝑖𝑚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(2,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..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𝑐𝑜𝑠𝑆𝑖𝑚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(2,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𝑐𝑜𝑠𝑆𝑖𝑚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,1)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……</m:t>
                                  </m:r>
                                </m:e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𝑐𝑜𝑠𝑆𝑖𝑚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,1)</m:t>
                                  </m:r>
                                </m:e>
                              </m:eqArr>
                            </m:e>
                            <m:e>
                              <m:eqArr>
                                <m:eqArr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𝑐𝑜𝑠𝑆𝑖𝑚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,2)..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𝑐𝑜𝑠𝑆𝑖𝑚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</m:e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𝑐𝑜𝑠𝑆𝑖𝑚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,2)..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𝑐𝑜𝑠𝑆𝑖𝑚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eqArr>
                            </m:e>
                            <m:e>
                              <m:eqArr>
                                <m:eqArr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..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𝑐𝑜𝑠𝑆𝑖𝑚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</m:e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..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𝑐𝑜𝑠𝑆𝑖𝑚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eqAr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 …..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  --- (11) </a:t>
                </a:r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0822F62-9A86-493C-9235-910E1E671C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290" y="262595"/>
                <a:ext cx="9037795" cy="4607736"/>
              </a:xfrm>
              <a:prstGeom prst="rect">
                <a:avLst/>
              </a:prstGeom>
              <a:blipFill>
                <a:blip r:embed="rId2"/>
                <a:stretch>
                  <a:fillRect l="-607" r="-3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580EC34-9F6A-47C7-9948-4471C87AE407}"/>
                  </a:ext>
                </a:extLst>
              </p:cNvPr>
              <p:cNvSpPr txBox="1"/>
              <p:nvPr/>
            </p:nvSpPr>
            <p:spPr>
              <a:xfrm>
                <a:off x="238539" y="4870331"/>
                <a:ext cx="10296939" cy="18448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𝑐𝑜𝑠𝑆𝑖𝑚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the cosine similarity between item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and item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denotes the vector of cosine similarity of the item j with other items i.e.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eqArr>
                                <m:eqArr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𝑐𝑜𝑠𝑆𝑖𝑚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(1,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..</m:t>
                                  </m:r>
                                </m:e>
                              </m:eqArr>
                            </m:e>
                          </m:mr>
                          <m:m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𝑐𝑜𝑠𝑆𝑖𝑚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..</m:t>
                                  </m:r>
                                </m:e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𝑐𝑜𝑠𝑆𝑖𝑚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eqArr>
                            </m:e>
                          </m:mr>
                        </m:m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580EC34-9F6A-47C7-9948-4471C87AE4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539" y="4870331"/>
                <a:ext cx="10296939" cy="1844800"/>
              </a:xfrm>
              <a:prstGeom prst="rect">
                <a:avLst/>
              </a:prstGeom>
              <a:blipFill>
                <a:blip r:embed="rId3"/>
                <a:stretch>
                  <a:fillRect l="-474" t="-16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34438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F37D05F-A306-43A5-9AAA-E905124A6AC0}"/>
                  </a:ext>
                </a:extLst>
              </p:cNvPr>
              <p:cNvSpPr txBox="1"/>
              <p:nvPr/>
            </p:nvSpPr>
            <p:spPr>
              <a:xfrm>
                <a:off x="808383" y="596348"/>
                <a:ext cx="10177669" cy="27447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Combining (10) and (11) we get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dirty="0" smtClean="0"/>
                          <m:t>R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..</m:t>
                                  </m:r>
                                </m:e>
                                <m:e>
                                  <m:sSup>
                                    <m:sSupPr>
                                      <m:ctrlP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  <m:sup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</m:e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..</m:t>
                                  </m:r>
                                </m:e>
                                <m:e>
                                  <m:sSup>
                                    <m:sSupPr>
                                      <m:ctrlP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  <m:sup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</m:e>
                              </m:eqAr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 …..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F37D05F-A306-43A5-9AAA-E905124A6A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383" y="596348"/>
                <a:ext cx="10177669" cy="2744726"/>
              </a:xfrm>
              <a:prstGeom prst="rect">
                <a:avLst/>
              </a:prstGeom>
              <a:blipFill>
                <a:blip r:embed="rId2"/>
                <a:stretch>
                  <a:fillRect l="-539" t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4B2CE602-2EB1-458D-8E32-229E063C99FC}"/>
                  </a:ext>
                </a:extLst>
              </p:cNvPr>
              <p:cNvSpPr/>
              <p:nvPr/>
            </p:nvSpPr>
            <p:spPr>
              <a:xfrm>
                <a:off x="463826" y="3003930"/>
                <a:ext cx="10522226" cy="24323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b="0" dirty="0"/>
                  <a:t>Now the generalized element of the matrix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dirty="0" smtClean="0"/>
                          <m:t>R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</m:oMath>
                </a14:m>
                <a:r>
                  <a:rPr lang="en-US" b="0" dirty="0"/>
                  <a:t>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b="0" dirty="0"/>
                  <a:t> which is the user i’s score for show j </a:t>
                </a:r>
              </a:p>
              <a:p>
                <a:r>
                  <a:rPr lang="en-US" dirty="0"/>
                  <a:t>Expanding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b="0" dirty="0"/>
                  <a:t> we have </a:t>
                </a:r>
              </a:p>
              <a:p>
                <a:endParaRPr lang="en-US" dirty="0"/>
              </a:p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b="0" dirty="0"/>
                  <a:t>  = 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 smtClean="0"/>
                      <m:t>[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nor/>
                      </m:rPr>
                      <a:rPr lang="en-US" dirty="0"/>
                      <m:t>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  …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…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b="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eqArr>
                                <m:eqArr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𝑐𝑜𝑠𝑆𝑖𝑚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(1,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..</m:t>
                                  </m:r>
                                </m:e>
                              </m:eqArr>
                            </m:e>
                          </m:mr>
                          <m:m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𝑐𝑜𝑠𝑆𝑖𝑚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..</m:t>
                                  </m:r>
                                </m:e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𝑐𝑜𝑠𝑆𝑖𝑚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eqArr>
                            </m:e>
                          </m:mr>
                        </m:m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0" dirty="0"/>
                  <a:t>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cosSim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b="0" dirty="0"/>
              </a:p>
              <a:p>
                <a:endParaRPr lang="en-US" b="0" dirty="0"/>
              </a:p>
            </p:txBody>
          </p:sp>
        </mc:Choice>
        <mc:Fallback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4B2CE602-2EB1-458D-8E32-229E063C99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826" y="3003930"/>
                <a:ext cx="10522226" cy="2432397"/>
              </a:xfrm>
              <a:prstGeom prst="rect">
                <a:avLst/>
              </a:prstGeom>
              <a:blipFill>
                <a:blip r:embed="rId3"/>
                <a:stretch>
                  <a:fillRect l="-463" t="-10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07076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2D17502-9F62-4A67-A42D-A5F5F169B663}"/>
              </a:ext>
            </a:extLst>
          </p:cNvPr>
          <p:cNvSpPr txBox="1"/>
          <p:nvPr/>
        </p:nvSpPr>
        <p:spPr>
          <a:xfrm>
            <a:off x="424070" y="198783"/>
            <a:ext cx="1105231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Exercise 4 </a:t>
            </a:r>
          </a:p>
          <a:p>
            <a:endParaRPr lang="en-US" b="1" dirty="0"/>
          </a:p>
          <a:p>
            <a:r>
              <a:rPr lang="en-US" b="1" dirty="0"/>
              <a:t>Recommended movies in the 1st 100 movies for user 20 according to user similarity based recommendation score</a:t>
            </a:r>
          </a:p>
          <a:p>
            <a:endParaRPr lang="en-US" b="1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FC3266-72F7-41D4-8E0C-5D9AE6F661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350" y="1272209"/>
            <a:ext cx="4059123" cy="218083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D17BA05-27CA-4E0D-8F04-DEE893F550C7}"/>
              </a:ext>
            </a:extLst>
          </p:cNvPr>
          <p:cNvSpPr/>
          <p:nvPr/>
        </p:nvSpPr>
        <p:spPr>
          <a:xfrm>
            <a:off x="424070" y="3569661"/>
            <a:ext cx="116089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Recommended movies in the 1st 100 movies for user 20 according to Item item similarity based recommendation score</a:t>
            </a:r>
          </a:p>
          <a:p>
            <a:endParaRPr lang="en-US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1DF1B26-FF13-4E65-8E20-59C1C63E3B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8941" y="4215992"/>
            <a:ext cx="3918101" cy="2407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8881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35675B4-B07F-4231-84F1-24C43A4850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4789" y="881384"/>
            <a:ext cx="6475316" cy="442785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49B7563-C6DD-415F-9B48-7D4EA97B1D00}"/>
              </a:ext>
            </a:extLst>
          </p:cNvPr>
          <p:cNvSpPr txBox="1"/>
          <p:nvPr/>
        </p:nvSpPr>
        <p:spPr>
          <a:xfrm>
            <a:off x="2883264" y="5845024"/>
            <a:ext cx="48560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Red – </a:t>
            </a:r>
            <a:r>
              <a:rPr lang="en-US" b="1" dirty="0"/>
              <a:t>Item </a:t>
            </a:r>
            <a:r>
              <a:rPr lang="en-US" b="1" dirty="0" err="1"/>
              <a:t>Item</a:t>
            </a:r>
            <a:r>
              <a:rPr lang="en-US" b="1" dirty="0"/>
              <a:t> Recommendation Method</a:t>
            </a:r>
          </a:p>
          <a:p>
            <a:r>
              <a:rPr lang="en-US" b="1" dirty="0">
                <a:solidFill>
                  <a:schemeClr val="accent1"/>
                </a:solidFill>
              </a:rPr>
              <a:t>Blue – User </a:t>
            </a:r>
            <a:r>
              <a:rPr lang="en-US" b="1" dirty="0" err="1">
                <a:solidFill>
                  <a:schemeClr val="accent1"/>
                </a:solidFill>
              </a:rPr>
              <a:t>User</a:t>
            </a:r>
            <a:r>
              <a:rPr lang="en-US" b="1" dirty="0">
                <a:solidFill>
                  <a:schemeClr val="accent1"/>
                </a:solidFill>
              </a:rPr>
              <a:t> Recommendation Method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/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3ADF9C-6DC5-4BEA-8367-7E7A2054D306}"/>
              </a:ext>
            </a:extLst>
          </p:cNvPr>
          <p:cNvSpPr txBox="1"/>
          <p:nvPr/>
        </p:nvSpPr>
        <p:spPr>
          <a:xfrm>
            <a:off x="861391" y="185530"/>
            <a:ext cx="10071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Graph of Top-K ( True positive rate vs k ) plot</a:t>
            </a:r>
          </a:p>
        </p:txBody>
      </p:sp>
    </p:spTree>
    <p:extLst>
      <p:ext uri="{BB962C8B-B14F-4D97-AF65-F5344CB8AC3E}">
        <p14:creationId xmlns:p14="http://schemas.microsoft.com/office/powerpoint/2010/main" val="30978779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B2A9D09-E91B-4FEB-B502-2D20896DE3C7}"/>
              </a:ext>
            </a:extLst>
          </p:cNvPr>
          <p:cNvSpPr txBox="1"/>
          <p:nvPr/>
        </p:nvSpPr>
        <p:spPr>
          <a:xfrm>
            <a:off x="569843" y="132522"/>
            <a:ext cx="1060174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Exercise 5</a:t>
            </a:r>
          </a:p>
          <a:p>
            <a:endParaRPr lang="en-US" b="1" dirty="0"/>
          </a:p>
          <a:p>
            <a:r>
              <a:rPr lang="en-US" b="1" dirty="0"/>
              <a:t> 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D2940A-0E9D-4098-97CD-51D6631446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843" y="1148184"/>
            <a:ext cx="4153193" cy="4056285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0B13E9F-6267-4763-BAC9-B7B6A80446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8380699"/>
              </p:ext>
            </p:extLst>
          </p:nvPr>
        </p:nvGraphicFramePr>
        <p:xfrm>
          <a:off x="5500575" y="251791"/>
          <a:ext cx="4133755" cy="6598126"/>
        </p:xfrm>
        <a:graphic>
          <a:graphicData uri="http://schemas.openxmlformats.org/drawingml/2006/table">
            <a:tbl>
              <a:tblPr/>
              <a:tblGrid>
                <a:gridCol w="686575">
                  <a:extLst>
                    <a:ext uri="{9D8B030D-6E8A-4147-A177-3AD203B41FA5}">
                      <a16:colId xmlns:a16="http://schemas.microsoft.com/office/drawing/2014/main" val="2847504717"/>
                    </a:ext>
                  </a:extLst>
                </a:gridCol>
                <a:gridCol w="3447180">
                  <a:extLst>
                    <a:ext uri="{9D8B030D-6E8A-4147-A177-3AD203B41FA5}">
                      <a16:colId xmlns:a16="http://schemas.microsoft.com/office/drawing/2014/main" val="522362923"/>
                    </a:ext>
                  </a:extLst>
                </a:gridCol>
              </a:tblGrid>
              <a:tr h="145473"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ShowID</a:t>
                      </a:r>
                    </a:p>
                  </a:txBody>
                  <a:tcPr marL="3090" marR="3090" marT="30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ShowName</a:t>
                      </a:r>
                    </a:p>
                  </a:txBody>
                  <a:tcPr marL="3090" marR="3090" marT="30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7078180"/>
                  </a:ext>
                </a:extLst>
              </a:tr>
              <a:tr h="145473"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192</a:t>
                      </a:r>
                    </a:p>
                  </a:txBody>
                  <a:tcPr marL="3090" marR="3090" marT="30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Handy Manny</a:t>
                      </a:r>
                    </a:p>
                  </a:txBody>
                  <a:tcPr marL="3090" marR="3090" marT="30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2979428"/>
                  </a:ext>
                </a:extLst>
              </a:tr>
              <a:tr h="145473"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195</a:t>
                      </a:r>
                    </a:p>
                  </a:txBody>
                  <a:tcPr marL="3090" marR="3090" marT="30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Imagination Movers</a:t>
                      </a:r>
                    </a:p>
                  </a:txBody>
                  <a:tcPr marL="3090" marR="3090" marT="30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5593189"/>
                  </a:ext>
                </a:extLst>
              </a:tr>
              <a:tr h="90921"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68</a:t>
                      </a:r>
                    </a:p>
                  </a:txBody>
                  <a:tcPr marL="3090" marR="3090" marT="30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Today</a:t>
                      </a:r>
                    </a:p>
                  </a:txBody>
                  <a:tcPr marL="3090" marR="3090" marT="30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0875845"/>
                  </a:ext>
                </a:extLst>
              </a:tr>
              <a:tr h="290945"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326</a:t>
                      </a:r>
                    </a:p>
                  </a:txBody>
                  <a:tcPr marL="3090" marR="3090" marT="30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10TV Eyewitness News at 6:00</a:t>
                      </a:r>
                    </a:p>
                  </a:txBody>
                  <a:tcPr marL="3090" marR="3090" marT="30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4623766"/>
                  </a:ext>
                </a:extLst>
              </a:tr>
              <a:tr h="218210"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207</a:t>
                      </a:r>
                    </a:p>
                  </a:txBody>
                  <a:tcPr marL="3090" marR="3090" marT="30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Happy Monster Band</a:t>
                      </a:r>
                    </a:p>
                  </a:txBody>
                  <a:tcPr marL="3090" marR="3090" marT="30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4173724"/>
                  </a:ext>
                </a:extLst>
              </a:tr>
              <a:tr h="290945"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137</a:t>
                      </a:r>
                    </a:p>
                  </a:txBody>
                  <a:tcPr marL="3090" marR="3090" marT="30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10TV Eyewitness News at 5:00</a:t>
                      </a:r>
                    </a:p>
                  </a:txBody>
                  <a:tcPr marL="3090" marR="3090" marT="30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5487489"/>
                  </a:ext>
                </a:extLst>
              </a:tr>
              <a:tr h="145473"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74</a:t>
                      </a:r>
                    </a:p>
                  </a:txBody>
                  <a:tcPr marL="3090" marR="3090" marT="30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Family Guy</a:t>
                      </a:r>
                    </a:p>
                  </a:txBody>
                  <a:tcPr marL="3090" marR="3090" marT="30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9177339"/>
                  </a:ext>
                </a:extLst>
              </a:tr>
              <a:tr h="218210"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140</a:t>
                      </a:r>
                    </a:p>
                  </a:txBody>
                  <a:tcPr marL="3090" marR="3090" marT="30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10TV News HD at 11pm</a:t>
                      </a:r>
                    </a:p>
                  </a:txBody>
                  <a:tcPr marL="3090" marR="3090" marT="30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3034233"/>
                  </a:ext>
                </a:extLst>
              </a:tr>
              <a:tr h="218210"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205</a:t>
                      </a:r>
                    </a:p>
                  </a:txBody>
                  <a:tcPr marL="3090" marR="3090" marT="30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The Backyardigans</a:t>
                      </a:r>
                    </a:p>
                  </a:txBody>
                  <a:tcPr marL="3090" marR="3090" marT="30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9753138"/>
                  </a:ext>
                </a:extLst>
              </a:tr>
              <a:tr h="363681"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77</a:t>
                      </a:r>
                    </a:p>
                  </a:txBody>
                  <a:tcPr marL="3090" marR="3090" marT="30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Disney's Mickey Mouse Clubhouse</a:t>
                      </a:r>
                    </a:p>
                  </a:txBody>
                  <a:tcPr marL="3090" marR="3090" marT="30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6599959"/>
                  </a:ext>
                </a:extLst>
              </a:tr>
              <a:tr h="145473"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173</a:t>
                      </a:r>
                    </a:p>
                  </a:txBody>
                  <a:tcPr marL="3090" marR="3090" marT="30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Wonder Pets!</a:t>
                      </a:r>
                    </a:p>
                  </a:txBody>
                  <a:tcPr marL="3090" marR="3090" marT="30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3420522"/>
                  </a:ext>
                </a:extLst>
              </a:tr>
              <a:tr h="145473"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144</a:t>
                      </a:r>
                    </a:p>
                  </a:txBody>
                  <a:tcPr marL="3090" marR="3090" marT="30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Dora, the Explorer</a:t>
                      </a:r>
                    </a:p>
                  </a:txBody>
                  <a:tcPr marL="3090" marR="3090" marT="30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3853216"/>
                  </a:ext>
                </a:extLst>
              </a:tr>
              <a:tr h="218210"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145</a:t>
                      </a:r>
                    </a:p>
                  </a:txBody>
                  <a:tcPr marL="3090" marR="3090" marT="30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Go, Diego, Go!</a:t>
                      </a:r>
                    </a:p>
                  </a:txBody>
                  <a:tcPr marL="3090" marR="3090" marT="30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5368449"/>
                  </a:ext>
                </a:extLst>
              </a:tr>
              <a:tr h="90921"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280</a:t>
                      </a:r>
                    </a:p>
                  </a:txBody>
                  <a:tcPr marL="3090" marR="3090" marT="30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Olivia</a:t>
                      </a:r>
                    </a:p>
                  </a:txBody>
                  <a:tcPr marL="3090" marR="3090" marT="30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2709248"/>
                  </a:ext>
                </a:extLst>
              </a:tr>
              <a:tr h="145473"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155</a:t>
                      </a:r>
                    </a:p>
                  </a:txBody>
                  <a:tcPr marL="3090" marR="3090" marT="30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Ni Hao, Kai-Lan</a:t>
                      </a:r>
                    </a:p>
                  </a:txBody>
                  <a:tcPr marL="3090" marR="3090" marT="30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592740"/>
                  </a:ext>
                </a:extLst>
              </a:tr>
              <a:tr h="90921"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156</a:t>
                      </a:r>
                    </a:p>
                  </a:txBody>
                  <a:tcPr marL="3090" marR="3090" marT="30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Seinfeld</a:t>
                      </a:r>
                    </a:p>
                  </a:txBody>
                  <a:tcPr marL="3090" marR="3090" marT="30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3627699"/>
                  </a:ext>
                </a:extLst>
              </a:tr>
              <a:tr h="290945"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477</a:t>
                      </a:r>
                    </a:p>
                  </a:txBody>
                  <a:tcPr marL="3090" marR="3090" marT="30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The </a:t>
                      </a:r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NewsHour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with Jim Lehrer</a:t>
                      </a:r>
                    </a:p>
                  </a:txBody>
                  <a:tcPr marL="3090" marR="3090" marT="30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2527962"/>
                  </a:ext>
                </a:extLst>
              </a:tr>
              <a:tr h="145473"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222</a:t>
                      </a:r>
                    </a:p>
                  </a:txBody>
                  <a:tcPr marL="3090" marR="3090" marT="30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Little Einsteins</a:t>
                      </a:r>
                    </a:p>
                  </a:txBody>
                  <a:tcPr marL="3090" marR="3090" marT="30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6649759"/>
                  </a:ext>
                </a:extLst>
              </a:tr>
              <a:tr h="145473"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543</a:t>
                      </a:r>
                    </a:p>
                  </a:txBody>
                  <a:tcPr marL="3090" marR="3090" marT="30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Sesame Street</a:t>
                      </a:r>
                    </a:p>
                  </a:txBody>
                  <a:tcPr marL="3090" marR="3090" marT="30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6017925"/>
                  </a:ext>
                </a:extLst>
              </a:tr>
              <a:tr h="218210"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96</a:t>
                      </a:r>
                    </a:p>
                  </a:txBody>
                  <a:tcPr marL="3090" marR="3090" marT="30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FOX 28 News at 10pm</a:t>
                      </a:r>
                    </a:p>
                  </a:txBody>
                  <a:tcPr marL="3090" marR="3090" marT="30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0559275"/>
                  </a:ext>
                </a:extLst>
              </a:tr>
              <a:tr h="218210"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208</a:t>
                      </a:r>
                    </a:p>
                  </a:txBody>
                  <a:tcPr marL="3090" marR="3090" marT="30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Tasty Time with ZeFronk</a:t>
                      </a:r>
                    </a:p>
                  </a:txBody>
                  <a:tcPr marL="3090" marR="3090" marT="30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208016"/>
                  </a:ext>
                </a:extLst>
              </a:tr>
              <a:tr h="290945"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35</a:t>
                      </a:r>
                    </a:p>
                  </a:txBody>
                  <a:tcPr marL="3090" marR="3090" marT="30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SpongeBob SquarePants</a:t>
                      </a:r>
                    </a:p>
                  </a:txBody>
                  <a:tcPr marL="3090" marR="3090" marT="30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2657660"/>
                  </a:ext>
                </a:extLst>
              </a:tr>
              <a:tr h="145473"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37</a:t>
                      </a:r>
                    </a:p>
                  </a:txBody>
                  <a:tcPr marL="3090" marR="3090" marT="30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Curious George</a:t>
                      </a:r>
                    </a:p>
                  </a:txBody>
                  <a:tcPr marL="3090" marR="3090" marT="30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9360001"/>
                  </a:ext>
                </a:extLst>
              </a:tr>
              <a:tr h="145473"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553</a:t>
                      </a:r>
                    </a:p>
                  </a:txBody>
                  <a:tcPr marL="3090" marR="3090" marT="30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Dragon Tales</a:t>
                      </a:r>
                    </a:p>
                  </a:txBody>
                  <a:tcPr marL="3090" marR="3090" marT="30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4760418"/>
                  </a:ext>
                </a:extLst>
              </a:tr>
              <a:tr h="218210"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490</a:t>
                      </a:r>
                    </a:p>
                  </a:txBody>
                  <a:tcPr marL="3090" marR="3090" marT="30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Clifford the Big Red Dog</a:t>
                      </a:r>
                    </a:p>
                  </a:txBody>
                  <a:tcPr marL="3090" marR="3090" marT="30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2880932"/>
                  </a:ext>
                </a:extLst>
              </a:tr>
              <a:tr h="436418"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45</a:t>
                      </a:r>
                    </a:p>
                  </a:txBody>
                  <a:tcPr marL="3090" marR="3090" marT="30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2009 NCAA Basketball Tournament</a:t>
                      </a:r>
                    </a:p>
                  </a:txBody>
                  <a:tcPr marL="3090" marR="3090" marT="30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591717"/>
                  </a:ext>
                </a:extLst>
              </a:tr>
              <a:tr h="145473"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48</a:t>
                      </a:r>
                    </a:p>
                  </a:txBody>
                  <a:tcPr marL="3090" marR="3090" marT="30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Max and Ruby</a:t>
                      </a:r>
                    </a:p>
                  </a:txBody>
                  <a:tcPr marL="3090" marR="3090" marT="30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5080216"/>
                  </a:ext>
                </a:extLst>
              </a:tr>
              <a:tr h="290945"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219</a:t>
                      </a:r>
                    </a:p>
                  </a:txBody>
                  <a:tcPr marL="3090" marR="3090" marT="30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My Friends Tigger and Pooh</a:t>
                      </a:r>
                    </a:p>
                  </a:txBody>
                  <a:tcPr marL="3090" marR="3090" marT="30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3367232"/>
                  </a:ext>
                </a:extLst>
              </a:tr>
              <a:tr h="90921"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489</a:t>
                      </a:r>
                    </a:p>
                  </a:txBody>
                  <a:tcPr marL="3090" marR="3090" marT="30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Caillou</a:t>
                      </a:r>
                    </a:p>
                  </a:txBody>
                  <a:tcPr marL="3090" marR="3090" marT="30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851699"/>
                  </a:ext>
                </a:extLst>
              </a:tr>
              <a:tr h="145473"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60</a:t>
                      </a:r>
                    </a:p>
                  </a:txBody>
                  <a:tcPr marL="3090" marR="3090" marT="30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NBC 4 at Eleven</a:t>
                      </a:r>
                    </a:p>
                  </a:txBody>
                  <a:tcPr marL="3090" marR="3090" marT="30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7167065"/>
                  </a:ext>
                </a:extLst>
              </a:tr>
              <a:tr h="218210"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234</a:t>
                      </a:r>
                    </a:p>
                  </a:txBody>
                  <a:tcPr marL="3090" marR="3090" marT="30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Jack's Big Music Show</a:t>
                      </a:r>
                    </a:p>
                  </a:txBody>
                  <a:tcPr marL="3090" marR="3090" marT="30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5111252"/>
                  </a:ext>
                </a:extLst>
              </a:tr>
              <a:tr h="145473"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63</a:t>
                      </a:r>
                    </a:p>
                  </a:txBody>
                  <a:tcPr marL="3090" marR="3090" marT="30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Wow </a:t>
                      </a:r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Wow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Wubbzy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090" marR="3090" marT="30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39667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25628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F532F7F-A794-4555-97F2-B52C5F40C3D9}"/>
              </a:ext>
            </a:extLst>
          </p:cNvPr>
          <p:cNvSpPr txBox="1"/>
          <p:nvPr/>
        </p:nvSpPr>
        <p:spPr>
          <a:xfrm>
            <a:off x="874643" y="238539"/>
            <a:ext cx="102969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Kendal Tau correlation and Kendal tau Distances for the 4 list of recommendation</a:t>
            </a:r>
          </a:p>
          <a:p>
            <a:endParaRPr lang="en-US" dirty="0"/>
          </a:p>
          <a:p>
            <a:r>
              <a:rPr lang="en-US" b="1" dirty="0"/>
              <a:t>Kendal Tau correlation   :   ( No of concordant pairs – No of discordant pairs)/ total pairs </a:t>
            </a:r>
          </a:p>
          <a:p>
            <a:endParaRPr lang="en-US" b="1" dirty="0"/>
          </a:p>
          <a:p>
            <a:endParaRPr lang="en-US" b="1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715B87E-4C76-4EAF-9FCE-F3A7953FEF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643" y="1358416"/>
            <a:ext cx="3954616" cy="147754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C25692B-59EA-4F66-840F-F2B529CB0330}"/>
              </a:ext>
            </a:extLst>
          </p:cNvPr>
          <p:cNvSpPr/>
          <p:nvPr/>
        </p:nvSpPr>
        <p:spPr>
          <a:xfrm>
            <a:off x="874643" y="3112742"/>
            <a:ext cx="72489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Kendal Tau Distance :  ( No of Discordance / Total Pairs)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B7F4009-BE10-4C13-A3D5-9117ABD4BD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4948" y="4399379"/>
            <a:ext cx="5998635" cy="200646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B83C980-5B54-4517-B0CD-AFE5FC5ADDE8}"/>
              </a:ext>
            </a:extLst>
          </p:cNvPr>
          <p:cNvSpPr txBox="1"/>
          <p:nvPr/>
        </p:nvSpPr>
        <p:spPr>
          <a:xfrm>
            <a:off x="2438399" y="3871005"/>
            <a:ext cx="5870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Item-Item         User-User                  ItemKNN          WRMF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E59A83E-671A-43D8-A6EC-ECC5ACC717DE}"/>
              </a:ext>
            </a:extLst>
          </p:cNvPr>
          <p:cNvSpPr txBox="1"/>
          <p:nvPr/>
        </p:nvSpPr>
        <p:spPr>
          <a:xfrm>
            <a:off x="874643" y="4305011"/>
            <a:ext cx="587071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Item-Item</a:t>
            </a:r>
          </a:p>
          <a:p>
            <a:endParaRPr lang="en-US" b="1" dirty="0"/>
          </a:p>
          <a:p>
            <a:r>
              <a:rPr lang="en-US" b="1" dirty="0"/>
              <a:t>User-User</a:t>
            </a:r>
          </a:p>
          <a:p>
            <a:endParaRPr lang="en-US" b="1" dirty="0"/>
          </a:p>
          <a:p>
            <a:r>
              <a:rPr lang="en-US" b="1" dirty="0"/>
              <a:t>ItemKNN          </a:t>
            </a:r>
          </a:p>
          <a:p>
            <a:endParaRPr lang="en-US" b="1" dirty="0"/>
          </a:p>
          <a:p>
            <a:r>
              <a:rPr lang="en-US" b="1" dirty="0"/>
              <a:t>WRMF</a:t>
            </a:r>
          </a:p>
        </p:txBody>
      </p:sp>
    </p:spTree>
    <p:extLst>
      <p:ext uri="{BB962C8B-B14F-4D97-AF65-F5344CB8AC3E}">
        <p14:creationId xmlns:p14="http://schemas.microsoft.com/office/powerpoint/2010/main" val="2361456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77EEA641-558E-4776-907A-3AAF71710D0A}"/>
                  </a:ext>
                </a:extLst>
              </p:cNvPr>
              <p:cNvSpPr/>
              <p:nvPr/>
            </p:nvSpPr>
            <p:spPr>
              <a:xfrm>
                <a:off x="515740" y="395117"/>
                <a:ext cx="10012549" cy="62579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The matrix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is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the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user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show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matrix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where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if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an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user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watches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show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then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its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denoted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by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1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else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0</m:t>
                    </m:r>
                  </m:oMath>
                </a14:m>
                <a:endParaRPr lang="en-US" b="0" i="0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𝑢𝑠𝑒𝑟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𝑤𝑎𝑡𝑐h𝑒𝑑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𝑠h𝑜𝑤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b="0" dirty="0">
                    <a:ea typeface="Cambria Math" panose="02040503050406030204" pitchFamily="18" charset="0"/>
                  </a:rPr>
                  <a:t>                                                                         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=0,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𝑜𝑡h𝑒𝑟𝑤𝑖𝑠𝑒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r>
                  <a:rPr lang="en-US" dirty="0"/>
                  <a:t>Each of the  columns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is nothing but the show vector and hence R can be represented as 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1  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…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..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𝑏𝑒𝑖𝑛𝑔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𝑡h𝑒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𝑛𝑢𝑚𝑏𝑒𝑟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𝑜𝑓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𝑢𝑠𝑒𝑟𝑠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r>
                  <a:rPr lang="en-US" dirty="0"/>
                  <a:t>Hence,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Sup>
                                <m:sSubSup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bSup>
                                    <m:sSubSupPr>
                                      <m:ctrlP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bSup>
                                </m:e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..</m:t>
                                  </m:r>
                                </m:e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..</m:t>
                                  </m:r>
                                </m:e>
                                <m:e>
                                  <m:sSubSup>
                                    <m:sSubSupPr>
                                      <m:ctrlP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  <m:sup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bSup>
                                </m:e>
                              </m:eqAr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1  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…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..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p>
                                <m:s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..</m:t>
                              </m:r>
                              <m:sSup>
                                <m:s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..</m:t>
                              </m:r>
                              <m:sSup>
                                <m:s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p>
                                <m:s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..</m:t>
                              </m:r>
                              <m:sSup>
                                <m:s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  <m:e>
                              <m:sSup>
                                <m:s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..</m:t>
                                      </m:r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eqArr>
                                    <m:eqArrPr>
                                      <m:ctrlP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……</m:t>
                                      </m:r>
                                    </m:e>
                                    <m:e>
                                      <m:sSup>
                                        <m:sSupPr>
                                          <m:ctrlPr>
                                            <a:rPr lang="en-US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𝑣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  <m:sup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sSub>
                                        <m:sSubPr>
                                          <m:ctrlPr>
                                            <a:rPr lang="en-US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eqAr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……</m:t>
                                  </m:r>
                                </m:e>
                                <m:e>
                                  <m:sSup>
                                    <m:sSupPr>
                                      <m:ctrlPr>
                                        <a:rPr lang="en-US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  <m:sup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eqArr>
                            </m:e>
                            <m:e>
                              <m:eqArr>
                                <m:eqArr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p>
                                    <m:sSupPr>
                                      <m:ctrlPr>
                                        <a:rPr lang="en-US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  <m:sup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..</m:t>
                                  </m:r>
                                  <m:sSup>
                                    <m:sSupPr>
                                      <m:ctrlPr>
                                        <a:rPr lang="en-US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  <m:sup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</m:e>
                                <m:e>
                                  <m:sSup>
                                    <m:sSupPr>
                                      <m:ctrlPr>
                                        <a:rPr lang="en-US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  <m:sup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..</m:t>
                                  </m:r>
                                  <m:sSup>
                                    <m:sSupPr>
                                      <m:ctrlPr>
                                        <a:rPr lang="en-US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  <m:sup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eqArr>
                            </m:e>
                            <m:e>
                              <m:eqArr>
                                <m:eqArr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p>
                                    <m:sSupPr>
                                      <m:ctrlPr>
                                        <a:rPr lang="en-US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..</m:t>
                                          </m:r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  <m:sup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</m:e>
                                <m:e>
                                  <m:sSup>
                                    <m:sSupPr>
                                      <m:ctrlPr>
                                        <a:rPr lang="en-US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..</m:t>
                                          </m:r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  <m:sup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eqAr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---------- (2) </a:t>
                </a:r>
              </a:p>
              <a:p>
                <a:endParaRPr lang="en-US" dirty="0"/>
              </a:p>
              <a:p>
                <a:r>
                  <a:rPr lang="en-US" dirty="0"/>
                  <a:t>Now from (1) we have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Q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, hence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</m:den>
                              </m:f>
                            </m:e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den>
                              </m:f>
                            </m:e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d>
                                </m:den>
                              </m:f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 -----(3)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77EEA641-558E-4776-907A-3AAF71710D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740" y="395117"/>
                <a:ext cx="10012549" cy="6257932"/>
              </a:xfrm>
              <a:prstGeom prst="rect">
                <a:avLst/>
              </a:prstGeom>
              <a:blipFill>
                <a:blip r:embed="rId2"/>
                <a:stretch>
                  <a:fillRect l="-548" t="-5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2817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39CAB72-5259-4515-AA99-C2C02729C45E}"/>
                  </a:ext>
                </a:extLst>
              </p:cNvPr>
              <p:cNvSpPr txBox="1"/>
              <p:nvPr/>
            </p:nvSpPr>
            <p:spPr>
              <a:xfrm>
                <a:off x="649357" y="556592"/>
                <a:ext cx="10482469" cy="67310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Combining (2) and (3) we have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𝑅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dirty="0"/>
                  <a:t> =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</m:den>
                              </m:f>
                            </m:e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den>
                              </m:f>
                            </m:e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d>
                                </m:den>
                              </m:f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p>
                                <m:s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..</m:t>
                              </m:r>
                              <m:sSup>
                                <m:s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..</m:t>
                              </m:r>
                              <m:sSup>
                                <m:s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p>
                                <m:s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..</m:t>
                              </m:r>
                              <m:sSup>
                                <m:s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  <m:e>
                              <m:sSup>
                                <m:s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..</m:t>
                                      </m:r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eqArr>
                                    <m:eqArrPr>
                                      <m:ctrlP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……</m:t>
                                      </m:r>
                                    </m:e>
                                    <m:e>
                                      <m:sSup>
                                        <m:sSupPr>
                                          <m:ctrlPr>
                                            <a:rPr lang="en-US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𝑣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  <m:sup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sSub>
                                        <m:sSubPr>
                                          <m:ctrlPr>
                                            <a:rPr lang="en-US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eqAr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……</m:t>
                                  </m:r>
                                </m:e>
                                <m:e>
                                  <m:sSup>
                                    <m:sSupPr>
                                      <m:ctrlPr>
                                        <a:rPr lang="en-US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  <m:sup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eqArr>
                            </m:e>
                            <m:e>
                              <m:eqArr>
                                <m:eqArr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p>
                                    <m:sSupPr>
                                      <m:ctrlPr>
                                        <a:rPr lang="en-US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  <m:sup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..</m:t>
                                  </m:r>
                                  <m:sSup>
                                    <m:sSupPr>
                                      <m:ctrlPr>
                                        <a:rPr lang="en-US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  <m:sup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</m:e>
                                <m:e>
                                  <m:sSup>
                                    <m:sSupPr>
                                      <m:ctrlPr>
                                        <a:rPr lang="en-US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  <m:sup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..</m:t>
                                  </m:r>
                                  <m:sSup>
                                    <m:sSupPr>
                                      <m:ctrlPr>
                                        <a:rPr lang="en-US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  <m:sup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eqArr>
                            </m:e>
                            <m:e>
                              <m:eqArr>
                                <m:eqArr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p>
                                    <m:sSupPr>
                                      <m:ctrlPr>
                                        <a:rPr lang="en-US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..</m:t>
                                          </m:r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  <m:sup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</m:e>
                                <m:e>
                                  <m:sSup>
                                    <m:sSupPr>
                                      <m:ctrlPr>
                                        <a:rPr lang="en-US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..</m:t>
                                          </m:r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  <m:sup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eqArr>
                            </m:e>
                          </m:mr>
                        </m:m>
                      </m:e>
                    </m:d>
                  </m:oMath>
                </a14:m>
                <a:r>
                  <a:rPr lang="en-US" b="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</m:den>
                              </m:f>
                            </m:e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</m:den>
                              </m:f>
                            </m:e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d>
                                </m:den>
                              </m:f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                                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sup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num>
                                <m:den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sup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num>
                                <m:den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</m:den>
                              </m:f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..</m:t>
                              </m:r>
                              <m:f>
                                <m:f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sup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num>
                                <m:den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</m:den>
                              </m:f>
                            </m:e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..</m:t>
                              </m:r>
                              <m:f>
                                <m:f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sup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num>
                                <m:den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d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  <m:sup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num>
                                <m:den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  <m:sup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num>
                                <m:den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</m:den>
                              </m:f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..</m:t>
                              </m:r>
                              <m:f>
                                <m:f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  <m:sup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num>
                                <m:den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</m:den>
                              </m:f>
                            </m:e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..</m:t>
                              </m:r>
                              <m:f>
                                <m:f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  <m:sup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num>
                                <m:den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d>
                                </m:den>
                              </m:f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eqArr>
                                    <m:eqArrPr>
                                      <m:ctrlP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……</m:t>
                                      </m:r>
                                    </m:e>
                                    <m:e>
                                      <m:f>
                                        <m:fPr>
                                          <m:ctrlP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p>
                                            <m:sSupPr>
                                              <m:ctrlPr>
                                                <a:rPr lang="en-US" i="1" dirty="0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b="0" i="1" dirty="0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b="0" i="1" dirty="0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𝑣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b="0" i="1" dirty="0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</m:e>
                                            <m:sup>
                                              <m:r>
                                                <a:rPr lang="en-US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𝑇</m:t>
                                              </m:r>
                                            </m:sup>
                                          </m:sSup>
                                          <m:sSub>
                                            <m:sSubPr>
                                              <m:ctrlPr>
                                                <a:rPr lang="en-US" i="1" dirty="0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𝑣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d>
                                            <m:dPr>
                                              <m:begChr m:val="‖"/>
                                              <m:endChr m:val="‖"/>
                                              <m:ctrlPr>
                                                <a:rPr lang="en-US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i="1" dirty="0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b="0" i="1" dirty="0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𝑣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b="0" i="1" dirty="0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  <m:d>
                                            <m:dPr>
                                              <m:begChr m:val="‖"/>
                                              <m:endChr m:val="‖"/>
                                              <m:ctrlPr>
                                                <a:rPr lang="en-US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i="1" dirty="0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b="0" i="1" dirty="0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𝑣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b="0" i="1" dirty="0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den>
                                      </m:f>
                                    </m:e>
                                  </m:eqAr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……</m:t>
                                  </m:r>
                                </m:e>
                                <m:e>
                                  <m:f>
                                    <m:fPr>
                                      <m:ctrlP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en-US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𝑣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</m:e>
                                        <m:sup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sSub>
                                        <m:sSubPr>
                                          <m:ctrlPr>
                                            <a:rPr lang="en-US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d>
                                        <m:dPr>
                                          <m:begChr m:val="‖"/>
                                          <m:endChr m:val="‖"/>
                                          <m:ctrlP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 dirty="0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𝑣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d>
                                        <m:dPr>
                                          <m:begChr m:val="‖"/>
                                          <m:endChr m:val="‖"/>
                                          <m:ctrlP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 dirty="0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𝑣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den>
                                  </m:f>
                                </m:e>
                              </m:eqArr>
                            </m:e>
                            <m:e>
                              <m:eqArr>
                                <m:eqArr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f>
                                    <m:fPr>
                                      <m:ctrlP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en-US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𝑣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  <m:sup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sSub>
                                        <m:sSubPr>
                                          <m:ctrlPr>
                                            <a:rPr lang="en-US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d>
                                        <m:dPr>
                                          <m:begChr m:val="‖"/>
                                          <m:endChr m:val="‖"/>
                                          <m:ctrlP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 dirty="0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𝑣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d>
                                        <m:dPr>
                                          <m:begChr m:val="‖"/>
                                          <m:endChr m:val="‖"/>
                                          <m:ctrlP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 dirty="0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𝑣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den>
                                  </m:f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..</m:t>
                                  </m:r>
                                  <m:f>
                                    <m:fPr>
                                      <m:ctrlP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en-US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𝑣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  <m:sup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sSub>
                                        <m:sSubPr>
                                          <m:ctrlPr>
                                            <a:rPr lang="en-US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d>
                                        <m:dPr>
                                          <m:begChr m:val="‖"/>
                                          <m:endChr m:val="‖"/>
                                          <m:ctrlP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 dirty="0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𝑣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d>
                                        <m:dPr>
                                          <m:begChr m:val="‖"/>
                                          <m:endChr m:val="‖"/>
                                          <m:ctrlP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 dirty="0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𝑣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den>
                                  </m:f>
                                </m:e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</m:e>
                                <m:e>
                                  <m:f>
                                    <m:fPr>
                                      <m:ctrlP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en-US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𝑣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</m:e>
                                        <m:sup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sSub>
                                        <m:sSubPr>
                                          <m:ctrlPr>
                                            <a:rPr lang="en-US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d>
                                        <m:dPr>
                                          <m:begChr m:val="‖"/>
                                          <m:endChr m:val="‖"/>
                                          <m:ctrlP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 dirty="0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𝑣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d>
                                        <m:dPr>
                                          <m:begChr m:val="‖"/>
                                          <m:endChr m:val="‖"/>
                                          <m:ctrlP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 dirty="0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𝑣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den>
                                  </m:f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..</m:t>
                                  </m:r>
                                  <m:f>
                                    <m:fPr>
                                      <m:ctrlP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en-US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𝑣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</m:e>
                                        <m:sup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sSub>
                                        <m:sSubPr>
                                          <m:ctrlPr>
                                            <a:rPr lang="en-US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d>
                                        <m:dPr>
                                          <m:begChr m:val="‖"/>
                                          <m:endChr m:val="‖"/>
                                          <m:ctrlP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 dirty="0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𝑣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d>
                                        <m:dPr>
                                          <m:begChr m:val="‖"/>
                                          <m:endChr m:val="‖"/>
                                          <m:ctrlP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 dirty="0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𝑣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den>
                                  </m:f>
                                </m:e>
                              </m:eqArr>
                            </m:e>
                            <m:e>
                              <m:eqArr>
                                <m:eqArr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..</m:t>
                                  </m:r>
                                  <m:f>
                                    <m:fPr>
                                      <m:ctrlP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en-US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𝑣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  <m:sup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sSub>
                                        <m:sSubPr>
                                          <m:ctrlPr>
                                            <a:rPr lang="en-US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d>
                                        <m:dPr>
                                          <m:begChr m:val="‖"/>
                                          <m:endChr m:val="‖"/>
                                          <m:ctrlP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 dirty="0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𝑣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d>
                                        <m:dPr>
                                          <m:begChr m:val="‖"/>
                                          <m:endChr m:val="‖"/>
                                          <m:ctrlP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 dirty="0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𝑣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den>
                                  </m:f>
                                </m:e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</m:e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..</m:t>
                                  </m:r>
                                  <m:f>
                                    <m:fPr>
                                      <m:ctrlP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en-US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𝑣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</m:e>
                                        <m:sup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sSub>
                                        <m:sSubPr>
                                          <m:ctrlPr>
                                            <a:rPr lang="en-US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d>
                                        <m:dPr>
                                          <m:begChr m:val="‖"/>
                                          <m:endChr m:val="‖"/>
                                          <m:ctrlP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 dirty="0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𝑣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d>
                                        <m:dPr>
                                          <m:begChr m:val="‖"/>
                                          <m:endChr m:val="‖"/>
                                          <m:ctrlP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 dirty="0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𝑣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den>
                                  </m:f>
                                </m:e>
                              </m:eqAr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endParaRPr lang="en-US" dirty="0"/>
              </a:p>
              <a:p>
                <a:r>
                  <a:rPr lang="en-US" dirty="0"/>
                  <a:t>Hence we can see each of the entries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the cosine similarity between the pair of item(show) vectors  corresponding to that matrix indices.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39CAB72-5259-4515-AA99-C2C02729C4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357" y="556592"/>
                <a:ext cx="10482469" cy="6731010"/>
              </a:xfrm>
              <a:prstGeom prst="rect">
                <a:avLst/>
              </a:prstGeom>
              <a:blipFill>
                <a:blip r:embed="rId2"/>
                <a:stretch>
                  <a:fillRect l="-524" t="-4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5900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89C337F-7049-4609-84C3-7DC77EE63343}"/>
                  </a:ext>
                </a:extLst>
              </p:cNvPr>
              <p:cNvSpPr txBox="1"/>
              <p:nvPr/>
            </p:nvSpPr>
            <p:spPr>
              <a:xfrm>
                <a:off x="821634" y="583095"/>
                <a:ext cx="9886122" cy="69744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Now we have to prove that the elements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𝑅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dirty="0"/>
                  <a:t> denotes the cosine similarity between the user vectors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 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 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Hence</m:t>
                    </m:r>
                    <m:r>
                      <a:rPr lang="en-US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here</m:t>
                    </m:r>
                    <m:r>
                      <a:rPr lang="en-US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element</m:t>
                    </m:r>
                    <m:r>
                      <a:rPr lang="en-US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∈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US" dirty="0"/>
                  <a:t> should represent the cosine similarity between user vectors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r>
                  <a:rPr lang="en-US" dirty="0"/>
                  <a:t>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num>
                      <m:den>
                        <m:d>
                          <m:dPr>
                            <m:begChr m:val="‖"/>
                            <m:endChr m:val="‖"/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d>
                          <m:dPr>
                            <m:begChr m:val="‖"/>
                            <m:endChr m:val="‖"/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r>
                  <a:rPr lang="en-US" dirty="0"/>
                  <a:t> ,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.</m:t>
                        </m:r>
                      </m:e>
                    </m:d>
                  </m:oMath>
                </a14:m>
                <a:r>
                  <a:rPr lang="en-US" dirty="0"/>
                  <a:t> is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norm 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 matrix contains the no of shows that a particular user has watched i.e  P is a diagonal matrix that would contain the square of the l2 norm of each user vector.</a:t>
                </a:r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sSub>
                                  <m:sSubPr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sSub>
                                  <m:sSubPr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sSub>
                                  <m:sSubPr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‖"/>
                                        <m:endChr m:val="‖"/>
                                        <m:ctrlP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i="1" dirty="0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𝑢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‖"/>
                                        <m:endChr m:val="‖"/>
                                        <m:ctrlP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i="1" dirty="0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𝑢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‖"/>
                                        <m:endChr m:val="‖"/>
                                        <m:ctrlP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i="1" dirty="0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𝑢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𝑚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 −−−−</m:t>
                      </m:r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  <a:p>
                <a:pPr/>
                <a:endParaRPr lang="en-US" dirty="0"/>
              </a:p>
              <a:p>
                <a:r>
                  <a:rPr lang="en-US" dirty="0"/>
                  <a:t>Each of the  rows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is nothing but the transpose of the user vector and hence R can be represented as 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Sup>
                                <m:sSubSup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bSup>
                                    <m:sSubSupPr>
                                      <m:ctrlP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bSup>
                                </m:e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..</m:t>
                                  </m:r>
                                </m:e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..</m:t>
                                  </m:r>
                                </m:e>
                                <m:e>
                                  <m:sSubSup>
                                    <m:sSubSupPr>
                                      <m:ctrlP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  <m:sup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bSup>
                                </m:e>
                              </m:eqAr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𝑏𝑒𝑖𝑛𝑔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𝑡h𝑒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𝑛𝑢𝑚𝑏𝑒𝑟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𝑜𝑓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𝑠h𝑜𝑤𝑠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/>
                <a:endParaRPr lang="en-US" b="0" dirty="0"/>
              </a:p>
              <a:p>
                <a:pPr/>
                <a:endParaRPr lang="en-US" dirty="0"/>
              </a:p>
              <a:p>
                <a:pPr/>
                <a:endParaRPr 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89C337F-7049-4609-84C3-7DC77EE633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634" y="583095"/>
                <a:ext cx="9886122" cy="6974473"/>
              </a:xfrm>
              <a:prstGeom prst="rect">
                <a:avLst/>
              </a:prstGeom>
              <a:blipFill>
                <a:blip r:embed="rId2"/>
                <a:stretch>
                  <a:fillRect l="-5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9678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84EA1B37-5EED-4486-A326-2F1F32B02967}"/>
                  </a:ext>
                </a:extLst>
              </p:cNvPr>
              <p:cNvSpPr/>
              <p:nvPr/>
            </p:nvSpPr>
            <p:spPr>
              <a:xfrm>
                <a:off x="795131" y="189907"/>
                <a:ext cx="6096000" cy="4487767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en-US" dirty="0"/>
                  <a:t>Hence,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𝑅</m:t>
                      </m:r>
                      <m:sSup>
                        <m:s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Sup>
                                      <m:sSubSupPr>
                                        <m:ctrlP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bSup>
                                  </m:e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..</m:t>
                                    </m:r>
                                  </m:e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..</m:t>
                                    </m:r>
                                  </m:e>
                                  <m:e>
                                    <m:sSubSup>
                                      <m:sSubSupPr>
                                        <m:ctrlP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  <m:sup>
                                        <m: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bSup>
                                  </m:e>
                                </m:eqAr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1  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 …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..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endParaRPr lang="en-US" b="0" i="1" dirty="0">
                  <a:latin typeface="Cambria Math" panose="02040503050406030204" pitchFamily="18" charset="0"/>
                </a:endParaRPr>
              </a:p>
              <a:p>
                <a:r>
                  <a:rPr lang="en-US" i="1" dirty="0">
                    <a:latin typeface="Cambria Math" panose="02040503050406030204" pitchFamily="18" charset="0"/>
                  </a:rPr>
                  <a:t>=   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p>
                                <m:s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..</m:t>
                              </m:r>
                              <m:sSup>
                                <m:s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..</m:t>
                              </m:r>
                              <m:sSup>
                                <m:s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p>
                                <m:s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..</m:t>
                              </m:r>
                              <m:sSup>
                                <m:s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  <m:e>
                              <m:sSup>
                                <m:s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..</m:t>
                                      </m:r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eqArr>
                                    <m:eqArrPr>
                                      <m:ctrlP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……</m:t>
                                      </m:r>
                                    </m:e>
                                    <m:e>
                                      <m:sSup>
                                        <m:sSupPr>
                                          <m:ctrlPr>
                                            <a:rPr lang="en-US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𝑢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  <m:sup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sSub>
                                        <m:sSubPr>
                                          <m:ctrlPr>
                                            <a:rPr lang="en-US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eqAr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……</m:t>
                                  </m:r>
                                </m:e>
                                <m:e>
                                  <m:sSup>
                                    <m:sSupPr>
                                      <m:ctrlPr>
                                        <a:rPr lang="en-US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  <m:sup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eqArr>
                            </m:e>
                            <m:e>
                              <m:eqArr>
                                <m:eqArr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p>
                                    <m:sSupPr>
                                      <m:ctrlPr>
                                        <a:rPr lang="en-US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  <m:sup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..</m:t>
                                  </m:r>
                                  <m:sSup>
                                    <m:sSupPr>
                                      <m:ctrlPr>
                                        <a:rPr lang="en-US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  <m:sup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</m:e>
                                <m:e>
                                  <m:sSup>
                                    <m:sSupPr>
                                      <m:ctrlPr>
                                        <a:rPr lang="en-US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  <m:sup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..</m:t>
                                  </m:r>
                                  <m:sSup>
                                    <m:sSupPr>
                                      <m:ctrlPr>
                                        <a:rPr lang="en-US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  <m:sup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eqArr>
                            </m:e>
                            <m:e>
                              <m:eqArr>
                                <m:eqArr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p>
                                    <m:sSupPr>
                                      <m:ctrlPr>
                                        <a:rPr lang="en-US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..</m:t>
                                          </m:r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  <m:sup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</m:e>
                                <m:e>
                                  <m:sSup>
                                    <m:sSupPr>
                                      <m:ctrlPr>
                                        <a:rPr lang="en-US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..</m:t>
                                          </m:r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  <m:sup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e>
                              </m:eqAr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         ---------- (5)</a:t>
                </a:r>
              </a:p>
              <a:p>
                <a:r>
                  <a:rPr lang="en-US" dirty="0"/>
                  <a:t> 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84EA1B37-5EED-4486-A326-2F1F32B029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131" y="189907"/>
                <a:ext cx="6096000" cy="4487767"/>
              </a:xfrm>
              <a:prstGeom prst="rect">
                <a:avLst/>
              </a:prstGeom>
              <a:blipFill>
                <a:blip r:embed="rId2"/>
                <a:stretch>
                  <a:fillRect l="-800" t="-6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9F6AA6E-A371-42C5-9E16-8F7859C76F84}"/>
                  </a:ext>
                </a:extLst>
              </p:cNvPr>
              <p:cNvSpPr/>
              <p:nvPr/>
            </p:nvSpPr>
            <p:spPr>
              <a:xfrm>
                <a:off x="1152939" y="4267463"/>
                <a:ext cx="6096000" cy="2351734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en-US" dirty="0"/>
                  <a:t>Now from (4) we have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, hence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</m:den>
                              </m:f>
                            </m:e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den>
                              </m:f>
                            </m:e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d>
                                </m:den>
                              </m:f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 -----             (6)</a:t>
                </a:r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9F6AA6E-A371-42C5-9E16-8F7859C76F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2939" y="4267463"/>
                <a:ext cx="6096000" cy="2351734"/>
              </a:xfrm>
              <a:prstGeom prst="rect">
                <a:avLst/>
              </a:prstGeom>
              <a:blipFill>
                <a:blip r:embed="rId3"/>
                <a:stretch>
                  <a:fillRect l="-8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0407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6F39DAF-8F93-4038-86F6-FE8AD9384C66}"/>
                  </a:ext>
                </a:extLst>
              </p:cNvPr>
              <p:cNvSpPr txBox="1"/>
              <p:nvPr/>
            </p:nvSpPr>
            <p:spPr>
              <a:xfrm>
                <a:off x="649357" y="556592"/>
                <a:ext cx="10482469" cy="67310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Combining (5) and (6) we have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𝑅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dirty="0"/>
                  <a:t> 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</m:den>
                              </m:f>
                            </m:e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den>
                              </m:f>
                            </m:e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d>
                                </m:den>
                              </m:f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p>
                                <m:s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..</m:t>
                              </m:r>
                              <m:sSup>
                                <m:s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..</m:t>
                              </m:r>
                              <m:sSup>
                                <m:s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p>
                                <m:s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..</m:t>
                              </m:r>
                              <m:sSup>
                                <m:s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  <m:e>
                              <m:sSup>
                                <m:s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..</m:t>
                                      </m:r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eqArr>
                                    <m:eqArrPr>
                                      <m:ctrlP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……</m:t>
                                      </m:r>
                                    </m:e>
                                    <m:e>
                                      <m:sSup>
                                        <m:sSupPr>
                                          <m:ctrlPr>
                                            <a:rPr lang="en-US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𝑢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  <m:sup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sSub>
                                        <m:sSubPr>
                                          <m:ctrlPr>
                                            <a:rPr lang="en-US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eqAr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……</m:t>
                                  </m:r>
                                </m:e>
                                <m:e>
                                  <m:sSup>
                                    <m:sSupPr>
                                      <m:ctrlPr>
                                        <a:rPr lang="en-US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  <m:sup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eqArr>
                            </m:e>
                            <m:e>
                              <m:eqArr>
                                <m:eqArr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p>
                                    <m:sSupPr>
                                      <m:ctrlPr>
                                        <a:rPr lang="en-US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  <m:sup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..</m:t>
                                  </m:r>
                                  <m:sSup>
                                    <m:sSupPr>
                                      <m:ctrlPr>
                                        <a:rPr lang="en-US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  <m:sup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</m:e>
                                <m:e>
                                  <m:sSup>
                                    <m:sSupPr>
                                      <m:ctrlPr>
                                        <a:rPr lang="en-US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  <m:sup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..</m:t>
                                  </m:r>
                                  <m:sSup>
                                    <m:sSupPr>
                                      <m:ctrlPr>
                                        <a:rPr lang="en-US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  <m:sup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eqArr>
                            </m:e>
                            <m:e>
                              <m:eqArr>
                                <m:eqArr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p>
                                    <m:sSupPr>
                                      <m:ctrlPr>
                                        <a:rPr lang="en-US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..</m:t>
                                          </m:r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  <m:sup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</m:e>
                                <m:e>
                                  <m:sSup>
                                    <m:sSupPr>
                                      <m:ctrlPr>
                                        <a:rPr lang="en-US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..</m:t>
                                          </m:r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  <m:sup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e>
                              </m:eqAr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</m:den>
                              </m:f>
                            </m:e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den>
                              </m:f>
                            </m:e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d>
                                </m:den>
                              </m:f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                                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sup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num>
                                <m:den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sup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num>
                                <m:den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</m:den>
                              </m:f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..</m:t>
                              </m:r>
                              <m:f>
                                <m:f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sup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num>
                                <m:den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</m:den>
                              </m:f>
                            </m:e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..</m:t>
                              </m:r>
                              <m:f>
                                <m:f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sup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num>
                                <m:den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d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  <m:sup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num>
                                <m:den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  <m:sup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num>
                                <m:den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</m:den>
                              </m:f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..</m:t>
                              </m:r>
                              <m:f>
                                <m:f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  <m:sup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num>
                                <m:den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</m:den>
                              </m:f>
                            </m:e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..</m:t>
                              </m:r>
                              <m:f>
                                <m:f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  <m:sup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num>
                                <m:den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d>
                                </m:den>
                              </m:f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eqArr>
                                    <m:eqArrPr>
                                      <m:ctrlP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……</m:t>
                                      </m:r>
                                    </m:e>
                                    <m:e>
                                      <m:f>
                                        <m:fPr>
                                          <m:ctrlP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p>
                                            <m:sSupPr>
                                              <m:ctrlPr>
                                                <a:rPr lang="en-US" i="1" dirty="0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b="0" i="1" dirty="0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b="0" i="1" dirty="0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𝑢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b="0" i="1" dirty="0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</m:e>
                                            <m:sup>
                                              <m:r>
                                                <a:rPr lang="en-US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𝑇</m:t>
                                              </m:r>
                                            </m:sup>
                                          </m:sSup>
                                          <m:sSub>
                                            <m:sSubPr>
                                              <m:ctrlPr>
                                                <a:rPr lang="en-US" i="1" dirty="0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𝑢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d>
                                            <m:dPr>
                                              <m:begChr m:val="‖"/>
                                              <m:endChr m:val="‖"/>
                                              <m:ctrlPr>
                                                <a:rPr lang="en-US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i="1" dirty="0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b="0" i="1" dirty="0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𝑢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b="0" i="1" dirty="0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  <m:d>
                                            <m:dPr>
                                              <m:begChr m:val="‖"/>
                                              <m:endChr m:val="‖"/>
                                              <m:ctrlPr>
                                                <a:rPr lang="en-US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i="1" dirty="0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b="0" i="1" dirty="0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𝑢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b="0" i="1" dirty="0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den>
                                      </m:f>
                                    </m:e>
                                  </m:eqAr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……</m:t>
                                  </m:r>
                                </m:e>
                                <m:e>
                                  <m:f>
                                    <m:fPr>
                                      <m:ctrlP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en-US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𝑢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𝑚</m:t>
                                              </m:r>
                                            </m:sub>
                                          </m:sSub>
                                        </m:e>
                                        <m:sup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sSub>
                                        <m:sSubPr>
                                          <m:ctrlPr>
                                            <a:rPr lang="en-US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d>
                                        <m:dPr>
                                          <m:begChr m:val="‖"/>
                                          <m:endChr m:val="‖"/>
                                          <m:ctrlP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 dirty="0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𝑢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𝑚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d>
                                        <m:dPr>
                                          <m:begChr m:val="‖"/>
                                          <m:endChr m:val="‖"/>
                                          <m:ctrlP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 dirty="0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𝑢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den>
                                  </m:f>
                                </m:e>
                              </m:eqArr>
                            </m:e>
                            <m:e>
                              <m:eqArr>
                                <m:eqArr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f>
                                    <m:fPr>
                                      <m:ctrlP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en-US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𝑢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  <m:sup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sSub>
                                        <m:sSubPr>
                                          <m:ctrlPr>
                                            <a:rPr lang="en-US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d>
                                        <m:dPr>
                                          <m:begChr m:val="‖"/>
                                          <m:endChr m:val="‖"/>
                                          <m:ctrlP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 dirty="0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𝑢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d>
                                        <m:dPr>
                                          <m:begChr m:val="‖"/>
                                          <m:endChr m:val="‖"/>
                                          <m:ctrlP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 dirty="0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𝑢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den>
                                  </m:f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..</m:t>
                                  </m:r>
                                  <m:f>
                                    <m:fPr>
                                      <m:ctrlP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en-US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𝑢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  <m:sup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sSub>
                                        <m:sSubPr>
                                          <m:ctrlPr>
                                            <a:rPr lang="en-US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d>
                                        <m:dPr>
                                          <m:begChr m:val="‖"/>
                                          <m:endChr m:val="‖"/>
                                          <m:ctrlP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 dirty="0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𝑢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d>
                                        <m:dPr>
                                          <m:begChr m:val="‖"/>
                                          <m:endChr m:val="‖"/>
                                          <m:ctrlP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 dirty="0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𝑢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den>
                                  </m:f>
                                </m:e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</m:e>
                                <m:e>
                                  <m:f>
                                    <m:fPr>
                                      <m:ctrlP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en-US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𝑢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𝑚</m:t>
                                              </m:r>
                                            </m:sub>
                                          </m:sSub>
                                        </m:e>
                                        <m:sup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sSub>
                                        <m:sSubPr>
                                          <m:ctrlPr>
                                            <a:rPr lang="en-US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d>
                                        <m:dPr>
                                          <m:begChr m:val="‖"/>
                                          <m:endChr m:val="‖"/>
                                          <m:ctrlP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 dirty="0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𝑢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𝑚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d>
                                        <m:dPr>
                                          <m:begChr m:val="‖"/>
                                          <m:endChr m:val="‖"/>
                                          <m:ctrlP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 dirty="0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𝑢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𝑚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den>
                                  </m:f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..</m:t>
                                  </m:r>
                                  <m:f>
                                    <m:fPr>
                                      <m:ctrlP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en-US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𝑢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𝑚</m:t>
                                              </m:r>
                                            </m:sub>
                                          </m:sSub>
                                        </m:e>
                                        <m:sup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sSub>
                                        <m:sSubPr>
                                          <m:ctrlPr>
                                            <a:rPr lang="en-US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d>
                                        <m:dPr>
                                          <m:begChr m:val="‖"/>
                                          <m:endChr m:val="‖"/>
                                          <m:ctrlP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 dirty="0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𝑢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𝑚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d>
                                        <m:dPr>
                                          <m:begChr m:val="‖"/>
                                          <m:endChr m:val="‖"/>
                                          <m:ctrlP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 dirty="0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𝑢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den>
                                  </m:f>
                                </m:e>
                              </m:eqArr>
                            </m:e>
                            <m:e>
                              <m:eqArr>
                                <m:eqArr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..</m:t>
                                  </m:r>
                                  <m:f>
                                    <m:fPr>
                                      <m:ctrlP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en-US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𝑢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  <m:sup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sSub>
                                        <m:sSubPr>
                                          <m:ctrlPr>
                                            <a:rPr lang="en-US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d>
                                        <m:dPr>
                                          <m:begChr m:val="‖"/>
                                          <m:endChr m:val="‖"/>
                                          <m:ctrlP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 dirty="0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𝑢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𝑚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d>
                                        <m:dPr>
                                          <m:begChr m:val="‖"/>
                                          <m:endChr m:val="‖"/>
                                          <m:ctrlP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 dirty="0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𝑢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𝑚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den>
                                  </m:f>
                                </m:e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</m:e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..</m:t>
                                  </m:r>
                                  <m:f>
                                    <m:fPr>
                                      <m:ctrlP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en-US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𝑢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𝑚</m:t>
                                              </m:r>
                                            </m:sub>
                                          </m:sSub>
                                        </m:e>
                                        <m:sup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sSub>
                                        <m:sSubPr>
                                          <m:ctrlPr>
                                            <a:rPr lang="en-US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d>
                                        <m:dPr>
                                          <m:begChr m:val="‖"/>
                                          <m:endChr m:val="‖"/>
                                          <m:ctrlP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 dirty="0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𝑢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𝑚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d>
                                        <m:dPr>
                                          <m:begChr m:val="‖"/>
                                          <m:endChr m:val="‖"/>
                                          <m:ctrlP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 dirty="0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𝑢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𝑚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den>
                                  </m:f>
                                </m:e>
                              </m:eqAr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----(7)</a:t>
                </a:r>
              </a:p>
              <a:p>
                <a:endParaRPr lang="en-US" dirty="0"/>
              </a:p>
              <a:p>
                <a:r>
                  <a:rPr lang="en-US" dirty="0"/>
                  <a:t>Hence we can see each of the entries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the cosine similarity between the pair of user vectors  corresponding to that matrix indices.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6F39DAF-8F93-4038-86F6-FE8AD9384C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357" y="556592"/>
                <a:ext cx="10482469" cy="6731010"/>
              </a:xfrm>
              <a:prstGeom prst="rect">
                <a:avLst/>
              </a:prstGeom>
              <a:blipFill>
                <a:blip r:embed="rId2"/>
                <a:stretch>
                  <a:fillRect l="-524" t="-4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38104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7DC6F73-9053-4D9A-886F-1E5DF43313EC}"/>
                  </a:ext>
                </a:extLst>
              </p:cNvPr>
              <p:cNvSpPr txBox="1"/>
              <p:nvPr/>
            </p:nvSpPr>
            <p:spPr>
              <a:xfrm>
                <a:off x="636104" y="265043"/>
                <a:ext cx="10310192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The same expressions would have held true if we have rating 1-5 since the expressions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𝑎𝑛𝑑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would still have yielded the cosine similarity matrices. </a:t>
                </a:r>
              </a:p>
              <a:p>
                <a:endParaRPr lang="en-US" dirty="0"/>
              </a:p>
              <a:p>
                <a:r>
                  <a:rPr lang="en-US" b="1" dirty="0"/>
                  <a:t>Please move to the next page 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7DC6F73-9053-4D9A-886F-1E5DF43313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104" y="265043"/>
                <a:ext cx="10310192" cy="1200329"/>
              </a:xfrm>
              <a:prstGeom prst="rect">
                <a:avLst/>
              </a:prstGeom>
              <a:blipFill>
                <a:blip r:embed="rId2"/>
                <a:stretch>
                  <a:fillRect l="-473" t="-2538" b="-7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31549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D326203-91F2-4725-AF79-1FAB8AB11233}"/>
                  </a:ext>
                </a:extLst>
              </p:cNvPr>
              <p:cNvSpPr txBox="1"/>
              <p:nvPr/>
            </p:nvSpPr>
            <p:spPr>
              <a:xfrm>
                <a:off x="569844" y="-507542"/>
                <a:ext cx="10111408" cy="68550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b="1" dirty="0"/>
              </a:p>
              <a:p>
                <a:endParaRPr lang="en-US" b="1" dirty="0"/>
              </a:p>
              <a:p>
                <a:r>
                  <a:rPr lang="en-US" b="1" dirty="0"/>
                  <a:t>Exercise 3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sup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num>
                                <m:den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sup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num>
                                <m:den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</m:den>
                              </m:f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..</m:t>
                              </m:r>
                              <m:f>
                                <m:f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sup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num>
                                <m:den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</m:den>
                              </m:f>
                            </m:e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..</m:t>
                              </m:r>
                              <m:f>
                                <m:f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sup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num>
                                <m:den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d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  <m:sup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num>
                                <m:den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  <m:sup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num>
                                <m:den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</m:den>
                              </m:f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..</m:t>
                              </m:r>
                              <m:f>
                                <m:f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  <m:sup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num>
                                <m:den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</m:den>
                              </m:f>
                            </m:e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..</m:t>
                              </m:r>
                              <m:f>
                                <m:f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  <m:sup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num>
                                <m:den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d>
                                </m:den>
                              </m:f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eqArr>
                                    <m:eqArrPr>
                                      <m:ctrlP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……</m:t>
                                      </m:r>
                                    </m:e>
                                    <m:e>
                                      <m:f>
                                        <m:fPr>
                                          <m:ctrlP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p>
                                            <m:sSupPr>
                                              <m:ctrlPr>
                                                <a:rPr lang="en-US" i="1" dirty="0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b="0" i="1" dirty="0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b="0" i="1" dirty="0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𝑢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b="0" i="1" dirty="0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</m:e>
                                            <m:sup>
                                              <m:r>
                                                <a:rPr lang="en-US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𝑇</m:t>
                                              </m:r>
                                            </m:sup>
                                          </m:sSup>
                                          <m:sSub>
                                            <m:sSubPr>
                                              <m:ctrlPr>
                                                <a:rPr lang="en-US" i="1" dirty="0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𝑢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d>
                                            <m:dPr>
                                              <m:begChr m:val="‖"/>
                                              <m:endChr m:val="‖"/>
                                              <m:ctrlPr>
                                                <a:rPr lang="en-US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i="1" dirty="0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b="0" i="1" dirty="0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𝑢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b="0" i="1" dirty="0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  <m:d>
                                            <m:dPr>
                                              <m:begChr m:val="‖"/>
                                              <m:endChr m:val="‖"/>
                                              <m:ctrlPr>
                                                <a:rPr lang="en-US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i="1" dirty="0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b="0" i="1" dirty="0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𝑢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b="0" i="1" dirty="0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den>
                                      </m:f>
                                    </m:e>
                                  </m:eqAr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……</m:t>
                                  </m:r>
                                </m:e>
                                <m:e>
                                  <m:f>
                                    <m:fPr>
                                      <m:ctrlP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en-US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𝑢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𝑚</m:t>
                                              </m:r>
                                            </m:sub>
                                          </m:sSub>
                                        </m:e>
                                        <m:sup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sSub>
                                        <m:sSubPr>
                                          <m:ctrlPr>
                                            <a:rPr lang="en-US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d>
                                        <m:dPr>
                                          <m:begChr m:val="‖"/>
                                          <m:endChr m:val="‖"/>
                                          <m:ctrlP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 dirty="0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𝑢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𝑚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d>
                                        <m:dPr>
                                          <m:begChr m:val="‖"/>
                                          <m:endChr m:val="‖"/>
                                          <m:ctrlP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 dirty="0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𝑢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den>
                                  </m:f>
                                </m:e>
                              </m:eqArr>
                            </m:e>
                            <m:e>
                              <m:eqArr>
                                <m:eqArr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f>
                                    <m:fPr>
                                      <m:ctrlP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en-US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𝑢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  <m:sup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sSub>
                                        <m:sSubPr>
                                          <m:ctrlPr>
                                            <a:rPr lang="en-US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d>
                                        <m:dPr>
                                          <m:begChr m:val="‖"/>
                                          <m:endChr m:val="‖"/>
                                          <m:ctrlP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 dirty="0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𝑢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d>
                                        <m:dPr>
                                          <m:begChr m:val="‖"/>
                                          <m:endChr m:val="‖"/>
                                          <m:ctrlP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 dirty="0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𝑢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den>
                                  </m:f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..</m:t>
                                  </m:r>
                                  <m:f>
                                    <m:fPr>
                                      <m:ctrlP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en-US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𝑢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  <m:sup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sSub>
                                        <m:sSubPr>
                                          <m:ctrlPr>
                                            <a:rPr lang="en-US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d>
                                        <m:dPr>
                                          <m:begChr m:val="‖"/>
                                          <m:endChr m:val="‖"/>
                                          <m:ctrlP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 dirty="0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𝑢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d>
                                        <m:dPr>
                                          <m:begChr m:val="‖"/>
                                          <m:endChr m:val="‖"/>
                                          <m:ctrlP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 dirty="0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𝑢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den>
                                  </m:f>
                                </m:e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</m:e>
                                <m:e>
                                  <m:f>
                                    <m:fPr>
                                      <m:ctrlP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en-US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𝑢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𝑚</m:t>
                                              </m:r>
                                            </m:sub>
                                          </m:sSub>
                                        </m:e>
                                        <m:sup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sSub>
                                        <m:sSubPr>
                                          <m:ctrlPr>
                                            <a:rPr lang="en-US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d>
                                        <m:dPr>
                                          <m:begChr m:val="‖"/>
                                          <m:endChr m:val="‖"/>
                                          <m:ctrlP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 dirty="0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𝑢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𝑚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d>
                                        <m:dPr>
                                          <m:begChr m:val="‖"/>
                                          <m:endChr m:val="‖"/>
                                          <m:ctrlP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 dirty="0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𝑢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𝑚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den>
                                  </m:f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..</m:t>
                                  </m:r>
                                  <m:f>
                                    <m:fPr>
                                      <m:ctrlP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en-US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𝑢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𝑚</m:t>
                                              </m:r>
                                            </m:sub>
                                          </m:sSub>
                                        </m:e>
                                        <m:sup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sSub>
                                        <m:sSubPr>
                                          <m:ctrlPr>
                                            <a:rPr lang="en-US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d>
                                        <m:dPr>
                                          <m:begChr m:val="‖"/>
                                          <m:endChr m:val="‖"/>
                                          <m:ctrlP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 dirty="0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𝑢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𝑚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d>
                                        <m:dPr>
                                          <m:begChr m:val="‖"/>
                                          <m:endChr m:val="‖"/>
                                          <m:ctrlP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 dirty="0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𝑢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den>
                                  </m:f>
                                </m:e>
                              </m:eqArr>
                            </m:e>
                            <m:e>
                              <m:eqArr>
                                <m:eqArr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..</m:t>
                                  </m:r>
                                  <m:f>
                                    <m:fPr>
                                      <m:ctrlP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en-US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𝑢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  <m:sup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sSub>
                                        <m:sSubPr>
                                          <m:ctrlPr>
                                            <a:rPr lang="en-US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d>
                                        <m:dPr>
                                          <m:begChr m:val="‖"/>
                                          <m:endChr m:val="‖"/>
                                          <m:ctrlP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 dirty="0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𝑢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𝑚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d>
                                        <m:dPr>
                                          <m:begChr m:val="‖"/>
                                          <m:endChr m:val="‖"/>
                                          <m:ctrlP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 dirty="0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𝑢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𝑚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den>
                                  </m:f>
                                </m:e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</m:e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..</m:t>
                                  </m:r>
                                  <m:f>
                                    <m:fPr>
                                      <m:ctrlP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en-US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𝑢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𝑚</m:t>
                                              </m:r>
                                            </m:sub>
                                          </m:sSub>
                                        </m:e>
                                        <m:sup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sSub>
                                        <m:sSubPr>
                                          <m:ctrlPr>
                                            <a:rPr lang="en-US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d>
                                        <m:dPr>
                                          <m:begChr m:val="‖"/>
                                          <m:endChr m:val="‖"/>
                                          <m:ctrlP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 dirty="0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𝑢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𝑚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d>
                                        <m:dPr>
                                          <m:begChr m:val="‖"/>
                                          <m:endChr m:val="‖"/>
                                          <m:ctrlP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 dirty="0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𝑢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𝑚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den>
                                  </m:f>
                                </m:e>
                              </m:eqArr>
                            </m:e>
                          </m:mr>
                        </m:m>
                      </m:e>
                    </m:d>
                    <m:r>
                      <m:rPr>
                        <m:nor/>
                      </m:rPr>
                      <a:rPr lang="en-US" dirty="0"/>
                      <m:t> </m:t>
                    </m:r>
                  </m:oMath>
                </a14:m>
                <a:r>
                  <a:rPr lang="en-US" dirty="0"/>
                  <a:t> </a:t>
                </a:r>
              </a:p>
              <a:p>
                <a:endParaRPr lang="en-US" dirty="0"/>
              </a:p>
              <a:p>
                <a:r>
                  <a:rPr lang="en-US" dirty="0"/>
                  <a:t>                                   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𝑐𝑜𝑠𝑆𝑖𝑚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(1,1)</m:t>
                              </m:r>
                            </m:e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𝑐𝑜𝑠𝑆𝑖𝑚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(1,2)..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𝑐𝑜𝑠𝑆𝑖𝑚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(1,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..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𝑐𝑜𝑠𝑆𝑖𝑚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(1,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𝑐𝑜𝑠𝑆𝑖𝑚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(2,1)</m:t>
                              </m:r>
                            </m:e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𝑐𝑜𝑠𝑆𝑖𝑚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(2,2)..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𝑐𝑜𝑠𝑆𝑖𝑚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(2,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..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𝑐𝑜𝑠𝑆𝑖𝑚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(2,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𝑐𝑜𝑠𝑆𝑖𝑚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,1)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……</m:t>
                                  </m:r>
                                </m:e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𝑐𝑜𝑠𝑆𝑖𝑚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,1)</m:t>
                                  </m:r>
                                </m:e>
                              </m:eqArr>
                            </m:e>
                            <m:e>
                              <m:eqArr>
                                <m:eqArr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𝑐𝑜𝑠𝑆𝑖𝑚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,2)..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𝑐𝑜𝑠𝑆𝑖𝑚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</m:e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𝑐𝑜𝑠𝑆𝑖𝑚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,2)..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𝑐𝑜𝑠𝑆𝑖𝑚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eqArr>
                            </m:e>
                            <m:e>
                              <m:eqArr>
                                <m:eqArr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..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𝑐𝑜𝑠𝑆𝑖𝑚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</m:e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..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𝑐𝑜𝑠𝑆𝑖𝑚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eqAr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                                   =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eqArr>
                                    <m:eqArr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..</m:t>
                                      </m:r>
                                    </m:e>
                                    <m:e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𝑠</m:t>
                                              </m:r>
                                            </m:e>
                                            <m:sub>
                                              <m:eqArr>
                                                <m:eqArrPr>
                                                  <m:ctrlP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eqArrPr>
                                                <m:e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e>
                                                <m:e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..</m:t>
                                                  </m:r>
                                                </m:e>
                                              </m:eqArr>
                                            </m:sub>
                                          </m:sSub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</m:e>
                                  </m:eqArr>
                                </m:e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</m:e>
                              </m:eqAr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   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..</m:t>
                            </m:r>
                          </m:e>
                        </m:eqArr>
                      </m:sub>
                    </m:sSub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dirty="0" smtClean="0"/>
                          <m:t>[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𝑐𝑜𝑠𝑆𝑖𝑚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,1)</m:t>
                        </m:r>
                        <m:r>
                          <m:rPr>
                            <m:nor/>
                          </m:rPr>
                          <a:rPr lang="en-US" dirty="0"/>
                          <m:t>..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𝑐𝑜𝑠𝑆𝑖𝑚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dirty="0"/>
                          <m:t>….</m:t>
                        </m:r>
                        <m:r>
                          <m:rPr>
                            <m:nor/>
                          </m:rPr>
                          <a:rPr lang="en-US" b="0" dirty="0"/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𝑐𝑜𝑠𝑆𝑖𝑚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dirty="0"/>
                          <m:t>]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/>
                  <a:t>       --(8)</a:t>
                </a:r>
              </a:p>
              <a:p>
                <a:r>
                  <a:rPr lang="en-US" dirty="0"/>
                  <a:t>The vector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..</m:t>
                            </m:r>
                          </m:e>
                        </m:eqArr>
                      </m:sub>
                    </m:sSub>
                  </m:oMath>
                </a14:m>
                <a:r>
                  <a:rPr lang="en-US" dirty="0"/>
                  <a:t> can be thought of the cosine similarity  vector of user </a:t>
                </a:r>
                <a:r>
                  <a:rPr lang="en-US" dirty="0" err="1"/>
                  <a:t>i</a:t>
                </a:r>
                <a:r>
                  <a:rPr lang="en-US" dirty="0"/>
                  <a:t> with other users . 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D326203-91F2-4725-AF79-1FAB8AB112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844" y="-507542"/>
                <a:ext cx="10111408" cy="6855018"/>
              </a:xfrm>
              <a:prstGeom prst="rect">
                <a:avLst/>
              </a:prstGeom>
              <a:blipFill>
                <a:blip r:embed="rId2"/>
                <a:stretch>
                  <a:fillRect l="-4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60374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6830BBE-3BE2-4AB2-AE02-7E777575350E}"/>
                  </a:ext>
                </a:extLst>
              </p:cNvPr>
              <p:cNvSpPr txBox="1"/>
              <p:nvPr/>
            </p:nvSpPr>
            <p:spPr>
              <a:xfrm>
                <a:off x="808383" y="450574"/>
                <a:ext cx="10800521" cy="54091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Now the ratings matrix R can be denoted as below where the element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denotes whether user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has watched show j </a:t>
                </a:r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</m:t>
                    </m:r>
                    <m:d>
                      <m:dPr>
                        <m:begChr m:val="["/>
                        <m:endChr m:val="]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      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𝑚𝑛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 </a:t>
                </a:r>
              </a:p>
              <a:p>
                <a:endParaRPr lang="en-US" i="1" dirty="0">
                  <a:latin typeface="Cambria Math" panose="02040503050406030204" pitchFamily="18" charset="0"/>
                </a:endParaRPr>
              </a:p>
              <a:p>
                <a:r>
                  <a:rPr lang="en-US" dirty="0">
                    <a:latin typeface="Cambria Math" panose="02040503050406030204" pitchFamily="18" charset="0"/>
                  </a:rPr>
                  <a:t>Now each of the columns of the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 matrix can be represented as the show vector with the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 components denoting whether the m uers have watched the show or not. Hence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 can be written as below </a:t>
                </a:r>
              </a:p>
              <a:p>
                <a:r>
                  <a:rPr lang="en-US" dirty="0">
                    <a:latin typeface="Cambria Math" panose="02040503050406030204" pitchFamily="18" charset="0"/>
                  </a:rPr>
                  <a:t> R =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 …..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]  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 = 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..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eqArr>
                            </m:e>
                          </m:mr>
                        </m:m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0" dirty="0"/>
                  <a:t>    --- (9)</a:t>
                </a:r>
              </a:p>
              <a:p>
                <a:r>
                  <a:rPr lang="en-US" dirty="0"/>
                  <a:t>So  from (8) and (9)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eqArr>
                                    <m:eqArr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..</m:t>
                                      </m:r>
                                    </m:e>
                                    <m:e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𝑠</m:t>
                                              </m:r>
                                            </m:e>
                                            <m:sub>
                                              <m:eqArr>
                                                <m:eqArrPr>
                                                  <m:ctrlP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eqArrPr>
                                                <m:e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e>
                                                <m:e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..</m:t>
                                                  </m:r>
                                                </m:e>
                                              </m:eqArr>
                                            </m:sub>
                                          </m:sSub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</m:e>
                                  </m:eqArr>
                                </m:e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</m:e>
                              </m:eqAr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 …..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] </m:t>
                    </m:r>
                  </m:oMath>
                </a14:m>
                <a:r>
                  <a:rPr lang="en-US" dirty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r>
                  <a:rPr lang="en-US" b="0" dirty="0"/>
                  <a:t>Now the generalized element of the matrix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b="0" dirty="0"/>
                  <a:t>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b="0" dirty="0"/>
                  <a:t> which is the user i’s score for show j </a:t>
                </a:r>
              </a:p>
              <a:p>
                <a:endParaRPr lang="en-US" b="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6830BBE-3BE2-4AB2-AE02-7E77757535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383" y="450574"/>
                <a:ext cx="10800521" cy="5409173"/>
              </a:xfrm>
              <a:prstGeom prst="rect">
                <a:avLst/>
              </a:prstGeom>
              <a:blipFill>
                <a:blip r:embed="rId2"/>
                <a:stretch>
                  <a:fillRect l="-508" t="-5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19017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729</TotalTime>
  <Words>1214</Words>
  <Application>Microsoft Office PowerPoint</Application>
  <PresentationFormat>Widescreen</PresentationFormat>
  <Paragraphs>192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Pattanayak, Santanu (GE Digital)</dc:creator>
  <cp:lastModifiedBy>Pattanayak, Santanu (GE Digital)</cp:lastModifiedBy>
  <cp:revision>45</cp:revision>
  <dcterms:created xsi:type="dcterms:W3CDTF">2018-03-04T06:12:30Z</dcterms:created>
  <dcterms:modified xsi:type="dcterms:W3CDTF">2018-03-04T18:21:45Z</dcterms:modified>
</cp:coreProperties>
</file>