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70" r:id="rId15"/>
    <p:sldId id="272" r:id="rId16"/>
    <p:sldId id="273" r:id="rId17"/>
    <p:sldId id="275" r:id="rId18"/>
    <p:sldId id="274" r:id="rId19"/>
    <p:sldId id="276" r:id="rId20"/>
    <p:sldId id="292" r:id="rId21"/>
    <p:sldId id="278" r:id="rId22"/>
    <p:sldId id="279" r:id="rId23"/>
    <p:sldId id="280" r:id="rId24"/>
    <p:sldId id="284" r:id="rId25"/>
    <p:sldId id="281" r:id="rId26"/>
    <p:sldId id="285" r:id="rId27"/>
    <p:sldId id="288" r:id="rId28"/>
    <p:sldId id="286" r:id="rId29"/>
    <p:sldId id="287" r:id="rId30"/>
    <p:sldId id="289" r:id="rId31"/>
    <p:sldId id="2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/Overview" id="{83C13B4E-BDA7-4B4B-B97B-28C349C6D9F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Literature Review" id="{011CCE8C-9F50-4B08-96FE-AD238049A232}">
          <p14:sldIdLst>
            <p14:sldId id="264"/>
            <p14:sldId id="265"/>
            <p14:sldId id="267"/>
            <p14:sldId id="269"/>
            <p14:sldId id="268"/>
            <p14:sldId id="270"/>
            <p14:sldId id="272"/>
            <p14:sldId id="273"/>
            <p14:sldId id="275"/>
            <p14:sldId id="274"/>
          </p14:sldIdLst>
        </p14:section>
        <p14:section name="Method" id="{263EC1E5-7D7F-46EF-8FB7-68A0A1365107}">
          <p14:sldIdLst>
            <p14:sldId id="276"/>
            <p14:sldId id="292"/>
            <p14:sldId id="278"/>
          </p14:sldIdLst>
        </p14:section>
        <p14:section name="Results" id="{25777734-D1F5-425E-B2BE-C2FE3824913D}">
          <p14:sldIdLst>
            <p14:sldId id="279"/>
            <p14:sldId id="280"/>
            <p14:sldId id="284"/>
            <p14:sldId id="281"/>
          </p14:sldIdLst>
        </p14:section>
        <p14:section name="Conclusions" id="{20BE26BC-81AB-457C-82EF-2254FAF83946}">
          <p14:sldIdLst>
            <p14:sldId id="285"/>
            <p14:sldId id="288"/>
            <p14:sldId id="286"/>
            <p14:sldId id="287"/>
            <p14:sldId id="289"/>
          </p14:sldIdLst>
        </p14:section>
        <p14:section name="Bibliography" id="{59731D2C-D4B0-462E-8BA0-97346324B5AA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8402FA-AC58-47EC-BCF2-0D3016539DB5}" v="14" dt="2021-05-13T06:15:14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C7CD6-F535-4C4F-9B64-A24D7654710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B48D8-48D0-4909-AF7B-653EC55CB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48D8-48D0-4909-AF7B-653EC55CB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11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48D8-48D0-4909-AF7B-653EC55CBB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7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(Skbkekas, 2009)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48D8-48D0-4909-AF7B-653EC55CBB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5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48D8-48D0-4909-AF7B-653EC55CBB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39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48D8-48D0-4909-AF7B-653EC55CBB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24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48D8-48D0-4909-AF7B-653EC55CBB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6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48D8-48D0-4909-AF7B-653EC55CBB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9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Gerrymandering explained. (</a:t>
            </a:r>
            <a:r>
              <a:rPr lang="en-US" dirty="0" err="1"/>
              <a:t>M.boli</a:t>
            </a:r>
            <a:r>
              <a:rPr lang="en-US" dirty="0"/>
              <a:t>, 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48D8-48D0-4909-AF7B-653EC55CB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48D8-48D0-4909-AF7B-653EC55CBB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10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(Loughran, 2016) (Virginia Division of Legislative Services, 2021)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48D8-48D0-4909-AF7B-653EC55CBB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27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(Chen &amp; Rodden, 2013; McCartan &amp; Imai,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48D8-48D0-4909-AF7B-653EC55CBB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4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(Chen &amp; Rodden, 2013; McCartan &amp; Imai,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48D8-48D0-4909-AF7B-653EC55CBB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01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(Tufte, 1973; Katz et al., 2020; Stephanopoulos &amp; McGhee, 2014; Warrington, 2018; McDonald &amp; Best, 2015)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48D8-48D0-4909-AF7B-653EC55CBB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99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48D8-48D0-4909-AF7B-653EC55CBB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79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(Skbkekas, 2009)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48D8-48D0-4909-AF7B-653EC55CBB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4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7F1-8CAF-400F-98D5-B6E44689E99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C93A-7BE7-427E-9EDD-75322FBB9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7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7F1-8CAF-400F-98D5-B6E44689E99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C93A-7BE7-427E-9EDD-75322FBB9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5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7F1-8CAF-400F-98D5-B6E44689E99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C93A-7BE7-427E-9EDD-75322FBB9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9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7F1-8CAF-400F-98D5-B6E44689E99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C93A-7BE7-427E-9EDD-75322FBB9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7F1-8CAF-400F-98D5-B6E44689E99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C93A-7BE7-427E-9EDD-75322FBB9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8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7F1-8CAF-400F-98D5-B6E44689E99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C93A-7BE7-427E-9EDD-75322FBB9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7F1-8CAF-400F-98D5-B6E44689E99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C93A-7BE7-427E-9EDD-75322FBB9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6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7F1-8CAF-400F-98D5-B6E44689E99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C93A-7BE7-427E-9EDD-75322FBB9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7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7F1-8CAF-400F-98D5-B6E44689E99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C93A-7BE7-427E-9EDD-75322FBB9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6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7F1-8CAF-400F-98D5-B6E44689E99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C93A-7BE7-427E-9EDD-75322FBB9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5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7F1-8CAF-400F-98D5-B6E44689E99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C93A-7BE7-427E-9EDD-75322FBB9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77F1-8CAF-400F-98D5-B6E44689E99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BC93A-7BE7-427E-9EDD-75322FBB9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8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tinyurl.com/redist-sourc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9DB5-EE64-4828-8030-F546D7A79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615" y="1296863"/>
            <a:ext cx="11166231" cy="3631224"/>
          </a:xfrm>
        </p:spPr>
        <p:txBody>
          <a:bodyPr>
            <a:normAutofit/>
          </a:bodyPr>
          <a:lstStyle/>
          <a:p>
            <a:r>
              <a:rPr lang="en-US" sz="4000" b="0" dirty="0">
                <a:effectLst/>
                <a:latin typeface="Consolas" panose="020B0609020204030204" pitchFamily="49" charset="0"/>
              </a:rPr>
              <a:t>Evaluating </a:t>
            </a:r>
            <a:r>
              <a:rPr lang="en-US" sz="4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Automated Redistricting Algorithms </a:t>
            </a:r>
            <a:r>
              <a:rPr lang="en-US" sz="4000" b="0" dirty="0">
                <a:effectLst/>
                <a:latin typeface="Consolas" panose="020B0609020204030204" pitchFamily="49" charset="0"/>
              </a:rPr>
              <a:t>Using </a:t>
            </a:r>
            <a:r>
              <a:rPr lang="en-US" sz="40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Measures of Compactness</a:t>
            </a:r>
            <a:r>
              <a:rPr lang="en-US" sz="4000" b="0" dirty="0">
                <a:effectLst/>
                <a:latin typeface="Consolas" panose="020B0609020204030204" pitchFamily="49" charset="0"/>
              </a:rPr>
              <a:t> and </a:t>
            </a:r>
            <a:r>
              <a:rPr lang="en-US" sz="4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Partisan Fairness</a:t>
            </a:r>
            <a:r>
              <a:rPr lang="en-US" sz="4000" b="0" dirty="0">
                <a:effectLst/>
                <a:latin typeface="Consolas" panose="020B0609020204030204" pitchFamily="49" charset="0"/>
              </a:rPr>
              <a:t>: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sz="3600" b="0" dirty="0">
                <a:effectLst/>
                <a:latin typeface="Consolas" panose="020B0609020204030204" pitchFamily="49" charset="0"/>
              </a:rPr>
              <a:t>A Case Study of </a:t>
            </a:r>
            <a:r>
              <a:rPr lang="en-US" sz="3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2021 Congressional Redistricting in Virginia</a:t>
            </a:r>
            <a:br>
              <a:rPr lang="en-US" sz="3600" b="0" dirty="0">
                <a:effectLst/>
                <a:latin typeface="Consolas" panose="020B0609020204030204" pitchFamily="49" charset="0"/>
              </a:rPr>
            </a:br>
            <a:endParaRPr lang="en-US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1008F8-E096-4838-8D0A-5413A7CB48A9}"/>
              </a:ext>
            </a:extLst>
          </p:cNvPr>
          <p:cNvSpPr txBox="1">
            <a:spLocks/>
          </p:cNvSpPr>
          <p:nvPr/>
        </p:nvSpPr>
        <p:spPr>
          <a:xfrm>
            <a:off x="260839" y="4541958"/>
            <a:ext cx="11166231" cy="7722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Consolas" panose="020B0609020204030204" pitchFamily="49" charset="0"/>
              </a:rPr>
              <a:t>Madeleine Goertz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683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E60F-5D95-43B6-BB5F-61B4013E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Redistricting as Graph Cutting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53DEDD-9DEC-4931-8F4C-62AB703EE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59" y="1678414"/>
            <a:ext cx="9890282" cy="456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C84367-0FB7-4546-B85E-BBCBB8145ED5}"/>
              </a:ext>
            </a:extLst>
          </p:cNvPr>
          <p:cNvSpPr txBox="1"/>
          <p:nvPr/>
        </p:nvSpPr>
        <p:spPr>
          <a:xfrm>
            <a:off x="9362363" y="6348045"/>
            <a:ext cx="2630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(Fifield et al., 2020)</a:t>
            </a:r>
          </a:p>
        </p:txBody>
      </p:sp>
    </p:spTree>
    <p:extLst>
      <p:ext uri="{BB962C8B-B14F-4D97-AF65-F5344CB8AC3E}">
        <p14:creationId xmlns:p14="http://schemas.microsoft.com/office/powerpoint/2010/main" val="50902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9768-4B04-443D-AB2C-5C22C33D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Compact Random Seed Growth (CRSG)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9336-C9CB-4B69-B287-D4D154DF5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Each precinct is one district.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Repeat until desired number of districts formed: </a:t>
            </a:r>
          </a:p>
          <a:p>
            <a:pPr marL="0" indent="0">
              <a:buNone/>
            </a:pPr>
            <a:r>
              <a:rPr lang="en-US" dirty="0"/>
              <a:t>2. Random district: merge with closest neighbor.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Repeat until desired population parity reached:</a:t>
            </a:r>
          </a:p>
          <a:p>
            <a:pPr marL="0" indent="0">
              <a:buNone/>
            </a:pPr>
            <a:r>
              <a:rPr lang="en-US" dirty="0"/>
              <a:t>3. Reassign one precinct from most-populous district to less populous district.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9ABE4-78AA-4482-98A6-B013E7404113}"/>
              </a:ext>
            </a:extLst>
          </p:cNvPr>
          <p:cNvSpPr txBox="1"/>
          <p:nvPr/>
        </p:nvSpPr>
        <p:spPr>
          <a:xfrm>
            <a:off x="9362363" y="6348045"/>
            <a:ext cx="2630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(Chen &amp; Rodden, 2013)</a:t>
            </a:r>
          </a:p>
        </p:txBody>
      </p:sp>
    </p:spTree>
    <p:extLst>
      <p:ext uri="{BB962C8B-B14F-4D97-AF65-F5344CB8AC3E}">
        <p14:creationId xmlns:p14="http://schemas.microsoft.com/office/powerpoint/2010/main" val="215283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9768-4B04-443D-AB2C-5C22C33D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92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Sequential Monte Carlo (SMC)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9ABE4-78AA-4482-98A6-B013E7404113}"/>
              </a:ext>
            </a:extLst>
          </p:cNvPr>
          <p:cNvSpPr txBox="1"/>
          <p:nvPr/>
        </p:nvSpPr>
        <p:spPr>
          <a:xfrm>
            <a:off x="9340948" y="6305842"/>
            <a:ext cx="2651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McCartan &amp; Imai, 2020)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C7A951-4A36-4605-A138-1C488BE51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074" y="1648485"/>
            <a:ext cx="2843131" cy="284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2C92840-FBC1-4C11-AF34-8AD312AC67D5}"/>
              </a:ext>
            </a:extLst>
          </p:cNvPr>
          <p:cNvGrpSpPr/>
          <p:nvPr/>
        </p:nvGrpSpPr>
        <p:grpSpPr>
          <a:xfrm>
            <a:off x="5965241" y="1442008"/>
            <a:ext cx="4712293" cy="4238164"/>
            <a:chOff x="1629513" y="1690688"/>
            <a:chExt cx="5249589" cy="476059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DDE1661-4338-48ED-8719-E96B71AA33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7" t="5484" r="48549" b="7269"/>
            <a:stretch/>
          </p:blipFill>
          <p:spPr bwMode="auto">
            <a:xfrm>
              <a:off x="1631852" y="1690688"/>
              <a:ext cx="5247250" cy="2343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79D46B3-AEC7-44C7-A33C-FCDACB84FD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82" t="8518" r="3064" b="6021"/>
            <a:stretch/>
          </p:blipFill>
          <p:spPr bwMode="auto">
            <a:xfrm>
              <a:off x="1629513" y="4155733"/>
              <a:ext cx="5247251" cy="2295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EAE284C-2EA2-487D-9B0B-EB08C5363F60}"/>
              </a:ext>
            </a:extLst>
          </p:cNvPr>
          <p:cNvSpPr txBox="1"/>
          <p:nvPr/>
        </p:nvSpPr>
        <p:spPr>
          <a:xfrm>
            <a:off x="1237074" y="4491616"/>
            <a:ext cx="283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 Spanning Tree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00FF7-EE25-4009-BA78-2FDE1A4432FB}"/>
              </a:ext>
            </a:extLst>
          </p:cNvPr>
          <p:cNvSpPr txBox="1"/>
          <p:nvPr/>
        </p:nvSpPr>
        <p:spPr>
          <a:xfrm>
            <a:off x="7094368" y="5828788"/>
            <a:ext cx="283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Sample Run of SMC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EA4EF3-32B8-43E8-8C5D-F13439694EA7}"/>
              </a:ext>
            </a:extLst>
          </p:cNvPr>
          <p:cNvSpPr txBox="1"/>
          <p:nvPr/>
        </p:nvSpPr>
        <p:spPr>
          <a:xfrm>
            <a:off x="6731394" y="6307013"/>
            <a:ext cx="2651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(Eppstein, 2007;</a:t>
            </a:r>
          </a:p>
        </p:txBody>
      </p:sp>
    </p:spTree>
    <p:extLst>
      <p:ext uri="{BB962C8B-B14F-4D97-AF65-F5344CB8AC3E}">
        <p14:creationId xmlns:p14="http://schemas.microsoft.com/office/powerpoint/2010/main" val="163411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9768-4B04-443D-AB2C-5C22C33D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Polsby-Popper 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9ABE4-78AA-4482-98A6-B013E7404113}"/>
              </a:ext>
            </a:extLst>
          </p:cNvPr>
          <p:cNvSpPr txBox="1"/>
          <p:nvPr/>
        </p:nvSpPr>
        <p:spPr>
          <a:xfrm>
            <a:off x="9298745" y="6323598"/>
            <a:ext cx="2708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Polsby &amp; Popper, 1991)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329B1-1D61-4AF2-B102-458D722EE216}"/>
              </a:ext>
            </a:extLst>
          </p:cNvPr>
          <p:cNvSpPr txBox="1"/>
          <p:nvPr/>
        </p:nvSpPr>
        <p:spPr>
          <a:xfrm>
            <a:off x="7287065" y="6323598"/>
            <a:ext cx="201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(Fischer, 2017;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EBBBA3-1E3C-45E5-BF20-A4EB25733C44}"/>
              </a:ext>
            </a:extLst>
          </p:cNvPr>
          <p:cNvGrpSpPr/>
          <p:nvPr/>
        </p:nvGrpSpPr>
        <p:grpSpPr>
          <a:xfrm>
            <a:off x="6096000" y="2506143"/>
            <a:ext cx="4614204" cy="1845711"/>
            <a:chOff x="6096000" y="2404488"/>
            <a:chExt cx="4614204" cy="1845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8688CA1-C503-457D-8894-F35C224D53F8}"/>
                    </a:ext>
                  </a:extLst>
                </p:cNvPr>
                <p:cNvSpPr txBox="1"/>
                <p:nvPr/>
              </p:nvSpPr>
              <p:spPr>
                <a:xfrm>
                  <a:off x="6096000" y="3788534"/>
                  <a:ext cx="46142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𝑐𝑜𝑚𝑝𝑎𝑐𝑡𝑛𝑒𝑠𝑠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8688CA1-C503-457D-8894-F35C224D5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788534"/>
                  <a:ext cx="4614204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44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6D3190F-CB49-4418-A132-462D83E4B415}"/>
                    </a:ext>
                  </a:extLst>
                </p:cNvPr>
                <p:cNvSpPr txBox="1"/>
                <p:nvPr/>
              </p:nvSpPr>
              <p:spPr>
                <a:xfrm>
                  <a:off x="6443003" y="2404488"/>
                  <a:ext cx="3118339" cy="861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6D3190F-CB49-4418-A132-462D83E4B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3003" y="2404488"/>
                  <a:ext cx="3118339" cy="8613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2" descr="Circumfrence Equal to District Perimeter">
            <a:extLst>
              <a:ext uri="{FF2B5EF4-FFF2-40B4-BE49-F238E27FC236}">
                <a16:creationId xmlns:a16="http://schemas.microsoft.com/office/drawing/2014/main" id="{F5CC4493-A00A-4E03-83AB-203E47470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7" t="8937" r="7948" b="10982"/>
          <a:stretch/>
        </p:blipFill>
        <p:spPr bwMode="auto">
          <a:xfrm>
            <a:off x="2242185" y="1833081"/>
            <a:ext cx="3091550" cy="306877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6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9768-4B04-443D-AB2C-5C22C33D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Edge-Cut Compactness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9ABE4-78AA-4482-98A6-B013E7404113}"/>
              </a:ext>
            </a:extLst>
          </p:cNvPr>
          <p:cNvSpPr txBox="1"/>
          <p:nvPr/>
        </p:nvSpPr>
        <p:spPr>
          <a:xfrm>
            <a:off x="9580098" y="6348045"/>
            <a:ext cx="241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Dube &amp; Clark, 2016)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329B1-1D61-4AF2-B102-458D722EE216}"/>
              </a:ext>
            </a:extLst>
          </p:cNvPr>
          <p:cNvSpPr txBox="1"/>
          <p:nvPr/>
        </p:nvSpPr>
        <p:spPr>
          <a:xfrm>
            <a:off x="6818141" y="6348045"/>
            <a:ext cx="276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(DeFord et. al, 2021;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A072E-9E27-4482-94AB-1831D9BFC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17" y="1591858"/>
            <a:ext cx="9698565" cy="246543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3A35133-4710-4C3A-811E-58280C2905B3}"/>
              </a:ext>
            </a:extLst>
          </p:cNvPr>
          <p:cNvGrpSpPr/>
          <p:nvPr/>
        </p:nvGrpSpPr>
        <p:grpSpPr>
          <a:xfrm>
            <a:off x="1744393" y="4369401"/>
            <a:ext cx="8825134" cy="722442"/>
            <a:chOff x="6794695" y="2478881"/>
            <a:chExt cx="8825134" cy="7224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C6A61DB-425B-475E-98E2-31EAE0101EB7}"/>
                    </a:ext>
                  </a:extLst>
                </p:cNvPr>
                <p:cNvSpPr txBox="1"/>
                <p:nvPr/>
              </p:nvSpPr>
              <p:spPr>
                <a:xfrm>
                  <a:off x="11005625" y="2609270"/>
                  <a:ext cx="46142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𝐸𝐶𝐶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𝑐𝑜𝑚𝑝𝑎𝑐𝑡𝑛𝑒𝑠𝑠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C6A61DB-425B-475E-98E2-31EAE0101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5625" y="2609270"/>
                  <a:ext cx="4614204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44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86B7416-E755-4B5A-94DA-8885AF9D41D1}"/>
                    </a:ext>
                  </a:extLst>
                </p:cNvPr>
                <p:cNvSpPr txBox="1"/>
                <p:nvPr/>
              </p:nvSpPr>
              <p:spPr>
                <a:xfrm>
                  <a:off x="6794695" y="2478881"/>
                  <a:ext cx="3118339" cy="72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𝐸𝐶𝐶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86B7416-E755-4B5A-94DA-8885AF9D4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695" y="2478881"/>
                  <a:ext cx="3118339" cy="72244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2913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0F20AB3-5329-4FE5-A918-B00D7F61A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" r="50000"/>
          <a:stretch/>
        </p:blipFill>
        <p:spPr bwMode="auto">
          <a:xfrm>
            <a:off x="1056565" y="1637368"/>
            <a:ext cx="4282440" cy="42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1E0CCFA-2B83-4AD9-8D39-0436D855A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9"/>
          <a:stretch/>
        </p:blipFill>
        <p:spPr bwMode="auto">
          <a:xfrm>
            <a:off x="6029169" y="1638221"/>
            <a:ext cx="4599288" cy="420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42A05C-4D02-441B-8749-2198083E31FA}"/>
              </a:ext>
            </a:extLst>
          </p:cNvPr>
          <p:cNvSpPr txBox="1"/>
          <p:nvPr/>
        </p:nvSpPr>
        <p:spPr>
          <a:xfrm>
            <a:off x="1841279" y="6024879"/>
            <a:ext cx="283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Hypothetical Curve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9773A8-552E-4D89-B558-F84843ADFC41}"/>
              </a:ext>
            </a:extLst>
          </p:cNvPr>
          <p:cNvSpPr txBox="1"/>
          <p:nvPr/>
        </p:nvSpPr>
        <p:spPr>
          <a:xfrm>
            <a:off x="6826323" y="6013968"/>
            <a:ext cx="327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Curve generated by UPS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89768-4B04-443D-AB2C-5C22C33D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Seats-Votes Curves, Partisan Symmetry &amp;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9ABE4-78AA-4482-98A6-B013E7404113}"/>
              </a:ext>
            </a:extLst>
          </p:cNvPr>
          <p:cNvSpPr txBox="1"/>
          <p:nvPr/>
        </p:nvSpPr>
        <p:spPr>
          <a:xfrm>
            <a:off x="10410092" y="6348045"/>
            <a:ext cx="158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Tufte, 1973)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329B1-1D61-4AF2-B102-458D722EE216}"/>
              </a:ext>
            </a:extLst>
          </p:cNvPr>
          <p:cNvSpPr txBox="1"/>
          <p:nvPr/>
        </p:nvSpPr>
        <p:spPr>
          <a:xfrm>
            <a:off x="7648135" y="6351561"/>
            <a:ext cx="276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(Katz et. al, 2020;</a:t>
            </a:r>
          </a:p>
        </p:txBody>
      </p:sp>
    </p:spTree>
    <p:extLst>
      <p:ext uri="{BB962C8B-B14F-4D97-AF65-F5344CB8AC3E}">
        <p14:creationId xmlns:p14="http://schemas.microsoft.com/office/powerpoint/2010/main" val="27042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4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9768-4B04-443D-AB2C-5C22C33D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Efficiency Gap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9ABE4-78AA-4482-98A6-B013E7404113}"/>
              </a:ext>
            </a:extLst>
          </p:cNvPr>
          <p:cNvSpPr txBox="1"/>
          <p:nvPr/>
        </p:nvSpPr>
        <p:spPr>
          <a:xfrm>
            <a:off x="8461613" y="6323598"/>
            <a:ext cx="3545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Stephanopoulos &amp; McGhee, 2014)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329B1-1D61-4AF2-B102-458D722EE216}"/>
              </a:ext>
            </a:extLst>
          </p:cNvPr>
          <p:cNvSpPr txBox="1"/>
          <p:nvPr/>
        </p:nvSpPr>
        <p:spPr>
          <a:xfrm>
            <a:off x="6496335" y="6323598"/>
            <a:ext cx="196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(McGlone, 2017;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52B7FC-C02E-4269-918C-49BFC57D0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1" b="8623"/>
          <a:stretch/>
        </p:blipFill>
        <p:spPr bwMode="auto">
          <a:xfrm>
            <a:off x="3135064" y="1484077"/>
            <a:ext cx="5921871" cy="462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40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9768-4B04-443D-AB2C-5C22C33D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Declination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9ABE4-78AA-4482-98A6-B013E7404113}"/>
              </a:ext>
            </a:extLst>
          </p:cNvPr>
          <p:cNvSpPr txBox="1"/>
          <p:nvPr/>
        </p:nvSpPr>
        <p:spPr>
          <a:xfrm>
            <a:off x="8461613" y="6323598"/>
            <a:ext cx="3545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(Warrington, 2018)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356384-BB63-4A70-A4F8-924A483A1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9" t="9871"/>
          <a:stretch/>
        </p:blipFill>
        <p:spPr bwMode="auto">
          <a:xfrm>
            <a:off x="838200" y="2251810"/>
            <a:ext cx="3219166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557F44F-0228-49FB-9975-C3C3DAE9F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24" y="2251810"/>
            <a:ext cx="30289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53004F-DE54-4CB9-962C-211BDDD5FE1C}"/>
                  </a:ext>
                </a:extLst>
              </p:cNvPr>
              <p:cNvSpPr txBox="1"/>
              <p:nvPr/>
            </p:nvSpPr>
            <p:spPr>
              <a:xfrm>
                <a:off x="1216417" y="4428029"/>
                <a:ext cx="28322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Favoring Dem.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&lt;0)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53004F-DE54-4CB9-962C-211BDDD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417" y="4428029"/>
                <a:ext cx="2832279" cy="646331"/>
              </a:xfrm>
              <a:prstGeom prst="rect">
                <a:avLst/>
              </a:prstGeom>
              <a:blipFill>
                <a:blip r:embed="rId5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20DA16-4338-4FF7-B73E-6EE23882A79E}"/>
                  </a:ext>
                </a:extLst>
              </p:cNvPr>
              <p:cNvSpPr txBox="1"/>
              <p:nvPr/>
            </p:nvSpPr>
            <p:spPr>
              <a:xfrm>
                <a:off x="4548359" y="4428029"/>
                <a:ext cx="28322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Fair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≈0)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20DA16-4338-4FF7-B73E-6EE23882A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59" y="4428029"/>
                <a:ext cx="2832279" cy="646331"/>
              </a:xfrm>
              <a:prstGeom prst="rect">
                <a:avLst/>
              </a:prstGeom>
              <a:blipFill>
                <a:blip r:embed="rId6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3F5FF9-F031-486F-8086-7B8030A5F8AB}"/>
                  </a:ext>
                </a:extLst>
              </p:cNvPr>
              <p:cNvSpPr txBox="1"/>
              <p:nvPr/>
            </p:nvSpPr>
            <p:spPr>
              <a:xfrm>
                <a:off x="8030203" y="4428028"/>
                <a:ext cx="28322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Favoring Rep.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3F5FF9-F031-486F-8086-7B8030A5F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203" y="4428028"/>
                <a:ext cx="2832279" cy="646331"/>
              </a:xfrm>
              <a:prstGeom prst="rect">
                <a:avLst/>
              </a:prstGeom>
              <a:blipFill>
                <a:blip r:embed="rId7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2F7D05A-59E9-4E8D-9909-90CF60E773FD}"/>
              </a:ext>
            </a:extLst>
          </p:cNvPr>
          <p:cNvGrpSpPr/>
          <p:nvPr/>
        </p:nvGrpSpPr>
        <p:grpSpPr>
          <a:xfrm>
            <a:off x="7871632" y="2224514"/>
            <a:ext cx="2990850" cy="2027546"/>
            <a:chOff x="7871632" y="2224514"/>
            <a:chExt cx="2990850" cy="2027546"/>
          </a:xfrm>
        </p:grpSpPr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2AF0F7FA-A79F-4268-B613-E8625C0C1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1632" y="2224514"/>
              <a:ext cx="2990850" cy="1924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C0E4D23-6F4D-4981-A992-A661C4E39389}"/>
                </a:ext>
              </a:extLst>
            </p:cNvPr>
            <p:cNvSpPr/>
            <p:nvPr/>
          </p:nvSpPr>
          <p:spPr>
            <a:xfrm>
              <a:off x="7871632" y="4148564"/>
              <a:ext cx="2990850" cy="103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5591FF70-70A1-4565-936E-D3812C50B9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20" t="88025" b="1334"/>
            <a:stretch/>
          </p:blipFill>
          <p:spPr bwMode="auto">
            <a:xfrm>
              <a:off x="8461612" y="4035668"/>
              <a:ext cx="2343819" cy="212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133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9768-4B04-443D-AB2C-5C22C33D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Mean-Median Difference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9ABE4-78AA-4482-98A6-B013E7404113}"/>
              </a:ext>
            </a:extLst>
          </p:cNvPr>
          <p:cNvSpPr txBox="1"/>
          <p:nvPr/>
        </p:nvSpPr>
        <p:spPr>
          <a:xfrm>
            <a:off x="9376011" y="6323598"/>
            <a:ext cx="263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McDonald &amp; Best, 2015)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4DEBE1F9-EB75-4B03-9A6E-B335DD4CDE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" t="7877" r="8938" b="6154"/>
          <a:stretch/>
        </p:blipFill>
        <p:spPr bwMode="auto">
          <a:xfrm>
            <a:off x="518614" y="1433015"/>
            <a:ext cx="5868537" cy="442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8BB29BD-B5B0-45E4-A7C3-CAC69C580806}"/>
              </a:ext>
            </a:extLst>
          </p:cNvPr>
          <p:cNvGrpSpPr/>
          <p:nvPr/>
        </p:nvGrpSpPr>
        <p:grpSpPr>
          <a:xfrm>
            <a:off x="6563373" y="2287779"/>
            <a:ext cx="4614204" cy="2298142"/>
            <a:chOff x="6096000" y="2404488"/>
            <a:chExt cx="4614204" cy="229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31BE879-BAF5-40CF-879D-8AA24233E290}"/>
                    </a:ext>
                  </a:extLst>
                </p:cNvPr>
                <p:cNvSpPr txBox="1"/>
                <p:nvPr/>
              </p:nvSpPr>
              <p:spPr>
                <a:xfrm>
                  <a:off x="6096000" y="3788534"/>
                  <a:ext cx="4614204" cy="914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𝑀𝑀𝐷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𝑓𝑎𝑖𝑟𝑛𝑒𝑠𝑠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31BE879-BAF5-40CF-879D-8AA24233E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788534"/>
                  <a:ext cx="4614204" cy="9140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32EB9A4-DB82-4238-8577-CF2A2009F28F}"/>
                    </a:ext>
                  </a:extLst>
                </p:cNvPr>
                <p:cNvSpPr txBox="1"/>
                <p:nvPr/>
              </p:nvSpPr>
              <p:spPr>
                <a:xfrm>
                  <a:off x="6443003" y="2404488"/>
                  <a:ext cx="31183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𝑀𝑀𝐷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32EB9A4-DB82-4238-8577-CF2A2009F2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3003" y="2404488"/>
                  <a:ext cx="311833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0989F16-0E4B-46B2-B7AC-B317ABA39699}"/>
              </a:ext>
            </a:extLst>
          </p:cNvPr>
          <p:cNvSpPr txBox="1"/>
          <p:nvPr/>
        </p:nvSpPr>
        <p:spPr>
          <a:xfrm>
            <a:off x="6745248" y="6323598"/>
            <a:ext cx="263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(Skbkekas, 2009;</a:t>
            </a:r>
          </a:p>
        </p:txBody>
      </p:sp>
    </p:spTree>
    <p:extLst>
      <p:ext uri="{BB962C8B-B14F-4D97-AF65-F5344CB8AC3E}">
        <p14:creationId xmlns:p14="http://schemas.microsoft.com/office/powerpoint/2010/main" val="52303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9DB5-EE64-4828-8030-F546D7A79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884" y="1613388"/>
            <a:ext cx="11166231" cy="3631224"/>
          </a:xfrm>
        </p:spPr>
        <p:txBody>
          <a:bodyPr anchor="ctr">
            <a:normAutofit/>
          </a:bodyPr>
          <a:lstStyle/>
          <a:p>
            <a:r>
              <a:rPr lang="en-US" sz="4000" b="0" dirty="0">
                <a:effectLst/>
                <a:latin typeface="Consolas" panose="020B0609020204030204" pitchFamily="49" charset="0"/>
              </a:rPr>
              <a:t>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319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F1B1A8E-56B1-4363-9294-C1E7BDD665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4" r="66662" b="25128"/>
          <a:stretch/>
        </p:blipFill>
        <p:spPr>
          <a:xfrm>
            <a:off x="846744" y="708180"/>
            <a:ext cx="1571141" cy="5253005"/>
          </a:xfrm>
          <a:prstGeom prst="rect">
            <a:avLst/>
          </a:prstGeom>
        </p:spPr>
      </p:pic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95C784FA-FCB5-4196-96D8-57B14C9932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2" t="55320" r="1495" b="150"/>
          <a:stretch/>
        </p:blipFill>
        <p:spPr>
          <a:xfrm>
            <a:off x="2828192" y="572378"/>
            <a:ext cx="4302369" cy="5463543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23D153E7-8EA4-44A8-B7B3-7962082349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7" t="7821" b="46539"/>
          <a:stretch/>
        </p:blipFill>
        <p:spPr>
          <a:xfrm>
            <a:off x="7130561" y="436049"/>
            <a:ext cx="4363847" cy="5679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99264-749D-4312-8F3B-FE277E4B97BA}"/>
              </a:ext>
            </a:extLst>
          </p:cNvPr>
          <p:cNvSpPr txBox="1"/>
          <p:nvPr/>
        </p:nvSpPr>
        <p:spPr>
          <a:xfrm>
            <a:off x="7543799" y="6348045"/>
            <a:ext cx="4448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Adapted from </a:t>
            </a:r>
            <a:r>
              <a:rPr lang="en-US" sz="1600" dirty="0" err="1">
                <a:latin typeface="Consolas" panose="020B0609020204030204" pitchFamily="49" charset="0"/>
              </a:rPr>
              <a:t>M.boli</a:t>
            </a:r>
            <a:r>
              <a:rPr lang="en-US" sz="1600" dirty="0">
                <a:latin typeface="Consolas" panose="020B0609020204030204" pitchFamily="49" charset="0"/>
              </a:rPr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69196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A7A0-4481-48B6-97E4-B6084864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CE4AA-633A-43FA-A861-BE90C7FD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Isolate effect of algorithms on fairness.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Explanatory variable: algorithm choice.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Response variables: compactness, fairness measures.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Control: 2015-2020 district map.</a:t>
            </a:r>
          </a:p>
        </p:txBody>
      </p:sp>
    </p:spTree>
    <p:extLst>
      <p:ext uri="{BB962C8B-B14F-4D97-AF65-F5344CB8AC3E}">
        <p14:creationId xmlns:p14="http://schemas.microsoft.com/office/powerpoint/2010/main" val="342701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962B186-F20B-4F03-A640-EF3717F7D4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938" r="24443" b="1"/>
          <a:stretch/>
        </p:blipFill>
        <p:spPr>
          <a:xfrm>
            <a:off x="1940727" y="4959932"/>
            <a:ext cx="6335054" cy="17872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245C1E-AA98-46F5-ADB4-5FF9555E1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70" t="33939" r="42427" b="47306"/>
          <a:stretch/>
        </p:blipFill>
        <p:spPr>
          <a:xfrm>
            <a:off x="2595419" y="2325255"/>
            <a:ext cx="4184072" cy="12861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7A27C2-3A7F-4C3F-8B1D-5F4E3C16E5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2" r="32365" b="66060"/>
          <a:stretch/>
        </p:blipFill>
        <p:spPr>
          <a:xfrm>
            <a:off x="2207491" y="0"/>
            <a:ext cx="5366328" cy="23275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789E3-60A0-494E-97DF-96DFD4E4BE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796" t="18855" b="24444"/>
          <a:stretch/>
        </p:blipFill>
        <p:spPr>
          <a:xfrm>
            <a:off x="8174182" y="1293091"/>
            <a:ext cx="2113241" cy="3888510"/>
          </a:xfrm>
          <a:prstGeom prst="rect">
            <a:avLst/>
          </a:prstGeom>
        </p:spPr>
      </p:pic>
      <p:sp>
        <p:nvSpPr>
          <p:cNvPr id="7" name="AutoShape 4" descr="blob:null/ff083f1d-4473-437e-906d-e4a46adeb9d8">
            <a:extLst>
              <a:ext uri="{FF2B5EF4-FFF2-40B4-BE49-F238E27FC236}">
                <a16:creationId xmlns:a16="http://schemas.microsoft.com/office/drawing/2014/main" id="{56E7E651-45F8-48FE-9CD8-62C66C50D9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33550" y="152400"/>
            <a:ext cx="9028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4C6496-9E05-46B7-BD13-86D29671A8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64" b="-1"/>
          <a:stretch/>
        </p:blipFill>
        <p:spPr>
          <a:xfrm>
            <a:off x="2806919" y="3611418"/>
            <a:ext cx="5067082" cy="13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5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9DB5-EE64-4828-8030-F546D7A79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884" y="1613388"/>
            <a:ext cx="11166231" cy="3631224"/>
          </a:xfrm>
        </p:spPr>
        <p:txBody>
          <a:bodyPr anchor="ctr">
            <a:normAutofit/>
          </a:bodyPr>
          <a:lstStyle/>
          <a:p>
            <a:r>
              <a:rPr lang="en-US" sz="4000" b="0" dirty="0">
                <a:effectLst/>
                <a:latin typeface="Consolas" panose="020B0609020204030204" pitchFamily="49" charset="0"/>
              </a:rPr>
              <a:t>Results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3882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556D786-A87D-4901-A8DC-EACC65C69E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095999" y="372915"/>
            <a:ext cx="3056085" cy="611217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0A5D238-3803-4EF1-B892-208ACED52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3039915" y="372915"/>
            <a:ext cx="3056085" cy="611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0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EC6D939-F789-42DD-8D3D-F0CFAB3B8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734" y="1701636"/>
            <a:ext cx="3806532" cy="345472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37A0749-919F-4BE5-957B-8DAF5231D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6" y="1701635"/>
            <a:ext cx="3806532" cy="3454727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BCB11C3-63FF-4239-B4AF-E2B4601A4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452" y="1701634"/>
            <a:ext cx="3806532" cy="345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5D60C04-6036-471E-A116-23262EB945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05"/>
          <a:stretch/>
        </p:blipFill>
        <p:spPr>
          <a:xfrm>
            <a:off x="319137" y="540569"/>
            <a:ext cx="2922500" cy="5776861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DC12739-1512-4A43-8DC0-9DEB2A1F4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5" r="50000"/>
          <a:stretch/>
        </p:blipFill>
        <p:spPr>
          <a:xfrm>
            <a:off x="3241636" y="540568"/>
            <a:ext cx="2854363" cy="5776861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A006378-103D-468A-9F18-3EABDB4C10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5295"/>
          <a:stretch/>
        </p:blipFill>
        <p:spPr>
          <a:xfrm>
            <a:off x="6095999" y="540568"/>
            <a:ext cx="2854363" cy="5776861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A975EEA-4397-4ACD-B303-23FAF624B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5"/>
          <a:stretch/>
        </p:blipFill>
        <p:spPr>
          <a:xfrm>
            <a:off x="8950362" y="540568"/>
            <a:ext cx="2922499" cy="577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5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9DB5-EE64-4828-8030-F546D7A79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884" y="1613388"/>
            <a:ext cx="11166231" cy="3631224"/>
          </a:xfrm>
        </p:spPr>
        <p:txBody>
          <a:bodyPr anchor="ctr">
            <a:normAutofit/>
          </a:bodyPr>
          <a:lstStyle/>
          <a:p>
            <a:r>
              <a:rPr lang="en-US" sz="4000" b="0" dirty="0">
                <a:effectLst/>
                <a:latin typeface="Consolas" panose="020B0609020204030204" pitchFamily="49" charset="0"/>
              </a:rPr>
              <a:t>Conclusion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06512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9DB5-EE64-4828-8030-F546D7A79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884" y="1833194"/>
            <a:ext cx="11166231" cy="3631224"/>
          </a:xfrm>
        </p:spPr>
        <p:txBody>
          <a:bodyPr>
            <a:normAutofit/>
          </a:bodyPr>
          <a:lstStyle/>
          <a:p>
            <a:r>
              <a:rPr lang="en-US" sz="3200" dirty="0"/>
              <a:t>How do the hypothetical district maps for the </a:t>
            </a:r>
            <a:r>
              <a:rPr lang="en-US" sz="3200" dirty="0">
                <a:solidFill>
                  <a:srgbClr val="00B0F0"/>
                </a:solidFill>
              </a:rPr>
              <a:t>Virginia Congressional delegation for the 2020s </a:t>
            </a:r>
            <a:r>
              <a:rPr lang="en-US" sz="3200" dirty="0"/>
              <a:t>generated by </a:t>
            </a:r>
            <a:r>
              <a:rPr lang="en-US" sz="3200" dirty="0">
                <a:solidFill>
                  <a:srgbClr val="FF0000"/>
                </a:solidFill>
              </a:rPr>
              <a:t>different automated redistricting algorithms </a:t>
            </a:r>
            <a:r>
              <a:rPr lang="en-US" sz="3200" dirty="0"/>
              <a:t>compare based on </a:t>
            </a:r>
            <a:r>
              <a:rPr lang="en-US" sz="3200" dirty="0">
                <a:solidFill>
                  <a:srgbClr val="92D050"/>
                </a:solidFill>
              </a:rPr>
              <a:t>compactness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/>
              <a:t>and</a:t>
            </a:r>
            <a:r>
              <a:rPr lang="en-US" sz="3200" dirty="0">
                <a:solidFill>
                  <a:srgbClr val="00B050"/>
                </a:solidFill>
              </a:rPr>
              <a:t> partisan fairness measures</a:t>
            </a:r>
            <a:r>
              <a:rPr lang="en-US" sz="3200" dirty="0"/>
              <a:t>?</a:t>
            </a:r>
            <a:br>
              <a:rPr lang="en-US" sz="8000" b="0" dirty="0">
                <a:effectLst/>
              </a:rPr>
            </a:b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27891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9DB5-EE64-4828-8030-F546D7A79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0110" y="3069603"/>
            <a:ext cx="1602242" cy="728030"/>
          </a:xfrm>
        </p:spPr>
        <p:txBody>
          <a:bodyPr anchor="ctr">
            <a:normAutofit/>
          </a:bodyPr>
          <a:lstStyle/>
          <a:p>
            <a:r>
              <a:rPr lang="en-US" sz="4000" b="0" dirty="0">
                <a:effectLst/>
                <a:latin typeface="Consolas" panose="020B0609020204030204" pitchFamily="49" charset="0"/>
              </a:rPr>
              <a:t>SMC &gt; </a:t>
            </a:r>
            <a:endParaRPr lang="en-US"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B3059CB-1BA7-40BB-8811-E14D5DFBFDC0}"/>
              </a:ext>
            </a:extLst>
          </p:cNvPr>
          <p:cNvSpPr txBox="1">
            <a:spLocks/>
          </p:cNvSpPr>
          <p:nvPr/>
        </p:nvSpPr>
        <p:spPr>
          <a:xfrm>
            <a:off x="4932352" y="3064985"/>
            <a:ext cx="1883951" cy="728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US" sz="4000" dirty="0"/>
              <a:t>CRSG &gt; </a:t>
            </a:r>
            <a:endParaRPr lang="en-US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BE8B54-2BAD-4ED3-AE29-F3DBF7B38EE4}"/>
              </a:ext>
            </a:extLst>
          </p:cNvPr>
          <p:cNvSpPr txBox="1">
            <a:spLocks/>
          </p:cNvSpPr>
          <p:nvPr/>
        </p:nvSpPr>
        <p:spPr>
          <a:xfrm>
            <a:off x="6816303" y="3064985"/>
            <a:ext cx="2165661" cy="728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US" sz="4000" dirty="0"/>
              <a:t>Control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634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A7A0-4481-48B6-97E4-B6084864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CE4AA-633A-43FA-A861-BE90C7FD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Only one state, one election, </a:t>
            </a:r>
            <a:r>
              <a:rPr lang="en-US" dirty="0">
                <a:solidFill>
                  <a:srgbClr val="FF0000"/>
                </a:solidFill>
              </a:rPr>
              <a:t>two algorithms.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focused on major parties.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Should observe the Voting Rights Act.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State legislative districts. </a:t>
            </a:r>
          </a:p>
        </p:txBody>
      </p:sp>
    </p:spTree>
    <p:extLst>
      <p:ext uri="{BB962C8B-B14F-4D97-AF65-F5344CB8AC3E}">
        <p14:creationId xmlns:p14="http://schemas.microsoft.com/office/powerpoint/2010/main" val="190700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1438-D0DE-4919-8191-1356C63C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Automated Redistricting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5DF69-D13F-4CBF-BBDA-CE7D872A0A5A}"/>
              </a:ext>
            </a:extLst>
          </p:cNvPr>
          <p:cNvSpPr txBox="1"/>
          <p:nvPr/>
        </p:nvSpPr>
        <p:spPr>
          <a:xfrm>
            <a:off x="474786" y="3176117"/>
            <a:ext cx="3851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Population Data &amp;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Geographic Data</a:t>
            </a: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DC8C0E5-85E3-4D93-AC4A-7F9E45AC9B16}"/>
              </a:ext>
            </a:extLst>
          </p:cNvPr>
          <p:cNvSpPr/>
          <p:nvPr/>
        </p:nvSpPr>
        <p:spPr>
          <a:xfrm>
            <a:off x="4891454" y="3428999"/>
            <a:ext cx="1204546" cy="439615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utomated Redistricting Simulation Using Markov Chain Monte Carlo">
            <a:extLst>
              <a:ext uri="{FF2B5EF4-FFF2-40B4-BE49-F238E27FC236}">
                <a16:creationId xmlns:a16="http://schemas.microsoft.com/office/drawing/2014/main" id="{7E10AEDE-6121-4F60-BF0A-CB6662C40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639" y="2569027"/>
            <a:ext cx="4337896" cy="219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94D8A5-C548-4EB3-AD78-89104C956434}"/>
              </a:ext>
            </a:extLst>
          </p:cNvPr>
          <p:cNvSpPr txBox="1"/>
          <p:nvPr/>
        </p:nvSpPr>
        <p:spPr>
          <a:xfrm>
            <a:off x="8191083" y="4846236"/>
            <a:ext cx="223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(many maps)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8D2E0-D528-4A6A-B2E4-77E2E7AB7001}"/>
              </a:ext>
            </a:extLst>
          </p:cNvPr>
          <p:cNvSpPr txBox="1"/>
          <p:nvPr/>
        </p:nvSpPr>
        <p:spPr>
          <a:xfrm>
            <a:off x="7543799" y="6348045"/>
            <a:ext cx="4448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(Fifield et al., 2020)</a:t>
            </a:r>
          </a:p>
        </p:txBody>
      </p:sp>
    </p:spTree>
    <p:extLst>
      <p:ext uri="{BB962C8B-B14F-4D97-AF65-F5344CB8AC3E}">
        <p14:creationId xmlns:p14="http://schemas.microsoft.com/office/powerpoint/2010/main" val="98209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A7A0-4481-48B6-97E4-B6084864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CE4AA-633A-43FA-A861-BE90C7FD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Algorithms are viable tool for redist. commissions.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Necessary under The For The People Act.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Cost-savings for redist. commissions.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Trust in electoral system.</a:t>
            </a:r>
          </a:p>
        </p:txBody>
      </p:sp>
    </p:spTree>
    <p:extLst>
      <p:ext uri="{BB962C8B-B14F-4D97-AF65-F5344CB8AC3E}">
        <p14:creationId xmlns:p14="http://schemas.microsoft.com/office/powerpoint/2010/main" val="306543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9543-3544-4F16-85FF-396D6F8F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74CE-3D3C-46A8-896A-E49676E1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3822" y="5167312"/>
            <a:ext cx="5284355" cy="58408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tinyurl.com/redist-sources</a:t>
            </a:r>
            <a:r>
              <a:rPr lang="en-US" dirty="0"/>
              <a:t> </a:t>
            </a:r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89488BD1-7F27-4B74-9D63-CCCF6E56A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184323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9DB5-EE64-4828-8030-F546D7A79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884" y="1833194"/>
            <a:ext cx="11166231" cy="3631224"/>
          </a:xfrm>
        </p:spPr>
        <p:txBody>
          <a:bodyPr>
            <a:normAutofit/>
          </a:bodyPr>
          <a:lstStyle/>
          <a:p>
            <a:r>
              <a:rPr lang="en-US" sz="3200" dirty="0"/>
              <a:t>How do the hypothetical district maps for the </a:t>
            </a:r>
            <a:r>
              <a:rPr lang="en-US" sz="3200" dirty="0">
                <a:solidFill>
                  <a:srgbClr val="00B0F0"/>
                </a:solidFill>
              </a:rPr>
              <a:t>Virginia Congressional delegation for the 2020s </a:t>
            </a:r>
            <a:r>
              <a:rPr lang="en-US" sz="3200" dirty="0"/>
              <a:t>generated by </a:t>
            </a:r>
            <a:r>
              <a:rPr lang="en-US" sz="3200" dirty="0">
                <a:solidFill>
                  <a:srgbClr val="FF0000"/>
                </a:solidFill>
              </a:rPr>
              <a:t>different automated redistricting algorithms </a:t>
            </a:r>
            <a:r>
              <a:rPr lang="en-US" sz="3200" dirty="0"/>
              <a:t>compare based on </a:t>
            </a:r>
            <a:r>
              <a:rPr lang="en-US" sz="3200" dirty="0">
                <a:solidFill>
                  <a:srgbClr val="92D050"/>
                </a:solidFill>
              </a:rPr>
              <a:t>compactness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/>
              <a:t>and</a:t>
            </a:r>
            <a:r>
              <a:rPr lang="en-US" sz="3200" dirty="0">
                <a:solidFill>
                  <a:srgbClr val="00B050"/>
                </a:solidFill>
              </a:rPr>
              <a:t> partisan fairness measures</a:t>
            </a:r>
            <a:r>
              <a:rPr lang="en-US" sz="3200" dirty="0"/>
              <a:t>?</a:t>
            </a:r>
            <a:br>
              <a:rPr lang="en-US" sz="8000" b="0" dirty="0">
                <a:effectLst/>
              </a:rPr>
            </a:b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1139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97EC-034E-423E-B849-01C1EE07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Why Virginia?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7B22F8B1-A06F-4704-B554-E432B2098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70" y="1466496"/>
            <a:ext cx="4409982" cy="2043453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0D0E8332-6CF5-4CC3-B304-452BEFAD5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10" b="1282"/>
          <a:stretch/>
        </p:blipFill>
        <p:spPr>
          <a:xfrm>
            <a:off x="6298222" y="1747101"/>
            <a:ext cx="4572000" cy="1872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CEE655-E06D-4AD6-97EC-78A31B141EBB}"/>
              </a:ext>
            </a:extLst>
          </p:cNvPr>
          <p:cNvSpPr txBox="1"/>
          <p:nvPr/>
        </p:nvSpPr>
        <p:spPr>
          <a:xfrm>
            <a:off x="1475952" y="3602280"/>
            <a:ext cx="243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Gerrymandered Map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3EBDA-C195-4688-8D11-8E14C5374248}"/>
              </a:ext>
            </a:extLst>
          </p:cNvPr>
          <p:cNvSpPr txBox="1"/>
          <p:nvPr/>
        </p:nvSpPr>
        <p:spPr>
          <a:xfrm>
            <a:off x="7364813" y="3602280"/>
            <a:ext cx="319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Competitive Elections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FC0E6E-E478-4E5C-8554-FAAB91536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546" y="4534940"/>
            <a:ext cx="4012907" cy="13255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E49B9C-EA41-49D4-91CE-B367EF362483}"/>
              </a:ext>
            </a:extLst>
          </p:cNvPr>
          <p:cNvSpPr txBox="1"/>
          <p:nvPr/>
        </p:nvSpPr>
        <p:spPr>
          <a:xfrm>
            <a:off x="6470469" y="6348045"/>
            <a:ext cx="5522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Virginia Division of Legislative Services, 2021)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0E163-3D73-45DB-8838-9C86D7A8AB4C}"/>
              </a:ext>
            </a:extLst>
          </p:cNvPr>
          <p:cNvSpPr txBox="1"/>
          <p:nvPr/>
        </p:nvSpPr>
        <p:spPr>
          <a:xfrm>
            <a:off x="4499903" y="6348045"/>
            <a:ext cx="1970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(Loughran, 2016;</a:t>
            </a:r>
          </a:p>
        </p:txBody>
      </p:sp>
    </p:spTree>
    <p:extLst>
      <p:ext uri="{BB962C8B-B14F-4D97-AF65-F5344CB8AC3E}">
        <p14:creationId xmlns:p14="http://schemas.microsoft.com/office/powerpoint/2010/main" val="429336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97EC-034E-423E-B849-01C1EE07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Which Algorithms?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EE655-E06D-4AD6-97EC-78A31B141EBB}"/>
              </a:ext>
            </a:extLst>
          </p:cNvPr>
          <p:cNvSpPr txBox="1"/>
          <p:nvPr/>
        </p:nvSpPr>
        <p:spPr>
          <a:xfrm>
            <a:off x="1634346" y="2418403"/>
            <a:ext cx="89233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Compact Random Seed Growth (CRSG), 2013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49B9C-EA41-49D4-91CE-B367EF362483}"/>
              </a:ext>
            </a:extLst>
          </p:cNvPr>
          <p:cNvSpPr txBox="1"/>
          <p:nvPr/>
        </p:nvSpPr>
        <p:spPr>
          <a:xfrm>
            <a:off x="9348715" y="6348045"/>
            <a:ext cx="2643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600" dirty="0">
                <a:latin typeface="Consolas" panose="020B0609020204030204" pitchFamily="49" charset="0"/>
              </a:rPr>
              <a:t>McCartan &amp; Imai, 2020)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5DC84-9CCC-4625-88E5-504B5AC74758}"/>
              </a:ext>
            </a:extLst>
          </p:cNvPr>
          <p:cNvSpPr txBox="1"/>
          <p:nvPr/>
        </p:nvSpPr>
        <p:spPr>
          <a:xfrm>
            <a:off x="1735016" y="3835902"/>
            <a:ext cx="89233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Sequential Monte Carlo (SMC), 2020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71B21-2ADE-489F-A0E6-04D9427D86DA}"/>
              </a:ext>
            </a:extLst>
          </p:cNvPr>
          <p:cNvSpPr txBox="1"/>
          <p:nvPr/>
        </p:nvSpPr>
        <p:spPr>
          <a:xfrm>
            <a:off x="6827554" y="6348045"/>
            <a:ext cx="2521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600" dirty="0">
                <a:latin typeface="Consolas" panose="020B0609020204030204" pitchFamily="49" charset="0"/>
              </a:rPr>
              <a:t>(Chen &amp; Rodden, 2013;</a:t>
            </a:r>
          </a:p>
        </p:txBody>
      </p:sp>
    </p:spTree>
    <p:extLst>
      <p:ext uri="{BB962C8B-B14F-4D97-AF65-F5344CB8AC3E}">
        <p14:creationId xmlns:p14="http://schemas.microsoft.com/office/powerpoint/2010/main" val="349695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97EC-034E-423E-B849-01C1EE07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Which Compactness Measures?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49B9C-EA41-49D4-91CE-B367EF362483}"/>
              </a:ext>
            </a:extLst>
          </p:cNvPr>
          <p:cNvSpPr txBox="1"/>
          <p:nvPr/>
        </p:nvSpPr>
        <p:spPr>
          <a:xfrm>
            <a:off x="9567081" y="6348045"/>
            <a:ext cx="2425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600" dirty="0">
                <a:latin typeface="Consolas" panose="020B0609020204030204" pitchFamily="49" charset="0"/>
              </a:rPr>
              <a:t>DeFord et al., 2021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  <a:endParaRPr lang="sv-SE" sz="1600" dirty="0">
              <a:latin typeface="Consolas" panose="020B0609020204030204" pitchFamily="49" charset="0"/>
            </a:endParaRPr>
          </a:p>
        </p:txBody>
      </p:sp>
      <p:pic>
        <p:nvPicPr>
          <p:cNvPr id="2050" name="Picture 2" descr="Circumfrence Equal to District Perimeter">
            <a:extLst>
              <a:ext uri="{FF2B5EF4-FFF2-40B4-BE49-F238E27FC236}">
                <a16:creationId xmlns:a16="http://schemas.microsoft.com/office/drawing/2014/main" id="{CFDA8DD2-53C9-41DB-A309-97EE55137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7" t="8937" r="7948" b="10982"/>
          <a:stretch/>
        </p:blipFill>
        <p:spPr bwMode="auto">
          <a:xfrm>
            <a:off x="1661160" y="2225040"/>
            <a:ext cx="2068830" cy="20535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DFB52B-9299-44E6-9280-DA0D02C3D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883" y="2327965"/>
            <a:ext cx="6794849" cy="17272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8E8CEC-4168-4663-B411-84165D04D561}"/>
              </a:ext>
            </a:extLst>
          </p:cNvPr>
          <p:cNvSpPr txBox="1"/>
          <p:nvPr/>
        </p:nvSpPr>
        <p:spPr>
          <a:xfrm>
            <a:off x="1216417" y="4428029"/>
            <a:ext cx="283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Geometry Perspective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1D22CE-D014-493D-B0C1-3B77F269A5CC}"/>
              </a:ext>
            </a:extLst>
          </p:cNvPr>
          <p:cNvSpPr txBox="1"/>
          <p:nvPr/>
        </p:nvSpPr>
        <p:spPr>
          <a:xfrm>
            <a:off x="6441978" y="4407512"/>
            <a:ext cx="2832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Graph Theory Perspective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3B139-773D-453D-B018-CB7930A6AE07}"/>
              </a:ext>
            </a:extLst>
          </p:cNvPr>
          <p:cNvSpPr txBox="1"/>
          <p:nvPr/>
        </p:nvSpPr>
        <p:spPr>
          <a:xfrm>
            <a:off x="7821568" y="6348045"/>
            <a:ext cx="1745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da-DK" sz="1600" dirty="0">
                <a:latin typeface="Consolas" panose="020B0609020204030204" pitchFamily="49" charset="0"/>
              </a:rPr>
              <a:t>Fisher, 2017;</a:t>
            </a:r>
            <a:endParaRPr lang="sv-S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42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0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97EC-034E-423E-B849-01C1EE07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Which Partisan Fairness Measures?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49B9C-EA41-49D4-91CE-B367EF362483}"/>
              </a:ext>
            </a:extLst>
          </p:cNvPr>
          <p:cNvSpPr txBox="1"/>
          <p:nvPr/>
        </p:nvSpPr>
        <p:spPr>
          <a:xfrm>
            <a:off x="9362363" y="6348045"/>
            <a:ext cx="2630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McDonald &amp; Best, 2015)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3C1D6-74AA-4AA0-89A3-A11323693539}"/>
              </a:ext>
            </a:extLst>
          </p:cNvPr>
          <p:cNvSpPr txBox="1"/>
          <p:nvPr/>
        </p:nvSpPr>
        <p:spPr>
          <a:xfrm>
            <a:off x="1634346" y="3801725"/>
            <a:ext cx="37957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Partisan Symmetry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063D6-A17C-43D4-B9DD-59E6F9B08056}"/>
              </a:ext>
            </a:extLst>
          </p:cNvPr>
          <p:cNvSpPr txBox="1"/>
          <p:nvPr/>
        </p:nvSpPr>
        <p:spPr>
          <a:xfrm>
            <a:off x="1533528" y="5185048"/>
            <a:ext cx="37957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Partisan Bias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55ADD-74EF-4465-9543-A45EDA6966DE}"/>
              </a:ext>
            </a:extLst>
          </p:cNvPr>
          <p:cNvSpPr txBox="1"/>
          <p:nvPr/>
        </p:nvSpPr>
        <p:spPr>
          <a:xfrm>
            <a:off x="1533528" y="2418402"/>
            <a:ext cx="37957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Seats-Votes Curve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8C2DF-069C-481F-813B-AB9EAEA1358A}"/>
              </a:ext>
            </a:extLst>
          </p:cNvPr>
          <p:cNvSpPr txBox="1"/>
          <p:nvPr/>
        </p:nvSpPr>
        <p:spPr>
          <a:xfrm>
            <a:off x="6330611" y="2418403"/>
            <a:ext cx="37957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Efficiency Gap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02837-14E2-4B69-BE06-D2C12A129BF2}"/>
              </a:ext>
            </a:extLst>
          </p:cNvPr>
          <p:cNvSpPr txBox="1"/>
          <p:nvPr/>
        </p:nvSpPr>
        <p:spPr>
          <a:xfrm>
            <a:off x="6229793" y="3801726"/>
            <a:ext cx="37957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Declination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17931-4B15-4A34-9D9A-A3490D93D663}"/>
              </a:ext>
            </a:extLst>
          </p:cNvPr>
          <p:cNvSpPr txBox="1"/>
          <p:nvPr/>
        </p:nvSpPr>
        <p:spPr>
          <a:xfrm>
            <a:off x="6330610" y="5185049"/>
            <a:ext cx="45437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Mean-Median Difference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3E5B2-642C-4F36-98F8-E4187C790267}"/>
              </a:ext>
            </a:extLst>
          </p:cNvPr>
          <p:cNvSpPr txBox="1"/>
          <p:nvPr/>
        </p:nvSpPr>
        <p:spPr>
          <a:xfrm>
            <a:off x="279128" y="6357387"/>
            <a:ext cx="163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(Tufte, 1973;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40AE34-EB67-41B2-BFAA-10D095223882}"/>
              </a:ext>
            </a:extLst>
          </p:cNvPr>
          <p:cNvSpPr txBox="1"/>
          <p:nvPr/>
        </p:nvSpPr>
        <p:spPr>
          <a:xfrm>
            <a:off x="7311482" y="6348045"/>
            <a:ext cx="2146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Warrington, 2018;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77243-F5A0-4EB2-BFDD-B6A803BC43E6}"/>
              </a:ext>
            </a:extLst>
          </p:cNvPr>
          <p:cNvSpPr txBox="1"/>
          <p:nvPr/>
        </p:nvSpPr>
        <p:spPr>
          <a:xfrm>
            <a:off x="3909473" y="6352716"/>
            <a:ext cx="352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Stephanopoulos &amp; McGhee, 2014;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A31D9F-18B3-4E94-A7A6-D3E261C09104}"/>
              </a:ext>
            </a:extLst>
          </p:cNvPr>
          <p:cNvSpPr txBox="1"/>
          <p:nvPr/>
        </p:nvSpPr>
        <p:spPr>
          <a:xfrm>
            <a:off x="1831296" y="6357387"/>
            <a:ext cx="2187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Katz et al., 2020; </a:t>
            </a:r>
          </a:p>
        </p:txBody>
      </p:sp>
    </p:spTree>
    <p:extLst>
      <p:ext uri="{BB962C8B-B14F-4D97-AF65-F5344CB8AC3E}">
        <p14:creationId xmlns:p14="http://schemas.microsoft.com/office/powerpoint/2010/main" val="328868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9DB5-EE64-4828-8030-F546D7A79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884" y="1613388"/>
            <a:ext cx="11166231" cy="3631224"/>
          </a:xfrm>
        </p:spPr>
        <p:txBody>
          <a:bodyPr anchor="ctr">
            <a:normAutofit/>
          </a:bodyPr>
          <a:lstStyle/>
          <a:p>
            <a:r>
              <a:rPr lang="en-US" sz="4000" b="0" dirty="0">
                <a:effectLst/>
                <a:latin typeface="Consolas" panose="020B0609020204030204" pitchFamily="49" charset="0"/>
              </a:rPr>
              <a:t>Literature Review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821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Words>660</Words>
  <Application>Microsoft Office PowerPoint</Application>
  <PresentationFormat>Widescreen</PresentationFormat>
  <Paragraphs>133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Consolas</vt:lpstr>
      <vt:lpstr>Office Theme</vt:lpstr>
      <vt:lpstr>Evaluating Automated Redistricting Algorithms Using Measures of Compactness and Partisan Fairness: A Case Study of 2021 Congressional Redistricting in Virginia </vt:lpstr>
      <vt:lpstr>PowerPoint Presentation</vt:lpstr>
      <vt:lpstr>Automated Redistricting Algorithms</vt:lpstr>
      <vt:lpstr>How do the hypothetical district maps for the Virginia Congressional delegation for the 2020s generated by different automated redistricting algorithms compare based on compactness and partisan fairness measures? </vt:lpstr>
      <vt:lpstr>Why Virginia?</vt:lpstr>
      <vt:lpstr>Which Algorithms?</vt:lpstr>
      <vt:lpstr>Which Compactness Measures?</vt:lpstr>
      <vt:lpstr>Which Partisan Fairness Measures?</vt:lpstr>
      <vt:lpstr>Literature Review</vt:lpstr>
      <vt:lpstr>Redistricting as Graph Cutting</vt:lpstr>
      <vt:lpstr>Compact Random Seed Growth (CRSG)</vt:lpstr>
      <vt:lpstr>Sequential Monte Carlo (SMC)</vt:lpstr>
      <vt:lpstr>Polsby-Popper Score</vt:lpstr>
      <vt:lpstr>Edge-Cut Compactness</vt:lpstr>
      <vt:lpstr>Seats-Votes Curves, Partisan Symmetry &amp; Bias</vt:lpstr>
      <vt:lpstr>Efficiency Gap</vt:lpstr>
      <vt:lpstr>Declination</vt:lpstr>
      <vt:lpstr>Mean-Median Difference</vt:lpstr>
      <vt:lpstr>Method</vt:lpstr>
      <vt:lpstr>Experimental Research</vt:lpstr>
      <vt:lpstr>PowerPoint Presentation</vt:lpstr>
      <vt:lpstr>Results</vt:lpstr>
      <vt:lpstr>PowerPoint Presentation</vt:lpstr>
      <vt:lpstr>PowerPoint Presentation</vt:lpstr>
      <vt:lpstr>PowerPoint Presentation</vt:lpstr>
      <vt:lpstr>Conclusion</vt:lpstr>
      <vt:lpstr>How do the hypothetical district maps for the Virginia Congressional delegation for the 2020s generated by different automated redistricting algorithms compare based on compactness and partisan fairness measures? </vt:lpstr>
      <vt:lpstr>SMC &gt; </vt:lpstr>
      <vt:lpstr>Limitations</vt:lpstr>
      <vt:lpstr>Implications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Madeleine Goertz</dc:creator>
  <cp:lastModifiedBy>Madeleine Goertz</cp:lastModifiedBy>
  <cp:revision>7</cp:revision>
  <dcterms:created xsi:type="dcterms:W3CDTF">2021-04-14T15:16:28Z</dcterms:created>
  <dcterms:modified xsi:type="dcterms:W3CDTF">2021-05-13T06:17:07Z</dcterms:modified>
</cp:coreProperties>
</file>