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65" r:id="rId3"/>
    <p:sldId id="257" r:id="rId4"/>
    <p:sldId id="261" r:id="rId5"/>
    <p:sldId id="262" r:id="rId6"/>
    <p:sldId id="263" r:id="rId7"/>
    <p:sldId id="264" r:id="rId8"/>
    <p:sldId id="258" r:id="rId9"/>
    <p:sldId id="259"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9524"/>
  </p:normalViewPr>
  <p:slideViewPr>
    <p:cSldViewPr snapToGrid="0" snapToObjects="1">
      <p:cViewPr varScale="1">
        <p:scale>
          <a:sx n="109" d="100"/>
          <a:sy n="109" d="100"/>
        </p:scale>
        <p:origin x="216"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CEEA4-1381-814F-BEB3-4DA3787EE0A7}" type="datetimeFigureOut">
              <a:rPr lang="en-US" smtClean="0"/>
              <a:t>8/5/20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63283-EF5D-6644-A378-E3DFF2FE2937}" type="slidenum">
              <a:rPr lang="en-US" smtClean="0"/>
              <a:t>‹#›</a:t>
            </a:fld>
            <a:endParaRPr lang="en-US"/>
          </a:p>
        </p:txBody>
      </p:sp>
    </p:spTree>
    <p:extLst>
      <p:ext uri="{BB962C8B-B14F-4D97-AF65-F5344CB8AC3E}">
        <p14:creationId xmlns:p14="http://schemas.microsoft.com/office/powerpoint/2010/main" val="756750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C63283-EF5D-6644-A378-E3DFF2FE2937}" type="slidenum">
              <a:rPr lang="en-US" smtClean="0"/>
              <a:t>1</a:t>
            </a:fld>
            <a:endParaRPr lang="en-US"/>
          </a:p>
        </p:txBody>
      </p:sp>
    </p:spTree>
    <p:extLst>
      <p:ext uri="{BB962C8B-B14F-4D97-AF65-F5344CB8AC3E}">
        <p14:creationId xmlns:p14="http://schemas.microsoft.com/office/powerpoint/2010/main" val="3842230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C63283-EF5D-6644-A378-E3DFF2FE2937}" type="slidenum">
              <a:rPr lang="en-US" smtClean="0"/>
              <a:t>2</a:t>
            </a:fld>
            <a:endParaRPr lang="en-US"/>
          </a:p>
        </p:txBody>
      </p:sp>
    </p:spTree>
    <p:extLst>
      <p:ext uri="{BB962C8B-B14F-4D97-AF65-F5344CB8AC3E}">
        <p14:creationId xmlns:p14="http://schemas.microsoft.com/office/powerpoint/2010/main" val="1334783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8/5/20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8/5/20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8/5/20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8/5/20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8/5/20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8/5/20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lipart-library.com/white-basketball-cliparts.html" TargetMode="External"/><Relationship Id="rId5" Type="http://schemas.openxmlformats.org/officeDocument/2006/relationships/hyperlink" Target="https://www.pngkey.com/maxpic/u2e6i1y3w7r5e6u2/"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rgilermo/home-advantage-in-soccer-and-basketbal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rgilermo/home-advantage-in-soccer-and-basketball?select=NBA.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45176-0CD1-4EE4-9063-A071470E3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B35F32-8C3E-4AF2-A037-2D00C4CF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889852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8D99B4-D0BD-E341-93C9-590A0C56A221}"/>
              </a:ext>
            </a:extLst>
          </p:cNvPr>
          <p:cNvSpPr>
            <a:spLocks noGrp="1"/>
          </p:cNvSpPr>
          <p:nvPr>
            <p:ph type="ctrTitle"/>
          </p:nvPr>
        </p:nvSpPr>
        <p:spPr>
          <a:xfrm>
            <a:off x="1069848" y="1298448"/>
            <a:ext cx="7315200" cy="3255264"/>
          </a:xfrm>
        </p:spPr>
        <p:txBody>
          <a:bodyPr>
            <a:normAutofit/>
          </a:bodyPr>
          <a:lstStyle/>
          <a:p>
            <a:r>
              <a:rPr lang="en-US" dirty="0"/>
              <a:t>Does playing </a:t>
            </a:r>
            <a:r>
              <a:rPr lang="en-US" b="1" i="1" dirty="0"/>
              <a:t>at home </a:t>
            </a:r>
            <a:r>
              <a:rPr lang="en-US" dirty="0"/>
              <a:t>result in more wins?</a:t>
            </a:r>
          </a:p>
        </p:txBody>
      </p:sp>
      <p:sp>
        <p:nvSpPr>
          <p:cNvPr id="3" name="Subtitle 2">
            <a:extLst>
              <a:ext uri="{FF2B5EF4-FFF2-40B4-BE49-F238E27FC236}">
                <a16:creationId xmlns:a16="http://schemas.microsoft.com/office/drawing/2014/main" id="{7012FB3C-8D5E-7A4E-AFF8-11D5CAD7A265}"/>
              </a:ext>
            </a:extLst>
          </p:cNvPr>
          <p:cNvSpPr>
            <a:spLocks noGrp="1"/>
          </p:cNvSpPr>
          <p:nvPr>
            <p:ph type="subTitle" idx="1"/>
          </p:nvPr>
        </p:nvSpPr>
        <p:spPr>
          <a:xfrm>
            <a:off x="1100015" y="4670246"/>
            <a:ext cx="7315200" cy="914400"/>
          </a:xfrm>
        </p:spPr>
        <p:txBody>
          <a:bodyPr>
            <a:normAutofit/>
          </a:bodyPr>
          <a:lstStyle/>
          <a:p>
            <a:r>
              <a:rPr lang="en-US" dirty="0">
                <a:latin typeface="+mj-lt"/>
              </a:rPr>
              <a:t>DSC 530 Final Project – Bellevue University</a:t>
            </a:r>
          </a:p>
          <a:p>
            <a:r>
              <a:rPr lang="en-US" dirty="0">
                <a:latin typeface="+mj-lt"/>
              </a:rPr>
              <a:t>Maddie Bauer</a:t>
            </a:r>
          </a:p>
        </p:txBody>
      </p:sp>
      <p:pic>
        <p:nvPicPr>
          <p:cNvPr id="4" name="Picture 3">
            <a:extLst>
              <a:ext uri="{FF2B5EF4-FFF2-40B4-BE49-F238E27FC236}">
                <a16:creationId xmlns:a16="http://schemas.microsoft.com/office/drawing/2014/main" id="{E48646C2-5ED6-514C-AEC9-75BDF7A0FF27}"/>
              </a:ext>
            </a:extLst>
          </p:cNvPr>
          <p:cNvPicPr>
            <a:picLocks noChangeAspect="1"/>
          </p:cNvPicPr>
          <p:nvPr/>
        </p:nvPicPr>
        <p:blipFill>
          <a:blip r:embed="rId3"/>
          <a:stretch>
            <a:fillRect/>
          </a:stretch>
        </p:blipFill>
        <p:spPr>
          <a:xfrm>
            <a:off x="9197298" y="2231672"/>
            <a:ext cx="2677545" cy="2677545"/>
          </a:xfrm>
          <a:prstGeom prst="rect">
            <a:avLst/>
          </a:prstGeom>
        </p:spPr>
      </p:pic>
      <p:pic>
        <p:nvPicPr>
          <p:cNvPr id="5" name="Picture 4">
            <a:extLst>
              <a:ext uri="{FF2B5EF4-FFF2-40B4-BE49-F238E27FC236}">
                <a16:creationId xmlns:a16="http://schemas.microsoft.com/office/drawing/2014/main" id="{D44B4ADF-2B76-A940-8AC9-30408F3E48D7}"/>
              </a:ext>
            </a:extLst>
          </p:cNvPr>
          <p:cNvPicPr>
            <a:picLocks noChangeAspect="1"/>
          </p:cNvPicPr>
          <p:nvPr/>
        </p:nvPicPr>
        <p:blipFill>
          <a:blip r:embed="rId4"/>
          <a:stretch>
            <a:fillRect/>
          </a:stretch>
        </p:blipFill>
        <p:spPr>
          <a:xfrm>
            <a:off x="76238" y="862502"/>
            <a:ext cx="917373" cy="2063578"/>
          </a:xfrm>
          <a:prstGeom prst="rect">
            <a:avLst/>
          </a:prstGeom>
        </p:spPr>
      </p:pic>
      <p:sp>
        <p:nvSpPr>
          <p:cNvPr id="6" name="TextBox 5">
            <a:extLst>
              <a:ext uri="{FF2B5EF4-FFF2-40B4-BE49-F238E27FC236}">
                <a16:creationId xmlns:a16="http://schemas.microsoft.com/office/drawing/2014/main" id="{BAA3CAB6-EEED-8141-B749-619E8B05E011}"/>
              </a:ext>
            </a:extLst>
          </p:cNvPr>
          <p:cNvSpPr txBox="1"/>
          <p:nvPr/>
        </p:nvSpPr>
        <p:spPr>
          <a:xfrm>
            <a:off x="0" y="6543978"/>
            <a:ext cx="8774693" cy="215444"/>
          </a:xfrm>
          <a:prstGeom prst="rect">
            <a:avLst/>
          </a:prstGeom>
          <a:noFill/>
        </p:spPr>
        <p:txBody>
          <a:bodyPr wrap="square" rtlCol="0">
            <a:spAutoFit/>
          </a:bodyPr>
          <a:lstStyle/>
          <a:p>
            <a:r>
              <a:rPr lang="en-US" sz="800" dirty="0"/>
              <a:t>Images from: </a:t>
            </a:r>
            <a:r>
              <a:rPr lang="en-US" sz="800" dirty="0">
                <a:hlinkClick r:id="rId5"/>
              </a:rPr>
              <a:t>https://www.pngkey.com/maxpic/u2e6i1y3w7r5e6u2/</a:t>
            </a:r>
            <a:r>
              <a:rPr lang="en-US" sz="800" dirty="0"/>
              <a:t> and </a:t>
            </a:r>
            <a:r>
              <a:rPr lang="en-US" sz="800" dirty="0">
                <a:hlinkClick r:id="rId6"/>
              </a:rPr>
              <a:t>http://clipart-library.com/white-basketball-cliparts.html</a:t>
            </a:r>
            <a:r>
              <a:rPr lang="en-US" sz="800" dirty="0"/>
              <a:t>  </a:t>
            </a:r>
          </a:p>
        </p:txBody>
      </p:sp>
    </p:spTree>
    <p:extLst>
      <p:ext uri="{BB962C8B-B14F-4D97-AF65-F5344CB8AC3E}">
        <p14:creationId xmlns:p14="http://schemas.microsoft.com/office/powerpoint/2010/main" val="208483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597D-1B01-8F42-8339-90B43037328F}"/>
              </a:ext>
            </a:extLst>
          </p:cNvPr>
          <p:cNvSpPr>
            <a:spLocks noGrp="1"/>
          </p:cNvSpPr>
          <p:nvPr>
            <p:ph type="title"/>
          </p:nvPr>
        </p:nvSpPr>
        <p:spPr/>
        <p:txBody>
          <a:bodyPr>
            <a:normAutofit/>
          </a:bodyPr>
          <a:lstStyle/>
          <a:p>
            <a:pPr algn="ctr"/>
            <a:r>
              <a:rPr lang="en-US" dirty="0"/>
              <a:t>Normal Probability Plots</a:t>
            </a:r>
            <a:br>
              <a:rPr lang="en-US" dirty="0"/>
            </a:br>
            <a:br>
              <a:rPr lang="en-US" dirty="0"/>
            </a:br>
            <a:r>
              <a:rPr lang="en-US" sz="1600" dirty="0"/>
              <a:t>The plots on the right appear to be normal distributions. In each scenario the data lies close to the perfect normal  model, which is represented by the grey line on each plot, with the exception of being 2 or more standard deviations away from the mean.  </a:t>
            </a:r>
            <a:br>
              <a:rPr lang="en-US" sz="1600" dirty="0"/>
            </a:br>
            <a:br>
              <a:rPr lang="en-US" sz="1600" dirty="0"/>
            </a:br>
            <a:endParaRPr lang="en-US" sz="1600" dirty="0"/>
          </a:p>
        </p:txBody>
      </p:sp>
      <p:pic>
        <p:nvPicPr>
          <p:cNvPr id="6" name="Picture 5">
            <a:extLst>
              <a:ext uri="{FF2B5EF4-FFF2-40B4-BE49-F238E27FC236}">
                <a16:creationId xmlns:a16="http://schemas.microsoft.com/office/drawing/2014/main" id="{CF57328F-FE92-104E-9A87-435106FDB183}"/>
              </a:ext>
            </a:extLst>
          </p:cNvPr>
          <p:cNvPicPr>
            <a:picLocks noChangeAspect="1"/>
          </p:cNvPicPr>
          <p:nvPr/>
        </p:nvPicPr>
        <p:blipFill>
          <a:blip r:embed="rId2"/>
          <a:stretch>
            <a:fillRect/>
          </a:stretch>
        </p:blipFill>
        <p:spPr>
          <a:xfrm>
            <a:off x="7694130" y="1849010"/>
            <a:ext cx="4165600" cy="2851834"/>
          </a:xfrm>
          <a:prstGeom prst="rect">
            <a:avLst/>
          </a:prstGeom>
        </p:spPr>
      </p:pic>
      <p:pic>
        <p:nvPicPr>
          <p:cNvPr id="7" name="Picture 6">
            <a:extLst>
              <a:ext uri="{FF2B5EF4-FFF2-40B4-BE49-F238E27FC236}">
                <a16:creationId xmlns:a16="http://schemas.microsoft.com/office/drawing/2014/main" id="{CDE6373C-1169-4B46-88D5-A9A72730C888}"/>
              </a:ext>
            </a:extLst>
          </p:cNvPr>
          <p:cNvPicPr>
            <a:picLocks noChangeAspect="1"/>
          </p:cNvPicPr>
          <p:nvPr/>
        </p:nvPicPr>
        <p:blipFill>
          <a:blip r:embed="rId3"/>
          <a:stretch>
            <a:fillRect/>
          </a:stretch>
        </p:blipFill>
        <p:spPr>
          <a:xfrm>
            <a:off x="3598411" y="572594"/>
            <a:ext cx="4095719" cy="2851834"/>
          </a:xfrm>
          <a:prstGeom prst="rect">
            <a:avLst/>
          </a:prstGeom>
        </p:spPr>
      </p:pic>
      <p:pic>
        <p:nvPicPr>
          <p:cNvPr id="8" name="Picture 7">
            <a:extLst>
              <a:ext uri="{FF2B5EF4-FFF2-40B4-BE49-F238E27FC236}">
                <a16:creationId xmlns:a16="http://schemas.microsoft.com/office/drawing/2014/main" id="{767A5B09-88A1-F944-85DF-FC2D4F777B40}"/>
              </a:ext>
            </a:extLst>
          </p:cNvPr>
          <p:cNvPicPr>
            <a:picLocks noChangeAspect="1"/>
          </p:cNvPicPr>
          <p:nvPr/>
        </p:nvPicPr>
        <p:blipFill>
          <a:blip r:embed="rId4"/>
          <a:stretch>
            <a:fillRect/>
          </a:stretch>
        </p:blipFill>
        <p:spPr>
          <a:xfrm>
            <a:off x="3598411" y="3422971"/>
            <a:ext cx="4095719" cy="2862435"/>
          </a:xfrm>
          <a:prstGeom prst="rect">
            <a:avLst/>
          </a:prstGeom>
        </p:spPr>
      </p:pic>
    </p:spTree>
    <p:extLst>
      <p:ext uri="{BB962C8B-B14F-4D97-AF65-F5344CB8AC3E}">
        <p14:creationId xmlns:p14="http://schemas.microsoft.com/office/powerpoint/2010/main" val="343437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B4D84-79EC-F043-880A-F5CB0D2E6721}"/>
              </a:ext>
            </a:extLst>
          </p:cNvPr>
          <p:cNvSpPr/>
          <p:nvPr/>
        </p:nvSpPr>
        <p:spPr>
          <a:xfrm>
            <a:off x="0" y="189186"/>
            <a:ext cx="1219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mj-lt"/>
              </a:rPr>
              <a:t>Scatter Plots &amp; Correlation</a:t>
            </a:r>
          </a:p>
        </p:txBody>
      </p:sp>
      <p:pic>
        <p:nvPicPr>
          <p:cNvPr id="3" name="Picture 2">
            <a:extLst>
              <a:ext uri="{FF2B5EF4-FFF2-40B4-BE49-F238E27FC236}">
                <a16:creationId xmlns:a16="http://schemas.microsoft.com/office/drawing/2014/main" id="{5270967D-0B9F-0943-B5CC-B3F70E8D83DE}"/>
              </a:ext>
            </a:extLst>
          </p:cNvPr>
          <p:cNvPicPr>
            <a:picLocks noChangeAspect="1"/>
          </p:cNvPicPr>
          <p:nvPr/>
        </p:nvPicPr>
        <p:blipFill>
          <a:blip r:embed="rId2"/>
          <a:stretch>
            <a:fillRect/>
          </a:stretch>
        </p:blipFill>
        <p:spPr>
          <a:xfrm>
            <a:off x="490491" y="1169918"/>
            <a:ext cx="5184744" cy="3493008"/>
          </a:xfrm>
          <a:prstGeom prst="rect">
            <a:avLst/>
          </a:prstGeom>
        </p:spPr>
      </p:pic>
      <p:sp>
        <p:nvSpPr>
          <p:cNvPr id="4" name="TextBox 3">
            <a:extLst>
              <a:ext uri="{FF2B5EF4-FFF2-40B4-BE49-F238E27FC236}">
                <a16:creationId xmlns:a16="http://schemas.microsoft.com/office/drawing/2014/main" id="{54B73FC7-3C20-1E46-809E-20623C18E6A8}"/>
              </a:ext>
            </a:extLst>
          </p:cNvPr>
          <p:cNvSpPr txBox="1"/>
          <p:nvPr/>
        </p:nvSpPr>
        <p:spPr>
          <a:xfrm>
            <a:off x="1077381" y="4662926"/>
            <a:ext cx="4223656" cy="1354217"/>
          </a:xfrm>
          <a:prstGeom prst="rect">
            <a:avLst/>
          </a:prstGeom>
          <a:noFill/>
        </p:spPr>
        <p:txBody>
          <a:bodyPr wrap="square" rtlCol="0">
            <a:spAutoFit/>
          </a:bodyPr>
          <a:lstStyle/>
          <a:p>
            <a:pPr algn="ctr"/>
            <a:r>
              <a:rPr lang="en-US" dirty="0"/>
              <a:t>Correlation: 0.706</a:t>
            </a:r>
          </a:p>
          <a:p>
            <a:pPr algn="ctr"/>
            <a:endParaRPr lang="en-US" sz="1000" dirty="0"/>
          </a:p>
          <a:p>
            <a:pPr algn="ctr"/>
            <a:r>
              <a:rPr lang="en-US" dirty="0"/>
              <a:t>There is a strong correlation between home win percentage and away win percentage.</a:t>
            </a:r>
          </a:p>
        </p:txBody>
      </p:sp>
      <p:pic>
        <p:nvPicPr>
          <p:cNvPr id="5" name="Picture 4">
            <a:extLst>
              <a:ext uri="{FF2B5EF4-FFF2-40B4-BE49-F238E27FC236}">
                <a16:creationId xmlns:a16="http://schemas.microsoft.com/office/drawing/2014/main" id="{25D67002-284D-4949-928E-2BFF5B6A8E63}"/>
              </a:ext>
            </a:extLst>
          </p:cNvPr>
          <p:cNvPicPr>
            <a:picLocks noChangeAspect="1"/>
          </p:cNvPicPr>
          <p:nvPr/>
        </p:nvPicPr>
        <p:blipFill>
          <a:blip r:embed="rId3"/>
          <a:stretch>
            <a:fillRect/>
          </a:stretch>
        </p:blipFill>
        <p:spPr>
          <a:xfrm>
            <a:off x="6516765" y="1166093"/>
            <a:ext cx="5087406" cy="3496833"/>
          </a:xfrm>
          <a:prstGeom prst="rect">
            <a:avLst/>
          </a:prstGeom>
        </p:spPr>
      </p:pic>
      <p:sp>
        <p:nvSpPr>
          <p:cNvPr id="6" name="Rectangle 5">
            <a:extLst>
              <a:ext uri="{FF2B5EF4-FFF2-40B4-BE49-F238E27FC236}">
                <a16:creationId xmlns:a16="http://schemas.microsoft.com/office/drawing/2014/main" id="{884D9587-53C2-AA46-9AE3-AC88788AE4E8}"/>
              </a:ext>
            </a:extLst>
          </p:cNvPr>
          <p:cNvSpPr/>
          <p:nvPr/>
        </p:nvSpPr>
        <p:spPr>
          <a:xfrm>
            <a:off x="6999822" y="4551261"/>
            <a:ext cx="4223657" cy="1354217"/>
          </a:xfrm>
          <a:prstGeom prst="rect">
            <a:avLst/>
          </a:prstGeom>
        </p:spPr>
        <p:txBody>
          <a:bodyPr wrap="square">
            <a:spAutoFit/>
          </a:bodyPr>
          <a:lstStyle/>
          <a:p>
            <a:pPr algn="ctr"/>
            <a:r>
              <a:rPr lang="en-US" dirty="0"/>
              <a:t>Correlation: 0.927</a:t>
            </a:r>
          </a:p>
          <a:p>
            <a:pPr algn="ctr"/>
            <a:endParaRPr lang="en-US" sz="1000" dirty="0"/>
          </a:p>
          <a:p>
            <a:pPr algn="ctr"/>
            <a:r>
              <a:rPr lang="en-US" dirty="0"/>
              <a:t>There is a very strong correlation between home win percentage and total win percentage.</a:t>
            </a:r>
          </a:p>
        </p:txBody>
      </p:sp>
      <p:sp>
        <p:nvSpPr>
          <p:cNvPr id="7" name="TextBox 6">
            <a:extLst>
              <a:ext uri="{FF2B5EF4-FFF2-40B4-BE49-F238E27FC236}">
                <a16:creationId xmlns:a16="http://schemas.microsoft.com/office/drawing/2014/main" id="{FEAB4DE7-CE75-7943-BB50-7B3DFC97E0F5}"/>
              </a:ext>
            </a:extLst>
          </p:cNvPr>
          <p:cNvSpPr txBox="1"/>
          <p:nvPr/>
        </p:nvSpPr>
        <p:spPr>
          <a:xfrm>
            <a:off x="1" y="6131343"/>
            <a:ext cx="12192000" cy="646331"/>
          </a:xfrm>
          <a:prstGeom prst="rect">
            <a:avLst/>
          </a:prstGeom>
          <a:noFill/>
          <a:ln w="19050">
            <a:solidFill>
              <a:schemeClr val="accent1"/>
            </a:solidFill>
          </a:ln>
        </p:spPr>
        <p:txBody>
          <a:bodyPr wrap="square" rtlCol="0">
            <a:spAutoFit/>
          </a:bodyPr>
          <a:lstStyle/>
          <a:p>
            <a:pPr algn="ctr"/>
            <a:r>
              <a:rPr lang="en-US" dirty="0"/>
              <a:t>These scatter plots show that roughly 15 teams are represented above the orange line (y = x). </a:t>
            </a:r>
          </a:p>
          <a:p>
            <a:pPr algn="ctr"/>
            <a:r>
              <a:rPr lang="en-US" dirty="0"/>
              <a:t>This means that only 15 (out of 1,216) teams have performed better away during their season compared to at home.</a:t>
            </a:r>
          </a:p>
        </p:txBody>
      </p:sp>
    </p:spTree>
    <p:extLst>
      <p:ext uri="{BB962C8B-B14F-4D97-AF65-F5344CB8AC3E}">
        <p14:creationId xmlns:p14="http://schemas.microsoft.com/office/powerpoint/2010/main" val="93877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349EF7-FD54-E347-9A7B-AA57B5523E63}"/>
              </a:ext>
            </a:extLst>
          </p:cNvPr>
          <p:cNvSpPr/>
          <p:nvPr/>
        </p:nvSpPr>
        <p:spPr>
          <a:xfrm>
            <a:off x="0" y="3429000"/>
            <a:ext cx="12192000" cy="2405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600" dirty="0">
              <a:latin typeface="+mj-lt"/>
            </a:endParaRPr>
          </a:p>
        </p:txBody>
      </p:sp>
      <p:sp>
        <p:nvSpPr>
          <p:cNvPr id="2" name="Rectangle 1">
            <a:extLst>
              <a:ext uri="{FF2B5EF4-FFF2-40B4-BE49-F238E27FC236}">
                <a16:creationId xmlns:a16="http://schemas.microsoft.com/office/drawing/2014/main" id="{492B4D84-79EC-F043-880A-F5CB0D2E6721}"/>
              </a:ext>
            </a:extLst>
          </p:cNvPr>
          <p:cNvSpPr/>
          <p:nvPr/>
        </p:nvSpPr>
        <p:spPr>
          <a:xfrm>
            <a:off x="0" y="189186"/>
            <a:ext cx="1219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mj-lt"/>
              </a:rPr>
              <a:t>Hypothesis Test</a:t>
            </a:r>
          </a:p>
        </p:txBody>
      </p:sp>
      <p:sp>
        <p:nvSpPr>
          <p:cNvPr id="4" name="TextBox 3">
            <a:extLst>
              <a:ext uri="{FF2B5EF4-FFF2-40B4-BE49-F238E27FC236}">
                <a16:creationId xmlns:a16="http://schemas.microsoft.com/office/drawing/2014/main" id="{AEC499C7-1129-A948-9431-4E8BF866C3AE}"/>
              </a:ext>
            </a:extLst>
          </p:cNvPr>
          <p:cNvSpPr txBox="1"/>
          <p:nvPr/>
        </p:nvSpPr>
        <p:spPr>
          <a:xfrm>
            <a:off x="3853078" y="136227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5414A259-AD9E-F449-AEEC-A4F63640D655}"/>
              </a:ext>
            </a:extLst>
          </p:cNvPr>
          <p:cNvSpPr txBox="1"/>
          <p:nvPr/>
        </p:nvSpPr>
        <p:spPr>
          <a:xfrm>
            <a:off x="0" y="1269937"/>
            <a:ext cx="12192000" cy="1200329"/>
          </a:xfrm>
          <a:prstGeom prst="rect">
            <a:avLst/>
          </a:prstGeom>
          <a:noFill/>
        </p:spPr>
        <p:txBody>
          <a:bodyPr wrap="square" rtlCol="0">
            <a:spAutoFit/>
          </a:bodyPr>
          <a:lstStyle/>
          <a:p>
            <a:pPr algn="ctr"/>
            <a:r>
              <a:rPr lang="en-US" sz="2400" b="1" dirty="0"/>
              <a:t>H0</a:t>
            </a:r>
            <a:r>
              <a:rPr lang="en-US" sz="2400" dirty="0"/>
              <a:t>: There is </a:t>
            </a:r>
            <a:r>
              <a:rPr lang="en-US" sz="2400" i="1" dirty="0"/>
              <a:t>no</a:t>
            </a:r>
            <a:r>
              <a:rPr lang="en-US" sz="2400" dirty="0"/>
              <a:t> difference in winning percentages based on playing at home or away.</a:t>
            </a:r>
          </a:p>
          <a:p>
            <a:pPr algn="ctr"/>
            <a:endParaRPr lang="en-US" sz="2400" dirty="0"/>
          </a:p>
          <a:p>
            <a:pPr algn="ctr"/>
            <a:r>
              <a:rPr lang="en-US" sz="2400" b="1" dirty="0"/>
              <a:t>Ha</a:t>
            </a:r>
            <a:r>
              <a:rPr lang="en-US" sz="2400" dirty="0"/>
              <a:t>: There </a:t>
            </a:r>
            <a:r>
              <a:rPr lang="en-US" sz="2400" i="1" dirty="0"/>
              <a:t>is</a:t>
            </a:r>
            <a:r>
              <a:rPr lang="en-US" sz="2400" dirty="0"/>
              <a:t> a difference in winning percentages based on playing at home or away.</a:t>
            </a:r>
          </a:p>
        </p:txBody>
      </p:sp>
      <p:sp>
        <p:nvSpPr>
          <p:cNvPr id="6" name="TextBox 5">
            <a:extLst>
              <a:ext uri="{FF2B5EF4-FFF2-40B4-BE49-F238E27FC236}">
                <a16:creationId xmlns:a16="http://schemas.microsoft.com/office/drawing/2014/main" id="{32C21CAD-F090-4841-BF99-6E7A0002D947}"/>
              </a:ext>
            </a:extLst>
          </p:cNvPr>
          <p:cNvSpPr txBox="1"/>
          <p:nvPr/>
        </p:nvSpPr>
        <p:spPr>
          <a:xfrm>
            <a:off x="1164771" y="3864428"/>
            <a:ext cx="9862457" cy="1846659"/>
          </a:xfrm>
          <a:prstGeom prst="rect">
            <a:avLst/>
          </a:prstGeom>
          <a:noFill/>
        </p:spPr>
        <p:txBody>
          <a:bodyPr wrap="square" rtlCol="0">
            <a:spAutoFit/>
          </a:bodyPr>
          <a:lstStyle/>
          <a:p>
            <a:pPr algn="ctr"/>
            <a:r>
              <a:rPr lang="en-US" sz="2400" b="1" u="sng" dirty="0">
                <a:solidFill>
                  <a:schemeClr val="bg1"/>
                </a:solidFill>
              </a:rPr>
              <a:t>Result</a:t>
            </a:r>
            <a:r>
              <a:rPr lang="en-US" sz="2400" dirty="0">
                <a:solidFill>
                  <a:schemeClr val="bg1"/>
                </a:solidFill>
              </a:rPr>
              <a:t>: I obtained a p-value of 0.0. This tells me we would reject the null hypothesis and accept the alternative hypothesis. There </a:t>
            </a:r>
            <a:r>
              <a:rPr lang="en-US" sz="2400" b="1" dirty="0">
                <a:solidFill>
                  <a:schemeClr val="bg1"/>
                </a:solidFill>
              </a:rPr>
              <a:t>is</a:t>
            </a:r>
            <a:r>
              <a:rPr lang="en-US" sz="2400" dirty="0">
                <a:solidFill>
                  <a:schemeClr val="bg1"/>
                </a:solidFill>
              </a:rPr>
              <a:t> a difference in winning percentages based on playing at home or on the road (away). </a:t>
            </a:r>
          </a:p>
          <a:p>
            <a:pPr algn="ctr"/>
            <a:r>
              <a:rPr lang="en-US" sz="2500" b="1" dirty="0">
                <a:solidFill>
                  <a:schemeClr val="bg1"/>
                </a:solidFill>
              </a:rPr>
              <a:t>Thus, home court advantage is a real thing in the NBA.</a:t>
            </a:r>
          </a:p>
          <a:p>
            <a:pPr algn="ctr"/>
            <a:endParaRPr lang="en-US" dirty="0"/>
          </a:p>
        </p:txBody>
      </p:sp>
    </p:spTree>
    <p:extLst>
      <p:ext uri="{BB962C8B-B14F-4D97-AF65-F5344CB8AC3E}">
        <p14:creationId xmlns:p14="http://schemas.microsoft.com/office/powerpoint/2010/main" val="98840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B4D84-79EC-F043-880A-F5CB0D2E6721}"/>
              </a:ext>
            </a:extLst>
          </p:cNvPr>
          <p:cNvSpPr/>
          <p:nvPr/>
        </p:nvSpPr>
        <p:spPr>
          <a:xfrm>
            <a:off x="0" y="189186"/>
            <a:ext cx="1219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mj-lt"/>
              </a:rPr>
              <a:t>Linear Regression</a:t>
            </a:r>
          </a:p>
        </p:txBody>
      </p:sp>
      <p:sp>
        <p:nvSpPr>
          <p:cNvPr id="4" name="TextBox 3">
            <a:extLst>
              <a:ext uri="{FF2B5EF4-FFF2-40B4-BE49-F238E27FC236}">
                <a16:creationId xmlns:a16="http://schemas.microsoft.com/office/drawing/2014/main" id="{AEC499C7-1129-A948-9431-4E8BF866C3AE}"/>
              </a:ext>
            </a:extLst>
          </p:cNvPr>
          <p:cNvSpPr txBox="1"/>
          <p:nvPr/>
        </p:nvSpPr>
        <p:spPr>
          <a:xfrm>
            <a:off x="3853078" y="136227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6E7EA09-4C56-DE4C-9A4C-D68B268C3048}"/>
              </a:ext>
            </a:extLst>
          </p:cNvPr>
          <p:cNvSpPr txBox="1"/>
          <p:nvPr/>
        </p:nvSpPr>
        <p:spPr>
          <a:xfrm>
            <a:off x="97975" y="3024263"/>
            <a:ext cx="5704114" cy="3416320"/>
          </a:xfrm>
          <a:prstGeom prst="rect">
            <a:avLst/>
          </a:prstGeom>
          <a:noFill/>
          <a:ln w="19050">
            <a:solidFill>
              <a:schemeClr val="accent1"/>
            </a:solidFill>
          </a:ln>
        </p:spPr>
        <p:txBody>
          <a:bodyPr wrap="square" rtlCol="0">
            <a:spAutoFit/>
          </a:bodyPr>
          <a:lstStyle/>
          <a:p>
            <a:pPr algn="ctr"/>
            <a:r>
              <a:rPr lang="en-US" dirty="0"/>
              <a:t>This model predicts whether the percentage of home wins affects the overall percentage of wins in a season.</a:t>
            </a:r>
          </a:p>
          <a:p>
            <a:pPr algn="ctr"/>
            <a:endParaRPr lang="en-US" dirty="0"/>
          </a:p>
          <a:p>
            <a:pPr algn="ctr"/>
            <a:r>
              <a:rPr lang="en-US" dirty="0"/>
              <a:t>Of course it should/does, so I am not convinced that linear regression was needed in this scenario. However, the results illustrate that 86% of variation in the TotalPCT is related to HomePCT.</a:t>
            </a:r>
          </a:p>
          <a:p>
            <a:pPr algn="ctr"/>
            <a:endParaRPr lang="en-US" dirty="0"/>
          </a:p>
          <a:p>
            <a:pPr algn="ctr"/>
            <a:r>
              <a:rPr lang="en-US" dirty="0"/>
              <a:t>My dataset would have needed more variables that could be contributing factors to Home Win Percentage, such as average crowd level, number of fans in attendance, etc. in order to run a more accurate regression model. </a:t>
            </a:r>
          </a:p>
        </p:txBody>
      </p:sp>
      <p:pic>
        <p:nvPicPr>
          <p:cNvPr id="5" name="Picture 4">
            <a:extLst>
              <a:ext uri="{FF2B5EF4-FFF2-40B4-BE49-F238E27FC236}">
                <a16:creationId xmlns:a16="http://schemas.microsoft.com/office/drawing/2014/main" id="{69D28D23-116F-1248-8213-2811DF9BF0D6}"/>
              </a:ext>
            </a:extLst>
          </p:cNvPr>
          <p:cNvPicPr>
            <a:picLocks noChangeAspect="1"/>
          </p:cNvPicPr>
          <p:nvPr/>
        </p:nvPicPr>
        <p:blipFill>
          <a:blip r:embed="rId2"/>
          <a:stretch>
            <a:fillRect/>
          </a:stretch>
        </p:blipFill>
        <p:spPr>
          <a:xfrm>
            <a:off x="5845633" y="1546936"/>
            <a:ext cx="6318848" cy="4393695"/>
          </a:xfrm>
          <a:prstGeom prst="rect">
            <a:avLst/>
          </a:prstGeom>
        </p:spPr>
      </p:pic>
      <p:sp>
        <p:nvSpPr>
          <p:cNvPr id="6" name="TextBox 5">
            <a:extLst>
              <a:ext uri="{FF2B5EF4-FFF2-40B4-BE49-F238E27FC236}">
                <a16:creationId xmlns:a16="http://schemas.microsoft.com/office/drawing/2014/main" id="{10549286-C3E0-3941-8E0E-5AD3E9386325}"/>
              </a:ext>
            </a:extLst>
          </p:cNvPr>
          <p:cNvSpPr txBox="1"/>
          <p:nvPr/>
        </p:nvSpPr>
        <p:spPr>
          <a:xfrm>
            <a:off x="250370" y="1362270"/>
            <a:ext cx="3559164" cy="1661993"/>
          </a:xfrm>
          <a:prstGeom prst="rect">
            <a:avLst/>
          </a:prstGeom>
          <a:noFill/>
        </p:spPr>
        <p:txBody>
          <a:bodyPr wrap="square" rtlCol="0">
            <a:spAutoFit/>
          </a:bodyPr>
          <a:lstStyle/>
          <a:p>
            <a:r>
              <a:rPr lang="en-US" dirty="0"/>
              <a:t>formula = 'TotalPCT ~ HomePCT'</a:t>
            </a:r>
          </a:p>
          <a:p>
            <a:r>
              <a:rPr lang="en-US" dirty="0"/>
              <a:t>slope = 0.8254</a:t>
            </a:r>
          </a:p>
          <a:p>
            <a:r>
              <a:rPr lang="en-US" dirty="0"/>
              <a:t>intercept = -0.0158</a:t>
            </a:r>
          </a:p>
          <a:p>
            <a:r>
              <a:rPr lang="en-US" dirty="0"/>
              <a:t>R</a:t>
            </a:r>
            <a:r>
              <a:rPr lang="en-US" baseline="30000" dirty="0"/>
              <a:t>2</a:t>
            </a:r>
            <a:r>
              <a:rPr lang="en-US" dirty="0"/>
              <a:t>= 0.86</a:t>
            </a:r>
          </a:p>
          <a:p>
            <a:endParaRPr lang="en-US" dirty="0"/>
          </a:p>
          <a:p>
            <a:endParaRPr lang="en-US" baseline="30000" dirty="0"/>
          </a:p>
        </p:txBody>
      </p:sp>
    </p:spTree>
    <p:extLst>
      <p:ext uri="{BB962C8B-B14F-4D97-AF65-F5344CB8AC3E}">
        <p14:creationId xmlns:p14="http://schemas.microsoft.com/office/powerpoint/2010/main" val="245088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B4D84-79EC-F043-880A-F5CB0D2E6721}"/>
              </a:ext>
            </a:extLst>
          </p:cNvPr>
          <p:cNvSpPr/>
          <p:nvPr/>
        </p:nvSpPr>
        <p:spPr>
          <a:xfrm>
            <a:off x="0" y="189186"/>
            <a:ext cx="1219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mj-lt"/>
              </a:rPr>
              <a:t>References</a:t>
            </a:r>
          </a:p>
        </p:txBody>
      </p:sp>
      <p:sp>
        <p:nvSpPr>
          <p:cNvPr id="4" name="TextBox 3">
            <a:extLst>
              <a:ext uri="{FF2B5EF4-FFF2-40B4-BE49-F238E27FC236}">
                <a16:creationId xmlns:a16="http://schemas.microsoft.com/office/drawing/2014/main" id="{AEC499C7-1129-A948-9431-4E8BF866C3AE}"/>
              </a:ext>
            </a:extLst>
          </p:cNvPr>
          <p:cNvSpPr txBox="1"/>
          <p:nvPr/>
        </p:nvSpPr>
        <p:spPr>
          <a:xfrm>
            <a:off x="3853078" y="136227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31D6B2A-1379-7C46-B9AB-4D84CB6C1606}"/>
              </a:ext>
            </a:extLst>
          </p:cNvPr>
          <p:cNvSpPr txBox="1"/>
          <p:nvPr/>
        </p:nvSpPr>
        <p:spPr>
          <a:xfrm>
            <a:off x="0" y="1362270"/>
            <a:ext cx="12191999" cy="1477328"/>
          </a:xfrm>
          <a:prstGeom prst="rect">
            <a:avLst/>
          </a:prstGeom>
          <a:noFill/>
        </p:spPr>
        <p:txBody>
          <a:bodyPr wrap="square" rtlCol="0">
            <a:spAutoFit/>
          </a:bodyPr>
          <a:lstStyle/>
          <a:p>
            <a:r>
              <a:rPr lang="en-US" dirty="0"/>
              <a:t>Downey, A. (2015). Think Stats, 2</a:t>
            </a:r>
            <a:r>
              <a:rPr lang="en-US" baseline="30000" dirty="0"/>
              <a:t>nd</a:t>
            </a:r>
            <a:r>
              <a:rPr lang="en-US" dirty="0"/>
              <a:t> Edition. O’Reilly Media, Inc.</a:t>
            </a:r>
          </a:p>
          <a:p>
            <a:endParaRPr lang="en-US" dirty="0"/>
          </a:p>
          <a:p>
            <a:endParaRPr lang="en-US" dirty="0"/>
          </a:p>
          <a:p>
            <a:r>
              <a:rPr lang="en-US" dirty="0"/>
              <a:t>Goldstein, O. (2016). Home Advantage in Soccer and Basketball. Retrieved July 15, 2020 from </a:t>
            </a:r>
            <a:r>
              <a:rPr lang="en-US" dirty="0">
                <a:hlinkClick r:id="rId2"/>
              </a:rPr>
              <a:t>https://www.kaggle.com/drgilermo/home-advantage-in-soccer-and-basketball</a:t>
            </a:r>
            <a:r>
              <a:rPr lang="en-US" dirty="0"/>
              <a:t>  </a:t>
            </a:r>
          </a:p>
        </p:txBody>
      </p:sp>
    </p:spTree>
    <p:extLst>
      <p:ext uri="{BB962C8B-B14F-4D97-AF65-F5344CB8AC3E}">
        <p14:creationId xmlns:p14="http://schemas.microsoft.com/office/powerpoint/2010/main" val="317746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37B186-5B7B-A54A-B4D1-175AC6F0D543}"/>
              </a:ext>
            </a:extLst>
          </p:cNvPr>
          <p:cNvSpPr/>
          <p:nvPr/>
        </p:nvSpPr>
        <p:spPr>
          <a:xfrm>
            <a:off x="0" y="483476"/>
            <a:ext cx="12192000" cy="1355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t>Statistical Question</a:t>
            </a:r>
            <a:endParaRPr lang="en-US" sz="6000" dirty="0"/>
          </a:p>
        </p:txBody>
      </p:sp>
      <p:sp>
        <p:nvSpPr>
          <p:cNvPr id="3" name="TextBox 2">
            <a:extLst>
              <a:ext uri="{FF2B5EF4-FFF2-40B4-BE49-F238E27FC236}">
                <a16:creationId xmlns:a16="http://schemas.microsoft.com/office/drawing/2014/main" id="{A6AC0531-116A-3B41-A3F1-8CDC884AE53D}"/>
              </a:ext>
            </a:extLst>
          </p:cNvPr>
          <p:cNvSpPr txBox="1"/>
          <p:nvPr/>
        </p:nvSpPr>
        <p:spPr>
          <a:xfrm>
            <a:off x="714703" y="2490952"/>
            <a:ext cx="10573407" cy="2092881"/>
          </a:xfrm>
          <a:prstGeom prst="rect">
            <a:avLst/>
          </a:prstGeom>
          <a:noFill/>
        </p:spPr>
        <p:txBody>
          <a:bodyPr wrap="square" rtlCol="0">
            <a:spAutoFit/>
          </a:bodyPr>
          <a:lstStyle/>
          <a:p>
            <a:r>
              <a:rPr lang="en-US" sz="2600" dirty="0"/>
              <a:t>Have you ever heard of ”home court advantage”? For this project, I want to decide if playing an NBA game on a team’s home court is truly an advantage. For this project I will look at correlation, hypothesis testing and linear regression. By the end, I will determine if home court advantage is real or just a hoax based on my dataset.   </a:t>
            </a:r>
          </a:p>
        </p:txBody>
      </p:sp>
    </p:spTree>
    <p:extLst>
      <p:ext uri="{BB962C8B-B14F-4D97-AF65-F5344CB8AC3E}">
        <p14:creationId xmlns:p14="http://schemas.microsoft.com/office/powerpoint/2010/main" val="306996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8863-97FB-E247-8719-962ED73E14A3}"/>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CCDD56F0-8CD5-FE45-932D-5DB722F2A485}"/>
              </a:ext>
            </a:extLst>
          </p:cNvPr>
          <p:cNvSpPr>
            <a:spLocks noGrp="1"/>
          </p:cNvSpPr>
          <p:nvPr>
            <p:ph idx="1"/>
          </p:nvPr>
        </p:nvSpPr>
        <p:spPr/>
        <p:txBody>
          <a:bodyPr/>
          <a:lstStyle/>
          <a:p>
            <a:r>
              <a:rPr lang="en-US" dirty="0"/>
              <a:t>This dataset has the </a:t>
            </a:r>
            <a:r>
              <a:rPr lang="en-US" b="1" dirty="0"/>
              <a:t>home</a:t>
            </a:r>
            <a:r>
              <a:rPr lang="en-US" dirty="0"/>
              <a:t> and </a:t>
            </a:r>
            <a:r>
              <a:rPr lang="en-US" b="1" dirty="0"/>
              <a:t>away</a:t>
            </a:r>
            <a:r>
              <a:rPr lang="en-US" dirty="0"/>
              <a:t> performance statistics of NBA teams during the years 1950-2010.</a:t>
            </a:r>
          </a:p>
          <a:p>
            <a:r>
              <a:rPr lang="en-US" dirty="0"/>
              <a:t>Single csv file </a:t>
            </a:r>
          </a:p>
          <a:p>
            <a:r>
              <a:rPr lang="en-US" dirty="0"/>
              <a:t>1,216 observations </a:t>
            </a:r>
          </a:p>
          <a:p>
            <a:r>
              <a:rPr lang="en-US" dirty="0"/>
              <a:t>11 variables </a:t>
            </a:r>
          </a:p>
          <a:p>
            <a:r>
              <a:rPr lang="en-US" dirty="0"/>
              <a:t>Found on Kaggle </a:t>
            </a:r>
            <a:br>
              <a:rPr lang="en-US" dirty="0"/>
            </a:br>
            <a:r>
              <a:rPr lang="en-US" sz="1200" dirty="0"/>
              <a:t>(</a:t>
            </a:r>
            <a:r>
              <a:rPr lang="en-US" sz="1200" dirty="0">
                <a:hlinkClick r:id="rId2"/>
              </a:rPr>
              <a:t>https://www.kaggle.com/drgilermo/home-advantage-in-soccer-and-basketball?select=NBA.csv</a:t>
            </a:r>
            <a:r>
              <a:rPr lang="en-US" sz="1200" dirty="0"/>
              <a:t>)</a:t>
            </a:r>
          </a:p>
          <a:p>
            <a:endParaRPr lang="en-US" dirty="0"/>
          </a:p>
        </p:txBody>
      </p:sp>
    </p:spTree>
    <p:extLst>
      <p:ext uri="{BB962C8B-B14F-4D97-AF65-F5344CB8AC3E}">
        <p14:creationId xmlns:p14="http://schemas.microsoft.com/office/powerpoint/2010/main" val="234967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B4D84-79EC-F043-880A-F5CB0D2E6721}"/>
              </a:ext>
            </a:extLst>
          </p:cNvPr>
          <p:cNvSpPr/>
          <p:nvPr/>
        </p:nvSpPr>
        <p:spPr>
          <a:xfrm>
            <a:off x="0" y="189186"/>
            <a:ext cx="1219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mj-lt"/>
              </a:rPr>
              <a:t>Variables</a:t>
            </a:r>
          </a:p>
        </p:txBody>
      </p:sp>
      <p:sp>
        <p:nvSpPr>
          <p:cNvPr id="3" name="TextBox 2">
            <a:extLst>
              <a:ext uri="{FF2B5EF4-FFF2-40B4-BE49-F238E27FC236}">
                <a16:creationId xmlns:a16="http://schemas.microsoft.com/office/drawing/2014/main" id="{162A3DCD-4BC2-A84D-AA15-DBC917C42E0A}"/>
              </a:ext>
            </a:extLst>
          </p:cNvPr>
          <p:cNvSpPr txBox="1"/>
          <p:nvPr/>
        </p:nvSpPr>
        <p:spPr>
          <a:xfrm>
            <a:off x="2117312" y="4720559"/>
            <a:ext cx="1510207" cy="1477328"/>
          </a:xfrm>
          <a:prstGeom prst="rect">
            <a:avLst/>
          </a:prstGeom>
          <a:noFill/>
        </p:spPr>
        <p:txBody>
          <a:bodyPr wrap="square" rtlCol="0">
            <a:spAutoFit/>
          </a:bodyPr>
          <a:lstStyle/>
          <a:p>
            <a:pPr algn="ctr"/>
            <a:r>
              <a:rPr lang="en-US" b="1" dirty="0"/>
              <a:t>Year </a:t>
            </a:r>
            <a:r>
              <a:rPr lang="en-US" dirty="0"/>
              <a:t>(int) – The year that the season was played.	</a:t>
            </a:r>
          </a:p>
        </p:txBody>
      </p:sp>
      <p:sp>
        <p:nvSpPr>
          <p:cNvPr id="4" name="TextBox 3">
            <a:extLst>
              <a:ext uri="{FF2B5EF4-FFF2-40B4-BE49-F238E27FC236}">
                <a16:creationId xmlns:a16="http://schemas.microsoft.com/office/drawing/2014/main" id="{AD196E51-C5BF-0746-BE95-F0FD673FD3DE}"/>
              </a:ext>
            </a:extLst>
          </p:cNvPr>
          <p:cNvSpPr txBox="1"/>
          <p:nvPr/>
        </p:nvSpPr>
        <p:spPr>
          <a:xfrm>
            <a:off x="6122216" y="4754574"/>
            <a:ext cx="1908915" cy="1200329"/>
          </a:xfrm>
          <a:prstGeom prst="rect">
            <a:avLst/>
          </a:prstGeom>
          <a:noFill/>
        </p:spPr>
        <p:txBody>
          <a:bodyPr wrap="square" rtlCol="0">
            <a:spAutoFit/>
          </a:bodyPr>
          <a:lstStyle/>
          <a:p>
            <a:pPr algn="ctr"/>
            <a:r>
              <a:rPr lang="en-US" b="1" dirty="0"/>
              <a:t>Wins</a:t>
            </a:r>
            <a:r>
              <a:rPr lang="en-US" dirty="0"/>
              <a:t> (int)– The number of wins a team had in a season. </a:t>
            </a:r>
          </a:p>
        </p:txBody>
      </p:sp>
      <p:sp>
        <p:nvSpPr>
          <p:cNvPr id="5" name="TextBox 4">
            <a:extLst>
              <a:ext uri="{FF2B5EF4-FFF2-40B4-BE49-F238E27FC236}">
                <a16:creationId xmlns:a16="http://schemas.microsoft.com/office/drawing/2014/main" id="{7ED76305-A922-E142-ACCB-71CB79569C8B}"/>
              </a:ext>
            </a:extLst>
          </p:cNvPr>
          <p:cNvSpPr txBox="1"/>
          <p:nvPr/>
        </p:nvSpPr>
        <p:spPr>
          <a:xfrm>
            <a:off x="10474831" y="4394487"/>
            <a:ext cx="1511829" cy="2031325"/>
          </a:xfrm>
          <a:prstGeom prst="rect">
            <a:avLst/>
          </a:prstGeom>
          <a:noFill/>
        </p:spPr>
        <p:txBody>
          <a:bodyPr wrap="square" rtlCol="0">
            <a:spAutoFit/>
          </a:bodyPr>
          <a:lstStyle/>
          <a:p>
            <a:pPr algn="ctr"/>
            <a:r>
              <a:rPr lang="en-US" b="1" dirty="0"/>
              <a:t>Loss</a:t>
            </a:r>
            <a:r>
              <a:rPr lang="en-US" dirty="0"/>
              <a:t> (int) – The number of losses a team had in a season.</a:t>
            </a:r>
          </a:p>
          <a:p>
            <a:pPr algn="ctr"/>
            <a:endParaRPr lang="en-US" dirty="0"/>
          </a:p>
          <a:p>
            <a:pPr algn="ctr"/>
            <a:endParaRPr lang="en-US" dirty="0"/>
          </a:p>
        </p:txBody>
      </p:sp>
      <p:pic>
        <p:nvPicPr>
          <p:cNvPr id="6" name="Picture 5">
            <a:extLst>
              <a:ext uri="{FF2B5EF4-FFF2-40B4-BE49-F238E27FC236}">
                <a16:creationId xmlns:a16="http://schemas.microsoft.com/office/drawing/2014/main" id="{3F230B48-E86E-1D4E-996E-D4AC5B6E50C0}"/>
              </a:ext>
            </a:extLst>
          </p:cNvPr>
          <p:cNvPicPr>
            <a:picLocks noChangeAspect="1"/>
          </p:cNvPicPr>
          <p:nvPr/>
        </p:nvPicPr>
        <p:blipFill>
          <a:blip r:embed="rId2"/>
          <a:stretch>
            <a:fillRect/>
          </a:stretch>
        </p:blipFill>
        <p:spPr>
          <a:xfrm>
            <a:off x="0" y="1689901"/>
            <a:ext cx="3738048" cy="2433864"/>
          </a:xfrm>
          <a:prstGeom prst="rect">
            <a:avLst/>
          </a:prstGeom>
        </p:spPr>
      </p:pic>
      <p:pic>
        <p:nvPicPr>
          <p:cNvPr id="7" name="Picture 6">
            <a:extLst>
              <a:ext uri="{FF2B5EF4-FFF2-40B4-BE49-F238E27FC236}">
                <a16:creationId xmlns:a16="http://schemas.microsoft.com/office/drawing/2014/main" id="{1F3A3163-1611-8046-A6BD-E50F52B47738}"/>
              </a:ext>
            </a:extLst>
          </p:cNvPr>
          <p:cNvPicPr>
            <a:picLocks noChangeAspect="1"/>
          </p:cNvPicPr>
          <p:nvPr/>
        </p:nvPicPr>
        <p:blipFill>
          <a:blip r:embed="rId3"/>
          <a:stretch>
            <a:fillRect/>
          </a:stretch>
        </p:blipFill>
        <p:spPr>
          <a:xfrm>
            <a:off x="4343255" y="1712148"/>
            <a:ext cx="3505490" cy="2433864"/>
          </a:xfrm>
          <a:prstGeom prst="rect">
            <a:avLst/>
          </a:prstGeom>
        </p:spPr>
      </p:pic>
      <p:pic>
        <p:nvPicPr>
          <p:cNvPr id="8" name="Picture 7">
            <a:extLst>
              <a:ext uri="{FF2B5EF4-FFF2-40B4-BE49-F238E27FC236}">
                <a16:creationId xmlns:a16="http://schemas.microsoft.com/office/drawing/2014/main" id="{AE8DF83B-5CC8-B54E-A6D9-578A5A12C78F}"/>
              </a:ext>
            </a:extLst>
          </p:cNvPr>
          <p:cNvPicPr>
            <a:picLocks noChangeAspect="1"/>
          </p:cNvPicPr>
          <p:nvPr/>
        </p:nvPicPr>
        <p:blipFill>
          <a:blip r:embed="rId4"/>
          <a:stretch>
            <a:fillRect/>
          </a:stretch>
        </p:blipFill>
        <p:spPr>
          <a:xfrm>
            <a:off x="8453952" y="1689901"/>
            <a:ext cx="3581913" cy="2433864"/>
          </a:xfrm>
          <a:prstGeom prst="rect">
            <a:avLst/>
          </a:prstGeom>
        </p:spPr>
      </p:pic>
      <p:pic>
        <p:nvPicPr>
          <p:cNvPr id="13" name="Picture 12">
            <a:extLst>
              <a:ext uri="{FF2B5EF4-FFF2-40B4-BE49-F238E27FC236}">
                <a16:creationId xmlns:a16="http://schemas.microsoft.com/office/drawing/2014/main" id="{A7877FE4-5BA4-9E4D-81FD-4B777CFF252E}"/>
              </a:ext>
            </a:extLst>
          </p:cNvPr>
          <p:cNvPicPr>
            <a:picLocks noChangeAspect="1"/>
          </p:cNvPicPr>
          <p:nvPr/>
        </p:nvPicPr>
        <p:blipFill>
          <a:blip r:embed="rId5"/>
          <a:stretch>
            <a:fillRect/>
          </a:stretch>
        </p:blipFill>
        <p:spPr>
          <a:xfrm>
            <a:off x="8492739" y="4407187"/>
            <a:ext cx="1993900" cy="1790700"/>
          </a:xfrm>
          <a:prstGeom prst="rect">
            <a:avLst/>
          </a:prstGeom>
        </p:spPr>
      </p:pic>
      <p:pic>
        <p:nvPicPr>
          <p:cNvPr id="14" name="Picture 13">
            <a:extLst>
              <a:ext uri="{FF2B5EF4-FFF2-40B4-BE49-F238E27FC236}">
                <a16:creationId xmlns:a16="http://schemas.microsoft.com/office/drawing/2014/main" id="{9543E24D-41B1-504B-BDB8-3FF028F18A1C}"/>
              </a:ext>
            </a:extLst>
          </p:cNvPr>
          <p:cNvPicPr>
            <a:picLocks noChangeAspect="1"/>
          </p:cNvPicPr>
          <p:nvPr/>
        </p:nvPicPr>
        <p:blipFill>
          <a:blip r:embed="rId6"/>
          <a:stretch>
            <a:fillRect/>
          </a:stretch>
        </p:blipFill>
        <p:spPr>
          <a:xfrm>
            <a:off x="205340" y="4432243"/>
            <a:ext cx="1968500" cy="1803400"/>
          </a:xfrm>
          <a:prstGeom prst="rect">
            <a:avLst/>
          </a:prstGeom>
        </p:spPr>
      </p:pic>
      <p:pic>
        <p:nvPicPr>
          <p:cNvPr id="15" name="Picture 14">
            <a:extLst>
              <a:ext uri="{FF2B5EF4-FFF2-40B4-BE49-F238E27FC236}">
                <a16:creationId xmlns:a16="http://schemas.microsoft.com/office/drawing/2014/main" id="{D297342F-901B-8544-B1D7-0EE90A432ABE}"/>
              </a:ext>
            </a:extLst>
          </p:cNvPr>
          <p:cNvPicPr>
            <a:picLocks noChangeAspect="1"/>
          </p:cNvPicPr>
          <p:nvPr/>
        </p:nvPicPr>
        <p:blipFill>
          <a:blip r:embed="rId7"/>
          <a:stretch>
            <a:fillRect/>
          </a:stretch>
        </p:blipFill>
        <p:spPr>
          <a:xfrm>
            <a:off x="4387139" y="4394487"/>
            <a:ext cx="1892300" cy="1816100"/>
          </a:xfrm>
          <a:prstGeom prst="rect">
            <a:avLst/>
          </a:prstGeom>
        </p:spPr>
      </p:pic>
    </p:spTree>
    <p:extLst>
      <p:ext uri="{BB962C8B-B14F-4D97-AF65-F5344CB8AC3E}">
        <p14:creationId xmlns:p14="http://schemas.microsoft.com/office/powerpoint/2010/main" val="318841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B4D84-79EC-F043-880A-F5CB0D2E6721}"/>
              </a:ext>
            </a:extLst>
          </p:cNvPr>
          <p:cNvSpPr/>
          <p:nvPr/>
        </p:nvSpPr>
        <p:spPr>
          <a:xfrm>
            <a:off x="0" y="189186"/>
            <a:ext cx="1219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mj-lt"/>
              </a:rPr>
              <a:t>Variables Continued</a:t>
            </a:r>
          </a:p>
        </p:txBody>
      </p:sp>
      <p:sp>
        <p:nvSpPr>
          <p:cNvPr id="3" name="TextBox 2">
            <a:extLst>
              <a:ext uri="{FF2B5EF4-FFF2-40B4-BE49-F238E27FC236}">
                <a16:creationId xmlns:a16="http://schemas.microsoft.com/office/drawing/2014/main" id="{162A3DCD-4BC2-A84D-AA15-DBC917C42E0A}"/>
              </a:ext>
            </a:extLst>
          </p:cNvPr>
          <p:cNvSpPr txBox="1"/>
          <p:nvPr/>
        </p:nvSpPr>
        <p:spPr>
          <a:xfrm>
            <a:off x="2686655" y="4540569"/>
            <a:ext cx="2190656" cy="1754326"/>
          </a:xfrm>
          <a:prstGeom prst="rect">
            <a:avLst/>
          </a:prstGeom>
          <a:noFill/>
        </p:spPr>
        <p:txBody>
          <a:bodyPr wrap="square" rtlCol="0">
            <a:spAutoFit/>
          </a:bodyPr>
          <a:lstStyle/>
          <a:p>
            <a:pPr algn="ctr"/>
            <a:r>
              <a:rPr lang="en-US" b="1" dirty="0"/>
              <a:t>Home Wins </a:t>
            </a:r>
            <a:r>
              <a:rPr lang="en-US" dirty="0"/>
              <a:t>(int) – The number of wins for a team at home during the given season. 	</a:t>
            </a:r>
          </a:p>
          <a:p>
            <a:pPr algn="ctr"/>
            <a:endParaRPr lang="en-US" dirty="0"/>
          </a:p>
        </p:txBody>
      </p:sp>
      <p:sp>
        <p:nvSpPr>
          <p:cNvPr id="4" name="TextBox 3">
            <a:extLst>
              <a:ext uri="{FF2B5EF4-FFF2-40B4-BE49-F238E27FC236}">
                <a16:creationId xmlns:a16="http://schemas.microsoft.com/office/drawing/2014/main" id="{AD196E51-C5BF-0746-BE95-F0FD673FD3DE}"/>
              </a:ext>
            </a:extLst>
          </p:cNvPr>
          <p:cNvSpPr txBox="1"/>
          <p:nvPr/>
        </p:nvSpPr>
        <p:spPr>
          <a:xfrm>
            <a:off x="9135137" y="4527798"/>
            <a:ext cx="2190656" cy="1754326"/>
          </a:xfrm>
          <a:prstGeom prst="rect">
            <a:avLst/>
          </a:prstGeom>
          <a:noFill/>
        </p:spPr>
        <p:txBody>
          <a:bodyPr wrap="square" rtlCol="0">
            <a:spAutoFit/>
          </a:bodyPr>
          <a:lstStyle/>
          <a:p>
            <a:pPr algn="ctr"/>
            <a:r>
              <a:rPr lang="en-US" b="1" dirty="0"/>
              <a:t>Home Loss </a:t>
            </a:r>
            <a:r>
              <a:rPr lang="en-US" dirty="0"/>
              <a:t>(int) – The number of losses for a team at home during the given season.</a:t>
            </a:r>
          </a:p>
          <a:p>
            <a:pPr algn="ctr"/>
            <a:endParaRPr lang="en-US" dirty="0"/>
          </a:p>
        </p:txBody>
      </p:sp>
      <p:pic>
        <p:nvPicPr>
          <p:cNvPr id="6" name="Picture 5">
            <a:extLst>
              <a:ext uri="{FF2B5EF4-FFF2-40B4-BE49-F238E27FC236}">
                <a16:creationId xmlns:a16="http://schemas.microsoft.com/office/drawing/2014/main" id="{AE520015-3BC7-954B-99E1-3D5CB3C35D32}"/>
              </a:ext>
            </a:extLst>
          </p:cNvPr>
          <p:cNvPicPr>
            <a:picLocks noChangeAspect="1"/>
          </p:cNvPicPr>
          <p:nvPr/>
        </p:nvPicPr>
        <p:blipFill>
          <a:blip r:embed="rId2"/>
          <a:stretch>
            <a:fillRect/>
          </a:stretch>
        </p:blipFill>
        <p:spPr>
          <a:xfrm>
            <a:off x="592357" y="1276311"/>
            <a:ext cx="4284954" cy="3091532"/>
          </a:xfrm>
          <a:prstGeom prst="rect">
            <a:avLst/>
          </a:prstGeom>
        </p:spPr>
      </p:pic>
      <p:pic>
        <p:nvPicPr>
          <p:cNvPr id="7" name="Picture 6">
            <a:extLst>
              <a:ext uri="{FF2B5EF4-FFF2-40B4-BE49-F238E27FC236}">
                <a16:creationId xmlns:a16="http://schemas.microsoft.com/office/drawing/2014/main" id="{B145E3E4-AB45-2347-B4E3-91D7DC107262}"/>
              </a:ext>
            </a:extLst>
          </p:cNvPr>
          <p:cNvPicPr>
            <a:picLocks noChangeAspect="1"/>
          </p:cNvPicPr>
          <p:nvPr/>
        </p:nvPicPr>
        <p:blipFill>
          <a:blip r:embed="rId3"/>
          <a:stretch>
            <a:fillRect/>
          </a:stretch>
        </p:blipFill>
        <p:spPr>
          <a:xfrm>
            <a:off x="7015065" y="1276311"/>
            <a:ext cx="4310728" cy="3091532"/>
          </a:xfrm>
          <a:prstGeom prst="rect">
            <a:avLst/>
          </a:prstGeom>
        </p:spPr>
      </p:pic>
      <p:pic>
        <p:nvPicPr>
          <p:cNvPr id="8" name="Picture 7">
            <a:extLst>
              <a:ext uri="{FF2B5EF4-FFF2-40B4-BE49-F238E27FC236}">
                <a16:creationId xmlns:a16="http://schemas.microsoft.com/office/drawing/2014/main" id="{9437FD7A-39D4-B94E-97C4-B4B7F9D99F61}"/>
              </a:ext>
            </a:extLst>
          </p:cNvPr>
          <p:cNvPicPr>
            <a:picLocks noChangeAspect="1"/>
          </p:cNvPicPr>
          <p:nvPr/>
        </p:nvPicPr>
        <p:blipFill>
          <a:blip r:embed="rId4"/>
          <a:stretch>
            <a:fillRect/>
          </a:stretch>
        </p:blipFill>
        <p:spPr>
          <a:xfrm>
            <a:off x="592357" y="4679989"/>
            <a:ext cx="1930400" cy="1803400"/>
          </a:xfrm>
          <a:prstGeom prst="rect">
            <a:avLst/>
          </a:prstGeom>
        </p:spPr>
      </p:pic>
      <p:pic>
        <p:nvPicPr>
          <p:cNvPr id="9" name="Picture 8">
            <a:extLst>
              <a:ext uri="{FF2B5EF4-FFF2-40B4-BE49-F238E27FC236}">
                <a16:creationId xmlns:a16="http://schemas.microsoft.com/office/drawing/2014/main" id="{C81CBC3F-DADE-004A-BA7A-970F14350DC3}"/>
              </a:ext>
            </a:extLst>
          </p:cNvPr>
          <p:cNvPicPr>
            <a:picLocks noChangeAspect="1"/>
          </p:cNvPicPr>
          <p:nvPr/>
        </p:nvPicPr>
        <p:blipFill>
          <a:blip r:embed="rId5"/>
          <a:stretch>
            <a:fillRect/>
          </a:stretch>
        </p:blipFill>
        <p:spPr>
          <a:xfrm>
            <a:off x="7280937" y="4567624"/>
            <a:ext cx="1854200" cy="1714500"/>
          </a:xfrm>
          <a:prstGeom prst="rect">
            <a:avLst/>
          </a:prstGeom>
        </p:spPr>
      </p:pic>
    </p:spTree>
    <p:extLst>
      <p:ext uri="{BB962C8B-B14F-4D97-AF65-F5344CB8AC3E}">
        <p14:creationId xmlns:p14="http://schemas.microsoft.com/office/powerpoint/2010/main" val="414869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B4D84-79EC-F043-880A-F5CB0D2E6721}"/>
              </a:ext>
            </a:extLst>
          </p:cNvPr>
          <p:cNvSpPr/>
          <p:nvPr/>
        </p:nvSpPr>
        <p:spPr>
          <a:xfrm>
            <a:off x="0" y="189186"/>
            <a:ext cx="1219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mj-lt"/>
              </a:rPr>
              <a:t>Variables Continued</a:t>
            </a:r>
          </a:p>
        </p:txBody>
      </p:sp>
      <p:sp>
        <p:nvSpPr>
          <p:cNvPr id="3" name="TextBox 2">
            <a:extLst>
              <a:ext uri="{FF2B5EF4-FFF2-40B4-BE49-F238E27FC236}">
                <a16:creationId xmlns:a16="http://schemas.microsoft.com/office/drawing/2014/main" id="{162A3DCD-4BC2-A84D-AA15-DBC917C42E0A}"/>
              </a:ext>
            </a:extLst>
          </p:cNvPr>
          <p:cNvSpPr txBox="1"/>
          <p:nvPr/>
        </p:nvSpPr>
        <p:spPr>
          <a:xfrm>
            <a:off x="9933992" y="4559230"/>
            <a:ext cx="1839312" cy="2031325"/>
          </a:xfrm>
          <a:prstGeom prst="rect">
            <a:avLst/>
          </a:prstGeom>
          <a:noFill/>
        </p:spPr>
        <p:txBody>
          <a:bodyPr wrap="square" rtlCol="0">
            <a:spAutoFit/>
          </a:bodyPr>
          <a:lstStyle/>
          <a:p>
            <a:pPr algn="ctr"/>
            <a:r>
              <a:rPr lang="en-US" b="1" dirty="0"/>
              <a:t>Away Loss </a:t>
            </a:r>
            <a:r>
              <a:rPr lang="en-US" dirty="0"/>
              <a:t>(int) – The number of games lost for a team on the road for a given season. 	</a:t>
            </a:r>
          </a:p>
          <a:p>
            <a:pPr algn="ctr"/>
            <a:endParaRPr lang="en-US" dirty="0"/>
          </a:p>
        </p:txBody>
      </p:sp>
      <p:sp>
        <p:nvSpPr>
          <p:cNvPr id="7" name="Rectangle 6">
            <a:extLst>
              <a:ext uri="{FF2B5EF4-FFF2-40B4-BE49-F238E27FC236}">
                <a16:creationId xmlns:a16="http://schemas.microsoft.com/office/drawing/2014/main" id="{439164C1-C693-5440-9FFE-C20C939A98A6}"/>
              </a:ext>
            </a:extLst>
          </p:cNvPr>
          <p:cNvSpPr/>
          <p:nvPr/>
        </p:nvSpPr>
        <p:spPr>
          <a:xfrm>
            <a:off x="2258008" y="4559230"/>
            <a:ext cx="2005117" cy="1477328"/>
          </a:xfrm>
          <a:prstGeom prst="rect">
            <a:avLst/>
          </a:prstGeom>
        </p:spPr>
        <p:txBody>
          <a:bodyPr wrap="square">
            <a:spAutoFit/>
          </a:bodyPr>
          <a:lstStyle/>
          <a:p>
            <a:pPr algn="ctr"/>
            <a:r>
              <a:rPr lang="en-US" b="1" dirty="0"/>
              <a:t>Away Wins </a:t>
            </a:r>
            <a:r>
              <a:rPr lang="en-US" dirty="0"/>
              <a:t>(int)- The number of wins for a team on the road during a given season.</a:t>
            </a:r>
          </a:p>
        </p:txBody>
      </p:sp>
      <p:pic>
        <p:nvPicPr>
          <p:cNvPr id="8" name="Picture 7">
            <a:extLst>
              <a:ext uri="{FF2B5EF4-FFF2-40B4-BE49-F238E27FC236}">
                <a16:creationId xmlns:a16="http://schemas.microsoft.com/office/drawing/2014/main" id="{F55F2DE9-0E6F-F24B-9132-837F0DAE66E3}"/>
              </a:ext>
            </a:extLst>
          </p:cNvPr>
          <p:cNvPicPr>
            <a:picLocks noChangeAspect="1"/>
          </p:cNvPicPr>
          <p:nvPr/>
        </p:nvPicPr>
        <p:blipFill>
          <a:blip r:embed="rId2"/>
          <a:stretch>
            <a:fillRect/>
          </a:stretch>
        </p:blipFill>
        <p:spPr>
          <a:xfrm>
            <a:off x="208577" y="1306177"/>
            <a:ext cx="4457502" cy="3050462"/>
          </a:xfrm>
          <a:prstGeom prst="rect">
            <a:avLst/>
          </a:prstGeom>
        </p:spPr>
      </p:pic>
      <p:pic>
        <p:nvPicPr>
          <p:cNvPr id="9" name="Picture 8">
            <a:extLst>
              <a:ext uri="{FF2B5EF4-FFF2-40B4-BE49-F238E27FC236}">
                <a16:creationId xmlns:a16="http://schemas.microsoft.com/office/drawing/2014/main" id="{E3E117CF-2A54-624C-A81D-B330622FBB93}"/>
              </a:ext>
            </a:extLst>
          </p:cNvPr>
          <p:cNvPicPr>
            <a:picLocks noChangeAspect="1"/>
          </p:cNvPicPr>
          <p:nvPr/>
        </p:nvPicPr>
        <p:blipFill>
          <a:blip r:embed="rId3"/>
          <a:stretch>
            <a:fillRect/>
          </a:stretch>
        </p:blipFill>
        <p:spPr>
          <a:xfrm>
            <a:off x="7350819" y="1229549"/>
            <a:ext cx="4632604" cy="3050462"/>
          </a:xfrm>
          <a:prstGeom prst="rect">
            <a:avLst/>
          </a:prstGeom>
        </p:spPr>
      </p:pic>
      <p:pic>
        <p:nvPicPr>
          <p:cNvPr id="10" name="Picture 9">
            <a:extLst>
              <a:ext uri="{FF2B5EF4-FFF2-40B4-BE49-F238E27FC236}">
                <a16:creationId xmlns:a16="http://schemas.microsoft.com/office/drawing/2014/main" id="{BD19D5FB-9EAB-C941-B66B-A65ABDB15353}"/>
              </a:ext>
            </a:extLst>
          </p:cNvPr>
          <p:cNvPicPr>
            <a:picLocks noChangeAspect="1"/>
          </p:cNvPicPr>
          <p:nvPr/>
        </p:nvPicPr>
        <p:blipFill>
          <a:blip r:embed="rId4"/>
          <a:stretch>
            <a:fillRect/>
          </a:stretch>
        </p:blipFill>
        <p:spPr>
          <a:xfrm>
            <a:off x="378408" y="4662823"/>
            <a:ext cx="1879600" cy="1778000"/>
          </a:xfrm>
          <a:prstGeom prst="rect">
            <a:avLst/>
          </a:prstGeom>
        </p:spPr>
      </p:pic>
      <p:pic>
        <p:nvPicPr>
          <p:cNvPr id="11" name="Picture 10">
            <a:extLst>
              <a:ext uri="{FF2B5EF4-FFF2-40B4-BE49-F238E27FC236}">
                <a16:creationId xmlns:a16="http://schemas.microsoft.com/office/drawing/2014/main" id="{CA9080D8-F818-7D43-836F-B0916DF7E225}"/>
              </a:ext>
            </a:extLst>
          </p:cNvPr>
          <p:cNvPicPr>
            <a:picLocks noChangeAspect="1"/>
          </p:cNvPicPr>
          <p:nvPr/>
        </p:nvPicPr>
        <p:blipFill>
          <a:blip r:embed="rId5"/>
          <a:stretch>
            <a:fillRect/>
          </a:stretch>
        </p:blipFill>
        <p:spPr>
          <a:xfrm>
            <a:off x="7928875" y="4559230"/>
            <a:ext cx="1905000" cy="1765300"/>
          </a:xfrm>
          <a:prstGeom prst="rect">
            <a:avLst/>
          </a:prstGeom>
        </p:spPr>
      </p:pic>
    </p:spTree>
    <p:extLst>
      <p:ext uri="{BB962C8B-B14F-4D97-AF65-F5344CB8AC3E}">
        <p14:creationId xmlns:p14="http://schemas.microsoft.com/office/powerpoint/2010/main" val="5941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B4D84-79EC-F043-880A-F5CB0D2E6721}"/>
              </a:ext>
            </a:extLst>
          </p:cNvPr>
          <p:cNvSpPr/>
          <p:nvPr/>
        </p:nvSpPr>
        <p:spPr>
          <a:xfrm>
            <a:off x="0" y="189186"/>
            <a:ext cx="12192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mj-lt"/>
              </a:rPr>
              <a:t>Variables Continued</a:t>
            </a:r>
          </a:p>
        </p:txBody>
      </p:sp>
      <p:sp>
        <p:nvSpPr>
          <p:cNvPr id="3" name="TextBox 2">
            <a:extLst>
              <a:ext uri="{FF2B5EF4-FFF2-40B4-BE49-F238E27FC236}">
                <a16:creationId xmlns:a16="http://schemas.microsoft.com/office/drawing/2014/main" id="{162A3DCD-4BC2-A84D-AA15-DBC917C42E0A}"/>
              </a:ext>
            </a:extLst>
          </p:cNvPr>
          <p:cNvSpPr txBox="1"/>
          <p:nvPr/>
        </p:nvSpPr>
        <p:spPr>
          <a:xfrm>
            <a:off x="10368811" y="4214031"/>
            <a:ext cx="1617915" cy="2031325"/>
          </a:xfrm>
          <a:prstGeom prst="rect">
            <a:avLst/>
          </a:prstGeom>
          <a:noFill/>
        </p:spPr>
        <p:txBody>
          <a:bodyPr wrap="square" rtlCol="0">
            <a:spAutoFit/>
          </a:bodyPr>
          <a:lstStyle/>
          <a:p>
            <a:pPr algn="ctr"/>
            <a:r>
              <a:rPr lang="en-US" b="1" dirty="0"/>
              <a:t>TotalPCT</a:t>
            </a:r>
            <a:r>
              <a:rPr lang="en-US" dirty="0"/>
              <a:t> (float) - The percentage of wins at home </a:t>
            </a:r>
            <a:r>
              <a:rPr lang="en-US" u="sng" dirty="0"/>
              <a:t>AND</a:t>
            </a:r>
            <a:r>
              <a:rPr lang="en-US" dirty="0"/>
              <a:t> on the road for the season. 	</a:t>
            </a:r>
          </a:p>
        </p:txBody>
      </p:sp>
      <p:sp>
        <p:nvSpPr>
          <p:cNvPr id="5" name="Rectangle 4">
            <a:extLst>
              <a:ext uri="{FF2B5EF4-FFF2-40B4-BE49-F238E27FC236}">
                <a16:creationId xmlns:a16="http://schemas.microsoft.com/office/drawing/2014/main" id="{9C22D95C-CB83-3E4E-96C7-C5D12D0A1B11}"/>
              </a:ext>
            </a:extLst>
          </p:cNvPr>
          <p:cNvSpPr/>
          <p:nvPr/>
        </p:nvSpPr>
        <p:spPr>
          <a:xfrm>
            <a:off x="1961301" y="4516333"/>
            <a:ext cx="2013376" cy="1200329"/>
          </a:xfrm>
          <a:prstGeom prst="rect">
            <a:avLst/>
          </a:prstGeom>
        </p:spPr>
        <p:txBody>
          <a:bodyPr wrap="square">
            <a:spAutoFit/>
          </a:bodyPr>
          <a:lstStyle/>
          <a:p>
            <a:pPr algn="ctr"/>
            <a:r>
              <a:rPr lang="en-US" b="1" dirty="0"/>
              <a:t>HomePCT</a:t>
            </a:r>
            <a:r>
              <a:rPr lang="en-US" dirty="0"/>
              <a:t> (float) – The percentage of wins at home for the season. </a:t>
            </a:r>
          </a:p>
        </p:txBody>
      </p:sp>
      <p:sp>
        <p:nvSpPr>
          <p:cNvPr id="7" name="Rectangle 6">
            <a:extLst>
              <a:ext uri="{FF2B5EF4-FFF2-40B4-BE49-F238E27FC236}">
                <a16:creationId xmlns:a16="http://schemas.microsoft.com/office/drawing/2014/main" id="{7696C35E-6FC7-3F46-8E9F-099BFCF18BB9}"/>
              </a:ext>
            </a:extLst>
          </p:cNvPr>
          <p:cNvSpPr/>
          <p:nvPr/>
        </p:nvSpPr>
        <p:spPr>
          <a:xfrm>
            <a:off x="6350883" y="4419691"/>
            <a:ext cx="1692209" cy="1754326"/>
          </a:xfrm>
          <a:prstGeom prst="rect">
            <a:avLst/>
          </a:prstGeom>
        </p:spPr>
        <p:txBody>
          <a:bodyPr wrap="square">
            <a:spAutoFit/>
          </a:bodyPr>
          <a:lstStyle/>
          <a:p>
            <a:pPr algn="ctr"/>
            <a:r>
              <a:rPr lang="en-US" b="1" dirty="0" err="1"/>
              <a:t>AwayPCT</a:t>
            </a:r>
            <a:r>
              <a:rPr lang="en-US" b="1" dirty="0"/>
              <a:t> </a:t>
            </a:r>
            <a:r>
              <a:rPr lang="en-US" dirty="0"/>
              <a:t>(float) – The percentage of wins on the road for the season.</a:t>
            </a:r>
          </a:p>
        </p:txBody>
      </p:sp>
      <p:pic>
        <p:nvPicPr>
          <p:cNvPr id="8" name="Picture 7">
            <a:extLst>
              <a:ext uri="{FF2B5EF4-FFF2-40B4-BE49-F238E27FC236}">
                <a16:creationId xmlns:a16="http://schemas.microsoft.com/office/drawing/2014/main" id="{AFCE6796-4B90-4E44-A3F0-E32879026A36}"/>
              </a:ext>
            </a:extLst>
          </p:cNvPr>
          <p:cNvPicPr>
            <a:picLocks noChangeAspect="1"/>
          </p:cNvPicPr>
          <p:nvPr/>
        </p:nvPicPr>
        <p:blipFill>
          <a:blip r:embed="rId2"/>
          <a:stretch>
            <a:fillRect/>
          </a:stretch>
        </p:blipFill>
        <p:spPr>
          <a:xfrm>
            <a:off x="189349" y="1641156"/>
            <a:ext cx="3533456" cy="2408329"/>
          </a:xfrm>
          <a:prstGeom prst="rect">
            <a:avLst/>
          </a:prstGeom>
        </p:spPr>
      </p:pic>
      <p:pic>
        <p:nvPicPr>
          <p:cNvPr id="9" name="Picture 8">
            <a:extLst>
              <a:ext uri="{FF2B5EF4-FFF2-40B4-BE49-F238E27FC236}">
                <a16:creationId xmlns:a16="http://schemas.microsoft.com/office/drawing/2014/main" id="{31F4BDE2-51CF-9F48-A068-0D2305498B35}"/>
              </a:ext>
            </a:extLst>
          </p:cNvPr>
          <p:cNvPicPr>
            <a:picLocks noChangeAspect="1"/>
          </p:cNvPicPr>
          <p:nvPr/>
        </p:nvPicPr>
        <p:blipFill>
          <a:blip r:embed="rId3"/>
          <a:stretch>
            <a:fillRect/>
          </a:stretch>
        </p:blipFill>
        <p:spPr>
          <a:xfrm>
            <a:off x="4329272" y="1637236"/>
            <a:ext cx="3533456" cy="2391601"/>
          </a:xfrm>
          <a:prstGeom prst="rect">
            <a:avLst/>
          </a:prstGeom>
        </p:spPr>
      </p:pic>
      <p:pic>
        <p:nvPicPr>
          <p:cNvPr id="10" name="Picture 9">
            <a:extLst>
              <a:ext uri="{FF2B5EF4-FFF2-40B4-BE49-F238E27FC236}">
                <a16:creationId xmlns:a16="http://schemas.microsoft.com/office/drawing/2014/main" id="{29C1671A-5ABE-D146-B9CF-378CDCA4A3CF}"/>
              </a:ext>
            </a:extLst>
          </p:cNvPr>
          <p:cNvPicPr>
            <a:picLocks noChangeAspect="1"/>
          </p:cNvPicPr>
          <p:nvPr/>
        </p:nvPicPr>
        <p:blipFill>
          <a:blip r:embed="rId4"/>
          <a:stretch>
            <a:fillRect/>
          </a:stretch>
        </p:blipFill>
        <p:spPr>
          <a:xfrm>
            <a:off x="8485689" y="1628306"/>
            <a:ext cx="3550608" cy="2391601"/>
          </a:xfrm>
          <a:prstGeom prst="rect">
            <a:avLst/>
          </a:prstGeom>
        </p:spPr>
      </p:pic>
      <p:pic>
        <p:nvPicPr>
          <p:cNvPr id="11" name="Picture 10">
            <a:extLst>
              <a:ext uri="{FF2B5EF4-FFF2-40B4-BE49-F238E27FC236}">
                <a16:creationId xmlns:a16="http://schemas.microsoft.com/office/drawing/2014/main" id="{681BC114-0412-C847-B424-2017E852B6C6}"/>
              </a:ext>
            </a:extLst>
          </p:cNvPr>
          <p:cNvPicPr>
            <a:picLocks noChangeAspect="1"/>
          </p:cNvPicPr>
          <p:nvPr/>
        </p:nvPicPr>
        <p:blipFill>
          <a:blip r:embed="rId5"/>
          <a:stretch>
            <a:fillRect/>
          </a:stretch>
        </p:blipFill>
        <p:spPr>
          <a:xfrm>
            <a:off x="120358" y="4321643"/>
            <a:ext cx="1905000" cy="1816100"/>
          </a:xfrm>
          <a:prstGeom prst="rect">
            <a:avLst/>
          </a:prstGeom>
        </p:spPr>
      </p:pic>
      <p:pic>
        <p:nvPicPr>
          <p:cNvPr id="12" name="Picture 11">
            <a:extLst>
              <a:ext uri="{FF2B5EF4-FFF2-40B4-BE49-F238E27FC236}">
                <a16:creationId xmlns:a16="http://schemas.microsoft.com/office/drawing/2014/main" id="{52027A48-BD80-754D-A10E-EF7403A317A3}"/>
              </a:ext>
            </a:extLst>
          </p:cNvPr>
          <p:cNvPicPr>
            <a:picLocks noChangeAspect="1"/>
          </p:cNvPicPr>
          <p:nvPr/>
        </p:nvPicPr>
        <p:blipFill>
          <a:blip r:embed="rId6"/>
          <a:stretch>
            <a:fillRect/>
          </a:stretch>
        </p:blipFill>
        <p:spPr>
          <a:xfrm>
            <a:off x="4496682" y="4410543"/>
            <a:ext cx="1854200" cy="1727200"/>
          </a:xfrm>
          <a:prstGeom prst="rect">
            <a:avLst/>
          </a:prstGeom>
        </p:spPr>
      </p:pic>
      <p:pic>
        <p:nvPicPr>
          <p:cNvPr id="14" name="Picture 13">
            <a:extLst>
              <a:ext uri="{FF2B5EF4-FFF2-40B4-BE49-F238E27FC236}">
                <a16:creationId xmlns:a16="http://schemas.microsoft.com/office/drawing/2014/main" id="{E67AE1BD-A800-A04C-A5C4-2931B5DDF399}"/>
              </a:ext>
            </a:extLst>
          </p:cNvPr>
          <p:cNvPicPr>
            <a:picLocks noChangeAspect="1"/>
          </p:cNvPicPr>
          <p:nvPr/>
        </p:nvPicPr>
        <p:blipFill>
          <a:blip r:embed="rId7"/>
          <a:stretch>
            <a:fillRect/>
          </a:stretch>
        </p:blipFill>
        <p:spPr>
          <a:xfrm>
            <a:off x="8676601" y="4359743"/>
            <a:ext cx="1841500" cy="1739900"/>
          </a:xfrm>
          <a:prstGeom prst="rect">
            <a:avLst/>
          </a:prstGeom>
        </p:spPr>
      </p:pic>
      <p:sp>
        <p:nvSpPr>
          <p:cNvPr id="4" name="TextBox 3">
            <a:extLst>
              <a:ext uri="{FF2B5EF4-FFF2-40B4-BE49-F238E27FC236}">
                <a16:creationId xmlns:a16="http://schemas.microsoft.com/office/drawing/2014/main" id="{413B5214-2A8A-8B48-B0B6-0BF663607955}"/>
              </a:ext>
            </a:extLst>
          </p:cNvPr>
          <p:cNvSpPr txBox="1"/>
          <p:nvPr/>
        </p:nvSpPr>
        <p:spPr>
          <a:xfrm>
            <a:off x="120358" y="6332433"/>
            <a:ext cx="3744071" cy="400110"/>
          </a:xfrm>
          <a:prstGeom prst="rect">
            <a:avLst/>
          </a:prstGeom>
          <a:noFill/>
        </p:spPr>
        <p:txBody>
          <a:bodyPr wrap="square" rtlCol="0">
            <a:spAutoFit/>
          </a:bodyPr>
          <a:lstStyle/>
          <a:p>
            <a:r>
              <a:rPr lang="en-US" sz="1000" dirty="0"/>
              <a:t>*This histogram is skewed in favor of home court advantage being real.</a:t>
            </a:r>
          </a:p>
        </p:txBody>
      </p:sp>
    </p:spTree>
    <p:extLst>
      <p:ext uri="{BB962C8B-B14F-4D97-AF65-F5344CB8AC3E}">
        <p14:creationId xmlns:p14="http://schemas.microsoft.com/office/powerpoint/2010/main" val="239481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851D-098E-7E48-B8BB-783016862072}"/>
              </a:ext>
            </a:extLst>
          </p:cNvPr>
          <p:cNvSpPr>
            <a:spLocks noGrp="1"/>
          </p:cNvSpPr>
          <p:nvPr>
            <p:ph type="title"/>
          </p:nvPr>
        </p:nvSpPr>
        <p:spPr/>
        <p:txBody>
          <a:bodyPr>
            <a:normAutofit fontScale="90000"/>
          </a:bodyPr>
          <a:lstStyle/>
          <a:p>
            <a:pPr algn="ctr"/>
            <a:r>
              <a:rPr lang="en-US" dirty="0"/>
              <a:t>PMF</a:t>
            </a:r>
            <a:br>
              <a:rPr lang="en-US" dirty="0"/>
            </a:br>
            <a:br>
              <a:rPr lang="en-US" dirty="0"/>
            </a:br>
            <a:r>
              <a:rPr lang="en-US" sz="1800" dirty="0"/>
              <a:t>The  PMF for HomePCT is split by years. The mean year (1987) was the splitting factor.</a:t>
            </a:r>
            <a:br>
              <a:rPr lang="en-US" sz="1800" dirty="0"/>
            </a:br>
            <a:br>
              <a:rPr lang="en-US" sz="1800" dirty="0"/>
            </a:br>
            <a:r>
              <a:rPr lang="en-US" sz="1800" dirty="0"/>
              <a:t>The first group is 1950-1987 and the second group is 1987-2010.</a:t>
            </a:r>
            <a:br>
              <a:rPr lang="en-US" sz="1800" dirty="0"/>
            </a:br>
            <a:br>
              <a:rPr lang="en-US" sz="1800" dirty="0"/>
            </a:br>
            <a:r>
              <a:rPr lang="en-US" sz="1800" dirty="0"/>
              <a:t>From the graph we can see the proportion of Home Wins for the more current years is much greater. This could be due to many different factors, such as the number of games per season  increasing over the years , an increase in off-season training, etc.</a:t>
            </a:r>
          </a:p>
        </p:txBody>
      </p:sp>
      <p:pic>
        <p:nvPicPr>
          <p:cNvPr id="4" name="Picture 3">
            <a:extLst>
              <a:ext uri="{FF2B5EF4-FFF2-40B4-BE49-F238E27FC236}">
                <a16:creationId xmlns:a16="http://schemas.microsoft.com/office/drawing/2014/main" id="{5E0D5227-9C5F-EC4A-B827-5A3BA206BA0A}"/>
              </a:ext>
            </a:extLst>
          </p:cNvPr>
          <p:cNvPicPr>
            <a:picLocks noChangeAspect="1"/>
          </p:cNvPicPr>
          <p:nvPr/>
        </p:nvPicPr>
        <p:blipFill>
          <a:blip r:embed="rId2"/>
          <a:stretch>
            <a:fillRect/>
          </a:stretch>
        </p:blipFill>
        <p:spPr>
          <a:xfrm>
            <a:off x="5081854" y="344264"/>
            <a:ext cx="6021574" cy="6169472"/>
          </a:xfrm>
          <a:prstGeom prst="rect">
            <a:avLst/>
          </a:prstGeom>
        </p:spPr>
      </p:pic>
    </p:spTree>
    <p:extLst>
      <p:ext uri="{BB962C8B-B14F-4D97-AF65-F5344CB8AC3E}">
        <p14:creationId xmlns:p14="http://schemas.microsoft.com/office/powerpoint/2010/main" val="28500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6B086509-1281-468A-AAAC-1BBEDAE75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EA73850-2107-4E65-85FE-EDD3F45FC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96597D-1B01-8F42-8339-90B43037328F}"/>
              </a:ext>
            </a:extLst>
          </p:cNvPr>
          <p:cNvSpPr>
            <a:spLocks noGrp="1"/>
          </p:cNvSpPr>
          <p:nvPr>
            <p:ph type="title"/>
          </p:nvPr>
        </p:nvSpPr>
        <p:spPr>
          <a:xfrm>
            <a:off x="334557" y="1653703"/>
            <a:ext cx="3361953" cy="2470488"/>
          </a:xfrm>
        </p:spPr>
        <p:txBody>
          <a:bodyPr vert="horz" lIns="91440" tIns="45720" rIns="91440" bIns="45720" rtlCol="0" anchor="b">
            <a:normAutofit/>
          </a:bodyPr>
          <a:lstStyle/>
          <a:p>
            <a:pPr algn="ctr"/>
            <a:r>
              <a:rPr lang="en-US" sz="3200" spc="-100" dirty="0"/>
              <a:t>CDF</a:t>
            </a:r>
            <a:br>
              <a:rPr lang="en-US" sz="1900" spc="-100" dirty="0"/>
            </a:br>
            <a:br>
              <a:rPr lang="en-US" sz="1900" spc="-100" dirty="0"/>
            </a:br>
            <a:r>
              <a:rPr lang="en-US" sz="1900" spc="-100" dirty="0"/>
              <a:t>These CDF graphs show us that a team’s win percentage is overall better at home when compared to their overall win percentage as well as their away win percentage.</a:t>
            </a:r>
          </a:p>
        </p:txBody>
      </p:sp>
      <p:pic>
        <p:nvPicPr>
          <p:cNvPr id="5" name="Picture 4">
            <a:extLst>
              <a:ext uri="{FF2B5EF4-FFF2-40B4-BE49-F238E27FC236}">
                <a16:creationId xmlns:a16="http://schemas.microsoft.com/office/drawing/2014/main" id="{BA802F0A-3FB2-3D40-A639-8CD0B11B4473}"/>
              </a:ext>
            </a:extLst>
          </p:cNvPr>
          <p:cNvPicPr>
            <a:picLocks noChangeAspect="1"/>
          </p:cNvPicPr>
          <p:nvPr/>
        </p:nvPicPr>
        <p:blipFill rotWithShape="1">
          <a:blip r:embed="rId2"/>
          <a:srcRect l="2154" r="12934" b="-4"/>
          <a:stretch/>
        </p:blipFill>
        <p:spPr>
          <a:xfrm>
            <a:off x="4378015" y="2108774"/>
            <a:ext cx="3435968" cy="2640448"/>
          </a:xfrm>
          <a:prstGeom prst="rect">
            <a:avLst/>
          </a:prstGeom>
        </p:spPr>
      </p:pic>
      <p:pic>
        <p:nvPicPr>
          <p:cNvPr id="6" name="Picture 5">
            <a:extLst>
              <a:ext uri="{FF2B5EF4-FFF2-40B4-BE49-F238E27FC236}">
                <a16:creationId xmlns:a16="http://schemas.microsoft.com/office/drawing/2014/main" id="{7525795A-3504-8D43-9478-D88B43DF67D8}"/>
              </a:ext>
            </a:extLst>
          </p:cNvPr>
          <p:cNvPicPr>
            <a:picLocks noChangeAspect="1"/>
          </p:cNvPicPr>
          <p:nvPr/>
        </p:nvPicPr>
        <p:blipFill>
          <a:blip r:embed="rId3"/>
          <a:stretch>
            <a:fillRect/>
          </a:stretch>
        </p:blipFill>
        <p:spPr>
          <a:xfrm>
            <a:off x="8138475" y="2092786"/>
            <a:ext cx="4053525" cy="2656436"/>
          </a:xfrm>
          <a:prstGeom prst="rect">
            <a:avLst/>
          </a:prstGeom>
        </p:spPr>
      </p:pic>
    </p:spTree>
    <p:extLst>
      <p:ext uri="{BB962C8B-B14F-4D97-AF65-F5344CB8AC3E}">
        <p14:creationId xmlns:p14="http://schemas.microsoft.com/office/powerpoint/2010/main" val="67049637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886</Words>
  <Application>Microsoft Macintosh PowerPoint</Application>
  <PresentationFormat>Widescreen</PresentationFormat>
  <Paragraphs>62</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Corbel</vt:lpstr>
      <vt:lpstr>Wingdings 2</vt:lpstr>
      <vt:lpstr>Frame</vt:lpstr>
      <vt:lpstr>Does playing at home result in more wins?</vt:lpstr>
      <vt:lpstr>PowerPoint Presentation</vt:lpstr>
      <vt:lpstr>The Data</vt:lpstr>
      <vt:lpstr>PowerPoint Presentation</vt:lpstr>
      <vt:lpstr>PowerPoint Presentation</vt:lpstr>
      <vt:lpstr>PowerPoint Presentation</vt:lpstr>
      <vt:lpstr>PowerPoint Presentation</vt:lpstr>
      <vt:lpstr>PMF  The  PMF for HomePCT is split by years. The mean year (1987) was the splitting factor.  The first group is 1950-1987 and the second group is 1987-2010.  From the graph we can see the proportion of Home Wins for the more current years is much greater. This could be due to many different factors, such as the number of games per season  increasing over the years , an increase in off-season training, etc.</vt:lpstr>
      <vt:lpstr>CDF  These CDF graphs show us that a team’s win percentage is overall better at home when compared to their overall win percentage as well as their away win percentage.</vt:lpstr>
      <vt:lpstr>Normal Probability Plots  The plots on the right appear to be normal distributions. In each scenario the data lies close to the perfect normal  model, which is represented by the grey line on each plot, with the exception of being 2 or more standard deviations away from the mean.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playing at home result in more wins?</dc:title>
  <dc:creator>Maddie Bauer</dc:creator>
  <cp:lastModifiedBy>Maddie Bauer</cp:lastModifiedBy>
  <cp:revision>20</cp:revision>
  <dcterms:created xsi:type="dcterms:W3CDTF">2020-08-03T02:13:09Z</dcterms:created>
  <dcterms:modified xsi:type="dcterms:W3CDTF">2020-08-05T17:58:49Z</dcterms:modified>
</cp:coreProperties>
</file>