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5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4F333-1256-40D2-B26B-7E6C9772F3E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4717C1-3B57-423B-AA1B-C44D40C7A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The problem</a:t>
          </a:r>
          <a:endParaRPr lang="en-US" dirty="0"/>
        </a:p>
      </dgm:t>
    </dgm:pt>
    <dgm:pt modelId="{859763BD-8D1B-4066-96BC-2C6A1DAA4E5B}" type="parTrans" cxnId="{D663E9C2-ABC9-4584-829A-065B8BA7421D}">
      <dgm:prSet/>
      <dgm:spPr/>
      <dgm:t>
        <a:bodyPr/>
        <a:lstStyle/>
        <a:p>
          <a:endParaRPr lang="en-US"/>
        </a:p>
      </dgm:t>
    </dgm:pt>
    <dgm:pt modelId="{BA0E43FC-1EA1-48F5-A2B9-069CE5D5E7BA}" type="sibTrans" cxnId="{D663E9C2-ABC9-4584-829A-065B8BA742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FFAC9C-0EF0-4E1F-A402-BD8B8C4E1D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Investigation</a:t>
          </a:r>
          <a:endParaRPr lang="en-US"/>
        </a:p>
      </dgm:t>
    </dgm:pt>
    <dgm:pt modelId="{EBCBDC0C-38E1-4567-8593-15A339ADED70}" type="parTrans" cxnId="{DE7D98AA-9A26-49CC-BA5E-737BAB1BA28C}">
      <dgm:prSet/>
      <dgm:spPr/>
      <dgm:t>
        <a:bodyPr/>
        <a:lstStyle/>
        <a:p>
          <a:endParaRPr lang="en-US"/>
        </a:p>
      </dgm:t>
    </dgm:pt>
    <dgm:pt modelId="{15C670A8-84BA-4EB4-930B-DCD691C862F0}" type="sibTrans" cxnId="{DE7D98AA-9A26-49CC-BA5E-737BAB1BA2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78405D-C6E4-4623-AD5E-133BF7979C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Findings</a:t>
          </a:r>
          <a:endParaRPr lang="en-US"/>
        </a:p>
      </dgm:t>
    </dgm:pt>
    <dgm:pt modelId="{A0734BEF-E3B8-451B-975C-A817E646FE13}" type="parTrans" cxnId="{EBBCE1F3-00AD-488A-8331-429C60891C16}">
      <dgm:prSet/>
      <dgm:spPr/>
      <dgm:t>
        <a:bodyPr/>
        <a:lstStyle/>
        <a:p>
          <a:endParaRPr lang="en-US"/>
        </a:p>
      </dgm:t>
    </dgm:pt>
    <dgm:pt modelId="{31486085-B182-4F52-B661-C81B7D36EF98}" type="sibTrans" cxnId="{EBBCE1F3-00AD-488A-8331-429C60891C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FD25EE-5B60-41FC-9074-68984206D8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Key Takeaways</a:t>
          </a:r>
          <a:endParaRPr lang="en-US"/>
        </a:p>
      </dgm:t>
    </dgm:pt>
    <dgm:pt modelId="{8D5B6F5B-0AB2-49AB-AD26-2E3279F70B49}" type="parTrans" cxnId="{BFC71FBB-03DF-44D3-8915-E7B1DA41C3A5}">
      <dgm:prSet/>
      <dgm:spPr/>
      <dgm:t>
        <a:bodyPr/>
        <a:lstStyle/>
        <a:p>
          <a:endParaRPr lang="en-US"/>
        </a:p>
      </dgm:t>
    </dgm:pt>
    <dgm:pt modelId="{929B7A9B-A364-4EA7-AA3E-D1DC888A92DB}" type="sibTrans" cxnId="{BFC71FBB-03DF-44D3-8915-E7B1DA41C3A5}">
      <dgm:prSet/>
      <dgm:spPr/>
      <dgm:t>
        <a:bodyPr/>
        <a:lstStyle/>
        <a:p>
          <a:endParaRPr lang="en-US"/>
        </a:p>
      </dgm:t>
    </dgm:pt>
    <dgm:pt modelId="{7D51284B-A138-4D26-BEE2-509C1020BA16}" type="pres">
      <dgm:prSet presAssocID="{0CA4F333-1256-40D2-B26B-7E6C9772F3E0}" presName="root" presStyleCnt="0">
        <dgm:presLayoutVars>
          <dgm:dir/>
          <dgm:resizeHandles val="exact"/>
        </dgm:presLayoutVars>
      </dgm:prSet>
      <dgm:spPr/>
    </dgm:pt>
    <dgm:pt modelId="{2FF34B92-6F36-4391-A54F-508727676DA2}" type="pres">
      <dgm:prSet presAssocID="{0CA4F333-1256-40D2-B26B-7E6C9772F3E0}" presName="container" presStyleCnt="0">
        <dgm:presLayoutVars>
          <dgm:dir/>
          <dgm:resizeHandles val="exact"/>
        </dgm:presLayoutVars>
      </dgm:prSet>
      <dgm:spPr/>
    </dgm:pt>
    <dgm:pt modelId="{3911338D-88D7-4CBE-9F31-5D071B84B8DF}" type="pres">
      <dgm:prSet presAssocID="{FC4717C1-3B57-423B-AA1B-C44D40C7A89A}" presName="compNode" presStyleCnt="0"/>
      <dgm:spPr/>
    </dgm:pt>
    <dgm:pt modelId="{5D39B948-9561-41B6-8C01-C327CA4DE45D}" type="pres">
      <dgm:prSet presAssocID="{FC4717C1-3B57-423B-AA1B-C44D40C7A89A}" presName="iconBgRect" presStyleLbl="bgShp" presStyleIdx="0" presStyleCnt="4"/>
      <dgm:spPr/>
    </dgm:pt>
    <dgm:pt modelId="{030B4811-16CB-4AF9-A1F9-ADE238A892A2}" type="pres">
      <dgm:prSet presAssocID="{FC4717C1-3B57-423B-AA1B-C44D40C7A8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11AC967-C572-4DF9-9053-0904120CAE95}" type="pres">
      <dgm:prSet presAssocID="{FC4717C1-3B57-423B-AA1B-C44D40C7A89A}" presName="spaceRect" presStyleCnt="0"/>
      <dgm:spPr/>
    </dgm:pt>
    <dgm:pt modelId="{F6851C83-9F6D-448A-A7F7-346AC19DD3D8}" type="pres">
      <dgm:prSet presAssocID="{FC4717C1-3B57-423B-AA1B-C44D40C7A89A}" presName="textRect" presStyleLbl="revTx" presStyleIdx="0" presStyleCnt="4">
        <dgm:presLayoutVars>
          <dgm:chMax val="1"/>
          <dgm:chPref val="1"/>
        </dgm:presLayoutVars>
      </dgm:prSet>
      <dgm:spPr/>
    </dgm:pt>
    <dgm:pt modelId="{4B0A479E-9EDE-48FB-805D-ABD2AFA22EF6}" type="pres">
      <dgm:prSet presAssocID="{BA0E43FC-1EA1-48F5-A2B9-069CE5D5E7BA}" presName="sibTrans" presStyleLbl="sibTrans2D1" presStyleIdx="0" presStyleCnt="0"/>
      <dgm:spPr/>
    </dgm:pt>
    <dgm:pt modelId="{A6988A83-04CD-41AB-9C5D-1EAEFF785084}" type="pres">
      <dgm:prSet presAssocID="{17FFAC9C-0EF0-4E1F-A402-BD8B8C4E1D8F}" presName="compNode" presStyleCnt="0"/>
      <dgm:spPr/>
    </dgm:pt>
    <dgm:pt modelId="{EED9106B-E6E9-4987-85FB-222877B87315}" type="pres">
      <dgm:prSet presAssocID="{17FFAC9C-0EF0-4E1F-A402-BD8B8C4E1D8F}" presName="iconBgRect" presStyleLbl="bgShp" presStyleIdx="1" presStyleCnt="4"/>
      <dgm:spPr/>
    </dgm:pt>
    <dgm:pt modelId="{F1667C72-6A8F-4AB0-8D15-56572293739D}" type="pres">
      <dgm:prSet presAssocID="{17FFAC9C-0EF0-4E1F-A402-BD8B8C4E1D8F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B7D4D25-2646-46E3-9538-742C45BE9907}" type="pres">
      <dgm:prSet presAssocID="{17FFAC9C-0EF0-4E1F-A402-BD8B8C4E1D8F}" presName="spaceRect" presStyleCnt="0"/>
      <dgm:spPr/>
    </dgm:pt>
    <dgm:pt modelId="{442B0C04-60A4-4E72-9DF5-B378E2AA59EC}" type="pres">
      <dgm:prSet presAssocID="{17FFAC9C-0EF0-4E1F-A402-BD8B8C4E1D8F}" presName="textRect" presStyleLbl="revTx" presStyleIdx="1" presStyleCnt="4">
        <dgm:presLayoutVars>
          <dgm:chMax val="1"/>
          <dgm:chPref val="1"/>
        </dgm:presLayoutVars>
      </dgm:prSet>
      <dgm:spPr/>
    </dgm:pt>
    <dgm:pt modelId="{D1FB0520-C14C-4AF5-B312-4F02F9047D50}" type="pres">
      <dgm:prSet presAssocID="{15C670A8-84BA-4EB4-930B-DCD691C862F0}" presName="sibTrans" presStyleLbl="sibTrans2D1" presStyleIdx="0" presStyleCnt="0"/>
      <dgm:spPr/>
    </dgm:pt>
    <dgm:pt modelId="{BFD86F96-BED8-4E64-B6E7-88912949459E}" type="pres">
      <dgm:prSet presAssocID="{C478405D-C6E4-4623-AD5E-133BF7979CEC}" presName="compNode" presStyleCnt="0"/>
      <dgm:spPr/>
    </dgm:pt>
    <dgm:pt modelId="{72ED839E-52B0-4FEE-84C1-EFA799C7537F}" type="pres">
      <dgm:prSet presAssocID="{C478405D-C6E4-4623-AD5E-133BF7979CEC}" presName="iconBgRect" presStyleLbl="bgShp" presStyleIdx="2" presStyleCnt="4"/>
      <dgm:spPr/>
    </dgm:pt>
    <dgm:pt modelId="{1320D8C9-7C53-4A2C-AE1A-B0092C798C72}" type="pres">
      <dgm:prSet presAssocID="{C478405D-C6E4-4623-AD5E-133BF7979CEC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8959DF1-5824-47FD-8D1E-F89821633268}" type="pres">
      <dgm:prSet presAssocID="{C478405D-C6E4-4623-AD5E-133BF7979CEC}" presName="spaceRect" presStyleCnt="0"/>
      <dgm:spPr/>
    </dgm:pt>
    <dgm:pt modelId="{883F7CCE-24A0-46EE-AE57-7B3EDC4B30E7}" type="pres">
      <dgm:prSet presAssocID="{C478405D-C6E4-4623-AD5E-133BF7979CEC}" presName="textRect" presStyleLbl="revTx" presStyleIdx="2" presStyleCnt="4">
        <dgm:presLayoutVars>
          <dgm:chMax val="1"/>
          <dgm:chPref val="1"/>
        </dgm:presLayoutVars>
      </dgm:prSet>
      <dgm:spPr/>
    </dgm:pt>
    <dgm:pt modelId="{DDD07F77-8F52-4088-8D3F-BF24ADB477E8}" type="pres">
      <dgm:prSet presAssocID="{31486085-B182-4F52-B661-C81B7D36EF98}" presName="sibTrans" presStyleLbl="sibTrans2D1" presStyleIdx="0" presStyleCnt="0"/>
      <dgm:spPr/>
    </dgm:pt>
    <dgm:pt modelId="{A73D23B3-DAAA-455E-8ECF-71FF6CEAE992}" type="pres">
      <dgm:prSet presAssocID="{7EFD25EE-5B60-41FC-9074-68984206D8C2}" presName="compNode" presStyleCnt="0"/>
      <dgm:spPr/>
    </dgm:pt>
    <dgm:pt modelId="{FD3FC148-498D-4BC5-A8B0-AD3C493EE92D}" type="pres">
      <dgm:prSet presAssocID="{7EFD25EE-5B60-41FC-9074-68984206D8C2}" presName="iconBgRect" presStyleLbl="bgShp" presStyleIdx="3" presStyleCnt="4"/>
      <dgm:spPr/>
    </dgm:pt>
    <dgm:pt modelId="{D034BD21-32ED-4788-91E6-3E6C0330A101}" type="pres">
      <dgm:prSet presAssocID="{7EFD25EE-5B60-41FC-9074-68984206D8C2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498EB2-98E6-4F7E-9BDE-920099D72F3A}" type="pres">
      <dgm:prSet presAssocID="{7EFD25EE-5B60-41FC-9074-68984206D8C2}" presName="spaceRect" presStyleCnt="0"/>
      <dgm:spPr/>
    </dgm:pt>
    <dgm:pt modelId="{6D512D9B-F89F-4C2F-A44A-563B990F707D}" type="pres">
      <dgm:prSet presAssocID="{7EFD25EE-5B60-41FC-9074-68984206D8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902620-A627-4504-AFD1-54B5001F3B5C}" type="presOf" srcId="{BA0E43FC-1EA1-48F5-A2B9-069CE5D5E7BA}" destId="{4B0A479E-9EDE-48FB-805D-ABD2AFA22EF6}" srcOrd="0" destOrd="0" presId="urn:microsoft.com/office/officeart/2018/2/layout/IconCircleList"/>
    <dgm:cxn modelId="{34EBCC20-2C3A-4967-A70A-9C27F318F7FF}" type="presOf" srcId="{FC4717C1-3B57-423B-AA1B-C44D40C7A89A}" destId="{F6851C83-9F6D-448A-A7F7-346AC19DD3D8}" srcOrd="0" destOrd="0" presId="urn:microsoft.com/office/officeart/2018/2/layout/IconCircleList"/>
    <dgm:cxn modelId="{B4EE9941-3163-4DFB-B550-EDB979459DF1}" type="presOf" srcId="{17FFAC9C-0EF0-4E1F-A402-BD8B8C4E1D8F}" destId="{442B0C04-60A4-4E72-9DF5-B378E2AA59EC}" srcOrd="0" destOrd="0" presId="urn:microsoft.com/office/officeart/2018/2/layout/IconCircleList"/>
    <dgm:cxn modelId="{8DC9C052-8D8E-4A39-A157-3062EE7922BE}" type="presOf" srcId="{15C670A8-84BA-4EB4-930B-DCD691C862F0}" destId="{D1FB0520-C14C-4AF5-B312-4F02F9047D50}" srcOrd="0" destOrd="0" presId="urn:microsoft.com/office/officeart/2018/2/layout/IconCircleList"/>
    <dgm:cxn modelId="{DE7D98AA-9A26-49CC-BA5E-737BAB1BA28C}" srcId="{0CA4F333-1256-40D2-B26B-7E6C9772F3E0}" destId="{17FFAC9C-0EF0-4E1F-A402-BD8B8C4E1D8F}" srcOrd="1" destOrd="0" parTransId="{EBCBDC0C-38E1-4567-8593-15A339ADED70}" sibTransId="{15C670A8-84BA-4EB4-930B-DCD691C862F0}"/>
    <dgm:cxn modelId="{BFC71FBB-03DF-44D3-8915-E7B1DA41C3A5}" srcId="{0CA4F333-1256-40D2-B26B-7E6C9772F3E0}" destId="{7EFD25EE-5B60-41FC-9074-68984206D8C2}" srcOrd="3" destOrd="0" parTransId="{8D5B6F5B-0AB2-49AB-AD26-2E3279F70B49}" sibTransId="{929B7A9B-A364-4EA7-AA3E-D1DC888A92DB}"/>
    <dgm:cxn modelId="{D663E9C2-ABC9-4584-829A-065B8BA7421D}" srcId="{0CA4F333-1256-40D2-B26B-7E6C9772F3E0}" destId="{FC4717C1-3B57-423B-AA1B-C44D40C7A89A}" srcOrd="0" destOrd="0" parTransId="{859763BD-8D1B-4066-96BC-2C6A1DAA4E5B}" sibTransId="{BA0E43FC-1EA1-48F5-A2B9-069CE5D5E7BA}"/>
    <dgm:cxn modelId="{1335B9C4-A660-4ED6-8D4E-B5DA17100A6D}" type="presOf" srcId="{31486085-B182-4F52-B661-C81B7D36EF98}" destId="{DDD07F77-8F52-4088-8D3F-BF24ADB477E8}" srcOrd="0" destOrd="0" presId="urn:microsoft.com/office/officeart/2018/2/layout/IconCircleList"/>
    <dgm:cxn modelId="{A39AA3DF-3C19-4269-9995-676C12E8E6D6}" type="presOf" srcId="{7EFD25EE-5B60-41FC-9074-68984206D8C2}" destId="{6D512D9B-F89F-4C2F-A44A-563B990F707D}" srcOrd="0" destOrd="0" presId="urn:microsoft.com/office/officeart/2018/2/layout/IconCircleList"/>
    <dgm:cxn modelId="{AFFFA5EB-708F-4EF6-B7CB-EE2CC1E6DC91}" type="presOf" srcId="{C478405D-C6E4-4623-AD5E-133BF7979CEC}" destId="{883F7CCE-24A0-46EE-AE57-7B3EDC4B30E7}" srcOrd="0" destOrd="0" presId="urn:microsoft.com/office/officeart/2018/2/layout/IconCircleList"/>
    <dgm:cxn modelId="{EBBCE1F3-00AD-488A-8331-429C60891C16}" srcId="{0CA4F333-1256-40D2-B26B-7E6C9772F3E0}" destId="{C478405D-C6E4-4623-AD5E-133BF7979CEC}" srcOrd="2" destOrd="0" parTransId="{A0734BEF-E3B8-451B-975C-A817E646FE13}" sibTransId="{31486085-B182-4F52-B661-C81B7D36EF98}"/>
    <dgm:cxn modelId="{500C77FF-4CE5-49C3-A674-789B0BF40977}" type="presOf" srcId="{0CA4F333-1256-40D2-B26B-7E6C9772F3E0}" destId="{7D51284B-A138-4D26-BEE2-509C1020BA16}" srcOrd="0" destOrd="0" presId="urn:microsoft.com/office/officeart/2018/2/layout/IconCircleList"/>
    <dgm:cxn modelId="{48A0DB83-BD73-49DF-B6FB-C9976F54ECB3}" type="presParOf" srcId="{7D51284B-A138-4D26-BEE2-509C1020BA16}" destId="{2FF34B92-6F36-4391-A54F-508727676DA2}" srcOrd="0" destOrd="0" presId="urn:microsoft.com/office/officeart/2018/2/layout/IconCircleList"/>
    <dgm:cxn modelId="{8EEB4D3B-3BF8-4418-99D7-3888EFED1424}" type="presParOf" srcId="{2FF34B92-6F36-4391-A54F-508727676DA2}" destId="{3911338D-88D7-4CBE-9F31-5D071B84B8DF}" srcOrd="0" destOrd="0" presId="urn:microsoft.com/office/officeart/2018/2/layout/IconCircleList"/>
    <dgm:cxn modelId="{A51D59D2-F2AD-4113-91E1-4319A1B18630}" type="presParOf" srcId="{3911338D-88D7-4CBE-9F31-5D071B84B8DF}" destId="{5D39B948-9561-41B6-8C01-C327CA4DE45D}" srcOrd="0" destOrd="0" presId="urn:microsoft.com/office/officeart/2018/2/layout/IconCircleList"/>
    <dgm:cxn modelId="{C89BA537-02A5-47DF-BA09-4F45F4A00B97}" type="presParOf" srcId="{3911338D-88D7-4CBE-9F31-5D071B84B8DF}" destId="{030B4811-16CB-4AF9-A1F9-ADE238A892A2}" srcOrd="1" destOrd="0" presId="urn:microsoft.com/office/officeart/2018/2/layout/IconCircleList"/>
    <dgm:cxn modelId="{38B9A499-E31C-445D-A2E0-E1A85923621C}" type="presParOf" srcId="{3911338D-88D7-4CBE-9F31-5D071B84B8DF}" destId="{911AC967-C572-4DF9-9053-0904120CAE95}" srcOrd="2" destOrd="0" presId="urn:microsoft.com/office/officeart/2018/2/layout/IconCircleList"/>
    <dgm:cxn modelId="{65226E71-2D64-4A0B-8EE0-C7DD1C43DF5D}" type="presParOf" srcId="{3911338D-88D7-4CBE-9F31-5D071B84B8DF}" destId="{F6851C83-9F6D-448A-A7F7-346AC19DD3D8}" srcOrd="3" destOrd="0" presId="urn:microsoft.com/office/officeart/2018/2/layout/IconCircleList"/>
    <dgm:cxn modelId="{424169BF-71A1-484B-86F0-A5A8D493CEEC}" type="presParOf" srcId="{2FF34B92-6F36-4391-A54F-508727676DA2}" destId="{4B0A479E-9EDE-48FB-805D-ABD2AFA22EF6}" srcOrd="1" destOrd="0" presId="urn:microsoft.com/office/officeart/2018/2/layout/IconCircleList"/>
    <dgm:cxn modelId="{1879F96A-B675-4F4F-9437-35A11693F0A2}" type="presParOf" srcId="{2FF34B92-6F36-4391-A54F-508727676DA2}" destId="{A6988A83-04CD-41AB-9C5D-1EAEFF785084}" srcOrd="2" destOrd="0" presId="urn:microsoft.com/office/officeart/2018/2/layout/IconCircleList"/>
    <dgm:cxn modelId="{A7E60AFF-6B8E-4736-84BA-F06DED545D65}" type="presParOf" srcId="{A6988A83-04CD-41AB-9C5D-1EAEFF785084}" destId="{EED9106B-E6E9-4987-85FB-222877B87315}" srcOrd="0" destOrd="0" presId="urn:microsoft.com/office/officeart/2018/2/layout/IconCircleList"/>
    <dgm:cxn modelId="{74B5B42B-6D79-454D-BDAF-590BEF4E72E9}" type="presParOf" srcId="{A6988A83-04CD-41AB-9C5D-1EAEFF785084}" destId="{F1667C72-6A8F-4AB0-8D15-56572293739D}" srcOrd="1" destOrd="0" presId="urn:microsoft.com/office/officeart/2018/2/layout/IconCircleList"/>
    <dgm:cxn modelId="{D978B492-E3A3-4BB0-B004-02042BD20B5A}" type="presParOf" srcId="{A6988A83-04CD-41AB-9C5D-1EAEFF785084}" destId="{0B7D4D25-2646-46E3-9538-742C45BE9907}" srcOrd="2" destOrd="0" presId="urn:microsoft.com/office/officeart/2018/2/layout/IconCircleList"/>
    <dgm:cxn modelId="{ED44B765-FCD5-4DCE-BF4C-C91FC21F2092}" type="presParOf" srcId="{A6988A83-04CD-41AB-9C5D-1EAEFF785084}" destId="{442B0C04-60A4-4E72-9DF5-B378E2AA59EC}" srcOrd="3" destOrd="0" presId="urn:microsoft.com/office/officeart/2018/2/layout/IconCircleList"/>
    <dgm:cxn modelId="{335DE4A5-AF22-4638-A618-3EE30F3D4DB1}" type="presParOf" srcId="{2FF34B92-6F36-4391-A54F-508727676DA2}" destId="{D1FB0520-C14C-4AF5-B312-4F02F9047D50}" srcOrd="3" destOrd="0" presId="urn:microsoft.com/office/officeart/2018/2/layout/IconCircleList"/>
    <dgm:cxn modelId="{E340CECF-AADD-4B91-A7B4-380697772307}" type="presParOf" srcId="{2FF34B92-6F36-4391-A54F-508727676DA2}" destId="{BFD86F96-BED8-4E64-B6E7-88912949459E}" srcOrd="4" destOrd="0" presId="urn:microsoft.com/office/officeart/2018/2/layout/IconCircleList"/>
    <dgm:cxn modelId="{2DB4E316-B8A2-40AA-BEFE-C2CA78E574EA}" type="presParOf" srcId="{BFD86F96-BED8-4E64-B6E7-88912949459E}" destId="{72ED839E-52B0-4FEE-84C1-EFA799C7537F}" srcOrd="0" destOrd="0" presId="urn:microsoft.com/office/officeart/2018/2/layout/IconCircleList"/>
    <dgm:cxn modelId="{0FB96FF5-E0BC-43AE-B752-D6C22D2E71A0}" type="presParOf" srcId="{BFD86F96-BED8-4E64-B6E7-88912949459E}" destId="{1320D8C9-7C53-4A2C-AE1A-B0092C798C72}" srcOrd="1" destOrd="0" presId="urn:microsoft.com/office/officeart/2018/2/layout/IconCircleList"/>
    <dgm:cxn modelId="{C852D4F8-7E0E-4BA4-91C5-88786BB6B571}" type="presParOf" srcId="{BFD86F96-BED8-4E64-B6E7-88912949459E}" destId="{68959DF1-5824-47FD-8D1E-F89821633268}" srcOrd="2" destOrd="0" presId="urn:microsoft.com/office/officeart/2018/2/layout/IconCircleList"/>
    <dgm:cxn modelId="{3B7FC267-E47D-42A6-9BDC-C963537B1063}" type="presParOf" srcId="{BFD86F96-BED8-4E64-B6E7-88912949459E}" destId="{883F7CCE-24A0-46EE-AE57-7B3EDC4B30E7}" srcOrd="3" destOrd="0" presId="urn:microsoft.com/office/officeart/2018/2/layout/IconCircleList"/>
    <dgm:cxn modelId="{3C0CE33A-67B7-4C0C-AC74-0A7B2AF2DFC4}" type="presParOf" srcId="{2FF34B92-6F36-4391-A54F-508727676DA2}" destId="{DDD07F77-8F52-4088-8D3F-BF24ADB477E8}" srcOrd="5" destOrd="0" presId="urn:microsoft.com/office/officeart/2018/2/layout/IconCircleList"/>
    <dgm:cxn modelId="{6ABE64A0-2B12-404C-8C41-95DA5173D59C}" type="presParOf" srcId="{2FF34B92-6F36-4391-A54F-508727676DA2}" destId="{A73D23B3-DAAA-455E-8ECF-71FF6CEAE992}" srcOrd="6" destOrd="0" presId="urn:microsoft.com/office/officeart/2018/2/layout/IconCircleList"/>
    <dgm:cxn modelId="{6946A893-97C9-4880-BBA1-E28FE46C1D95}" type="presParOf" srcId="{A73D23B3-DAAA-455E-8ECF-71FF6CEAE992}" destId="{FD3FC148-498D-4BC5-A8B0-AD3C493EE92D}" srcOrd="0" destOrd="0" presId="urn:microsoft.com/office/officeart/2018/2/layout/IconCircleList"/>
    <dgm:cxn modelId="{BE0D6D23-3865-43A3-9DD7-69C06A716ED2}" type="presParOf" srcId="{A73D23B3-DAAA-455E-8ECF-71FF6CEAE992}" destId="{D034BD21-32ED-4788-91E6-3E6C0330A101}" srcOrd="1" destOrd="0" presId="urn:microsoft.com/office/officeart/2018/2/layout/IconCircleList"/>
    <dgm:cxn modelId="{1BDD3A14-AC79-4849-9EF7-6FB8225A7431}" type="presParOf" srcId="{A73D23B3-DAAA-455E-8ECF-71FF6CEAE992}" destId="{84498EB2-98E6-4F7E-9BDE-920099D72F3A}" srcOrd="2" destOrd="0" presId="urn:microsoft.com/office/officeart/2018/2/layout/IconCircleList"/>
    <dgm:cxn modelId="{322C999B-EAD0-4204-94A8-FA0DB66345C0}" type="presParOf" srcId="{A73D23B3-DAAA-455E-8ECF-71FF6CEAE992}" destId="{6D512D9B-F89F-4C2F-A44A-563B990F70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9B948-9561-41B6-8C01-C327CA4DE45D}">
      <dsp:nvSpPr>
        <dsp:cNvPr id="0" name=""/>
        <dsp:cNvSpPr/>
      </dsp:nvSpPr>
      <dsp:spPr>
        <a:xfrm>
          <a:off x="57315" y="230376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B4811-16CB-4AF9-A1F9-ADE238A892A2}">
      <dsp:nvSpPr>
        <dsp:cNvPr id="0" name=""/>
        <dsp:cNvSpPr/>
      </dsp:nvSpPr>
      <dsp:spPr>
        <a:xfrm>
          <a:off x="321055" y="494116"/>
          <a:ext cx="728424" cy="7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51C83-9F6D-448A-A7F7-346AC19DD3D8}">
      <dsp:nvSpPr>
        <dsp:cNvPr id="0" name=""/>
        <dsp:cNvSpPr/>
      </dsp:nvSpPr>
      <dsp:spPr>
        <a:xfrm>
          <a:off x="1582343" y="230376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The problem</a:t>
          </a:r>
          <a:endParaRPr lang="en-US" sz="2400" kern="1200" dirty="0"/>
        </a:p>
      </dsp:txBody>
      <dsp:txXfrm>
        <a:off x="1582343" y="230376"/>
        <a:ext cx="2960347" cy="1255904"/>
      </dsp:txXfrm>
    </dsp:sp>
    <dsp:sp modelId="{EED9106B-E6E9-4987-85FB-222877B87315}">
      <dsp:nvSpPr>
        <dsp:cNvPr id="0" name=""/>
        <dsp:cNvSpPr/>
      </dsp:nvSpPr>
      <dsp:spPr>
        <a:xfrm>
          <a:off x="5058509" y="230376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67C72-6A8F-4AB0-8D15-56572293739D}">
      <dsp:nvSpPr>
        <dsp:cNvPr id="0" name=""/>
        <dsp:cNvSpPr/>
      </dsp:nvSpPr>
      <dsp:spPr>
        <a:xfrm>
          <a:off x="5322249" y="494116"/>
          <a:ext cx="728424" cy="72842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B0C04-60A4-4E72-9DF5-B378E2AA59EC}">
      <dsp:nvSpPr>
        <dsp:cNvPr id="0" name=""/>
        <dsp:cNvSpPr/>
      </dsp:nvSpPr>
      <dsp:spPr>
        <a:xfrm>
          <a:off x="6583536" y="230376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Investigation</a:t>
          </a:r>
          <a:endParaRPr lang="en-US" sz="2400" kern="1200"/>
        </a:p>
      </dsp:txBody>
      <dsp:txXfrm>
        <a:off x="6583536" y="230376"/>
        <a:ext cx="2960347" cy="1255904"/>
      </dsp:txXfrm>
    </dsp:sp>
    <dsp:sp modelId="{72ED839E-52B0-4FEE-84C1-EFA799C7537F}">
      <dsp:nvSpPr>
        <dsp:cNvPr id="0" name=""/>
        <dsp:cNvSpPr/>
      </dsp:nvSpPr>
      <dsp:spPr>
        <a:xfrm>
          <a:off x="57315" y="2095119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0D8C9-7C53-4A2C-AE1A-B0092C798C72}">
      <dsp:nvSpPr>
        <dsp:cNvPr id="0" name=""/>
        <dsp:cNvSpPr/>
      </dsp:nvSpPr>
      <dsp:spPr>
        <a:xfrm>
          <a:off x="321055" y="2358859"/>
          <a:ext cx="728424" cy="72842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F7CCE-24A0-46EE-AE57-7B3EDC4B30E7}">
      <dsp:nvSpPr>
        <dsp:cNvPr id="0" name=""/>
        <dsp:cNvSpPr/>
      </dsp:nvSpPr>
      <dsp:spPr>
        <a:xfrm>
          <a:off x="1582343" y="2095119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Findings</a:t>
          </a:r>
          <a:endParaRPr lang="en-US" sz="2400" kern="1200"/>
        </a:p>
      </dsp:txBody>
      <dsp:txXfrm>
        <a:off x="1582343" y="2095119"/>
        <a:ext cx="2960347" cy="1255904"/>
      </dsp:txXfrm>
    </dsp:sp>
    <dsp:sp modelId="{FD3FC148-498D-4BC5-A8B0-AD3C493EE92D}">
      <dsp:nvSpPr>
        <dsp:cNvPr id="0" name=""/>
        <dsp:cNvSpPr/>
      </dsp:nvSpPr>
      <dsp:spPr>
        <a:xfrm>
          <a:off x="5058509" y="2095119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4BD21-32ED-4788-91E6-3E6C0330A101}">
      <dsp:nvSpPr>
        <dsp:cNvPr id="0" name=""/>
        <dsp:cNvSpPr/>
      </dsp:nvSpPr>
      <dsp:spPr>
        <a:xfrm>
          <a:off x="5322249" y="2358859"/>
          <a:ext cx="728424" cy="72842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12D9B-F89F-4C2F-A44A-563B990F707D}">
      <dsp:nvSpPr>
        <dsp:cNvPr id="0" name=""/>
        <dsp:cNvSpPr/>
      </dsp:nvSpPr>
      <dsp:spPr>
        <a:xfrm>
          <a:off x="6583536" y="2095119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Key Takeaways</a:t>
          </a:r>
          <a:endParaRPr lang="en-US" sz="2400" kern="1200"/>
        </a:p>
      </dsp:txBody>
      <dsp:txXfrm>
        <a:off x="6583536" y="2095119"/>
        <a:ext cx="2960347" cy="1255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632D2-C38C-C04D-9E0C-CFC002CA056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A169B-6BF3-034B-9699-29BE6236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765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2750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96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255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C0CAB9-CC86-BB42-90AF-5510E34F843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B5ED4A1-3449-2B45-A909-68639F02A1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21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wgbh/nova/planecrash/risky.html" TargetMode="External"/><Relationship Id="rId2" Type="http://schemas.openxmlformats.org/officeDocument/2006/relationships/hyperlink" Target="https://en.wikipedia.org/wiki/Aviation_accidents_and_incid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ts.gov/content/transportation-fatalities-mode" TargetMode="External"/><Relationship Id="rId5" Type="http://schemas.openxmlformats.org/officeDocument/2006/relationships/hyperlink" Target="https://www.kaggle.com/crowdflower/twitter-airline-sentiment" TargetMode="External"/><Relationship Id="rId4" Type="http://schemas.openxmlformats.org/officeDocument/2006/relationships/hyperlink" Target="https://github.com/fivethirtyeight/data/tree/master/airline-safe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rowdflower/twitter-airline-sentimen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hyperlink" Target="https://www.pbs.org/wgbh/nova/planecrash/risk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viation_accidents_and_incident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/tree/master/airline-safety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/tree/master/airline-safety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bts.gov/content/transportation-fatalities-mod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EA422-1114-DC40-9A0C-8FB71ACC2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dirty="0"/>
              <a:t>Air Travel </a:t>
            </a:r>
            <a:br>
              <a:rPr lang="en-US" dirty="0"/>
            </a:br>
            <a:r>
              <a:rPr lang="en-US" dirty="0"/>
              <a:t>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BED3-CE16-8E41-B173-605C5C8DF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Maddie Bauer</a:t>
            </a:r>
          </a:p>
          <a:p>
            <a:pPr>
              <a:spcAft>
                <a:spcPts val="600"/>
              </a:spcAft>
            </a:pPr>
            <a:r>
              <a:rPr lang="en-US" dirty="0"/>
              <a:t>DSC 640</a:t>
            </a:r>
          </a:p>
          <a:p>
            <a:pPr>
              <a:spcAft>
                <a:spcPts val="600"/>
              </a:spcAft>
            </a:pPr>
            <a:r>
              <a:rPr lang="en-US" dirty="0"/>
              <a:t>May 29, 2021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Graphic 4" descr="Airplane outline">
            <a:extLst>
              <a:ext uri="{FF2B5EF4-FFF2-40B4-BE49-F238E27FC236}">
                <a16:creationId xmlns:a16="http://schemas.microsoft.com/office/drawing/2014/main" id="{783FB058-10B6-5C4E-AFFF-9F2AFE50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9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6" name="Rectangle 2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2C0544-F734-4447-A4CF-D1728259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 dirty="0"/>
              <a:t>Thank you!</a:t>
            </a: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Travel with solid fill">
            <a:extLst>
              <a:ext uri="{FF2B5EF4-FFF2-40B4-BE49-F238E27FC236}">
                <a16:creationId xmlns:a16="http://schemas.microsoft.com/office/drawing/2014/main" id="{5F5BBC81-B902-E748-A59F-BD0FDF60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6869" y="2566086"/>
            <a:ext cx="1725827" cy="17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1E00-326D-6C44-BF5C-267AFA5C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D008-C78A-8647-99CD-FCD1E155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Aviation Accidents and Incidents. Retrieved May 31st, 2021 from </a:t>
            </a:r>
            <a:r>
              <a:rPr lang="en-US" u="sng" dirty="0">
                <a:hlinkClick r:id="rId2"/>
              </a:rPr>
              <a:t>https://en.wikipedia.org/wiki/Aviation_accidents_and_incidents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  <a:r>
              <a:rPr lang="en-US" dirty="0" err="1"/>
              <a:t>Ropeik</a:t>
            </a:r>
            <a:r>
              <a:rPr lang="en-US" dirty="0"/>
              <a:t>, D. (September 2006). How risky is flying? Retrieved May 31</a:t>
            </a:r>
            <a:r>
              <a:rPr lang="en-US" baseline="30000" dirty="0"/>
              <a:t>st</a:t>
            </a:r>
            <a:r>
              <a:rPr lang="en-US" dirty="0"/>
              <a:t> from </a:t>
            </a:r>
            <a:r>
              <a:rPr lang="en-US" dirty="0">
                <a:hlinkClick r:id="rId3"/>
              </a:rPr>
              <a:t>https://www.pbs.org/wgbh/nova/planecrash/risky.html</a:t>
            </a:r>
            <a:r>
              <a:rPr lang="en-US" dirty="0"/>
              <a:t> </a:t>
            </a:r>
          </a:p>
          <a:p>
            <a:r>
              <a:rPr lang="en-US" dirty="0"/>
              <a:t> GitHub Airline-Safety Dataset </a:t>
            </a:r>
            <a:r>
              <a:rPr lang="en-US" u="sng" dirty="0">
                <a:hlinkClick r:id="rId4"/>
              </a:rPr>
              <a:t>https://github.com/fivethirtyeight/data/tree/master/airline-safety</a:t>
            </a:r>
            <a:r>
              <a:rPr lang="en-US" dirty="0"/>
              <a:t> </a:t>
            </a:r>
          </a:p>
          <a:p>
            <a:r>
              <a:rPr lang="en-US" dirty="0"/>
              <a:t> Twitter Sentiment Analysis Dataset </a:t>
            </a:r>
            <a:r>
              <a:rPr lang="en-US" u="sng" dirty="0">
                <a:hlinkClick r:id="rId5"/>
              </a:rPr>
              <a:t>https://www.kaggle.com/crowdflower/twitter-airline-sentiment</a:t>
            </a:r>
            <a:r>
              <a:rPr lang="en-US" dirty="0"/>
              <a:t> </a:t>
            </a:r>
          </a:p>
          <a:p>
            <a:r>
              <a:rPr lang="en-US" dirty="0"/>
              <a:t>Total Airline Fatalities and Highway Fatalities Dataset </a:t>
            </a:r>
            <a:r>
              <a:rPr lang="en-US" u="sng" dirty="0">
                <a:hlinkClick r:id="rId6"/>
              </a:rPr>
              <a:t>https://www.bts.gov/content/transportation-fatalities-mode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6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832A-8EC3-BA48-8F2C-A3812028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26666D1-B6F6-4240-8BAA-F7F3902E4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64623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02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7D74-2D7D-0E42-9106-4DB266D9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601200" cy="1485900"/>
          </a:xfrm>
        </p:spPr>
        <p:txBody>
          <a:bodyPr/>
          <a:lstStyle/>
          <a:p>
            <a:r>
              <a:rPr lang="en-US" dirty="0"/>
              <a:t>The </a:t>
            </a:r>
            <a:br>
              <a:rPr lang="en-US" dirty="0"/>
            </a:br>
            <a:r>
              <a:rPr lang="en-US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D98C0-C101-DD40-A38A-B66E162EF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528" y="216243"/>
            <a:ext cx="8522834" cy="5955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4446C-160C-554D-86A9-7512E351F92F}"/>
              </a:ext>
            </a:extLst>
          </p:cNvPr>
          <p:cNvSpPr txBox="1"/>
          <p:nvPr/>
        </p:nvSpPr>
        <p:spPr>
          <a:xfrm>
            <a:off x="10873946" y="604908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Data Source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979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8473-AC9F-E74B-BAE2-3D81066C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05535" cy="1485900"/>
          </a:xfrm>
        </p:spPr>
        <p:txBody>
          <a:bodyPr>
            <a:normAutofit/>
          </a:bodyPr>
          <a:lstStyle/>
          <a:p>
            <a:r>
              <a:rPr lang="en-US" dirty="0"/>
              <a:t>Odds of Dying by Mode of Transportation</a:t>
            </a:r>
            <a:br>
              <a:rPr lang="en-US" dirty="0"/>
            </a:br>
            <a:r>
              <a:rPr lang="en-US" dirty="0"/>
              <a:t>1999 - 2003</a:t>
            </a:r>
            <a:br>
              <a:rPr lang="en-US" dirty="0"/>
            </a:br>
            <a:r>
              <a:rPr lang="en-US" sz="1100" dirty="0">
                <a:hlinkClick r:id="rId2"/>
              </a:rPr>
              <a:t>Data Source</a:t>
            </a:r>
            <a:r>
              <a:rPr lang="en-US" sz="1100" dirty="0"/>
              <a:t>: U.S. Department of Transportation</a:t>
            </a:r>
          </a:p>
        </p:txBody>
      </p:sp>
      <p:pic>
        <p:nvPicPr>
          <p:cNvPr id="7" name="Content Placeholder 6" descr="Car with solid fill">
            <a:extLst>
              <a:ext uri="{FF2B5EF4-FFF2-40B4-BE49-F238E27FC236}">
                <a16:creationId xmlns:a16="http://schemas.microsoft.com/office/drawing/2014/main" id="{7D35515D-3421-4B4D-AE59-BD1CA451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0330" y="2364773"/>
            <a:ext cx="914400" cy="914400"/>
          </a:xfrm>
        </p:spPr>
      </p:pic>
      <p:pic>
        <p:nvPicPr>
          <p:cNvPr id="11" name="Graphic 10" descr="Motorcycle with solid fill">
            <a:extLst>
              <a:ext uri="{FF2B5EF4-FFF2-40B4-BE49-F238E27FC236}">
                <a16:creationId xmlns:a16="http://schemas.microsoft.com/office/drawing/2014/main" id="{E917DEE9-4539-584A-B923-64AE75FEB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5523" y="4289679"/>
            <a:ext cx="914400" cy="914400"/>
          </a:xfrm>
          <a:prstGeom prst="rect">
            <a:avLst/>
          </a:prstGeom>
        </p:spPr>
      </p:pic>
      <p:pic>
        <p:nvPicPr>
          <p:cNvPr id="13" name="Graphic 12" descr="Toy Train with solid fill">
            <a:extLst>
              <a:ext uri="{FF2B5EF4-FFF2-40B4-BE49-F238E27FC236}">
                <a16:creationId xmlns:a16="http://schemas.microsoft.com/office/drawing/2014/main" id="{7345C003-EF2A-9C45-9741-C56009DA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8962" y="2404024"/>
            <a:ext cx="914400" cy="914400"/>
          </a:xfrm>
          <a:prstGeom prst="rect">
            <a:avLst/>
          </a:prstGeom>
        </p:spPr>
      </p:pic>
      <p:pic>
        <p:nvPicPr>
          <p:cNvPr id="15" name="Graphic 14" descr="Cycling with solid fill">
            <a:extLst>
              <a:ext uri="{FF2B5EF4-FFF2-40B4-BE49-F238E27FC236}">
                <a16:creationId xmlns:a16="http://schemas.microsoft.com/office/drawing/2014/main" id="{E2D6DC24-B5A7-0C40-BA04-3225D8DC04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8963" y="4394546"/>
            <a:ext cx="914400" cy="914400"/>
          </a:xfrm>
          <a:prstGeom prst="rect">
            <a:avLst/>
          </a:prstGeom>
        </p:spPr>
      </p:pic>
      <p:pic>
        <p:nvPicPr>
          <p:cNvPr id="17" name="Graphic 16" descr="Airplane with solid fill">
            <a:extLst>
              <a:ext uri="{FF2B5EF4-FFF2-40B4-BE49-F238E27FC236}">
                <a16:creationId xmlns:a16="http://schemas.microsoft.com/office/drawing/2014/main" id="{8DF3B450-2EE7-E741-B2BC-0770C60D7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44193" y="2653101"/>
            <a:ext cx="2214949" cy="22149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0E6D15-CB4F-2E47-9919-D2C663DC6AAA}"/>
              </a:ext>
            </a:extLst>
          </p:cNvPr>
          <p:cNvSpPr txBox="1"/>
          <p:nvPr/>
        </p:nvSpPr>
        <p:spPr>
          <a:xfrm>
            <a:off x="2089922" y="3279173"/>
            <a:ext cx="161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out of 7,700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3815FE-3025-9A45-8EA4-B90E5E17339C}"/>
              </a:ext>
            </a:extLst>
          </p:cNvPr>
          <p:cNvSpPr/>
          <p:nvPr/>
        </p:nvSpPr>
        <p:spPr>
          <a:xfrm>
            <a:off x="2089922" y="5280623"/>
            <a:ext cx="1717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out of 91,500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A92D4-9FDA-684F-B544-C474A7FD56C8}"/>
              </a:ext>
            </a:extLst>
          </p:cNvPr>
          <p:cNvSpPr/>
          <p:nvPr/>
        </p:nvSpPr>
        <p:spPr>
          <a:xfrm>
            <a:off x="4500696" y="3354911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out of 306,000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4CB855-E752-1B40-BE7F-A1401147691E}"/>
              </a:ext>
            </a:extLst>
          </p:cNvPr>
          <p:cNvSpPr/>
          <p:nvPr/>
        </p:nvSpPr>
        <p:spPr>
          <a:xfrm>
            <a:off x="4496103" y="5308946"/>
            <a:ext cx="184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out of 410,000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CC189E-6530-EE4A-A72F-B01BDBA29DD1}"/>
              </a:ext>
            </a:extLst>
          </p:cNvPr>
          <p:cNvSpPr/>
          <p:nvPr/>
        </p:nvSpPr>
        <p:spPr>
          <a:xfrm>
            <a:off x="8723983" y="4836240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out of 2,067,000</a:t>
            </a:r>
          </a:p>
        </p:txBody>
      </p:sp>
    </p:spTree>
    <p:extLst>
      <p:ext uri="{BB962C8B-B14F-4D97-AF65-F5344CB8AC3E}">
        <p14:creationId xmlns:p14="http://schemas.microsoft.com/office/powerpoint/2010/main" val="81588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C47C-E994-4649-B796-89964902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58" y="166808"/>
            <a:ext cx="2113004" cy="18205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trend?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8324-5719-384D-8045-BDD72438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58" y="2286000"/>
            <a:ext cx="1929709" cy="3581400"/>
          </a:xfrm>
        </p:spPr>
        <p:txBody>
          <a:bodyPr/>
          <a:lstStyle/>
          <a:p>
            <a:r>
              <a:rPr lang="en-US" dirty="0"/>
              <a:t>Number of deaths continue to decline consistently over time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544075E-C60A-9C4F-884C-956E8ED44D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6467" y="166808"/>
            <a:ext cx="9450861" cy="5999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D6D22-924E-8641-8CA9-DD0DD64306E7}"/>
              </a:ext>
            </a:extLst>
          </p:cNvPr>
          <p:cNvSpPr txBox="1"/>
          <p:nvPr/>
        </p:nvSpPr>
        <p:spPr>
          <a:xfrm>
            <a:off x="10801860" y="5919801"/>
            <a:ext cx="122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Data Source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504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334E-8D40-CF43-BA77-D527FD4A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0" y="1828800"/>
            <a:ext cx="2943336" cy="340428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Both the number of  fatalities </a:t>
            </a:r>
            <a:r>
              <a:rPr lang="en-US" sz="3200" b="1" u="sng" dirty="0"/>
              <a:t>and</a:t>
            </a:r>
            <a:r>
              <a:rPr lang="en-US" sz="3200" dirty="0"/>
              <a:t> the number of incidents are decreasing over time.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A9546-6077-C646-9378-D3FE843B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66" y="759941"/>
            <a:ext cx="8190922" cy="5542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092B0-AFB4-5C40-9393-84EE4BCD45F5}"/>
              </a:ext>
            </a:extLst>
          </p:cNvPr>
          <p:cNvSpPr txBox="1"/>
          <p:nvPr/>
        </p:nvSpPr>
        <p:spPr>
          <a:xfrm>
            <a:off x="10998333" y="6301947"/>
            <a:ext cx="1013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Data Source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658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D2BF6-21EC-B444-B90D-3C1CEE0D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354" y="988539"/>
            <a:ext cx="2622944" cy="3326521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1985-2014</a:t>
            </a:r>
            <a:br>
              <a:rPr lang="en-US" sz="2800" dirty="0"/>
            </a:br>
            <a:r>
              <a:rPr lang="en-US" sz="2800" dirty="0"/>
              <a:t>U.S. Airlines are not among the leading 3 when it comes to fatalities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CB0169F-8C22-674E-A534-DD1A99C8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6" y="895469"/>
            <a:ext cx="7424269" cy="5067062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2FDFC-F8EF-F646-9AFD-260518972C21}"/>
              </a:ext>
            </a:extLst>
          </p:cNvPr>
          <p:cNvSpPr txBox="1"/>
          <p:nvPr/>
        </p:nvSpPr>
        <p:spPr>
          <a:xfrm>
            <a:off x="6845334" y="5839420"/>
            <a:ext cx="1013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Data Source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139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B1B3-8AF4-664A-8B7C-C6AE44D1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43" y="1920937"/>
            <a:ext cx="2224216" cy="3016124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We are 268 times more likely to end up in a fatal car accident than a plane crash.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6933D66D-FC15-B242-BFEB-564A2AB83C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7124" y="543160"/>
            <a:ext cx="8678932" cy="5771679"/>
          </a:xfrm>
          <a:prstGeom prst="rect">
            <a:avLst/>
          </a:prstGeom>
        </p:spPr>
      </p:pic>
      <p:pic>
        <p:nvPicPr>
          <p:cNvPr id="6" name="Graphic 5" descr="Airplane outline">
            <a:extLst>
              <a:ext uri="{FF2B5EF4-FFF2-40B4-BE49-F238E27FC236}">
                <a16:creationId xmlns:a16="http://schemas.microsoft.com/office/drawing/2014/main" id="{A870BBA6-A90D-5D49-8775-E79B11186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384191" y="5097162"/>
            <a:ext cx="710514" cy="710514"/>
          </a:xfrm>
          <a:prstGeom prst="rect">
            <a:avLst/>
          </a:prstGeom>
        </p:spPr>
      </p:pic>
      <p:pic>
        <p:nvPicPr>
          <p:cNvPr id="8" name="Graphic 7" descr="Car outline">
            <a:extLst>
              <a:ext uri="{FF2B5EF4-FFF2-40B4-BE49-F238E27FC236}">
                <a16:creationId xmlns:a16="http://schemas.microsoft.com/office/drawing/2014/main" id="{6C1DC461-B728-264A-9647-A152EC5A8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9448" y="1649627"/>
            <a:ext cx="698157" cy="698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456E03-3ACA-404A-9384-E868189B7982}"/>
              </a:ext>
            </a:extLst>
          </p:cNvPr>
          <p:cNvSpPr txBox="1"/>
          <p:nvPr/>
        </p:nvSpPr>
        <p:spPr>
          <a:xfrm>
            <a:off x="11132937" y="6296841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Data Source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66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AC6C-C6B7-1C4B-9E93-3CE8F881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ED4-23D2-1449-9234-3F4D2D2E0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805"/>
            <a:ext cx="9601200" cy="4211595"/>
          </a:xfrm>
        </p:spPr>
        <p:txBody>
          <a:bodyPr/>
          <a:lstStyle/>
          <a:p>
            <a:r>
              <a:rPr lang="en-US" sz="2200" dirty="0"/>
              <a:t>Social media is steering people away from air travel</a:t>
            </a:r>
          </a:p>
          <a:p>
            <a:r>
              <a:rPr lang="en-US" sz="2200" dirty="0"/>
              <a:t>Keep yourself informed</a:t>
            </a:r>
          </a:p>
          <a:p>
            <a:r>
              <a:rPr lang="en-US" sz="2200" dirty="0"/>
              <a:t>Air travel is 268 times safer than cars</a:t>
            </a:r>
          </a:p>
          <a:p>
            <a:r>
              <a:rPr lang="en-US" sz="2200" dirty="0"/>
              <a:t>U.S. airlines have lower fatality rates compared to</a:t>
            </a:r>
          </a:p>
          <a:p>
            <a:pPr marL="530352" lvl="1" indent="0">
              <a:buNone/>
            </a:pPr>
            <a:r>
              <a:rPr lang="en-US" sz="2200" i="0" dirty="0"/>
              <a:t>international airlines </a:t>
            </a:r>
          </a:p>
          <a:p>
            <a:r>
              <a:rPr lang="en-US" sz="2200" dirty="0"/>
              <a:t>Don’t be afraid to book your next flight!</a:t>
            </a:r>
          </a:p>
          <a:p>
            <a:endParaRPr lang="en-US" dirty="0"/>
          </a:p>
        </p:txBody>
      </p:sp>
      <p:pic>
        <p:nvPicPr>
          <p:cNvPr id="5" name="Graphic 4" descr="Travel outline">
            <a:extLst>
              <a:ext uri="{FF2B5EF4-FFF2-40B4-BE49-F238E27FC236}">
                <a16:creationId xmlns:a16="http://schemas.microsoft.com/office/drawing/2014/main" id="{955A64B6-DF56-6C40-A6A0-499B18B4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7155" y="1255242"/>
            <a:ext cx="3946953" cy="39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661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{56CFEA5A-C92D-5B46-8CFD-AC1AF091BD07}tf10001072</Template>
  <TotalTime>4325</TotalTime>
  <Words>306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Air Travel  Safety</vt:lpstr>
      <vt:lpstr>Table of Contents</vt:lpstr>
      <vt:lpstr>The  Problem</vt:lpstr>
      <vt:lpstr>Odds of Dying by Mode of Transportation 1999 - 2003 Data Source: U.S. Department of Transportation</vt:lpstr>
      <vt:lpstr>What is the trend?</vt:lpstr>
      <vt:lpstr>Both the number of  fatalities and the number of incidents are decreasing over time. </vt:lpstr>
      <vt:lpstr>1985-2014 U.S. Airlines are not among the leading 3 when it comes to fatalities</vt:lpstr>
      <vt:lpstr>We are 268 times more likely to end up in a fatal car accident than a plane crash.</vt:lpstr>
      <vt:lpstr>Key Takeaways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Travel Safety</dc:title>
  <dc:creator>Maddie Bauer</dc:creator>
  <cp:lastModifiedBy>Maddie Bauer</cp:lastModifiedBy>
  <cp:revision>29</cp:revision>
  <dcterms:created xsi:type="dcterms:W3CDTF">2021-05-18T23:05:54Z</dcterms:created>
  <dcterms:modified xsi:type="dcterms:W3CDTF">2021-05-31T15:50:59Z</dcterms:modified>
</cp:coreProperties>
</file>