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64" r:id="rId3"/>
    <p:sldId id="257" r:id="rId4"/>
    <p:sldId id="260" r:id="rId5"/>
    <p:sldId id="266" r:id="rId6"/>
    <p:sldId id="267" r:id="rId7"/>
    <p:sldId id="268" r:id="rId8"/>
    <p:sldId id="269"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584"/>
  </p:normalViewPr>
  <p:slideViewPr>
    <p:cSldViewPr snapToGrid="0" snapToObjects="1">
      <p:cViewPr varScale="1">
        <p:scale>
          <a:sx n="129" d="100"/>
          <a:sy n="129"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1479A-D7CC-7B49-B7CD-94F2A2104E65}" type="datetimeFigureOut">
              <a:rPr lang="en-US" smtClean="0"/>
              <a:t>4/24/21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DECC2-C53C-6F44-AFBF-ABEE2C8F1271}" type="slidenum">
              <a:rPr lang="en-US" smtClean="0"/>
              <a:t>‹#›</a:t>
            </a:fld>
            <a:endParaRPr lang="en-US"/>
          </a:p>
        </p:txBody>
      </p:sp>
    </p:spTree>
    <p:extLst>
      <p:ext uri="{BB962C8B-B14F-4D97-AF65-F5344CB8AC3E}">
        <p14:creationId xmlns:p14="http://schemas.microsoft.com/office/powerpoint/2010/main" val="25357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Airlines typically do not have the best reputation. In 2015 alone, over 9,000 negative tweets were posted online in regard to 5 airlines within the United States. How can we change this negative reputation? Let’s take a deeper look at safety concerns.</a:t>
            </a:r>
          </a:p>
        </p:txBody>
      </p:sp>
      <p:sp>
        <p:nvSpPr>
          <p:cNvPr id="4" name="Slide Number Placeholder 3"/>
          <p:cNvSpPr>
            <a:spLocks noGrp="1"/>
          </p:cNvSpPr>
          <p:nvPr>
            <p:ph type="sldNum" sz="quarter" idx="5"/>
          </p:nvPr>
        </p:nvSpPr>
        <p:spPr/>
        <p:txBody>
          <a:bodyPr/>
          <a:lstStyle/>
          <a:p>
            <a:fld id="{A9FDECC2-C53C-6F44-AFBF-ABEE2C8F1271}" type="slidenum">
              <a:rPr lang="en-US" smtClean="0"/>
              <a:t>2</a:t>
            </a:fld>
            <a:endParaRPr lang="en-US"/>
          </a:p>
        </p:txBody>
      </p:sp>
    </p:spTree>
    <p:extLst>
      <p:ext uri="{BB962C8B-B14F-4D97-AF65-F5344CB8AC3E}">
        <p14:creationId xmlns:p14="http://schemas.microsoft.com/office/powerpoint/2010/main" val="205948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we’re comparing highway fatalities to air travel fatalities. Clearly, the number of air fatalities is far lower that the number of highway fatalities for every given year. Customers can feel confident when booking flights that air travel is safe. This should help with public perception.</a:t>
            </a:r>
          </a:p>
        </p:txBody>
      </p:sp>
      <p:sp>
        <p:nvSpPr>
          <p:cNvPr id="4" name="Slide Number Placeholder 3"/>
          <p:cNvSpPr>
            <a:spLocks noGrp="1"/>
          </p:cNvSpPr>
          <p:nvPr>
            <p:ph type="sldNum" sz="quarter" idx="5"/>
          </p:nvPr>
        </p:nvSpPr>
        <p:spPr/>
        <p:txBody>
          <a:bodyPr/>
          <a:lstStyle/>
          <a:p>
            <a:fld id="{A9FDECC2-C53C-6F44-AFBF-ABEE2C8F1271}" type="slidenum">
              <a:rPr lang="en-US" smtClean="0"/>
              <a:t>3</a:t>
            </a:fld>
            <a:endParaRPr lang="en-US"/>
          </a:p>
        </p:txBody>
      </p:sp>
    </p:spTree>
    <p:extLst>
      <p:ext uri="{BB962C8B-B14F-4D97-AF65-F5344CB8AC3E}">
        <p14:creationId xmlns:p14="http://schemas.microsoft.com/office/powerpoint/2010/main" val="204941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FDECC2-C53C-6F44-AFBF-ABEE2C8F1271}" type="slidenum">
              <a:rPr lang="en-US" smtClean="0"/>
              <a:t>4</a:t>
            </a:fld>
            <a:endParaRPr lang="en-US"/>
          </a:p>
        </p:txBody>
      </p:sp>
    </p:spTree>
    <p:extLst>
      <p:ext uri="{BB962C8B-B14F-4D97-AF65-F5344CB8AC3E}">
        <p14:creationId xmlns:p14="http://schemas.microsoft.com/office/powerpoint/2010/main" val="187832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conclusion, we can continue pushing this trend to the public as the data reflects that air travel is in fact safe. While there may be public chatter relating to air travel safety, we also know that it’s not the most common concern that passengers have prior to taking flight. Public perception may be slowly changing already so we should continue to push out blog posts, ads and infographics to the public that share our message.</a:t>
            </a:r>
          </a:p>
          <a:p>
            <a:endParaRPr lang="en-US" dirty="0"/>
          </a:p>
        </p:txBody>
      </p:sp>
      <p:sp>
        <p:nvSpPr>
          <p:cNvPr id="4" name="Slide Number Placeholder 3"/>
          <p:cNvSpPr>
            <a:spLocks noGrp="1"/>
          </p:cNvSpPr>
          <p:nvPr>
            <p:ph type="sldNum" sz="quarter" idx="5"/>
          </p:nvPr>
        </p:nvSpPr>
        <p:spPr/>
        <p:txBody>
          <a:bodyPr/>
          <a:lstStyle/>
          <a:p>
            <a:fld id="{A9FDECC2-C53C-6F44-AFBF-ABEE2C8F1271}" type="slidenum">
              <a:rPr lang="en-US" smtClean="0"/>
              <a:t>8</a:t>
            </a:fld>
            <a:endParaRPr lang="en-US"/>
          </a:p>
        </p:txBody>
      </p:sp>
    </p:spTree>
    <p:extLst>
      <p:ext uri="{BB962C8B-B14F-4D97-AF65-F5344CB8AC3E}">
        <p14:creationId xmlns:p14="http://schemas.microsoft.com/office/powerpoint/2010/main" val="255488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4/24/21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0957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270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817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156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4/24/21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45059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973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61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4966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988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4/24/21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9492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4/24/21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621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4/24/21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561574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ranstats.bts.gov/Data_Elements_Financial.aspx?Qn6n=K" TargetMode="External"/><Relationship Id="rId7" Type="http://schemas.openxmlformats.org/officeDocument/2006/relationships/hyperlink" Target="https://www.kaggle.com/crowdflower/twitter-airline-sentiment" TargetMode="External"/><Relationship Id="rId2" Type="http://schemas.openxmlformats.org/officeDocument/2006/relationships/hyperlink" Target="https://www.bts.gov/content/transportation-fatalities-mode" TargetMode="External"/><Relationship Id="rId1" Type="http://schemas.openxmlformats.org/officeDocument/2006/relationships/slideLayout" Target="../slideLayouts/slideLayout2.xml"/><Relationship Id="rId6" Type="http://schemas.openxmlformats.org/officeDocument/2006/relationships/hyperlink" Target="https://www.statista.com/statistics/263443/worldwide-air-traffic-fatalities/" TargetMode="External"/><Relationship Id="rId5" Type="http://schemas.openxmlformats.org/officeDocument/2006/relationships/hyperlink" Target="https://www.statista.com/statistics/306872/most-common-concerns-of-air-travelers-us/" TargetMode="External"/><Relationship Id="rId4" Type="http://schemas.openxmlformats.org/officeDocument/2006/relationships/hyperlink" Target="https://github.com/fivethirtyeight/data/tree/master/airline-safe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2ED919CB-0DA8-B546-B0FF-E6111B0E8FD3}"/>
              </a:ext>
            </a:extLst>
          </p:cNvPr>
          <p:cNvSpPr>
            <a:spLocks noGrp="1"/>
          </p:cNvSpPr>
          <p:nvPr>
            <p:ph type="ctrTitle"/>
          </p:nvPr>
        </p:nvSpPr>
        <p:spPr>
          <a:xfrm>
            <a:off x="1256493" y="1559768"/>
            <a:ext cx="2978281" cy="3135379"/>
          </a:xfrm>
        </p:spPr>
        <p:txBody>
          <a:bodyPr vert="horz" lIns="91440" tIns="45720" rIns="91440" bIns="45720" rtlCol="0" anchor="ctr">
            <a:normAutofit/>
          </a:bodyPr>
          <a:lstStyle/>
          <a:p>
            <a:r>
              <a:rPr lang="en-US" sz="4400">
                <a:solidFill>
                  <a:schemeClr val="bg1"/>
                </a:solidFill>
              </a:rPr>
              <a:t>Airline Safety </a:t>
            </a:r>
            <a:br>
              <a:rPr lang="en-US" sz="4400">
                <a:solidFill>
                  <a:schemeClr val="bg1"/>
                </a:solidFill>
              </a:rPr>
            </a:br>
            <a:r>
              <a:rPr lang="en-US" sz="4400">
                <a:solidFill>
                  <a:schemeClr val="bg1"/>
                </a:solidFill>
              </a:rPr>
              <a:t>&amp; </a:t>
            </a:r>
            <a:br>
              <a:rPr lang="en-US" sz="4400">
                <a:solidFill>
                  <a:schemeClr val="bg1"/>
                </a:solidFill>
              </a:rPr>
            </a:br>
            <a:r>
              <a:rPr lang="en-US" sz="4400">
                <a:solidFill>
                  <a:schemeClr val="bg1"/>
                </a:solidFill>
              </a:rPr>
              <a:t>Public Perception</a:t>
            </a:r>
          </a:p>
        </p:txBody>
      </p:sp>
      <p:sp>
        <p:nvSpPr>
          <p:cNvPr id="3" name="Subtitle 2">
            <a:extLst>
              <a:ext uri="{FF2B5EF4-FFF2-40B4-BE49-F238E27FC236}">
                <a16:creationId xmlns:a16="http://schemas.microsoft.com/office/drawing/2014/main" id="{1FFAE534-1AD7-134C-BDA9-48E86B9E1368}"/>
              </a:ext>
            </a:extLst>
          </p:cNvPr>
          <p:cNvSpPr>
            <a:spLocks noGrp="1"/>
          </p:cNvSpPr>
          <p:nvPr>
            <p:ph type="subTitle" idx="1"/>
          </p:nvPr>
        </p:nvSpPr>
        <p:spPr>
          <a:xfrm>
            <a:off x="1256493" y="4951943"/>
            <a:ext cx="2978282" cy="992223"/>
          </a:xfrm>
        </p:spPr>
        <p:txBody>
          <a:bodyPr vert="horz" lIns="91440" tIns="45720" rIns="91440" bIns="45720" rtlCol="0">
            <a:normAutofit/>
          </a:bodyPr>
          <a:lstStyle/>
          <a:p>
            <a:pPr>
              <a:lnSpc>
                <a:spcPct val="100000"/>
              </a:lnSpc>
              <a:spcAft>
                <a:spcPts val="600"/>
              </a:spcAft>
            </a:pPr>
            <a:r>
              <a:rPr lang="en-US" sz="1400" dirty="0">
                <a:solidFill>
                  <a:schemeClr val="bg1"/>
                </a:solidFill>
              </a:rPr>
              <a:t>Maddie Bauer</a:t>
            </a:r>
          </a:p>
          <a:p>
            <a:pPr>
              <a:lnSpc>
                <a:spcPct val="100000"/>
              </a:lnSpc>
              <a:spcAft>
                <a:spcPts val="600"/>
              </a:spcAft>
            </a:pPr>
            <a:r>
              <a:rPr lang="en-US" sz="1400" dirty="0">
                <a:solidFill>
                  <a:schemeClr val="bg1"/>
                </a:solidFill>
              </a:rPr>
              <a:t>DSC 640</a:t>
            </a:r>
          </a:p>
        </p:txBody>
      </p:sp>
      <p:sp>
        <p:nvSpPr>
          <p:cNvPr id="22" name="Rectangle 2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312EBA4E-6FF7-BE40-B732-6A63F3AB0B9D}"/>
              </a:ext>
            </a:extLst>
          </p:cNvPr>
          <p:cNvPicPr>
            <a:picLocks noChangeAspect="1"/>
          </p:cNvPicPr>
          <p:nvPr/>
        </p:nvPicPr>
        <p:blipFill>
          <a:blip r:embed="rId3"/>
          <a:stretch>
            <a:fillRect/>
          </a:stretch>
        </p:blipFill>
        <p:spPr>
          <a:xfrm>
            <a:off x="5346570" y="2055192"/>
            <a:ext cx="6202238" cy="2744490"/>
          </a:xfrm>
          <a:prstGeom prst="rect">
            <a:avLst/>
          </a:prstGeom>
        </p:spPr>
      </p:pic>
      <p:sp>
        <p:nvSpPr>
          <p:cNvPr id="7" name="TextBox 6">
            <a:extLst>
              <a:ext uri="{FF2B5EF4-FFF2-40B4-BE49-F238E27FC236}">
                <a16:creationId xmlns:a16="http://schemas.microsoft.com/office/drawing/2014/main" id="{C99880E9-3F72-234E-A121-361B8616716D}"/>
              </a:ext>
            </a:extLst>
          </p:cNvPr>
          <p:cNvSpPr txBox="1"/>
          <p:nvPr/>
        </p:nvSpPr>
        <p:spPr>
          <a:xfrm>
            <a:off x="5344703" y="4600464"/>
            <a:ext cx="5536900" cy="215444"/>
          </a:xfrm>
          <a:prstGeom prst="rect">
            <a:avLst/>
          </a:prstGeom>
          <a:noFill/>
        </p:spPr>
        <p:txBody>
          <a:bodyPr wrap="square" rtlCol="0">
            <a:spAutoFit/>
          </a:bodyPr>
          <a:lstStyle/>
          <a:p>
            <a:pPr>
              <a:spcAft>
                <a:spcPts val="600"/>
              </a:spcAft>
            </a:pPr>
            <a:r>
              <a:rPr lang="en-US" sz="800" dirty="0">
                <a:solidFill>
                  <a:schemeClr val="accent5"/>
                </a:solidFill>
              </a:rPr>
              <a:t>http://clipart-</a:t>
            </a:r>
            <a:r>
              <a:rPr lang="en-US" sz="800" dirty="0" err="1">
                <a:solidFill>
                  <a:schemeClr val="accent5"/>
                </a:solidFill>
              </a:rPr>
              <a:t>library.com</a:t>
            </a:r>
            <a:r>
              <a:rPr lang="en-US" sz="800" dirty="0">
                <a:solidFill>
                  <a:schemeClr val="accent5"/>
                </a:solidFill>
              </a:rPr>
              <a:t>/airplane-</a:t>
            </a:r>
            <a:r>
              <a:rPr lang="en-US" sz="800" dirty="0" err="1">
                <a:solidFill>
                  <a:schemeClr val="accent5"/>
                </a:solidFill>
              </a:rPr>
              <a:t>cliparts.html</a:t>
            </a:r>
            <a:endParaRPr lang="en-US" sz="800" dirty="0">
              <a:solidFill>
                <a:schemeClr val="accent5"/>
              </a:solidFill>
            </a:endParaRPr>
          </a:p>
        </p:txBody>
      </p:sp>
    </p:spTree>
    <p:extLst>
      <p:ext uri="{BB962C8B-B14F-4D97-AF65-F5344CB8AC3E}">
        <p14:creationId xmlns:p14="http://schemas.microsoft.com/office/powerpoint/2010/main" val="34192566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3" name="Rectangle 22">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3167DDA-5048-954C-B559-5A57586052DA}"/>
              </a:ext>
            </a:extLst>
          </p:cNvPr>
          <p:cNvPicPr>
            <a:picLocks noChangeAspect="1"/>
          </p:cNvPicPr>
          <p:nvPr/>
        </p:nvPicPr>
        <p:blipFill>
          <a:blip r:embed="rId3"/>
          <a:stretch>
            <a:fillRect/>
          </a:stretch>
        </p:blipFill>
        <p:spPr>
          <a:xfrm>
            <a:off x="687077" y="679621"/>
            <a:ext cx="7983004" cy="5498757"/>
          </a:xfrm>
          <a:prstGeom prst="rect">
            <a:avLst/>
          </a:prstGeom>
        </p:spPr>
      </p:pic>
      <p:sp>
        <p:nvSpPr>
          <p:cNvPr id="4" name="TextBox 3">
            <a:extLst>
              <a:ext uri="{FF2B5EF4-FFF2-40B4-BE49-F238E27FC236}">
                <a16:creationId xmlns:a16="http://schemas.microsoft.com/office/drawing/2014/main" id="{E39523CA-8AF4-A34F-ACB2-B35391C5F28E}"/>
              </a:ext>
            </a:extLst>
          </p:cNvPr>
          <p:cNvSpPr txBox="1"/>
          <p:nvPr/>
        </p:nvSpPr>
        <p:spPr>
          <a:xfrm>
            <a:off x="8775237" y="1849753"/>
            <a:ext cx="2758576" cy="4108817"/>
          </a:xfrm>
          <a:prstGeom prst="rect">
            <a:avLst/>
          </a:prstGeom>
          <a:noFill/>
        </p:spPr>
        <p:txBody>
          <a:bodyPr wrap="square" rtlCol="0">
            <a:spAutoFit/>
          </a:bodyPr>
          <a:lstStyle/>
          <a:p>
            <a:pPr algn="ctr"/>
            <a:r>
              <a:rPr lang="en-US" sz="2500" dirty="0"/>
              <a:t>In 2015, over 9,000 negative tweets were posted in relation to airlines in the United States.</a:t>
            </a:r>
          </a:p>
          <a:p>
            <a:pPr algn="ctr"/>
            <a:endParaRPr lang="en-US" sz="2500" dirty="0"/>
          </a:p>
          <a:p>
            <a:pPr algn="ctr"/>
            <a:endParaRPr lang="en-US" sz="2500" dirty="0"/>
          </a:p>
          <a:p>
            <a:pPr algn="ctr"/>
            <a:endParaRPr lang="en-US" sz="2500" dirty="0"/>
          </a:p>
          <a:p>
            <a:pPr algn="ctr"/>
            <a:r>
              <a:rPr lang="en-US" sz="1200" dirty="0"/>
              <a:t>*Negative tweets included topics such as safety, trouble booking, canceled/delayed flights, etc.</a:t>
            </a:r>
          </a:p>
        </p:txBody>
      </p:sp>
    </p:spTree>
    <p:extLst>
      <p:ext uri="{BB962C8B-B14F-4D97-AF65-F5344CB8AC3E}">
        <p14:creationId xmlns:p14="http://schemas.microsoft.com/office/powerpoint/2010/main" val="166205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20BC8706-4482-4454-AEF2-41CC2C605DCD}"/>
              </a:ext>
            </a:extLst>
          </p:cNvPr>
          <p:cNvSpPr>
            <a:spLocks noGrp="1"/>
          </p:cNvSpPr>
          <p:nvPr>
            <p:ph idx="1"/>
          </p:nvPr>
        </p:nvSpPr>
        <p:spPr>
          <a:xfrm>
            <a:off x="570960" y="1747914"/>
            <a:ext cx="2312479" cy="3897512"/>
          </a:xfrm>
        </p:spPr>
        <p:txBody>
          <a:bodyPr>
            <a:noAutofit/>
          </a:bodyPr>
          <a:lstStyle/>
          <a:p>
            <a:pPr marL="0" indent="0" algn="ctr">
              <a:buNone/>
            </a:pPr>
            <a:r>
              <a:rPr lang="en-US" sz="2500" dirty="0">
                <a:solidFill>
                  <a:schemeClr val="tx1">
                    <a:lumMod val="85000"/>
                    <a:lumOff val="15000"/>
                  </a:schemeClr>
                </a:solidFill>
              </a:rPr>
              <a:t>The number of air fatalities is far lower than the number of highway fatalities for every given year.</a:t>
            </a:r>
          </a:p>
        </p:txBody>
      </p:sp>
      <p:sp>
        <p:nvSpPr>
          <p:cNvPr id="30" name="Rectangle 29">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Content Placeholder 3">
            <a:extLst>
              <a:ext uri="{FF2B5EF4-FFF2-40B4-BE49-F238E27FC236}">
                <a16:creationId xmlns:a16="http://schemas.microsoft.com/office/drawing/2014/main" id="{6933D66D-FC15-B242-BFEB-564A2AB83C5B}"/>
              </a:ext>
            </a:extLst>
          </p:cNvPr>
          <p:cNvPicPr>
            <a:picLocks noChangeAspect="1"/>
          </p:cNvPicPr>
          <p:nvPr/>
        </p:nvPicPr>
        <p:blipFill>
          <a:blip r:embed="rId3"/>
          <a:stretch>
            <a:fillRect/>
          </a:stretch>
        </p:blipFill>
        <p:spPr>
          <a:xfrm>
            <a:off x="4049422" y="937090"/>
            <a:ext cx="7237877" cy="5012227"/>
          </a:xfrm>
          <a:prstGeom prst="rect">
            <a:avLst/>
          </a:prstGeom>
        </p:spPr>
      </p:pic>
    </p:spTree>
    <p:extLst>
      <p:ext uri="{BB962C8B-B14F-4D97-AF65-F5344CB8AC3E}">
        <p14:creationId xmlns:p14="http://schemas.microsoft.com/office/powerpoint/2010/main" val="29911313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3" name="Rectangle 22">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9C9BCCBA-B805-7F47-BB5F-D6AC2454DF92}"/>
              </a:ext>
            </a:extLst>
          </p:cNvPr>
          <p:cNvPicPr>
            <a:picLocks noChangeAspect="1"/>
          </p:cNvPicPr>
          <p:nvPr/>
        </p:nvPicPr>
        <p:blipFill rotWithShape="1">
          <a:blip r:embed="rId3"/>
          <a:srcRect r="1" b="15560"/>
          <a:stretch/>
        </p:blipFill>
        <p:spPr>
          <a:xfrm>
            <a:off x="955843" y="803063"/>
            <a:ext cx="10280314" cy="5251874"/>
          </a:xfrm>
          <a:prstGeom prst="rect">
            <a:avLst/>
          </a:prstGeom>
        </p:spPr>
      </p:pic>
      <p:sp>
        <p:nvSpPr>
          <p:cNvPr id="2" name="TextBox 1">
            <a:extLst>
              <a:ext uri="{FF2B5EF4-FFF2-40B4-BE49-F238E27FC236}">
                <a16:creationId xmlns:a16="http://schemas.microsoft.com/office/drawing/2014/main" id="{64ABD2A4-6074-5941-8FB5-953617B1B5EF}"/>
              </a:ext>
            </a:extLst>
          </p:cNvPr>
          <p:cNvSpPr txBox="1"/>
          <p:nvPr/>
        </p:nvSpPr>
        <p:spPr>
          <a:xfrm>
            <a:off x="7332643" y="3597966"/>
            <a:ext cx="3399182" cy="1631216"/>
          </a:xfrm>
          <a:prstGeom prst="rect">
            <a:avLst/>
          </a:prstGeom>
          <a:noFill/>
        </p:spPr>
        <p:txBody>
          <a:bodyPr wrap="square" rtlCol="0">
            <a:spAutoFit/>
          </a:bodyPr>
          <a:lstStyle/>
          <a:p>
            <a:pPr algn="ctr"/>
            <a:r>
              <a:rPr lang="en-US" sz="2500" dirty="0"/>
              <a:t>The top 3 leading airlines are NOT domestic airlines in the U.S.</a:t>
            </a:r>
          </a:p>
        </p:txBody>
      </p:sp>
    </p:spTree>
    <p:extLst>
      <p:ext uri="{BB962C8B-B14F-4D97-AF65-F5344CB8AC3E}">
        <p14:creationId xmlns:p14="http://schemas.microsoft.com/office/powerpoint/2010/main" val="385556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3" name="Rectangle 22">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27591F51-2546-D048-829A-A02AB1B29B66}"/>
              </a:ext>
            </a:extLst>
          </p:cNvPr>
          <p:cNvPicPr>
            <a:picLocks noChangeAspect="1"/>
          </p:cNvPicPr>
          <p:nvPr/>
        </p:nvPicPr>
        <p:blipFill>
          <a:blip r:embed="rId2"/>
          <a:stretch>
            <a:fillRect/>
          </a:stretch>
        </p:blipFill>
        <p:spPr>
          <a:xfrm>
            <a:off x="477012" y="601069"/>
            <a:ext cx="11199968" cy="4284948"/>
          </a:xfrm>
          <a:prstGeom prst="rect">
            <a:avLst/>
          </a:prstGeom>
        </p:spPr>
      </p:pic>
      <p:sp>
        <p:nvSpPr>
          <p:cNvPr id="4" name="TextBox 3">
            <a:extLst>
              <a:ext uri="{FF2B5EF4-FFF2-40B4-BE49-F238E27FC236}">
                <a16:creationId xmlns:a16="http://schemas.microsoft.com/office/drawing/2014/main" id="{E3F73276-0E79-A247-A66E-229A5E7FB2A5}"/>
              </a:ext>
            </a:extLst>
          </p:cNvPr>
          <p:cNvSpPr txBox="1"/>
          <p:nvPr/>
        </p:nvSpPr>
        <p:spPr>
          <a:xfrm>
            <a:off x="491760" y="5308813"/>
            <a:ext cx="11199967" cy="861774"/>
          </a:xfrm>
          <a:prstGeom prst="rect">
            <a:avLst/>
          </a:prstGeom>
          <a:noFill/>
        </p:spPr>
        <p:txBody>
          <a:bodyPr wrap="square" rtlCol="0">
            <a:spAutoFit/>
          </a:bodyPr>
          <a:lstStyle/>
          <a:p>
            <a:pPr algn="ctr"/>
            <a:r>
              <a:rPr lang="en-US" sz="2500" dirty="0"/>
              <a:t>It is evident that both the </a:t>
            </a:r>
            <a:r>
              <a:rPr lang="en-US" sz="2500" i="1" dirty="0"/>
              <a:t>number of airline incidents</a:t>
            </a:r>
            <a:r>
              <a:rPr lang="en-US" sz="2500" dirty="0"/>
              <a:t> and the </a:t>
            </a:r>
            <a:r>
              <a:rPr lang="en-US" sz="2500" i="1" dirty="0"/>
              <a:t>number of fatal accidents </a:t>
            </a:r>
            <a:r>
              <a:rPr lang="en-US" sz="2500" dirty="0"/>
              <a:t>are </a:t>
            </a:r>
            <a:r>
              <a:rPr lang="en-US" sz="2500" b="1" u="sng" dirty="0"/>
              <a:t>decreasing</a:t>
            </a:r>
            <a:r>
              <a:rPr lang="en-US" sz="2500" dirty="0"/>
              <a:t> over the recent years.</a:t>
            </a:r>
          </a:p>
        </p:txBody>
      </p:sp>
    </p:spTree>
    <p:extLst>
      <p:ext uri="{BB962C8B-B14F-4D97-AF65-F5344CB8AC3E}">
        <p14:creationId xmlns:p14="http://schemas.microsoft.com/office/powerpoint/2010/main" val="31174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A530C1-D006-9D4D-A5CC-0E4BFA550032}"/>
              </a:ext>
            </a:extLst>
          </p:cNvPr>
          <p:cNvSpPr txBox="1"/>
          <p:nvPr/>
        </p:nvSpPr>
        <p:spPr>
          <a:xfrm>
            <a:off x="557720" y="2149813"/>
            <a:ext cx="2312479" cy="3854197"/>
          </a:xfrm>
          <a:prstGeom prst="rect">
            <a:avLst/>
          </a:prstGeom>
        </p:spPr>
        <p:txBody>
          <a:bodyPr vert="horz" lIns="91440" tIns="45720" rIns="91440" bIns="45720" rtlCol="0">
            <a:normAutofit/>
          </a:bodyPr>
          <a:lstStyle/>
          <a:p>
            <a:pPr algn="ctr">
              <a:spcAft>
                <a:spcPts val="600"/>
              </a:spcAft>
              <a:buClr>
                <a:schemeClr val="tx1">
                  <a:lumMod val="85000"/>
                  <a:lumOff val="15000"/>
                </a:schemeClr>
              </a:buClr>
            </a:pPr>
            <a:r>
              <a:rPr lang="en-US" sz="2500" b="1" dirty="0">
                <a:solidFill>
                  <a:schemeClr val="tx1">
                    <a:lumMod val="85000"/>
                    <a:lumOff val="15000"/>
                  </a:schemeClr>
                </a:solidFill>
              </a:rPr>
              <a:t>Safety</a:t>
            </a:r>
            <a:r>
              <a:rPr lang="en-US" sz="2500" dirty="0">
                <a:solidFill>
                  <a:schemeClr val="tx1">
                    <a:lumMod val="85000"/>
                    <a:lumOff val="15000"/>
                  </a:schemeClr>
                </a:solidFill>
              </a:rPr>
              <a:t> accounts for only </a:t>
            </a:r>
            <a:r>
              <a:rPr lang="en-US" sz="2500" b="1" dirty="0">
                <a:solidFill>
                  <a:schemeClr val="tx1">
                    <a:lumMod val="85000"/>
                    <a:lumOff val="15000"/>
                  </a:schemeClr>
                </a:solidFill>
              </a:rPr>
              <a:t>11%</a:t>
            </a:r>
            <a:r>
              <a:rPr lang="en-US" sz="2500" dirty="0">
                <a:solidFill>
                  <a:schemeClr val="tx1">
                    <a:lumMod val="85000"/>
                    <a:lumOff val="15000"/>
                  </a:schemeClr>
                </a:solidFill>
              </a:rPr>
              <a:t> of passenger concerns prior to taking a flight. </a:t>
            </a:r>
          </a:p>
        </p:txBody>
      </p:sp>
      <p:sp>
        <p:nvSpPr>
          <p:cNvPr id="36" name="Rectangle 3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2" name="Picture 1">
            <a:extLst>
              <a:ext uri="{FF2B5EF4-FFF2-40B4-BE49-F238E27FC236}">
                <a16:creationId xmlns:a16="http://schemas.microsoft.com/office/drawing/2014/main" id="{B804BE9E-6B15-0F45-B7DB-0554DEAAEEC9}"/>
              </a:ext>
            </a:extLst>
          </p:cNvPr>
          <p:cNvPicPr>
            <a:picLocks noChangeAspect="1"/>
          </p:cNvPicPr>
          <p:nvPr/>
        </p:nvPicPr>
        <p:blipFill>
          <a:blip r:embed="rId2"/>
          <a:stretch>
            <a:fillRect/>
          </a:stretch>
        </p:blipFill>
        <p:spPr>
          <a:xfrm>
            <a:off x="4457318" y="882398"/>
            <a:ext cx="6422085" cy="5121612"/>
          </a:xfrm>
          <a:prstGeom prst="rect">
            <a:avLst/>
          </a:prstGeom>
        </p:spPr>
      </p:pic>
      <p:sp>
        <p:nvSpPr>
          <p:cNvPr id="4" name="TextBox 3">
            <a:extLst>
              <a:ext uri="{FF2B5EF4-FFF2-40B4-BE49-F238E27FC236}">
                <a16:creationId xmlns:a16="http://schemas.microsoft.com/office/drawing/2014/main" id="{685617E3-DE53-0D45-8B0E-B183A8B4B304}"/>
              </a:ext>
            </a:extLst>
          </p:cNvPr>
          <p:cNvSpPr txBox="1"/>
          <p:nvPr/>
        </p:nvSpPr>
        <p:spPr>
          <a:xfrm>
            <a:off x="4387744" y="1093305"/>
            <a:ext cx="874644" cy="276999"/>
          </a:xfrm>
          <a:prstGeom prst="rect">
            <a:avLst/>
          </a:prstGeom>
          <a:noFill/>
        </p:spPr>
        <p:txBody>
          <a:bodyPr wrap="square" rtlCol="0">
            <a:spAutoFit/>
          </a:bodyPr>
          <a:lstStyle/>
          <a:p>
            <a:r>
              <a:rPr lang="en-US" sz="1200" dirty="0">
                <a:solidFill>
                  <a:schemeClr val="bg2"/>
                </a:solidFill>
              </a:rPr>
              <a:t>(2014)</a:t>
            </a:r>
          </a:p>
        </p:txBody>
      </p:sp>
    </p:spTree>
    <p:extLst>
      <p:ext uri="{BB962C8B-B14F-4D97-AF65-F5344CB8AC3E}">
        <p14:creationId xmlns:p14="http://schemas.microsoft.com/office/powerpoint/2010/main" val="19671494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4" name="Rectangle 3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6" name="Rectangle 3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DEDFB46-EBC4-5E4B-B2F5-B9CB04F6352A}"/>
              </a:ext>
            </a:extLst>
          </p:cNvPr>
          <p:cNvGrpSpPr/>
          <p:nvPr/>
        </p:nvGrpSpPr>
        <p:grpSpPr>
          <a:xfrm>
            <a:off x="870999" y="555733"/>
            <a:ext cx="7205685" cy="5746533"/>
            <a:chOff x="870999" y="555733"/>
            <a:chExt cx="7205685" cy="5746533"/>
          </a:xfrm>
        </p:grpSpPr>
        <p:pic>
          <p:nvPicPr>
            <p:cNvPr id="2" name="Picture 1">
              <a:extLst>
                <a:ext uri="{FF2B5EF4-FFF2-40B4-BE49-F238E27FC236}">
                  <a16:creationId xmlns:a16="http://schemas.microsoft.com/office/drawing/2014/main" id="{4C8EE5DA-CA02-0146-9E9E-AFA9F184485C}"/>
                </a:ext>
              </a:extLst>
            </p:cNvPr>
            <p:cNvPicPr>
              <a:picLocks noChangeAspect="1"/>
            </p:cNvPicPr>
            <p:nvPr/>
          </p:nvPicPr>
          <p:blipFill>
            <a:blip r:embed="rId2"/>
            <a:stretch>
              <a:fillRect/>
            </a:stretch>
          </p:blipFill>
          <p:spPr>
            <a:xfrm>
              <a:off x="870999" y="555733"/>
              <a:ext cx="7205685" cy="5746533"/>
            </a:xfrm>
            <a:prstGeom prst="rect">
              <a:avLst/>
            </a:prstGeom>
          </p:spPr>
        </p:pic>
        <p:sp>
          <p:nvSpPr>
            <p:cNvPr id="3" name="Rectangle 2">
              <a:extLst>
                <a:ext uri="{FF2B5EF4-FFF2-40B4-BE49-F238E27FC236}">
                  <a16:creationId xmlns:a16="http://schemas.microsoft.com/office/drawing/2014/main" id="{214AEFF4-45AA-4A43-85FF-01A7116FAAA4}"/>
                </a:ext>
              </a:extLst>
            </p:cNvPr>
            <p:cNvSpPr/>
            <p:nvPr/>
          </p:nvSpPr>
          <p:spPr>
            <a:xfrm>
              <a:off x="7607745" y="2792627"/>
              <a:ext cx="358346" cy="210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6EDFFDB-BB48-D140-8F4C-FDC46A4721A4}"/>
              </a:ext>
            </a:extLst>
          </p:cNvPr>
          <p:cNvSpPr txBox="1"/>
          <p:nvPr/>
        </p:nvSpPr>
        <p:spPr>
          <a:xfrm>
            <a:off x="8956706" y="2349784"/>
            <a:ext cx="2191915" cy="2400657"/>
          </a:xfrm>
          <a:prstGeom prst="rect">
            <a:avLst/>
          </a:prstGeom>
          <a:noFill/>
        </p:spPr>
        <p:txBody>
          <a:bodyPr wrap="square" rtlCol="0">
            <a:spAutoFit/>
          </a:bodyPr>
          <a:lstStyle/>
          <a:p>
            <a:pPr algn="ctr"/>
            <a:r>
              <a:rPr lang="en-US" sz="2500" dirty="0"/>
              <a:t>As the number of fatalities decrease with time, revenue continues to climb.</a:t>
            </a:r>
          </a:p>
        </p:txBody>
      </p:sp>
    </p:spTree>
    <p:extLst>
      <p:ext uri="{BB962C8B-B14F-4D97-AF65-F5344CB8AC3E}">
        <p14:creationId xmlns:p14="http://schemas.microsoft.com/office/powerpoint/2010/main" val="31318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C6C7-CC5D-8640-8222-3A698BD35C84}"/>
              </a:ext>
            </a:extLst>
          </p:cNvPr>
          <p:cNvSpPr>
            <a:spLocks noGrp="1"/>
          </p:cNvSpPr>
          <p:nvPr>
            <p:ph type="title"/>
          </p:nvPr>
        </p:nvSpPr>
        <p:spPr/>
        <p:txBody>
          <a:bodyPr/>
          <a:lstStyle/>
          <a:p>
            <a:r>
              <a:rPr lang="en-US" dirty="0"/>
              <a:t>Conclusion &amp; Next Steps</a:t>
            </a:r>
          </a:p>
        </p:txBody>
      </p:sp>
      <p:sp>
        <p:nvSpPr>
          <p:cNvPr id="3" name="Content Placeholder 2">
            <a:extLst>
              <a:ext uri="{FF2B5EF4-FFF2-40B4-BE49-F238E27FC236}">
                <a16:creationId xmlns:a16="http://schemas.microsoft.com/office/drawing/2014/main" id="{3E9A8538-4627-A64A-A1B7-91924F1E83D5}"/>
              </a:ext>
            </a:extLst>
          </p:cNvPr>
          <p:cNvSpPr>
            <a:spLocks noGrp="1"/>
          </p:cNvSpPr>
          <p:nvPr>
            <p:ph idx="1"/>
          </p:nvPr>
        </p:nvSpPr>
        <p:spPr/>
        <p:txBody>
          <a:bodyPr>
            <a:normAutofit/>
          </a:bodyPr>
          <a:lstStyle/>
          <a:p>
            <a:r>
              <a:rPr lang="en-US" sz="1800" dirty="0"/>
              <a:t>Air travel is safe!</a:t>
            </a:r>
          </a:p>
          <a:p>
            <a:r>
              <a:rPr lang="en-US" sz="1800" dirty="0"/>
              <a:t>Safety is NOT the most pressing concern by passengers before taking flight</a:t>
            </a:r>
          </a:p>
          <a:p>
            <a:r>
              <a:rPr lang="en-US" sz="1800" dirty="0"/>
              <a:t>The public must be changing their perception as revenue continues to increase over time</a:t>
            </a:r>
          </a:p>
          <a:p>
            <a:pPr marL="0" indent="0">
              <a:buNone/>
            </a:pPr>
            <a:r>
              <a:rPr lang="en-US" sz="1800" dirty="0"/>
              <a:t>-------------------------------------------------------------------------------------------------------------</a:t>
            </a:r>
          </a:p>
          <a:p>
            <a:r>
              <a:rPr lang="en-US" sz="1800" dirty="0"/>
              <a:t>Continue informing the public that air travel is safe</a:t>
            </a:r>
          </a:p>
          <a:p>
            <a:pPr lvl="1"/>
            <a:r>
              <a:rPr lang="en-US" sz="1800" dirty="0"/>
              <a:t>Blog Posts</a:t>
            </a:r>
          </a:p>
          <a:p>
            <a:pPr lvl="1"/>
            <a:r>
              <a:rPr lang="en-US" sz="1800" dirty="0"/>
              <a:t>Short Ads for TV &amp; Social Media</a:t>
            </a:r>
          </a:p>
          <a:p>
            <a:pPr lvl="1"/>
            <a:r>
              <a:rPr lang="en-US" sz="1800" dirty="0"/>
              <a:t>Infographics </a:t>
            </a:r>
          </a:p>
        </p:txBody>
      </p:sp>
    </p:spTree>
    <p:extLst>
      <p:ext uri="{BB962C8B-B14F-4D97-AF65-F5344CB8AC3E}">
        <p14:creationId xmlns:p14="http://schemas.microsoft.com/office/powerpoint/2010/main" val="14953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85CB-EC58-F040-A7B7-9D471FD701A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4DC602C-0C65-7843-8679-587583FF272A}"/>
              </a:ext>
            </a:extLst>
          </p:cNvPr>
          <p:cNvSpPr>
            <a:spLocks noGrp="1"/>
          </p:cNvSpPr>
          <p:nvPr>
            <p:ph idx="1"/>
          </p:nvPr>
        </p:nvSpPr>
        <p:spPr>
          <a:xfrm>
            <a:off x="1027043" y="1698779"/>
            <a:ext cx="9833113" cy="739471"/>
          </a:xfrm>
        </p:spPr>
        <p:txBody>
          <a:bodyPr/>
          <a:lstStyle/>
          <a:p>
            <a:pPr lvl="1">
              <a:buFont typeface="Courier New" panose="02070309020205020404" pitchFamily="49" charset="0"/>
              <a:buChar char="o"/>
            </a:pPr>
            <a:r>
              <a:rPr lang="en-US" dirty="0"/>
              <a:t>Total Airline Fatalities and Highway Fatalities Dataset</a:t>
            </a:r>
          </a:p>
          <a:p>
            <a:pPr lvl="2">
              <a:buFont typeface="Courier New" panose="02070309020205020404" pitchFamily="49" charset="0"/>
              <a:buChar char="o"/>
            </a:pPr>
            <a:r>
              <a:rPr lang="en-US" dirty="0">
                <a:solidFill>
                  <a:srgbClr val="D0690C"/>
                </a:solidFill>
                <a:hlinkClick r:id="rId2"/>
              </a:rPr>
              <a:t>https://www.bts.gov/content/transportation-fatalities-mode</a:t>
            </a:r>
            <a:r>
              <a:rPr lang="en-US" dirty="0">
                <a:hlinkClick r:id="rId2"/>
              </a:rPr>
              <a:t> </a:t>
            </a:r>
            <a:endParaRPr lang="en-US" dirty="0"/>
          </a:p>
          <a:p>
            <a:pPr lvl="2"/>
            <a:endParaRPr lang="en-US" dirty="0"/>
          </a:p>
          <a:p>
            <a:pPr lvl="2"/>
            <a:endParaRPr lang="en-US" dirty="0"/>
          </a:p>
        </p:txBody>
      </p:sp>
      <p:sp>
        <p:nvSpPr>
          <p:cNvPr id="4" name="TextBox 3">
            <a:extLst>
              <a:ext uri="{FF2B5EF4-FFF2-40B4-BE49-F238E27FC236}">
                <a16:creationId xmlns:a16="http://schemas.microsoft.com/office/drawing/2014/main" id="{1C792DE4-A779-E94A-8DC0-C6463FFB603E}"/>
              </a:ext>
            </a:extLst>
          </p:cNvPr>
          <p:cNvSpPr txBox="1"/>
          <p:nvPr/>
        </p:nvSpPr>
        <p:spPr>
          <a:xfrm>
            <a:off x="1292087" y="2798058"/>
            <a:ext cx="5903844" cy="461665"/>
          </a:xfrm>
          <a:prstGeom prst="rect">
            <a:avLst/>
          </a:prstGeom>
          <a:noFill/>
        </p:spPr>
        <p:txBody>
          <a:bodyPr wrap="square" rtlCol="0">
            <a:spAutoFit/>
          </a:bodyPr>
          <a:lstStyle/>
          <a:p>
            <a:pPr marL="285750" indent="-285750">
              <a:buFont typeface="Courier New" panose="02070309020205020404" pitchFamily="49" charset="0"/>
              <a:buChar char="o"/>
            </a:pPr>
            <a:r>
              <a:rPr lang="en-US" sz="1300" dirty="0"/>
              <a:t>Operating Revenue Dataset:</a:t>
            </a:r>
          </a:p>
          <a:p>
            <a:pPr marL="628650" lvl="1" indent="-171450">
              <a:buFont typeface="Courier New" panose="02070309020205020404" pitchFamily="49" charset="0"/>
              <a:buChar char="o"/>
            </a:pPr>
            <a:r>
              <a:rPr lang="en-US" sz="1100" dirty="0">
                <a:hlinkClick r:id="rId3"/>
              </a:rPr>
              <a:t>https://www.transtats.bts.gov/Data_Elements_Financial.aspx?Qn6n=K</a:t>
            </a:r>
            <a:r>
              <a:rPr lang="en-US" sz="1100" dirty="0"/>
              <a:t> </a:t>
            </a:r>
          </a:p>
        </p:txBody>
      </p:sp>
      <p:sp>
        <p:nvSpPr>
          <p:cNvPr id="5" name="TextBox 4">
            <a:extLst>
              <a:ext uri="{FF2B5EF4-FFF2-40B4-BE49-F238E27FC236}">
                <a16:creationId xmlns:a16="http://schemas.microsoft.com/office/drawing/2014/main" id="{32380F27-5260-8A41-AB5C-4ADB190A931E}"/>
              </a:ext>
            </a:extLst>
          </p:cNvPr>
          <p:cNvSpPr txBox="1"/>
          <p:nvPr/>
        </p:nvSpPr>
        <p:spPr>
          <a:xfrm>
            <a:off x="1292087" y="2275706"/>
            <a:ext cx="4783682" cy="477054"/>
          </a:xfrm>
          <a:prstGeom prst="rect">
            <a:avLst/>
          </a:prstGeom>
          <a:noFill/>
        </p:spPr>
        <p:txBody>
          <a:bodyPr wrap="none" rtlCol="0">
            <a:spAutoFit/>
          </a:bodyPr>
          <a:lstStyle/>
          <a:p>
            <a:pPr marL="285750" indent="-285750">
              <a:buFont typeface="Courier New" panose="02070309020205020404" pitchFamily="49" charset="0"/>
              <a:buChar char="o"/>
            </a:pPr>
            <a:r>
              <a:rPr lang="en-US" sz="1300" dirty="0"/>
              <a:t>Airline Safety Dataset</a:t>
            </a:r>
          </a:p>
          <a:p>
            <a:pPr marL="742950" lvl="1" indent="-285750">
              <a:buFont typeface="Courier New" panose="02070309020205020404" pitchFamily="49" charset="0"/>
              <a:buChar char="o"/>
            </a:pPr>
            <a:r>
              <a:rPr lang="en-US" sz="1100" u="sng" dirty="0">
                <a:hlinkClick r:id="rId4"/>
              </a:rPr>
              <a:t>https://github.com/fivethirtyeight/data/tree/master/airline-safety</a:t>
            </a:r>
            <a:r>
              <a:rPr lang="en-US" sz="1100" dirty="0"/>
              <a:t>  </a:t>
            </a:r>
          </a:p>
        </p:txBody>
      </p:sp>
      <p:sp>
        <p:nvSpPr>
          <p:cNvPr id="7" name="TextBox 6">
            <a:extLst>
              <a:ext uri="{FF2B5EF4-FFF2-40B4-BE49-F238E27FC236}">
                <a16:creationId xmlns:a16="http://schemas.microsoft.com/office/drawing/2014/main" id="{7972F406-B410-FD41-88E4-9C4D8B87C3AA}"/>
              </a:ext>
            </a:extLst>
          </p:cNvPr>
          <p:cNvSpPr txBox="1"/>
          <p:nvPr/>
        </p:nvSpPr>
        <p:spPr>
          <a:xfrm>
            <a:off x="1292087" y="3303460"/>
            <a:ext cx="6669157" cy="861774"/>
          </a:xfrm>
          <a:prstGeom prst="rect">
            <a:avLst/>
          </a:prstGeom>
          <a:noFill/>
        </p:spPr>
        <p:txBody>
          <a:bodyPr wrap="square" rtlCol="0">
            <a:spAutoFit/>
          </a:bodyPr>
          <a:lstStyle/>
          <a:p>
            <a:pPr marL="285750" indent="-285750">
              <a:buFont typeface="Courier New" panose="02070309020205020404" pitchFamily="49" charset="0"/>
              <a:buChar char="o"/>
            </a:pPr>
            <a:r>
              <a:rPr lang="en-US" sz="1300" dirty="0"/>
              <a:t>Passenger Concerns Dataset</a:t>
            </a:r>
          </a:p>
          <a:p>
            <a:pPr marL="742950" lvl="1" indent="-285750">
              <a:buFont typeface="Courier New" panose="02070309020205020404" pitchFamily="49" charset="0"/>
              <a:buChar char="o"/>
            </a:pPr>
            <a:r>
              <a:rPr lang="en-US" sz="1100" dirty="0">
                <a:hlinkClick r:id="rId5"/>
              </a:rPr>
              <a:t>https://www.statista.com/statistics/306872/most-common-concerns-of-air-travelers-us/</a:t>
            </a:r>
            <a:r>
              <a:rPr lang="en-US" sz="1100" dirty="0"/>
              <a:t> </a:t>
            </a:r>
          </a:p>
          <a:p>
            <a:pPr marL="742950" lvl="1" indent="-285750">
              <a:buFont typeface="Courier New" panose="02070309020205020404" pitchFamily="49" charset="0"/>
              <a:buChar char="o"/>
            </a:pPr>
            <a:endParaRPr lang="en-US" sz="1300" dirty="0"/>
          </a:p>
          <a:p>
            <a:pPr marL="742950" lvl="1" indent="-285750">
              <a:buFont typeface="Courier New" panose="02070309020205020404" pitchFamily="49" charset="0"/>
              <a:buChar char="o"/>
            </a:pPr>
            <a:endParaRPr lang="en-US" sz="1300" dirty="0"/>
          </a:p>
        </p:txBody>
      </p:sp>
      <p:sp>
        <p:nvSpPr>
          <p:cNvPr id="6" name="TextBox 5">
            <a:extLst>
              <a:ext uri="{FF2B5EF4-FFF2-40B4-BE49-F238E27FC236}">
                <a16:creationId xmlns:a16="http://schemas.microsoft.com/office/drawing/2014/main" id="{3798A657-8FFA-A643-A5EE-BE825493ED57}"/>
              </a:ext>
            </a:extLst>
          </p:cNvPr>
          <p:cNvSpPr txBox="1"/>
          <p:nvPr/>
        </p:nvSpPr>
        <p:spPr>
          <a:xfrm>
            <a:off x="1292087" y="3823866"/>
            <a:ext cx="5754757" cy="461665"/>
          </a:xfrm>
          <a:prstGeom prst="rect">
            <a:avLst/>
          </a:prstGeom>
          <a:noFill/>
        </p:spPr>
        <p:txBody>
          <a:bodyPr wrap="square" rtlCol="0">
            <a:spAutoFit/>
          </a:bodyPr>
          <a:lstStyle/>
          <a:p>
            <a:pPr marL="285750" indent="-285750">
              <a:buFont typeface="Courier New" panose="02070309020205020404" pitchFamily="49" charset="0"/>
              <a:buChar char="o"/>
            </a:pPr>
            <a:r>
              <a:rPr lang="en-US" sz="1300" dirty="0"/>
              <a:t>Worldwide airline fatalities Dataset:</a:t>
            </a:r>
          </a:p>
          <a:p>
            <a:pPr marL="742950" lvl="1" indent="-285750">
              <a:buFont typeface="Courier New" panose="02070309020205020404" pitchFamily="49" charset="0"/>
              <a:buChar char="o"/>
            </a:pPr>
            <a:r>
              <a:rPr lang="en-US" sz="1100" dirty="0">
                <a:hlinkClick r:id="rId6"/>
              </a:rPr>
              <a:t>https://www.statista.com/statistics/263443/worldwide-air-traffic-fatalities/</a:t>
            </a:r>
            <a:r>
              <a:rPr lang="en-US" sz="1100" dirty="0"/>
              <a:t> </a:t>
            </a:r>
          </a:p>
        </p:txBody>
      </p:sp>
      <p:sp>
        <p:nvSpPr>
          <p:cNvPr id="8" name="TextBox 7">
            <a:extLst>
              <a:ext uri="{FF2B5EF4-FFF2-40B4-BE49-F238E27FC236}">
                <a16:creationId xmlns:a16="http://schemas.microsoft.com/office/drawing/2014/main" id="{B40E0006-16FC-474B-ABA1-8CB4363757C9}"/>
              </a:ext>
            </a:extLst>
          </p:cNvPr>
          <p:cNvSpPr txBox="1"/>
          <p:nvPr/>
        </p:nvSpPr>
        <p:spPr>
          <a:xfrm>
            <a:off x="1292087" y="4403323"/>
            <a:ext cx="7192617" cy="461665"/>
          </a:xfrm>
          <a:prstGeom prst="rect">
            <a:avLst/>
          </a:prstGeom>
          <a:noFill/>
        </p:spPr>
        <p:txBody>
          <a:bodyPr wrap="square" rtlCol="0">
            <a:spAutoFit/>
          </a:bodyPr>
          <a:lstStyle/>
          <a:p>
            <a:pPr marL="285750" indent="-285750">
              <a:buFont typeface="Courier New" panose="02070309020205020404" pitchFamily="49" charset="0"/>
              <a:buChar char="o"/>
            </a:pPr>
            <a:r>
              <a:rPr lang="en-US" sz="1300" dirty="0"/>
              <a:t>Twitter Sentiment Analysis Dataset:</a:t>
            </a:r>
          </a:p>
          <a:p>
            <a:pPr marL="742950" lvl="1" indent="-285750">
              <a:buFont typeface="Courier New" panose="02070309020205020404" pitchFamily="49" charset="0"/>
              <a:buChar char="o"/>
            </a:pPr>
            <a:r>
              <a:rPr lang="en-US" sz="1100" dirty="0">
                <a:hlinkClick r:id="rId7"/>
              </a:rPr>
              <a:t>https://www.kaggle.com/crowdflower/twitter-airline-sentiment</a:t>
            </a:r>
            <a:r>
              <a:rPr lang="en-US" sz="1100" dirty="0"/>
              <a:t> </a:t>
            </a:r>
          </a:p>
        </p:txBody>
      </p:sp>
    </p:spTree>
    <p:extLst>
      <p:ext uri="{BB962C8B-B14F-4D97-AF65-F5344CB8AC3E}">
        <p14:creationId xmlns:p14="http://schemas.microsoft.com/office/powerpoint/2010/main" val="4169075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499</Words>
  <Application>Microsoft Macintosh PowerPoint</Application>
  <PresentationFormat>Widescreen</PresentationFormat>
  <Paragraphs>44</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Courier New</vt:lpstr>
      <vt:lpstr>Garamond</vt:lpstr>
      <vt:lpstr>Selawik Light</vt:lpstr>
      <vt:lpstr>Speak Pro</vt:lpstr>
      <vt:lpstr>SavonVTI</vt:lpstr>
      <vt:lpstr>Airline Safety  &amp;  Public Perception</vt:lpstr>
      <vt:lpstr>PowerPoint Presentation</vt:lpstr>
      <vt:lpstr>PowerPoint Presentation</vt:lpstr>
      <vt:lpstr>PowerPoint Presentation</vt:lpstr>
      <vt:lpstr>PowerPoint Presentation</vt:lpstr>
      <vt:lpstr>PowerPoint Presentation</vt:lpstr>
      <vt:lpstr>PowerPoint Presentation</vt:lpstr>
      <vt:lpstr>Conclusion &amp; Next Steps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&amp;  Public Perception</dc:title>
  <dc:creator>Maddie Bauer</dc:creator>
  <cp:lastModifiedBy>Maddie Bauer</cp:lastModifiedBy>
  <cp:revision>45</cp:revision>
  <dcterms:created xsi:type="dcterms:W3CDTF">2021-04-21T00:21:03Z</dcterms:created>
  <dcterms:modified xsi:type="dcterms:W3CDTF">2021-04-24T15:48:40Z</dcterms:modified>
</cp:coreProperties>
</file>