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7" r:id="rId5"/>
    <p:sldId id="259" r:id="rId6"/>
    <p:sldId id="270" r:id="rId7"/>
    <p:sldId id="271" r:id="rId8"/>
    <p:sldId id="266" r:id="rId9"/>
    <p:sldId id="267" r:id="rId10"/>
    <p:sldId id="262" r:id="rId11"/>
    <p:sldId id="272" r:id="rId12"/>
    <p:sldId id="273" r:id="rId13"/>
    <p:sldId id="263" r:id="rId14"/>
    <p:sldId id="264" r:id="rId15"/>
    <p:sldId id="265" r:id="rId16"/>
    <p:sldId id="268" r:id="rId17"/>
    <p:sldId id="26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0"/>
    <p:restoredTop sz="94694"/>
  </p:normalViewPr>
  <p:slideViewPr>
    <p:cSldViewPr snapToGrid="0" snapToObjects="1">
      <p:cViewPr varScale="1">
        <p:scale>
          <a:sx n="115" d="100"/>
          <a:sy n="115" d="100"/>
        </p:scale>
        <p:origin x="232" y="2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0DD9-61F7-EE4A-AC0F-569DD52C1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7CA68C-3D63-7F43-986F-2C62B16D2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29112-265C-A642-8D0B-F62232A6C74C}"/>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5" name="Footer Placeholder 4">
            <a:extLst>
              <a:ext uri="{FF2B5EF4-FFF2-40B4-BE49-F238E27FC236}">
                <a16:creationId xmlns:a16="http://schemas.microsoft.com/office/drawing/2014/main" id="{5594581A-FEA6-234B-99C9-20EDF9738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A16AE-93C5-0B4F-B673-8CFF92CF77FB}"/>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232145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8556-C7C7-7041-B775-0A8B7EE27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CC3C93-6B06-0F44-A722-788DED80B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CBE01-D580-D140-92FE-60AC55E176BC}"/>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5" name="Footer Placeholder 4">
            <a:extLst>
              <a:ext uri="{FF2B5EF4-FFF2-40B4-BE49-F238E27FC236}">
                <a16:creationId xmlns:a16="http://schemas.microsoft.com/office/drawing/2014/main" id="{75C8854D-6722-784C-BFC7-8DB5C96A2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8C386-A7A3-7B43-A2B6-B006DE81FB43}"/>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80796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D15A4-3936-3042-ABE4-EE9D48B6CB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27868-4C17-C244-A0E1-F10D80061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12535-9C9E-A142-993D-A537AD643E2B}"/>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5" name="Footer Placeholder 4">
            <a:extLst>
              <a:ext uri="{FF2B5EF4-FFF2-40B4-BE49-F238E27FC236}">
                <a16:creationId xmlns:a16="http://schemas.microsoft.com/office/drawing/2014/main" id="{0D34B580-E835-A044-9AEA-94F0E2A93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ED0E0-AC83-B744-B510-F3EB32B38972}"/>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101176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A5A9-1906-1548-ACE3-57610E253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5C877-E4FC-5743-85F7-B83DBEDFF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20B33-0303-9543-86C1-6D2709343D85}"/>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5" name="Footer Placeholder 4">
            <a:extLst>
              <a:ext uri="{FF2B5EF4-FFF2-40B4-BE49-F238E27FC236}">
                <a16:creationId xmlns:a16="http://schemas.microsoft.com/office/drawing/2014/main" id="{F7152583-9EA8-2E40-A2A9-3BABE84F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3C469-FCB2-9D45-9D5D-4D953EF328F1}"/>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260722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0768-3AC5-9F44-95CF-67A087825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2AAD3-DDC4-B141-A159-FAE9E28C8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6DA16-EB69-5742-8F63-3B1F7E8F15EE}"/>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5" name="Footer Placeholder 4">
            <a:extLst>
              <a:ext uri="{FF2B5EF4-FFF2-40B4-BE49-F238E27FC236}">
                <a16:creationId xmlns:a16="http://schemas.microsoft.com/office/drawing/2014/main" id="{094D94E7-7C77-0144-BA6B-0F761BFE6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B8A56-EF15-FB48-8304-B99113C90AD8}"/>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356778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9BC2-B6F7-564A-BC02-1DB03BAF7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EFCB13-D7A2-3D46-8226-705992744A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7920B9-ED50-2341-A6E2-4A6889105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5DAE7-06C3-824B-A05E-D6BAC4B8A349}"/>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6" name="Footer Placeholder 5">
            <a:extLst>
              <a:ext uri="{FF2B5EF4-FFF2-40B4-BE49-F238E27FC236}">
                <a16:creationId xmlns:a16="http://schemas.microsoft.com/office/drawing/2014/main" id="{331A22B0-0BEE-5A42-9397-C29EEDF25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A60CC-B8AE-6E48-A4AB-4DB34EE0C13A}"/>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123831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C406-2676-C448-9A18-416FD086BD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4AF91-19F8-AC44-B7E3-A0C05551F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A1260-6A41-C341-8C7E-5DA70930E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AE1C3-0230-2043-AA8A-514486F6F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5F37A9-90C6-ED46-8A2E-00B4FDA62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CA957F-A9C7-FC4E-A673-1A6F12783675}"/>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8" name="Footer Placeholder 7">
            <a:extLst>
              <a:ext uri="{FF2B5EF4-FFF2-40B4-BE49-F238E27FC236}">
                <a16:creationId xmlns:a16="http://schemas.microsoft.com/office/drawing/2014/main" id="{2E45E82C-73AE-4646-A8EC-1901547F25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C8AC51-0C4B-3B4C-B9F4-B8040EC6B2B2}"/>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160916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7F1C-35EB-4A42-BF90-2183C05D19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2FCADA-F485-C94A-A26E-F1BBFC3ACF6A}"/>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4" name="Footer Placeholder 3">
            <a:extLst>
              <a:ext uri="{FF2B5EF4-FFF2-40B4-BE49-F238E27FC236}">
                <a16:creationId xmlns:a16="http://schemas.microsoft.com/office/drawing/2014/main" id="{D86AA811-77C0-7C46-8BC5-A813801BDE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E1059C-AABC-9142-950C-C2A7E4FADB1D}"/>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415984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13952-7000-4A4A-80E1-06A8A0D9D7A2}"/>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3" name="Footer Placeholder 2">
            <a:extLst>
              <a:ext uri="{FF2B5EF4-FFF2-40B4-BE49-F238E27FC236}">
                <a16:creationId xmlns:a16="http://schemas.microsoft.com/office/drawing/2014/main" id="{65ADFC35-193E-D646-B2B0-E29D499630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845936-BEB9-044E-8582-8B99683033C1}"/>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256180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023B-4ED9-E247-BCCC-B024D1874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AB0E4-1250-A04C-B83D-86643586B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1FEF70-FBC8-1C48-ADBA-6B22742CF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F6710-C547-4447-97FC-D00E872922B1}"/>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6" name="Footer Placeholder 5">
            <a:extLst>
              <a:ext uri="{FF2B5EF4-FFF2-40B4-BE49-F238E27FC236}">
                <a16:creationId xmlns:a16="http://schemas.microsoft.com/office/drawing/2014/main" id="{0BF0F758-AD21-0E41-81D6-12178229B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71325-7A97-9A43-9996-E7750E685668}"/>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409714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FAB4-1791-CF48-80FD-7A9E72C88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7A16C5-5179-9543-B14A-3E2BA39F7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C75930-68EA-D84A-96EE-5C32A6BEF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BF51A-95BA-1445-B953-195DDE8B4CAC}"/>
              </a:ext>
            </a:extLst>
          </p:cNvPr>
          <p:cNvSpPr>
            <a:spLocks noGrp="1"/>
          </p:cNvSpPr>
          <p:nvPr>
            <p:ph type="dt" sz="half" idx="10"/>
          </p:nvPr>
        </p:nvSpPr>
        <p:spPr/>
        <p:txBody>
          <a:bodyPr/>
          <a:lstStyle/>
          <a:p>
            <a:fld id="{4B507CAC-D31F-254D-ACB2-2B904FD0301E}" type="datetimeFigureOut">
              <a:rPr lang="en-US" smtClean="0"/>
              <a:t>8/16/21</a:t>
            </a:fld>
            <a:endParaRPr lang="en-US"/>
          </a:p>
        </p:txBody>
      </p:sp>
      <p:sp>
        <p:nvSpPr>
          <p:cNvPr id="6" name="Footer Placeholder 5">
            <a:extLst>
              <a:ext uri="{FF2B5EF4-FFF2-40B4-BE49-F238E27FC236}">
                <a16:creationId xmlns:a16="http://schemas.microsoft.com/office/drawing/2014/main" id="{E37500D0-9A12-7A41-81FD-80207A1F2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D5916-C26F-7242-AA6C-FA365D0CD147}"/>
              </a:ext>
            </a:extLst>
          </p:cNvPr>
          <p:cNvSpPr>
            <a:spLocks noGrp="1"/>
          </p:cNvSpPr>
          <p:nvPr>
            <p:ph type="sldNum" sz="quarter" idx="12"/>
          </p:nvPr>
        </p:nvSpPr>
        <p:spPr/>
        <p:txBody>
          <a:bodyPr/>
          <a:lstStyle/>
          <a:p>
            <a:fld id="{45173517-5966-C346-AC76-AF13908C9750}" type="slidenum">
              <a:rPr lang="en-US" smtClean="0"/>
              <a:t>‹#›</a:t>
            </a:fld>
            <a:endParaRPr lang="en-US"/>
          </a:p>
        </p:txBody>
      </p:sp>
    </p:spTree>
    <p:extLst>
      <p:ext uri="{BB962C8B-B14F-4D97-AF65-F5344CB8AC3E}">
        <p14:creationId xmlns:p14="http://schemas.microsoft.com/office/powerpoint/2010/main" val="361424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2830C-EE7B-5E43-A1FD-871A77106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0975B-E0A7-874B-B6DE-829750D1B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8CD95-FDA7-3D4C-8C54-8DFE5C9FA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07CAC-D31F-254D-ACB2-2B904FD0301E}" type="datetimeFigureOut">
              <a:rPr lang="en-US" smtClean="0"/>
              <a:t>8/16/21</a:t>
            </a:fld>
            <a:endParaRPr lang="en-US"/>
          </a:p>
        </p:txBody>
      </p:sp>
      <p:sp>
        <p:nvSpPr>
          <p:cNvPr id="5" name="Footer Placeholder 4">
            <a:extLst>
              <a:ext uri="{FF2B5EF4-FFF2-40B4-BE49-F238E27FC236}">
                <a16:creationId xmlns:a16="http://schemas.microsoft.com/office/drawing/2014/main" id="{00D43EB2-F424-9B47-AAFC-E8349CE45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9DDC5-4288-874D-A1A6-E63956383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73517-5966-C346-AC76-AF13908C9750}" type="slidenum">
              <a:rPr lang="en-US" smtClean="0"/>
              <a:t>‹#›</a:t>
            </a:fld>
            <a:endParaRPr lang="en-US"/>
          </a:p>
        </p:txBody>
      </p:sp>
    </p:spTree>
    <p:extLst>
      <p:ext uri="{BB962C8B-B14F-4D97-AF65-F5344CB8AC3E}">
        <p14:creationId xmlns:p14="http://schemas.microsoft.com/office/powerpoint/2010/main" val="15193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16/S0749-3797(98)00017-8" TargetMode="External"/><Relationship Id="rId2" Type="http://schemas.openxmlformats.org/officeDocument/2006/relationships/hyperlink" Target="https://doi.org/10.1007/s00213-010-1918-4" TargetMode="External"/><Relationship Id="rId1" Type="http://schemas.openxmlformats.org/officeDocument/2006/relationships/slideLayout" Target="../slideLayouts/slideLayout2.xml"/><Relationship Id="rId4" Type="http://schemas.openxmlformats.org/officeDocument/2006/relationships/hyperlink" Target="https://doi.org/10.31887/DCNS.2006.8.4/bmcew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209836-0445-4645-8196-E1B12443500D}"/>
              </a:ext>
            </a:extLst>
          </p:cNvPr>
          <p:cNvSpPr>
            <a:spLocks noGrp="1"/>
          </p:cNvSpPr>
          <p:nvPr>
            <p:ph type="title"/>
          </p:nvPr>
        </p:nvSpPr>
        <p:spPr/>
        <p:txBody>
          <a:bodyPr/>
          <a:lstStyle/>
          <a:p>
            <a:pPr algn="ctr"/>
            <a:r>
              <a:rPr lang="en-US" dirty="0"/>
              <a:t>Exploring the Effect of Adverse Childhood Experiences on Cortisol</a:t>
            </a:r>
          </a:p>
        </p:txBody>
      </p:sp>
    </p:spTree>
    <p:extLst>
      <p:ext uri="{BB962C8B-B14F-4D97-AF65-F5344CB8AC3E}">
        <p14:creationId xmlns:p14="http://schemas.microsoft.com/office/powerpoint/2010/main" val="279521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B285-64FF-1944-85BA-8CAD081ECD7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4A87C9B-194C-B64E-843F-3A1702ADD862}"/>
              </a:ext>
            </a:extLst>
          </p:cNvPr>
          <p:cNvSpPr>
            <a:spLocks noGrp="1"/>
          </p:cNvSpPr>
          <p:nvPr>
            <p:ph idx="1"/>
          </p:nvPr>
        </p:nvSpPr>
        <p:spPr/>
        <p:txBody>
          <a:bodyPr>
            <a:normAutofit/>
          </a:bodyPr>
          <a:lstStyle/>
          <a:p>
            <a:r>
              <a:rPr lang="en-US" dirty="0"/>
              <a:t>A multilevel two-phase model was used to address the nonlinear trajectory of daily cortisol secretion</a:t>
            </a:r>
          </a:p>
          <a:p>
            <a:r>
              <a:rPr lang="en-US" dirty="0"/>
              <a:t>Multilevel models address dependencies in the data due to repeated measures being nested within individuals</a:t>
            </a:r>
          </a:p>
          <a:p>
            <a:endParaRPr lang="en-US" dirty="0"/>
          </a:p>
          <a:p>
            <a:pPr marL="0" indent="0">
              <a:buNone/>
            </a:pPr>
            <a:endParaRPr lang="en-US" dirty="0"/>
          </a:p>
        </p:txBody>
      </p:sp>
    </p:spTree>
    <p:extLst>
      <p:ext uri="{BB962C8B-B14F-4D97-AF65-F5344CB8AC3E}">
        <p14:creationId xmlns:p14="http://schemas.microsoft.com/office/powerpoint/2010/main" val="353189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D5EE-1628-054F-B89D-08A746888119}"/>
              </a:ext>
            </a:extLst>
          </p:cNvPr>
          <p:cNvSpPr>
            <a:spLocks noGrp="1"/>
          </p:cNvSpPr>
          <p:nvPr>
            <p:ph type="title"/>
          </p:nvPr>
        </p:nvSpPr>
        <p:spPr>
          <a:xfrm>
            <a:off x="648929" y="629266"/>
            <a:ext cx="3505495" cy="1622321"/>
          </a:xfrm>
        </p:spPr>
        <p:txBody>
          <a:bodyPr>
            <a:normAutofit/>
          </a:bodyPr>
          <a:lstStyle/>
          <a:p>
            <a:r>
              <a:rPr lang="en-US" sz="3700"/>
              <a:t>Phases of the Multilevel Two-phase Model</a:t>
            </a:r>
          </a:p>
        </p:txBody>
      </p:sp>
      <p:sp>
        <p:nvSpPr>
          <p:cNvPr id="3" name="Content Placeholder 2">
            <a:extLst>
              <a:ext uri="{FF2B5EF4-FFF2-40B4-BE49-F238E27FC236}">
                <a16:creationId xmlns:a16="http://schemas.microsoft.com/office/drawing/2014/main" id="{A366C7BC-19C8-CE48-96B4-773E374B459F}"/>
              </a:ext>
            </a:extLst>
          </p:cNvPr>
          <p:cNvSpPr>
            <a:spLocks noGrp="1"/>
          </p:cNvSpPr>
          <p:nvPr>
            <p:ph idx="1"/>
          </p:nvPr>
        </p:nvSpPr>
        <p:spPr>
          <a:xfrm>
            <a:off x="648931" y="2438400"/>
            <a:ext cx="3505494" cy="3785419"/>
          </a:xfrm>
        </p:spPr>
        <p:txBody>
          <a:bodyPr>
            <a:normAutofit/>
          </a:bodyPr>
          <a:lstStyle/>
          <a:p>
            <a:pPr marL="228600" lvl="1">
              <a:spcBef>
                <a:spcPts val="1000"/>
              </a:spcBef>
            </a:pPr>
            <a:r>
              <a:rPr lang="en-US" sz="1900" dirty="0"/>
              <a:t>The 1</a:t>
            </a:r>
            <a:r>
              <a:rPr lang="en-US" sz="1900" baseline="30000" dirty="0"/>
              <a:t>st</a:t>
            </a:r>
            <a:r>
              <a:rPr lang="en-US" sz="1900" dirty="0"/>
              <a:t> phase (1st to 2nd measure) was modeled as linear</a:t>
            </a:r>
          </a:p>
          <a:p>
            <a:pPr marL="228600" lvl="1">
              <a:spcBef>
                <a:spcPts val="1000"/>
              </a:spcBef>
            </a:pPr>
            <a:r>
              <a:rPr lang="en-US" sz="1900" dirty="0"/>
              <a:t>The 2</a:t>
            </a:r>
            <a:r>
              <a:rPr lang="en-US" sz="1900" baseline="30000" dirty="0"/>
              <a:t>nd</a:t>
            </a:r>
            <a:r>
              <a:rPr lang="en-US" sz="1900" dirty="0"/>
              <a:t> phase (2nd to 4th measure) was modeled as linear, quadratic, and negatively-accelerated exponential </a:t>
            </a:r>
          </a:p>
          <a:p>
            <a:pPr marL="685800" lvl="2">
              <a:spcBef>
                <a:spcPts val="1000"/>
              </a:spcBef>
            </a:pPr>
            <a:r>
              <a:rPr lang="en-US" sz="1900" dirty="0"/>
              <a:t>Negatively-accelerated exponential was selected as the best fitting function</a:t>
            </a:r>
          </a:p>
          <a:p>
            <a:endParaRPr lang="en-US" sz="19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908F51B8-5760-4449-9C3D-C21F7392C1A4}"/>
              </a:ext>
            </a:extLst>
          </p:cNvPr>
          <p:cNvPicPr>
            <a:picLocks noChangeAspect="1"/>
          </p:cNvPicPr>
          <p:nvPr/>
        </p:nvPicPr>
        <p:blipFill>
          <a:blip r:embed="rId2"/>
          <a:stretch>
            <a:fillRect/>
          </a:stretch>
        </p:blipFill>
        <p:spPr>
          <a:xfrm>
            <a:off x="5405862" y="1679513"/>
            <a:ext cx="6019331" cy="3495728"/>
          </a:xfrm>
          <a:prstGeom prst="rect">
            <a:avLst/>
          </a:prstGeom>
          <a:effectLst/>
        </p:spPr>
      </p:pic>
    </p:spTree>
    <p:extLst>
      <p:ext uri="{BB962C8B-B14F-4D97-AF65-F5344CB8AC3E}">
        <p14:creationId xmlns:p14="http://schemas.microsoft.com/office/powerpoint/2010/main" val="219959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6C51-EBAB-6641-8291-7D0642463218}"/>
              </a:ext>
            </a:extLst>
          </p:cNvPr>
          <p:cNvSpPr>
            <a:spLocks noGrp="1"/>
          </p:cNvSpPr>
          <p:nvPr>
            <p:ph type="title"/>
          </p:nvPr>
        </p:nvSpPr>
        <p:spPr/>
        <p:txBody>
          <a:bodyPr/>
          <a:lstStyle/>
          <a:p>
            <a:r>
              <a:rPr lang="en-US" dirty="0"/>
              <a:t>Linking the Two Phases of 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D604C5-3B2D-F946-A01B-F828FEAD4EB5}"/>
                  </a:ext>
                </a:extLst>
              </p:cNvPr>
              <p:cNvSpPr>
                <a:spLocks noGrp="1"/>
              </p:cNvSpPr>
              <p:nvPr>
                <p:ph idx="1"/>
              </p:nvPr>
            </p:nvSpPr>
            <p:spPr/>
            <p:txBody>
              <a:bodyPr/>
              <a:lstStyle/>
              <a:p>
                <a:r>
                  <a:rPr lang="en-US" dirty="0"/>
                  <a:t>The parameter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𝜏</m:t>
                        </m:r>
                      </m:e>
                      <m:sub>
                        <m:r>
                          <a:rPr lang="en-US">
                            <a:latin typeface="Cambria Math" panose="02040503050406030204" pitchFamily="18" charset="0"/>
                          </a:rPr>
                          <m:t>𝑑𝑖</m:t>
                        </m:r>
                      </m:sub>
                    </m:sSub>
                  </m:oMath>
                </a14:m>
                <a:r>
                  <a:rPr lang="en-US" dirty="0"/>
                  <a:t> represents the continuous transition from the first phase to the second phase, specific to the </a:t>
                </a:r>
                <a14:m>
                  <m:oMath xmlns:m="http://schemas.openxmlformats.org/officeDocument/2006/math">
                    <m:r>
                      <a:rPr lang="en-US" i="1" dirty="0">
                        <a:latin typeface="Cambria Math" panose="02040503050406030204" pitchFamily="18" charset="0"/>
                      </a:rPr>
                      <m:t>𝑑</m:t>
                    </m:r>
                  </m:oMath>
                </a14:m>
                <a:r>
                  <a:rPr lang="en-US" baseline="30000" dirty="0" err="1"/>
                  <a:t>th</a:t>
                </a:r>
                <a:r>
                  <a:rPr lang="en-US" dirty="0"/>
                  <a:t> day and the </a:t>
                </a:r>
                <a14:m>
                  <m:oMath xmlns:m="http://schemas.openxmlformats.org/officeDocument/2006/math">
                    <m:r>
                      <a:rPr lang="en-US" i="1" dirty="0">
                        <a:latin typeface="Cambria Math" panose="02040503050406030204" pitchFamily="18" charset="0"/>
                      </a:rPr>
                      <m:t>𝑖</m:t>
                    </m:r>
                  </m:oMath>
                </a14:m>
                <a:r>
                  <a:rPr lang="en-US" baseline="30000" dirty="0" err="1"/>
                  <a:t>th</a:t>
                </a:r>
                <a:r>
                  <a:rPr lang="en-US" dirty="0"/>
                  <a:t> individual</a:t>
                </a:r>
              </a:p>
              <a:p>
                <a:endParaRPr lang="en-US" dirty="0"/>
              </a:p>
            </p:txBody>
          </p:sp>
        </mc:Choice>
        <mc:Fallback>
          <p:sp>
            <p:nvSpPr>
              <p:cNvPr id="3" name="Content Placeholder 2">
                <a:extLst>
                  <a:ext uri="{FF2B5EF4-FFF2-40B4-BE49-F238E27FC236}">
                    <a16:creationId xmlns:a16="http://schemas.microsoft.com/office/drawing/2014/main" id="{F7D604C5-3B2D-F946-A01B-F828FEAD4EB5}"/>
                  </a:ext>
                </a:extLst>
              </p:cNvPr>
              <p:cNvSpPr>
                <a:spLocks noGrp="1" noRot="1" noChangeAspect="1" noMove="1" noResize="1" noEditPoints="1" noAdjustHandles="1" noChangeArrowheads="1" noChangeShapeType="1" noTextEdit="1"/>
              </p:cNvSpPr>
              <p:nvPr>
                <p:ph idx="1"/>
              </p:nvPr>
            </p:nvSpPr>
            <p:spPr>
              <a:blipFill>
                <a:blip r:embed="rId2"/>
                <a:stretch>
                  <a:fillRect l="-1086" t="-2326" r="-724"/>
                </a:stretch>
              </a:blipFill>
            </p:spPr>
            <p:txBody>
              <a:bodyPr/>
              <a:lstStyle/>
              <a:p>
                <a:r>
                  <a:rPr lang="en-US">
                    <a:noFill/>
                  </a:rPr>
                  <a:t> </a:t>
                </a:r>
              </a:p>
            </p:txBody>
          </p:sp>
        </mc:Fallback>
      </mc:AlternateContent>
    </p:spTree>
    <p:extLst>
      <p:ext uri="{BB962C8B-B14F-4D97-AF65-F5344CB8AC3E}">
        <p14:creationId xmlns:p14="http://schemas.microsoft.com/office/powerpoint/2010/main" val="253389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6EF-D28B-3848-847F-1457207DDA19}"/>
              </a:ext>
            </a:extLst>
          </p:cNvPr>
          <p:cNvSpPr>
            <a:spLocks noGrp="1"/>
          </p:cNvSpPr>
          <p:nvPr>
            <p:ph type="title"/>
          </p:nvPr>
        </p:nvSpPr>
        <p:spPr/>
        <p:txBody>
          <a:bodyPr/>
          <a:lstStyle/>
          <a:p>
            <a:r>
              <a:rPr lang="en-US" dirty="0"/>
              <a:t>The Two-phase Unconditional Multilevel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0E223B-2897-5145-9BCF-40F0907D6D10}"/>
                  </a:ext>
                </a:extLst>
              </p:cNvPr>
              <p:cNvSpPr>
                <a:spLocks noGrp="1"/>
              </p:cNvSpPr>
              <p:nvPr>
                <p:ph idx="1"/>
              </p:nvPr>
            </p:nvSpPr>
            <p:spPr/>
            <p:txBody>
              <a:bodyPr>
                <a:normAutofit lnSpcReduction="10000"/>
              </a:bodyPr>
              <a:lstStyle/>
              <a:p>
                <a:pPr marL="0" indent="0">
                  <a:buNone/>
                </a:pPr>
                <a:r>
                  <a:rPr lang="en-US" dirty="0"/>
                  <a:t>For </a:t>
                </a:r>
                <a14:m>
                  <m:oMath xmlns:m="http://schemas.openxmlformats.org/officeDocument/2006/math">
                    <m:sSub>
                      <m:sSubPr>
                        <m:ctrlPr>
                          <a:rPr lang="en-US" i="1"/>
                        </m:ctrlPr>
                      </m:sSubPr>
                      <m:e>
                        <m:r>
                          <a:rPr lang="en-US" i="1"/>
                          <m:t>𝑡𝑖𝑚𝑒</m:t>
                        </m:r>
                      </m:e>
                      <m:sub>
                        <m:r>
                          <a:rPr lang="en-US" i="1"/>
                          <m:t>𝑠𝑑𝑖</m:t>
                        </m:r>
                      </m:sub>
                    </m:sSub>
                    <m:r>
                      <a:rPr lang="en-US" i="1"/>
                      <m:t>≤</m:t>
                    </m:r>
                    <m:sSub>
                      <m:sSubPr>
                        <m:ctrlPr>
                          <a:rPr lang="en-US" i="1"/>
                        </m:ctrlPr>
                      </m:sSubPr>
                      <m:e>
                        <m:r>
                          <a:rPr lang="en-US" i="1"/>
                          <m:t>𝜏</m:t>
                        </m:r>
                      </m:e>
                      <m:sub>
                        <m:r>
                          <a:rPr lang="en-US" i="1"/>
                          <m:t>𝑑𝑖</m:t>
                        </m:r>
                      </m:sub>
                    </m:sSub>
                  </m:oMath>
                </a14:m>
                <a:r>
                  <a:rPr lang="en-US" dirty="0">
                    <a:effectLst/>
                  </a:rPr>
                  <a:t> </a:t>
                </a:r>
                <a:r>
                  <a:rPr lang="en-US" dirty="0"/>
                  <a:t>(linear change): </a:t>
                </a:r>
              </a:p>
              <a:p>
                <a:pPr marL="0" indent="0" algn="ctr">
                  <a:buNone/>
                </a:pPr>
                <a:r>
                  <a:rPr lang="en-US" dirty="0" err="1"/>
                  <a:t>LogCortisol</a:t>
                </a:r>
                <a:r>
                  <a:rPr lang="en-US" baseline="-25000" dirty="0" err="1"/>
                  <a:t>sdi</a:t>
                </a:r>
                <a:r>
                  <a:rPr lang="en-US" dirty="0"/>
                  <a:t> = </a:t>
                </a:r>
                <a14:m>
                  <m:oMath xmlns:m="http://schemas.openxmlformats.org/officeDocument/2006/math">
                    <m:sSub>
                      <m:sSubPr>
                        <m:ctrlPr>
                          <a:rPr lang="en-US" i="1"/>
                        </m:ctrlPr>
                      </m:sSubPr>
                      <m:e>
                        <m:r>
                          <a:rPr lang="en-US" i="1"/>
                          <m:t>𝛽</m:t>
                        </m:r>
                      </m:e>
                      <m:sub>
                        <m:r>
                          <a:rPr lang="en-US" i="1"/>
                          <m:t>10</m:t>
                        </m:r>
                        <m:r>
                          <a:rPr lang="en-US" i="1"/>
                          <m:t>𝑖</m:t>
                        </m:r>
                      </m:sub>
                    </m:sSub>
                    <m:r>
                      <a:rPr lang="en-US" i="1"/>
                      <m:t>+</m:t>
                    </m:r>
                    <m:sSub>
                      <m:sSubPr>
                        <m:ctrlPr>
                          <a:rPr lang="en-US" i="1"/>
                        </m:ctrlPr>
                      </m:sSubPr>
                      <m:e>
                        <m:r>
                          <a:rPr lang="en-US" i="1"/>
                          <m:t>𝛽</m:t>
                        </m:r>
                      </m:e>
                      <m:sub>
                        <m:r>
                          <a:rPr lang="en-US" i="1"/>
                          <m:t>11</m:t>
                        </m:r>
                        <m:r>
                          <a:rPr lang="en-US" i="1"/>
                          <m:t>𝑖</m:t>
                        </m:r>
                      </m:sub>
                    </m:sSub>
                    <m:sSub>
                      <m:sSubPr>
                        <m:ctrlPr>
                          <a:rPr lang="en-US" i="1"/>
                        </m:ctrlPr>
                      </m:sSubPr>
                      <m:e>
                        <m:r>
                          <a:rPr lang="en-US" i="1"/>
                          <m:t>𝑡𝑖𝑚𝑒</m:t>
                        </m:r>
                      </m:e>
                      <m:sub>
                        <m:r>
                          <a:rPr lang="en-US" i="1"/>
                          <m:t>𝑠𝑑𝑖</m:t>
                        </m:r>
                      </m:sub>
                    </m:sSub>
                    <m:r>
                      <a:rPr lang="en-US" i="1"/>
                      <m:t>+</m:t>
                    </m:r>
                    <m:sSub>
                      <m:sSubPr>
                        <m:ctrlPr>
                          <a:rPr lang="en-US" i="1"/>
                        </m:ctrlPr>
                      </m:sSubPr>
                      <m:e>
                        <m:r>
                          <a:rPr lang="en-US" i="1"/>
                          <m:t>𝜀</m:t>
                        </m:r>
                      </m:e>
                      <m:sub>
                        <m:r>
                          <a:rPr lang="en-US" i="1"/>
                          <m:t>𝑠𝑑𝑖</m:t>
                        </m:r>
                      </m:sub>
                    </m:sSub>
                  </m:oMath>
                </a14:m>
                <a:r>
                  <a:rPr lang="en-US" dirty="0"/>
                  <a:t>,</a:t>
                </a:r>
              </a:p>
              <a:p>
                <a:pPr marL="0" indent="0" algn="ctr">
                  <a:buNone/>
                </a:pPr>
                <a:r>
                  <a:rPr lang="en-US" dirty="0"/>
                  <a:t>where </a:t>
                </a:r>
                <a14:m>
                  <m:oMath xmlns:m="http://schemas.openxmlformats.org/officeDocument/2006/math">
                    <m:r>
                      <a:rPr lang="en-US" i="1" dirty="0" smtClean="0">
                        <a:latin typeface="Cambria Math" panose="02040503050406030204" pitchFamily="18" charset="0"/>
                      </a:rPr>
                      <m:t>𝑠</m:t>
                    </m:r>
                  </m:oMath>
                </a14:m>
                <a:r>
                  <a:rPr lang="en-US" dirty="0"/>
                  <a:t> = sample, </a:t>
                </a:r>
                <a14:m>
                  <m:oMath xmlns:m="http://schemas.openxmlformats.org/officeDocument/2006/math">
                    <m:r>
                      <a:rPr lang="en-US" i="1" dirty="0" smtClean="0">
                        <a:latin typeface="Cambria Math" panose="02040503050406030204" pitchFamily="18" charset="0"/>
                      </a:rPr>
                      <m:t>𝑑</m:t>
                    </m:r>
                  </m:oMath>
                </a14:m>
                <a:r>
                  <a:rPr lang="en-US" dirty="0"/>
                  <a:t>= day, and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m:t>
                    </m:r>
                  </m:oMath>
                </a14:m>
                <a:r>
                  <a:rPr lang="en-US" dirty="0"/>
                  <a:t>= individual</a:t>
                </a:r>
              </a:p>
              <a:p>
                <a:pPr marL="0" indent="0" algn="ctr">
                  <a:buNone/>
                </a:pPr>
                <a:endParaRPr lang="en-US" dirty="0"/>
              </a:p>
              <a:p>
                <a:pPr>
                  <a:spcBef>
                    <a:spcPts val="0"/>
                  </a:spcBef>
                </a:pPr>
                <a:r>
                  <a:rPr lang="en-US" sz="2400" dirty="0" err="1"/>
                  <a:t>LogCortisol</a:t>
                </a:r>
                <a:r>
                  <a:rPr lang="en-US" sz="2400" baseline="-25000" dirty="0" err="1"/>
                  <a:t>sdi</a:t>
                </a:r>
                <a:r>
                  <a:rPr lang="en-US" sz="2400" dirty="0"/>
                  <a:t>: the log of the salivary cortisol measure, specific to the </a:t>
                </a:r>
                <a14:m>
                  <m:oMath xmlns:m="http://schemas.openxmlformats.org/officeDocument/2006/math">
                    <m:r>
                      <a:rPr lang="en-US" sz="2400" i="1" dirty="0" smtClean="0">
                        <a:latin typeface="Cambria Math" panose="02040503050406030204" pitchFamily="18" charset="0"/>
                      </a:rPr>
                      <m:t>𝑠</m:t>
                    </m:r>
                  </m:oMath>
                </a14:m>
                <a:r>
                  <a:rPr lang="en-US" sz="2400" baseline="30000" dirty="0" err="1"/>
                  <a:t>th</a:t>
                </a:r>
                <a:r>
                  <a:rPr lang="en-US" sz="2400" dirty="0"/>
                  <a:t> sample, the </a:t>
                </a:r>
                <a14:m>
                  <m:oMath xmlns:m="http://schemas.openxmlformats.org/officeDocument/2006/math">
                    <m:r>
                      <a:rPr lang="en-US" sz="2400" i="1" dirty="0" smtClean="0">
                        <a:latin typeface="Cambria Math" panose="02040503050406030204" pitchFamily="18" charset="0"/>
                      </a:rPr>
                      <m:t>𝑑</m:t>
                    </m:r>
                  </m:oMath>
                </a14:m>
                <a:r>
                  <a:rPr lang="en-US" sz="2400" baseline="30000" dirty="0" err="1"/>
                  <a:t>th</a:t>
                </a:r>
                <a:r>
                  <a:rPr lang="en-US" sz="2400" dirty="0"/>
                  <a:t> day, and the </a:t>
                </a:r>
                <a14:m>
                  <m:oMath xmlns:m="http://schemas.openxmlformats.org/officeDocument/2006/math">
                    <m:r>
                      <a:rPr lang="en-US" sz="2400" i="1" dirty="0" smtClean="0">
                        <a:latin typeface="Cambria Math" panose="02040503050406030204" pitchFamily="18" charset="0"/>
                      </a:rPr>
                      <m:t>𝑖</m:t>
                    </m:r>
                  </m:oMath>
                </a14:m>
                <a:r>
                  <a:rPr lang="en-US" sz="2400" baseline="30000" dirty="0" err="1"/>
                  <a:t>th</a:t>
                </a:r>
                <a:r>
                  <a:rPr lang="en-US" sz="2400" dirty="0"/>
                  <a:t> individual</a:t>
                </a:r>
              </a:p>
              <a:p>
                <a:pPr>
                  <a:spcBef>
                    <a:spcPts val="0"/>
                  </a:spcBef>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10</m:t>
                        </m:r>
                        <m:r>
                          <a:rPr lang="en-US" sz="2400" i="1">
                            <a:latin typeface="Cambria Math" panose="02040503050406030204" pitchFamily="18" charset="0"/>
                          </a:rPr>
                          <m:t>𝑖</m:t>
                        </m:r>
                      </m:sub>
                    </m:sSub>
                  </m:oMath>
                </a14:m>
                <a:r>
                  <a:rPr lang="en-US" sz="2400" dirty="0"/>
                  <a:t>: the individual-specific intercept representing the log-cortisol response at the time of the 2</a:t>
                </a:r>
                <a:r>
                  <a:rPr lang="en-US" sz="2400" baseline="30000" dirty="0"/>
                  <a:t>nd</a:t>
                </a:r>
                <a:r>
                  <a:rPr lang="en-US" sz="2400" dirty="0"/>
                  <a:t> morning sample</a:t>
                </a:r>
              </a:p>
              <a:p>
                <a:pPr>
                  <a:spcBef>
                    <a:spcPts val="0"/>
                  </a:spcBef>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11</m:t>
                        </m:r>
                        <m:r>
                          <a:rPr lang="en-US" sz="2400" i="1">
                            <a:latin typeface="Cambria Math" panose="02040503050406030204" pitchFamily="18" charset="0"/>
                          </a:rPr>
                          <m:t>𝑖</m:t>
                        </m:r>
                      </m:sub>
                    </m:sSub>
                  </m:oMath>
                </a14:m>
                <a:r>
                  <a:rPr lang="en-US" sz="2400" dirty="0"/>
                  <a:t>: the slope of the linear change from the 1</a:t>
                </a:r>
                <a:r>
                  <a:rPr lang="en-US" sz="2400" baseline="30000" dirty="0"/>
                  <a:t>st</a:t>
                </a:r>
                <a:r>
                  <a:rPr lang="en-US" sz="2400" dirty="0"/>
                  <a:t> to the 2</a:t>
                </a:r>
                <a:r>
                  <a:rPr lang="en-US" sz="2400" baseline="30000" dirty="0"/>
                  <a:t>nd</a:t>
                </a:r>
                <a:r>
                  <a:rPr lang="en-US" sz="2400" dirty="0"/>
                  <a:t> morning sample (aka the cortisol awakening response (CAR))</a:t>
                </a:r>
              </a:p>
              <a:p>
                <a:pPr>
                  <a:spcBef>
                    <a:spcPts val="0"/>
                  </a:spcBef>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𝑡𝑖𝑚𝑒</m:t>
                        </m:r>
                      </m:e>
                      <m:sub>
                        <m:r>
                          <a:rPr lang="en-US" sz="2400" i="1">
                            <a:latin typeface="Cambria Math" panose="02040503050406030204" pitchFamily="18" charset="0"/>
                          </a:rPr>
                          <m:t>𝑠𝑑𝑖</m:t>
                        </m:r>
                      </m:sub>
                    </m:sSub>
                  </m:oMath>
                </a14:m>
                <a:r>
                  <a:rPr lang="en-US" sz="2400" dirty="0"/>
                  <a:t>: time (in hours) since waking on day </a:t>
                </a:r>
                <a14:m>
                  <m:oMath xmlns:m="http://schemas.openxmlformats.org/officeDocument/2006/math">
                    <m:r>
                      <a:rPr lang="en-US" sz="2400" i="1" dirty="0">
                        <a:latin typeface="Cambria Math" panose="02040503050406030204" pitchFamily="18" charset="0"/>
                      </a:rPr>
                      <m:t>𝑑</m:t>
                    </m:r>
                  </m:oMath>
                </a14:m>
                <a:r>
                  <a:rPr lang="en-US" sz="2400" dirty="0"/>
                  <a:t> for individual </a:t>
                </a:r>
                <a14:m>
                  <m:oMath xmlns:m="http://schemas.openxmlformats.org/officeDocument/2006/math">
                    <m:r>
                      <a:rPr lang="en-US" sz="2400" i="1" dirty="0">
                        <a:latin typeface="Cambria Math" panose="02040503050406030204" pitchFamily="18" charset="0"/>
                      </a:rPr>
                      <m:t>𝑖</m:t>
                    </m:r>
                  </m:oMath>
                </a14:m>
                <a:endParaRPr lang="en-US" sz="2400" dirty="0"/>
              </a:p>
              <a:p>
                <a:pPr>
                  <a:spcBef>
                    <a:spcPts val="0"/>
                  </a:spcBef>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𝑠𝑑𝑖</m:t>
                        </m:r>
                      </m:sub>
                    </m:sSub>
                  </m:oMath>
                </a14:m>
                <a:r>
                  <a:rPr lang="en-US" sz="2400" dirty="0"/>
                  <a:t>: the sample-, day- and individual-specific residual</a:t>
                </a:r>
              </a:p>
            </p:txBody>
          </p:sp>
        </mc:Choice>
        <mc:Fallback>
          <p:sp>
            <p:nvSpPr>
              <p:cNvPr id="3" name="Content Placeholder 2">
                <a:extLst>
                  <a:ext uri="{FF2B5EF4-FFF2-40B4-BE49-F238E27FC236}">
                    <a16:creationId xmlns:a16="http://schemas.microsoft.com/office/drawing/2014/main" id="{760E223B-2897-5145-9BCF-40F0907D6D10}"/>
                  </a:ext>
                </a:extLst>
              </p:cNvPr>
              <p:cNvSpPr>
                <a:spLocks noGrp="1" noRot="1" noChangeAspect="1" noMove="1" noResize="1" noEditPoints="1" noAdjustHandles="1" noChangeArrowheads="1" noChangeShapeType="1" noTextEdit="1"/>
              </p:cNvSpPr>
              <p:nvPr>
                <p:ph idx="1"/>
              </p:nvPr>
            </p:nvSpPr>
            <p:spPr>
              <a:blipFill>
                <a:blip r:embed="rId2"/>
                <a:stretch>
                  <a:fillRect l="-1206" t="-3198"/>
                </a:stretch>
              </a:blipFill>
            </p:spPr>
            <p:txBody>
              <a:bodyPr/>
              <a:lstStyle/>
              <a:p>
                <a:r>
                  <a:rPr lang="en-US">
                    <a:noFill/>
                  </a:rPr>
                  <a:t> </a:t>
                </a:r>
              </a:p>
            </p:txBody>
          </p:sp>
        </mc:Fallback>
      </mc:AlternateContent>
    </p:spTree>
    <p:extLst>
      <p:ext uri="{BB962C8B-B14F-4D97-AF65-F5344CB8AC3E}">
        <p14:creationId xmlns:p14="http://schemas.microsoft.com/office/powerpoint/2010/main" val="267042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6EF-D28B-3848-847F-1457207DDA19}"/>
              </a:ext>
            </a:extLst>
          </p:cNvPr>
          <p:cNvSpPr>
            <a:spLocks noGrp="1"/>
          </p:cNvSpPr>
          <p:nvPr>
            <p:ph type="title"/>
          </p:nvPr>
        </p:nvSpPr>
        <p:spPr/>
        <p:txBody>
          <a:bodyPr/>
          <a:lstStyle/>
          <a:p>
            <a:r>
              <a:rPr lang="en-US" dirty="0"/>
              <a:t>The Two-phase Unconditional Multilevel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0E223B-2897-5145-9BCF-40F0907D6D10}"/>
                  </a:ext>
                </a:extLst>
              </p:cNvPr>
              <p:cNvSpPr>
                <a:spLocks noGrp="1"/>
              </p:cNvSpPr>
              <p:nvPr>
                <p:ph idx="1"/>
              </p:nvPr>
            </p:nvSpPr>
            <p:spPr/>
            <p:txBody>
              <a:bodyPr/>
              <a:lstStyle/>
              <a:p>
                <a:pPr marL="0" indent="0">
                  <a:buNone/>
                </a:pPr>
                <a:r>
                  <a:rPr lang="en-US" dirty="0"/>
                  <a:t>For </a:t>
                </a:r>
                <a14:m>
                  <m:oMath xmlns:m="http://schemas.openxmlformats.org/officeDocument/2006/math">
                    <m:sSub>
                      <m:sSubPr>
                        <m:ctrlPr>
                          <a:rPr lang="en-US" i="1"/>
                        </m:ctrlPr>
                      </m:sSubPr>
                      <m:e>
                        <m:r>
                          <a:rPr lang="en-US" i="1"/>
                          <m:t>𝑡𝑖𝑚𝑒</m:t>
                        </m:r>
                      </m:e>
                      <m:sub>
                        <m:r>
                          <a:rPr lang="en-US" i="1"/>
                          <m:t>𝑠𝑑𝑖</m:t>
                        </m:r>
                      </m:sub>
                    </m:sSub>
                    <m:r>
                      <a:rPr lang="en-US" i="1"/>
                      <m:t>&gt;</m:t>
                    </m:r>
                    <m:sSub>
                      <m:sSubPr>
                        <m:ctrlPr>
                          <a:rPr lang="en-US" i="1"/>
                        </m:ctrlPr>
                      </m:sSubPr>
                      <m:e>
                        <m:r>
                          <a:rPr lang="en-US" i="1"/>
                          <m:t>𝜏</m:t>
                        </m:r>
                      </m:e>
                      <m:sub>
                        <m:r>
                          <a:rPr lang="en-US" i="1"/>
                          <m:t>𝑑𝑖</m:t>
                        </m:r>
                      </m:sub>
                    </m:sSub>
                  </m:oMath>
                </a14:m>
                <a:r>
                  <a:rPr lang="en-US" dirty="0">
                    <a:effectLst/>
                  </a:rPr>
                  <a:t> </a:t>
                </a:r>
                <a:r>
                  <a:rPr lang="en-US" dirty="0"/>
                  <a:t>(negatively-accelerating exponential change): </a:t>
                </a:r>
              </a:p>
              <a:p>
                <a:pPr marL="0" indent="0" algn="ctr">
                  <a:buNone/>
                </a:pPr>
                <a:r>
                  <a:rPr lang="en-US" sz="2400" dirty="0" err="1"/>
                  <a:t>LogCortisol</a:t>
                </a:r>
                <a:r>
                  <a:rPr lang="en-US" sz="2400" baseline="-25000" dirty="0" err="1"/>
                  <a:t>sdi</a:t>
                </a:r>
                <a:r>
                  <a:rPr lang="en-US" sz="2400" dirty="0"/>
                  <a:t> =</a:t>
                </a:r>
                <a14:m>
                  <m:oMath xmlns:m="http://schemas.openxmlformats.org/officeDocument/2006/math">
                    <m:sSub>
                      <m:sSubPr>
                        <m:ctrlPr>
                          <a:rPr lang="en-US" sz="2400" i="1"/>
                        </m:ctrlPr>
                      </m:sSubPr>
                      <m:e>
                        <m:r>
                          <a:rPr lang="en-US" sz="2400" i="1"/>
                          <m:t>𝛽</m:t>
                        </m:r>
                      </m:e>
                      <m:sub>
                        <m:r>
                          <a:rPr lang="en-US" sz="2400" i="1"/>
                          <m:t>21</m:t>
                        </m:r>
                        <m:r>
                          <a:rPr lang="en-US" sz="2400" i="1"/>
                          <m:t>𝑖</m:t>
                        </m:r>
                      </m:sub>
                    </m:sSub>
                    <m:r>
                      <a:rPr lang="en-US" sz="2400" i="1"/>
                      <m:t>−</m:t>
                    </m:r>
                    <m:d>
                      <m:dPr>
                        <m:ctrlPr>
                          <a:rPr lang="en-US" sz="2400" i="1"/>
                        </m:ctrlPr>
                      </m:dPr>
                      <m:e>
                        <m:sSub>
                          <m:sSubPr>
                            <m:ctrlPr>
                              <a:rPr lang="en-US" sz="2400" i="1"/>
                            </m:ctrlPr>
                          </m:sSubPr>
                          <m:e>
                            <m:r>
                              <a:rPr lang="en-US" sz="2400" i="1"/>
                              <m:t>𝛽</m:t>
                            </m:r>
                          </m:e>
                          <m:sub>
                            <m:r>
                              <a:rPr lang="en-US" sz="2400" i="1"/>
                              <m:t>21</m:t>
                            </m:r>
                            <m:r>
                              <a:rPr lang="en-US" sz="2400" i="1"/>
                              <m:t>𝑖</m:t>
                            </m:r>
                          </m:sub>
                        </m:sSub>
                        <m:r>
                          <a:rPr lang="en-US" sz="2400" i="1"/>
                          <m:t>−</m:t>
                        </m:r>
                        <m:d>
                          <m:dPr>
                            <m:ctrlPr>
                              <a:rPr lang="en-US" sz="2400" i="1"/>
                            </m:ctrlPr>
                          </m:dPr>
                          <m:e>
                            <m:f>
                              <m:fPr>
                                <m:ctrlPr>
                                  <a:rPr lang="en-US" sz="2400" i="1"/>
                                </m:ctrlPr>
                              </m:fPr>
                              <m:num>
                                <m:sSub>
                                  <m:sSubPr>
                                    <m:ctrlPr>
                                      <a:rPr lang="en-US" sz="2400" i="1"/>
                                    </m:ctrlPr>
                                  </m:sSubPr>
                                  <m:e>
                                    <m:r>
                                      <a:rPr lang="en-US" sz="2400" i="1"/>
                                      <m:t>𝛽</m:t>
                                    </m:r>
                                  </m:e>
                                  <m:sub>
                                    <m:r>
                                      <a:rPr lang="en-US" sz="2400" i="1"/>
                                      <m:t>10</m:t>
                                    </m:r>
                                    <m:r>
                                      <a:rPr lang="en-US" sz="2400" i="1"/>
                                      <m:t>𝑖</m:t>
                                    </m:r>
                                  </m:sub>
                                </m:sSub>
                                <m:r>
                                  <a:rPr lang="en-US" sz="2400" i="1"/>
                                  <m:t>+</m:t>
                                </m:r>
                                <m:sSub>
                                  <m:sSubPr>
                                    <m:ctrlPr>
                                      <a:rPr lang="en-US" sz="2400" i="1"/>
                                    </m:ctrlPr>
                                  </m:sSubPr>
                                  <m:e>
                                    <m:r>
                                      <a:rPr lang="en-US" sz="2400" i="1"/>
                                      <m:t>𝛽</m:t>
                                    </m:r>
                                  </m:e>
                                  <m:sub>
                                    <m:r>
                                      <a:rPr lang="en-US" sz="2400" i="1"/>
                                      <m:t>11</m:t>
                                    </m:r>
                                    <m:r>
                                      <a:rPr lang="en-US" sz="2400" i="1"/>
                                      <m:t>𝑖</m:t>
                                    </m:r>
                                  </m:sub>
                                </m:sSub>
                                <m:r>
                                  <a:rPr lang="en-US" sz="2400" i="1"/>
                                  <m:t>𝜏</m:t>
                                </m:r>
                                <m:r>
                                  <a:rPr lang="en-US" sz="2400" i="1"/>
                                  <m:t>−</m:t>
                                </m:r>
                                <m:sSub>
                                  <m:sSubPr>
                                    <m:ctrlPr>
                                      <a:rPr lang="en-US" sz="2400" i="1"/>
                                    </m:ctrlPr>
                                  </m:sSubPr>
                                  <m:e>
                                    <m:r>
                                      <a:rPr lang="en-US" sz="2400" i="1"/>
                                      <m:t>𝛽</m:t>
                                    </m:r>
                                  </m:e>
                                  <m:sub>
                                    <m:r>
                                      <a:rPr lang="en-US" sz="2400" i="1"/>
                                      <m:t>21</m:t>
                                    </m:r>
                                    <m:r>
                                      <a:rPr lang="en-US" sz="2400" i="1"/>
                                      <m:t>𝑖</m:t>
                                    </m:r>
                                  </m:sub>
                                </m:sSub>
                                <m:d>
                                  <m:dPr>
                                    <m:ctrlPr>
                                      <a:rPr lang="en-US" sz="2400" i="1"/>
                                    </m:ctrlPr>
                                  </m:dPr>
                                  <m:e>
                                    <m:r>
                                      <a:rPr lang="en-US" sz="2400" i="1"/>
                                      <m:t>1−</m:t>
                                    </m:r>
                                    <m:r>
                                      <a:rPr lang="en-US" sz="2400" i="1"/>
                                      <m:t>𝑒𝑥𝑝</m:t>
                                    </m:r>
                                    <m:d>
                                      <m:dPr>
                                        <m:begChr m:val="{"/>
                                        <m:endChr m:val="}"/>
                                        <m:ctrlPr>
                                          <a:rPr lang="en-US" sz="2400" i="1"/>
                                        </m:ctrlPr>
                                      </m:dPr>
                                      <m:e>
                                        <m:sSub>
                                          <m:sSubPr>
                                            <m:ctrlPr>
                                              <a:rPr lang="en-US" sz="2400" i="1"/>
                                            </m:ctrlPr>
                                          </m:sSubPr>
                                          <m:e>
                                            <m:r>
                                              <a:rPr lang="en-US" sz="2400" i="1"/>
                                              <m:t>𝛽</m:t>
                                            </m:r>
                                          </m:e>
                                          <m:sub>
                                            <m:r>
                                              <a:rPr lang="en-US" sz="2400" i="1"/>
                                              <m:t>22</m:t>
                                            </m:r>
                                          </m:sub>
                                        </m:sSub>
                                      </m:e>
                                    </m:d>
                                  </m:e>
                                </m:d>
                              </m:num>
                              <m:den>
                                <m:r>
                                  <a:rPr lang="en-US" sz="2400" i="1"/>
                                  <m:t>𝑒𝑥𝑝</m:t>
                                </m:r>
                                <m:d>
                                  <m:dPr>
                                    <m:begChr m:val="{"/>
                                    <m:endChr m:val="}"/>
                                    <m:ctrlPr>
                                      <a:rPr lang="en-US" sz="2400" i="1"/>
                                    </m:ctrlPr>
                                  </m:dPr>
                                  <m:e>
                                    <m:r>
                                      <a:rPr lang="en-US" sz="2400" i="1"/>
                                      <m:t>−</m:t>
                                    </m:r>
                                    <m:sSub>
                                      <m:sSubPr>
                                        <m:ctrlPr>
                                          <a:rPr lang="en-US" sz="2400" i="1"/>
                                        </m:ctrlPr>
                                      </m:sSubPr>
                                      <m:e>
                                        <m:r>
                                          <a:rPr lang="en-US" sz="2400" i="1"/>
                                          <m:t>𝛽</m:t>
                                        </m:r>
                                      </m:e>
                                      <m:sub>
                                        <m:r>
                                          <a:rPr lang="en-US" sz="2400" i="1"/>
                                          <m:t>22</m:t>
                                        </m:r>
                                      </m:sub>
                                    </m:sSub>
                                    <m:r>
                                      <a:rPr lang="en-US" sz="2400" i="1"/>
                                      <m:t>𝜏</m:t>
                                    </m:r>
                                  </m:e>
                                </m:d>
                              </m:den>
                            </m:f>
                          </m:e>
                        </m:d>
                      </m:e>
                    </m:d>
                    <m:r>
                      <a:rPr lang="en-US" sz="2400" i="1"/>
                      <m:t>𝑒𝑥𝑝</m:t>
                    </m:r>
                    <m:d>
                      <m:dPr>
                        <m:begChr m:val="{"/>
                        <m:endChr m:val="}"/>
                        <m:ctrlPr>
                          <a:rPr lang="en-US" sz="2400" i="1"/>
                        </m:ctrlPr>
                      </m:dPr>
                      <m:e>
                        <m:r>
                          <a:rPr lang="en-US" sz="2400" i="1"/>
                          <m:t>−</m:t>
                        </m:r>
                        <m:sSub>
                          <m:sSubPr>
                            <m:ctrlPr>
                              <a:rPr lang="en-US" sz="2400" i="1"/>
                            </m:ctrlPr>
                          </m:sSubPr>
                          <m:e>
                            <m:r>
                              <a:rPr lang="en-US" sz="2400" i="1"/>
                              <m:t>𝛽</m:t>
                            </m:r>
                          </m:e>
                          <m:sub>
                            <m:r>
                              <a:rPr lang="en-US" sz="2400" i="1"/>
                              <m:t>22</m:t>
                            </m:r>
                          </m:sub>
                        </m:sSub>
                        <m:sSub>
                          <m:sSubPr>
                            <m:ctrlPr>
                              <a:rPr lang="en-US" sz="2400" i="1"/>
                            </m:ctrlPr>
                          </m:sSubPr>
                          <m:e>
                            <m:r>
                              <a:rPr lang="en-US" sz="2400" i="1"/>
                              <m:t>𝑡𝑖𝑚𝑒</m:t>
                            </m:r>
                          </m:e>
                          <m:sub>
                            <m:r>
                              <a:rPr lang="en-US" sz="2400" i="1"/>
                              <m:t>𝑠𝑑𝑖</m:t>
                            </m:r>
                          </m:sub>
                        </m:sSub>
                      </m:e>
                    </m:d>
                  </m:oMath>
                </a14:m>
                <a:endParaRPr lang="en-US" sz="240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10</m:t>
                        </m:r>
                        <m:r>
                          <a:rPr lang="en-US" i="1">
                            <a:latin typeface="Cambria Math" panose="02040503050406030204" pitchFamily="18" charset="0"/>
                          </a:rPr>
                          <m:t>𝑖</m:t>
                        </m:r>
                      </m:sub>
                    </m:sSub>
                  </m:oMath>
                </a14:m>
                <a:r>
                  <a:rPr lang="en-US" dirty="0"/>
                  <a:t>: the individual-specific intercept representing the log-cortisol response at the time of the 2</a:t>
                </a:r>
                <a:r>
                  <a:rPr lang="en-US" baseline="30000" dirty="0"/>
                  <a:t>nd</a:t>
                </a:r>
                <a:r>
                  <a:rPr lang="en-US" dirty="0"/>
                  <a:t> morning sample</a:t>
                </a:r>
                <a:endParaRPr lang="en-US" i="1" dirty="0"/>
              </a:p>
              <a:p>
                <a14:m>
                  <m:oMath xmlns:m="http://schemas.openxmlformats.org/officeDocument/2006/math">
                    <m:sSub>
                      <m:sSubPr>
                        <m:ctrlPr>
                          <a:rPr lang="en-US" i="1"/>
                        </m:ctrlPr>
                      </m:sSubPr>
                      <m:e>
                        <m:r>
                          <a:rPr lang="en-US" i="1"/>
                          <m:t>𝛽</m:t>
                        </m:r>
                      </m:e>
                      <m:sub>
                        <m:r>
                          <a:rPr lang="en-US" i="1"/>
                          <m:t>21</m:t>
                        </m:r>
                        <m:r>
                          <a:rPr lang="en-US" i="1"/>
                          <m:t>𝑖</m:t>
                        </m:r>
                      </m:sub>
                    </m:sSub>
                  </m:oMath>
                </a14:m>
                <a:r>
                  <a:rPr lang="en-US" dirty="0"/>
                  <a:t>: the individual-specific daily nadir</a:t>
                </a:r>
              </a:p>
              <a:p>
                <a14:m>
                  <m:oMath xmlns:m="http://schemas.openxmlformats.org/officeDocument/2006/math">
                    <m:sSub>
                      <m:sSubPr>
                        <m:ctrlPr>
                          <a:rPr lang="en-US" i="1"/>
                        </m:ctrlPr>
                      </m:sSubPr>
                      <m:e>
                        <m:r>
                          <a:rPr lang="en-US" i="1"/>
                          <m:t>𝛽</m:t>
                        </m:r>
                      </m:e>
                      <m:sub>
                        <m:r>
                          <a:rPr lang="en-US" i="1"/>
                          <m:t>22</m:t>
                        </m:r>
                      </m:sub>
                    </m:sSub>
                  </m:oMath>
                </a14:m>
                <a:r>
                  <a:rPr lang="en-US" dirty="0"/>
                  <a:t>: the post-peak rate parameter governing how quickly the response decreased following the morning peak response</a:t>
                </a:r>
              </a:p>
            </p:txBody>
          </p:sp>
        </mc:Choice>
        <mc:Fallback>
          <p:sp>
            <p:nvSpPr>
              <p:cNvPr id="3" name="Content Placeholder 2">
                <a:extLst>
                  <a:ext uri="{FF2B5EF4-FFF2-40B4-BE49-F238E27FC236}">
                    <a16:creationId xmlns:a16="http://schemas.microsoft.com/office/drawing/2014/main" id="{760E223B-2897-5145-9BCF-40F0907D6D10}"/>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94371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288F-3A77-CB4A-9F86-B07C5568DAAF}"/>
              </a:ext>
            </a:extLst>
          </p:cNvPr>
          <p:cNvSpPr>
            <a:spLocks noGrp="1"/>
          </p:cNvSpPr>
          <p:nvPr>
            <p:ph type="title"/>
          </p:nvPr>
        </p:nvSpPr>
        <p:spPr>
          <a:xfrm>
            <a:off x="615176" y="1162843"/>
            <a:ext cx="3136248" cy="1325563"/>
          </a:xfrm>
        </p:spPr>
        <p:txBody>
          <a:bodyPr>
            <a:normAutofit fontScale="90000"/>
          </a:bodyPr>
          <a:lstStyle/>
          <a:p>
            <a:r>
              <a:rPr lang="en-US" dirty="0"/>
              <a:t>Visualizing the Two-phase Unconditional Model </a:t>
            </a:r>
          </a:p>
        </p:txBody>
      </p:sp>
      <p:pic>
        <p:nvPicPr>
          <p:cNvPr id="10" name="Content Placeholder 9" descr="Chart, line chart&#10;&#10;Description automatically generated">
            <a:extLst>
              <a:ext uri="{FF2B5EF4-FFF2-40B4-BE49-F238E27FC236}">
                <a16:creationId xmlns:a16="http://schemas.microsoft.com/office/drawing/2014/main" id="{EDDD0CFF-E51C-C047-8D69-C87C7350EC93}"/>
              </a:ext>
            </a:extLst>
          </p:cNvPr>
          <p:cNvPicPr>
            <a:picLocks noGrp="1" noChangeAspect="1"/>
          </p:cNvPicPr>
          <p:nvPr>
            <p:ph idx="1"/>
          </p:nvPr>
        </p:nvPicPr>
        <p:blipFill>
          <a:blip r:embed="rId2"/>
          <a:stretch>
            <a:fillRect/>
          </a:stretch>
        </p:blipFill>
        <p:spPr>
          <a:xfrm>
            <a:off x="4197472" y="368961"/>
            <a:ext cx="7379352" cy="6120077"/>
          </a:xfrm>
        </p:spPr>
      </p:pic>
    </p:spTree>
    <p:extLst>
      <p:ext uri="{BB962C8B-B14F-4D97-AF65-F5344CB8AC3E}">
        <p14:creationId xmlns:p14="http://schemas.microsoft.com/office/powerpoint/2010/main" val="396871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428E-1D06-7340-9739-9231B276C38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C04D5E2-D058-5548-BC95-0111CB95318A}"/>
              </a:ext>
            </a:extLst>
          </p:cNvPr>
          <p:cNvSpPr>
            <a:spLocks noGrp="1"/>
          </p:cNvSpPr>
          <p:nvPr>
            <p:ph idx="1"/>
          </p:nvPr>
        </p:nvSpPr>
        <p:spPr/>
        <p:txBody>
          <a:bodyPr/>
          <a:lstStyle/>
          <a:p>
            <a:r>
              <a:rPr lang="en-US" dirty="0"/>
              <a:t>One of these multilevel two-phase models takes multiple days to converge</a:t>
            </a:r>
          </a:p>
          <a:p>
            <a:r>
              <a:rPr lang="en-US" dirty="0"/>
              <a:t>The model is fitted to each of the 20 imputed sets</a:t>
            </a:r>
          </a:p>
          <a:p>
            <a:r>
              <a:rPr lang="en-US" dirty="0"/>
              <a:t>For these reasons, results are pending</a:t>
            </a:r>
          </a:p>
        </p:txBody>
      </p:sp>
    </p:spTree>
    <p:extLst>
      <p:ext uri="{BB962C8B-B14F-4D97-AF65-F5344CB8AC3E}">
        <p14:creationId xmlns:p14="http://schemas.microsoft.com/office/powerpoint/2010/main" val="3695047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92D6-3952-574C-ABAC-9411FDEF10EE}"/>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7DD190A9-ECCA-4049-A63B-0FD8563159D2}"/>
              </a:ext>
            </a:extLst>
          </p:cNvPr>
          <p:cNvSpPr>
            <a:spLocks noGrp="1"/>
          </p:cNvSpPr>
          <p:nvPr>
            <p:ph idx="1"/>
          </p:nvPr>
        </p:nvSpPr>
        <p:spPr/>
        <p:txBody>
          <a:bodyPr>
            <a:normAutofit/>
          </a:bodyPr>
          <a:lstStyle/>
          <a:p>
            <a:r>
              <a:rPr lang="en-US" dirty="0"/>
              <a:t>SAS was used to clean the data and create exclusion criteria for problematic measures of cortisol</a:t>
            </a:r>
          </a:p>
          <a:p>
            <a:r>
              <a:rPr lang="en-US" dirty="0"/>
              <a:t>SAS was used to produce plots of the data</a:t>
            </a:r>
          </a:p>
          <a:p>
            <a:r>
              <a:rPr lang="en-US" dirty="0"/>
              <a:t>The R package “mice” was used for multiple imputation </a:t>
            </a:r>
          </a:p>
          <a:p>
            <a:r>
              <a:rPr lang="en-US" dirty="0"/>
              <a:t>SAS PROC NLMIXED was used to fit multilevel two-phase models to the imputed datasets</a:t>
            </a:r>
          </a:p>
          <a:p>
            <a:r>
              <a:rPr lang="en-US" dirty="0"/>
              <a:t>A UNIX server was used to speed up the analysis of 20 model fitting SAS scripts</a:t>
            </a:r>
          </a:p>
          <a:p>
            <a:r>
              <a:rPr lang="en-US" dirty="0"/>
              <a:t>SAS PROC MIANALYZE was used to pool the parameter estimates</a:t>
            </a:r>
          </a:p>
          <a:p>
            <a:endParaRPr lang="en-US" dirty="0"/>
          </a:p>
        </p:txBody>
      </p:sp>
    </p:spTree>
    <p:extLst>
      <p:ext uri="{BB962C8B-B14F-4D97-AF65-F5344CB8AC3E}">
        <p14:creationId xmlns:p14="http://schemas.microsoft.com/office/powerpoint/2010/main" val="66074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A8E0-DE72-E845-8A08-F13D36E75F1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DF28DD4-A9E0-DF40-AF88-68F51376C98A}"/>
              </a:ext>
            </a:extLst>
          </p:cNvPr>
          <p:cNvSpPr>
            <a:spLocks noGrp="1"/>
          </p:cNvSpPr>
          <p:nvPr>
            <p:ph idx="1"/>
          </p:nvPr>
        </p:nvSpPr>
        <p:spPr/>
        <p:txBody>
          <a:bodyPr>
            <a:normAutofit fontScale="85000" lnSpcReduction="20000"/>
          </a:bodyPr>
          <a:lstStyle/>
          <a:p>
            <a:pPr marL="463550" indent="-463550">
              <a:buNone/>
            </a:pPr>
            <a:r>
              <a:rPr lang="en-US" dirty="0" err="1"/>
              <a:t>Engert</a:t>
            </a:r>
            <a:r>
              <a:rPr lang="en-US" dirty="0"/>
              <a:t>, V., </a:t>
            </a:r>
            <a:r>
              <a:rPr lang="en-US" dirty="0" err="1"/>
              <a:t>Efanov</a:t>
            </a:r>
            <a:r>
              <a:rPr lang="en-US" dirty="0"/>
              <a:t>, S. I., </a:t>
            </a:r>
            <a:r>
              <a:rPr lang="en-US" dirty="0" err="1"/>
              <a:t>Dedovic</a:t>
            </a:r>
            <a:r>
              <a:rPr lang="en-US" dirty="0"/>
              <a:t>, K., </a:t>
            </a:r>
            <a:r>
              <a:rPr lang="en-US" dirty="0" err="1"/>
              <a:t>Dagher</a:t>
            </a:r>
            <a:r>
              <a:rPr lang="en-US" dirty="0"/>
              <a:t>, A., &amp; </a:t>
            </a:r>
            <a:r>
              <a:rPr lang="en-US" dirty="0" err="1"/>
              <a:t>Pruessner</a:t>
            </a:r>
            <a:r>
              <a:rPr lang="en-US" dirty="0"/>
              <a:t>, J. C. (2011). Increased cortisol awakening response and afternoon/evening cortisol output in healthy young adults with low early life parental care. </a:t>
            </a:r>
            <a:r>
              <a:rPr lang="en-US" i="1" dirty="0"/>
              <a:t>Psychopharmacology, 214</a:t>
            </a:r>
            <a:r>
              <a:rPr lang="en-US" dirty="0"/>
              <a:t>(1), 261-268. </a:t>
            </a:r>
            <a:r>
              <a:rPr lang="en-US" u="sng" dirty="0">
                <a:hlinkClick r:id="rId2"/>
              </a:rPr>
              <a:t>https://doi.org/10.1007/s00213-010-1918-4</a:t>
            </a:r>
            <a:endParaRPr lang="en-US" dirty="0"/>
          </a:p>
          <a:p>
            <a:pPr marL="463550" indent="-463550">
              <a:buNone/>
            </a:pPr>
            <a:r>
              <a:rPr lang="en-US" dirty="0" err="1"/>
              <a:t>Felitti</a:t>
            </a:r>
            <a:r>
              <a:rPr lang="en-US" dirty="0"/>
              <a:t>, V. J., Anda, R. F., Nordenberg, D., Williamson, D. F., Spitz, A. M., Edwards, V., Koss, M. P., Marks, J. S. (1998). Relationship of childhood abuse and household dysfunction to many of the leading causes of death in adults: The Adverse Childhood Experiences (ACE) study. </a:t>
            </a:r>
            <a:r>
              <a:rPr lang="en-US" i="1" dirty="0"/>
              <a:t>American Journal of Preventive Medicine, 14</a:t>
            </a:r>
            <a:r>
              <a:rPr lang="en-US" dirty="0"/>
              <a:t>(4), 245-258. </a:t>
            </a:r>
            <a:r>
              <a:rPr lang="en-US" u="sng" dirty="0">
                <a:hlinkClick r:id="rId3"/>
              </a:rPr>
              <a:t>https://doi.org/10.1016/S0749-3797(98)00017-8</a:t>
            </a:r>
            <a:r>
              <a:rPr lang="en-US" dirty="0"/>
              <a:t> </a:t>
            </a:r>
          </a:p>
          <a:p>
            <a:pPr marL="463550" indent="-463550">
              <a:buNone/>
            </a:pPr>
            <a:r>
              <a:rPr lang="en-US" dirty="0"/>
              <a:t>McEwen, B. S. (2006). Protective and damaging effects of stress mediators: Central role of the brain. </a:t>
            </a:r>
            <a:r>
              <a:rPr lang="en-US" i="1" dirty="0"/>
              <a:t>Dialogues in Clinical Neuroscience, 8</a:t>
            </a:r>
            <a:r>
              <a:rPr lang="en-US" dirty="0"/>
              <a:t>(4), 367-381. </a:t>
            </a:r>
            <a:r>
              <a:rPr lang="en-US" u="sng" dirty="0">
                <a:hlinkClick r:id="rId4"/>
              </a:rPr>
              <a:t>https://doi.org/10.31887/DCNS.2006.8.4/bmcewen</a:t>
            </a:r>
            <a:r>
              <a:rPr lang="en-US" dirty="0"/>
              <a:t> </a:t>
            </a:r>
          </a:p>
          <a:p>
            <a:pPr marL="463550" indent="-463550">
              <a:buNone/>
            </a:pPr>
            <a:r>
              <a:rPr lang="en-US" dirty="0" err="1"/>
              <a:t>Ryff</a:t>
            </a:r>
            <a:r>
              <a:rPr lang="en-US" dirty="0"/>
              <a:t>, C., Almeida, D. M., </a:t>
            </a:r>
            <a:r>
              <a:rPr lang="en-US" dirty="0" err="1"/>
              <a:t>Ayanian</a:t>
            </a:r>
            <a:r>
              <a:rPr lang="en-US" dirty="0"/>
              <a:t>, J. S., </a:t>
            </a:r>
            <a:r>
              <a:rPr lang="en-US" dirty="0" err="1"/>
              <a:t>Carr</a:t>
            </a:r>
            <a:r>
              <a:rPr lang="en-US" dirty="0"/>
              <a:t>, D. S., Cleary, P. D., Coe, C., ... &amp; </a:t>
            </a:r>
            <a:r>
              <a:rPr lang="en-US" dirty="0" err="1"/>
              <a:t>Mroczek</a:t>
            </a:r>
            <a:r>
              <a:rPr lang="en-US" dirty="0"/>
              <a:t>, D. K. (2007). National survey of midlife development in the United States (MIDUS II), 2004-2006.</a:t>
            </a:r>
          </a:p>
          <a:p>
            <a:endParaRPr lang="en-US" dirty="0"/>
          </a:p>
        </p:txBody>
      </p:sp>
    </p:spTree>
    <p:extLst>
      <p:ext uri="{BB962C8B-B14F-4D97-AF65-F5344CB8AC3E}">
        <p14:creationId xmlns:p14="http://schemas.microsoft.com/office/powerpoint/2010/main" val="317389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346D-EE1B-C04F-98D7-61D5FACF4BE4}"/>
              </a:ext>
            </a:extLst>
          </p:cNvPr>
          <p:cNvSpPr>
            <a:spLocks noGrp="1"/>
          </p:cNvSpPr>
          <p:nvPr>
            <p:ph type="title"/>
          </p:nvPr>
        </p:nvSpPr>
        <p:spPr/>
        <p:txBody>
          <a:bodyPr/>
          <a:lstStyle/>
          <a:p>
            <a:r>
              <a:rPr lang="en-US" dirty="0"/>
              <a:t>Background on Cortisol and Adverse Childhood Experiences (ACE)</a:t>
            </a:r>
          </a:p>
        </p:txBody>
      </p:sp>
      <p:sp>
        <p:nvSpPr>
          <p:cNvPr id="3" name="Content Placeholder 2">
            <a:extLst>
              <a:ext uri="{FF2B5EF4-FFF2-40B4-BE49-F238E27FC236}">
                <a16:creationId xmlns:a16="http://schemas.microsoft.com/office/drawing/2014/main" id="{CDEBFE9B-268A-E645-976B-0618D0A57912}"/>
              </a:ext>
            </a:extLst>
          </p:cNvPr>
          <p:cNvSpPr>
            <a:spLocks noGrp="1"/>
          </p:cNvSpPr>
          <p:nvPr>
            <p:ph idx="1"/>
          </p:nvPr>
        </p:nvSpPr>
        <p:spPr/>
        <p:txBody>
          <a:bodyPr/>
          <a:lstStyle/>
          <a:p>
            <a:r>
              <a:rPr lang="en-US" dirty="0"/>
              <a:t>In humans, cortisol is secreted throughout the day in a distinct pattern</a:t>
            </a:r>
          </a:p>
          <a:p>
            <a:r>
              <a:rPr lang="en-US" dirty="0"/>
              <a:t>Disruptions to the expected pattern have been linked to poor health outcomes (</a:t>
            </a:r>
            <a:r>
              <a:rPr lang="en-US" dirty="0" err="1"/>
              <a:t>Engert</a:t>
            </a:r>
            <a:r>
              <a:rPr lang="en-US" dirty="0"/>
              <a:t> et al., 2011)</a:t>
            </a:r>
          </a:p>
          <a:p>
            <a:r>
              <a:rPr lang="en-US" dirty="0"/>
              <a:t>ACE have been linked to poor health outcomes (</a:t>
            </a:r>
            <a:r>
              <a:rPr lang="en-US" dirty="0" err="1"/>
              <a:t>Felitti</a:t>
            </a:r>
            <a:r>
              <a:rPr lang="en-US" dirty="0"/>
              <a:t> et al., 1998)</a:t>
            </a:r>
          </a:p>
        </p:txBody>
      </p:sp>
    </p:spTree>
    <p:extLst>
      <p:ext uri="{BB962C8B-B14F-4D97-AF65-F5344CB8AC3E}">
        <p14:creationId xmlns:p14="http://schemas.microsoft.com/office/powerpoint/2010/main" val="6062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E8FD-A807-814C-A58A-BE477E94177F}"/>
              </a:ext>
            </a:extLst>
          </p:cNvPr>
          <p:cNvSpPr>
            <a:spLocks noGrp="1"/>
          </p:cNvSpPr>
          <p:nvPr>
            <p:ph type="title"/>
          </p:nvPr>
        </p:nvSpPr>
        <p:spPr/>
        <p:txBody>
          <a:bodyPr/>
          <a:lstStyle/>
          <a:p>
            <a:r>
              <a:rPr lang="en-US" dirty="0"/>
              <a:t>Background on the Relationship between Cortisol and ACE</a:t>
            </a:r>
          </a:p>
        </p:txBody>
      </p:sp>
      <p:sp>
        <p:nvSpPr>
          <p:cNvPr id="3" name="Content Placeholder 2">
            <a:extLst>
              <a:ext uri="{FF2B5EF4-FFF2-40B4-BE49-F238E27FC236}">
                <a16:creationId xmlns:a16="http://schemas.microsoft.com/office/drawing/2014/main" id="{31415DCF-A592-3541-A08F-2C7B06F122DD}"/>
              </a:ext>
            </a:extLst>
          </p:cNvPr>
          <p:cNvSpPr>
            <a:spLocks noGrp="1"/>
          </p:cNvSpPr>
          <p:nvPr>
            <p:ph idx="1"/>
          </p:nvPr>
        </p:nvSpPr>
        <p:spPr/>
        <p:txBody>
          <a:bodyPr/>
          <a:lstStyle/>
          <a:p>
            <a:r>
              <a:rPr lang="en-US" dirty="0"/>
              <a:t>The HPA axis regulates the release of cortisol in humans </a:t>
            </a:r>
          </a:p>
          <a:p>
            <a:r>
              <a:rPr lang="en-US" dirty="0"/>
              <a:t>Chronic exposure to stressors can result in dysregulation of interactions between the HPA axis and the autonomic and immune systems, resulting in poor health outcomes (elevated blood pressure, increased heart rate, etc.) (McEwen, 2006)</a:t>
            </a:r>
          </a:p>
        </p:txBody>
      </p:sp>
    </p:spTree>
    <p:extLst>
      <p:ext uri="{BB962C8B-B14F-4D97-AF65-F5344CB8AC3E}">
        <p14:creationId xmlns:p14="http://schemas.microsoft.com/office/powerpoint/2010/main" val="420121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3DD3-31C4-9C4D-93E1-3312286AB745}"/>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C41C42A2-3BCF-B74F-A878-76457B8F45DC}"/>
              </a:ext>
            </a:extLst>
          </p:cNvPr>
          <p:cNvSpPr>
            <a:spLocks noGrp="1"/>
          </p:cNvSpPr>
          <p:nvPr>
            <p:ph idx="1"/>
          </p:nvPr>
        </p:nvSpPr>
        <p:spPr/>
        <p:txBody>
          <a:bodyPr/>
          <a:lstStyle/>
          <a:p>
            <a:r>
              <a:rPr lang="en-US" dirty="0"/>
              <a:t>To provide addition information on the relationship between ACE and indicators of HPA axis functioning (diurnal cortisol measures) using data from the Midlife in the United States Study</a:t>
            </a:r>
          </a:p>
        </p:txBody>
      </p:sp>
    </p:spTree>
    <p:extLst>
      <p:ext uri="{BB962C8B-B14F-4D97-AF65-F5344CB8AC3E}">
        <p14:creationId xmlns:p14="http://schemas.microsoft.com/office/powerpoint/2010/main" val="98394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9916-A43E-0345-8829-1D56EBE018D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96FCE23-DF49-2841-9BB9-A4CAB3D01929}"/>
              </a:ext>
            </a:extLst>
          </p:cNvPr>
          <p:cNvSpPr>
            <a:spLocks noGrp="1"/>
          </p:cNvSpPr>
          <p:nvPr>
            <p:ph idx="1"/>
          </p:nvPr>
        </p:nvSpPr>
        <p:spPr/>
        <p:txBody>
          <a:bodyPr>
            <a:normAutofit fontScale="92500" lnSpcReduction="20000"/>
          </a:bodyPr>
          <a:lstStyle/>
          <a:p>
            <a:pPr marL="219075" lvl="1" indent="-219075"/>
            <a:r>
              <a:rPr lang="en-US" sz="2800" dirty="0"/>
              <a:t>Data come from the Midlife in the United States Study (</a:t>
            </a:r>
            <a:r>
              <a:rPr lang="en-US" sz="2800" dirty="0" err="1"/>
              <a:t>Ryff</a:t>
            </a:r>
            <a:r>
              <a:rPr lang="en-US" sz="2800" dirty="0"/>
              <a:t> et al., 2007)</a:t>
            </a:r>
          </a:p>
          <a:p>
            <a:pPr marL="219075" lvl="1" indent="-219075"/>
            <a:r>
              <a:rPr lang="en-US" sz="2800" dirty="0"/>
              <a:t>Dependent variable: participants used home-sample kits to collect 4 salivary cortisol samples per day for 4 consecutive days</a:t>
            </a:r>
          </a:p>
          <a:p>
            <a:r>
              <a:rPr lang="en-US" dirty="0"/>
              <a:t>Independent variable: this study’s measure of ACE is a sum score of 7 binary variables indicating:</a:t>
            </a:r>
          </a:p>
          <a:p>
            <a:pPr lvl="1"/>
            <a:r>
              <a:rPr lang="en-US" dirty="0"/>
              <a:t>Whether the individual’s family was on welfare or Aid to Dependent Children</a:t>
            </a:r>
          </a:p>
          <a:p>
            <a:pPr lvl="1"/>
            <a:r>
              <a:rPr lang="en-US" dirty="0"/>
              <a:t>Whether the individual’s mother and/or father had less than 12 years of education</a:t>
            </a:r>
          </a:p>
          <a:p>
            <a:pPr lvl="1"/>
            <a:r>
              <a:rPr lang="en-US" dirty="0"/>
              <a:t>Whether the individual did not live with their biological parents due to their parents being separated/divorced </a:t>
            </a:r>
          </a:p>
          <a:p>
            <a:pPr lvl="1"/>
            <a:r>
              <a:rPr lang="en-US" dirty="0"/>
              <a:t>Whether the individual did not live with their biological parents due one or both parents dying</a:t>
            </a:r>
          </a:p>
          <a:p>
            <a:pPr lvl="1"/>
            <a:r>
              <a:rPr lang="en-US" dirty="0"/>
              <a:t>Whether the mother/woman and/or father/man who raised the individual (1) emotionally abused them, (2) physically abused them, and/or (3) sexually abused them</a:t>
            </a:r>
          </a:p>
          <a:p>
            <a:pPr lvl="1"/>
            <a:endParaRPr lang="en-US" dirty="0"/>
          </a:p>
        </p:txBody>
      </p:sp>
    </p:spTree>
    <p:extLst>
      <p:ext uri="{BB962C8B-B14F-4D97-AF65-F5344CB8AC3E}">
        <p14:creationId xmlns:p14="http://schemas.microsoft.com/office/powerpoint/2010/main" val="101992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288F-3A77-CB4A-9F86-B07C5568DAAF}"/>
              </a:ext>
            </a:extLst>
          </p:cNvPr>
          <p:cNvSpPr>
            <a:spLocks noGrp="1"/>
          </p:cNvSpPr>
          <p:nvPr>
            <p:ph type="title"/>
          </p:nvPr>
        </p:nvSpPr>
        <p:spPr>
          <a:xfrm>
            <a:off x="838200" y="1162843"/>
            <a:ext cx="2608103" cy="1325563"/>
          </a:xfrm>
        </p:spPr>
        <p:txBody>
          <a:bodyPr>
            <a:normAutofit fontScale="90000"/>
          </a:bodyPr>
          <a:lstStyle/>
          <a:p>
            <a:r>
              <a:rPr lang="en-US" dirty="0"/>
              <a:t>Visualizing Daily Trajectories of Cortisol</a:t>
            </a:r>
          </a:p>
        </p:txBody>
      </p:sp>
      <p:pic>
        <p:nvPicPr>
          <p:cNvPr id="11" name="Content Placeholder 10" descr="Chart&#10;&#10;Description automatically generated">
            <a:extLst>
              <a:ext uri="{FF2B5EF4-FFF2-40B4-BE49-F238E27FC236}">
                <a16:creationId xmlns:a16="http://schemas.microsoft.com/office/drawing/2014/main" id="{E0A16F37-5148-7949-B32E-943A16C8C1F3}"/>
              </a:ext>
            </a:extLst>
          </p:cNvPr>
          <p:cNvPicPr>
            <a:picLocks noGrp="1" noChangeAspect="1"/>
          </p:cNvPicPr>
          <p:nvPr>
            <p:ph idx="1"/>
          </p:nvPr>
        </p:nvPicPr>
        <p:blipFill>
          <a:blip r:embed="rId2"/>
          <a:stretch>
            <a:fillRect/>
          </a:stretch>
        </p:blipFill>
        <p:spPr>
          <a:xfrm>
            <a:off x="5101166" y="64586"/>
            <a:ext cx="6252634" cy="6728828"/>
          </a:xfrm>
        </p:spPr>
      </p:pic>
    </p:spTree>
    <p:extLst>
      <p:ext uri="{BB962C8B-B14F-4D97-AF65-F5344CB8AC3E}">
        <p14:creationId xmlns:p14="http://schemas.microsoft.com/office/powerpoint/2010/main" val="183578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1E7F-A035-4E44-9D51-56EAA65F5CB9}"/>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4BD3F29B-DCA0-3B45-8330-99775B878D9A}"/>
              </a:ext>
            </a:extLst>
          </p:cNvPr>
          <p:cNvSpPr>
            <a:spLocks noGrp="1"/>
          </p:cNvSpPr>
          <p:nvPr>
            <p:ph idx="1"/>
          </p:nvPr>
        </p:nvSpPr>
        <p:spPr/>
        <p:txBody>
          <a:bodyPr/>
          <a:lstStyle/>
          <a:p>
            <a:pPr lvl="1"/>
            <a:r>
              <a:rPr lang="en-US" dirty="0"/>
              <a:t>This study uses cortisol measures from 1,020 individuals</a:t>
            </a:r>
          </a:p>
          <a:p>
            <a:pPr lvl="1"/>
            <a:r>
              <a:rPr lang="en-US" dirty="0"/>
              <a:t>Of the 1,020, 883 participated in the second wave of the Midlife in the United States Study from which 6 of the 7 measures of ACE were drawn</a:t>
            </a:r>
          </a:p>
          <a:p>
            <a:pPr lvl="1"/>
            <a:r>
              <a:rPr lang="en-US" dirty="0"/>
              <a:t>Of the 883, only 492 individuals participated in the first wave of the Midlife in the United States Study from which the 7</a:t>
            </a:r>
            <a:r>
              <a:rPr lang="en-US" baseline="30000" dirty="0"/>
              <a:t>th</a:t>
            </a:r>
            <a:r>
              <a:rPr lang="en-US" dirty="0"/>
              <a:t> measure of ACE was drawn</a:t>
            </a:r>
          </a:p>
          <a:p>
            <a:endParaRPr lang="en-US" dirty="0"/>
          </a:p>
        </p:txBody>
      </p:sp>
    </p:spTree>
    <p:extLst>
      <p:ext uri="{BB962C8B-B14F-4D97-AF65-F5344CB8AC3E}">
        <p14:creationId xmlns:p14="http://schemas.microsoft.com/office/powerpoint/2010/main" val="342164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4D82-D3F9-204C-936A-D7B051E1D7AE}"/>
              </a:ext>
            </a:extLst>
          </p:cNvPr>
          <p:cNvSpPr>
            <a:spLocks noGrp="1"/>
          </p:cNvSpPr>
          <p:nvPr>
            <p:ph type="title"/>
          </p:nvPr>
        </p:nvSpPr>
        <p:spPr/>
        <p:txBody>
          <a:bodyPr/>
          <a:lstStyle/>
          <a:p>
            <a:r>
              <a:rPr lang="en-US" dirty="0"/>
              <a:t>Missing Data Handling</a:t>
            </a:r>
          </a:p>
        </p:txBody>
      </p:sp>
      <p:sp>
        <p:nvSpPr>
          <p:cNvPr id="3" name="Content Placeholder 2">
            <a:extLst>
              <a:ext uri="{FF2B5EF4-FFF2-40B4-BE49-F238E27FC236}">
                <a16:creationId xmlns:a16="http://schemas.microsoft.com/office/drawing/2014/main" id="{53EBD35A-46A5-004F-B2FB-39C594171D91}"/>
              </a:ext>
            </a:extLst>
          </p:cNvPr>
          <p:cNvSpPr>
            <a:spLocks noGrp="1"/>
          </p:cNvSpPr>
          <p:nvPr>
            <p:ph idx="1"/>
          </p:nvPr>
        </p:nvSpPr>
        <p:spPr/>
        <p:txBody>
          <a:bodyPr/>
          <a:lstStyle/>
          <a:p>
            <a:r>
              <a:rPr lang="en-US" dirty="0"/>
              <a:t>Multiple Imputation is a missing data handling strategy that will allow us to make use of all 883 observations by filling in ACE measures that are missing for the 391 individuals who did not participate in the first wave </a:t>
            </a:r>
          </a:p>
          <a:p>
            <a:r>
              <a:rPr lang="en-US" dirty="0"/>
              <a:t>Multiple Imputation fills in the missing data such that variances, correlations, and uncertainty regarding the variances and correlations in the data are preserved</a:t>
            </a:r>
          </a:p>
          <a:p>
            <a:endParaRPr lang="en-US" dirty="0"/>
          </a:p>
        </p:txBody>
      </p:sp>
    </p:spTree>
    <p:extLst>
      <p:ext uri="{BB962C8B-B14F-4D97-AF65-F5344CB8AC3E}">
        <p14:creationId xmlns:p14="http://schemas.microsoft.com/office/powerpoint/2010/main" val="387769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F579-D195-AD46-BF22-D1BCC5A20BF2}"/>
              </a:ext>
            </a:extLst>
          </p:cNvPr>
          <p:cNvSpPr>
            <a:spLocks noGrp="1"/>
          </p:cNvSpPr>
          <p:nvPr>
            <p:ph type="title"/>
          </p:nvPr>
        </p:nvSpPr>
        <p:spPr>
          <a:xfrm>
            <a:off x="648929" y="629266"/>
            <a:ext cx="3505495" cy="1622321"/>
          </a:xfrm>
        </p:spPr>
        <p:txBody>
          <a:bodyPr>
            <a:normAutofit/>
          </a:bodyPr>
          <a:lstStyle/>
          <a:p>
            <a:r>
              <a:rPr lang="en-US" dirty="0"/>
              <a:t>Multiple Imputation</a:t>
            </a:r>
          </a:p>
        </p:txBody>
      </p:sp>
      <p:sp>
        <p:nvSpPr>
          <p:cNvPr id="3" name="Content Placeholder 2">
            <a:extLst>
              <a:ext uri="{FF2B5EF4-FFF2-40B4-BE49-F238E27FC236}">
                <a16:creationId xmlns:a16="http://schemas.microsoft.com/office/drawing/2014/main" id="{38E8EA1E-B1B3-0446-9D87-224CAB93C713}"/>
              </a:ext>
            </a:extLst>
          </p:cNvPr>
          <p:cNvSpPr>
            <a:spLocks noGrp="1"/>
          </p:cNvSpPr>
          <p:nvPr>
            <p:ph idx="1"/>
          </p:nvPr>
        </p:nvSpPr>
        <p:spPr>
          <a:xfrm>
            <a:off x="648931" y="2438400"/>
            <a:ext cx="3505494" cy="3785419"/>
          </a:xfrm>
        </p:spPr>
        <p:txBody>
          <a:bodyPr>
            <a:normAutofit/>
          </a:bodyPr>
          <a:lstStyle/>
          <a:p>
            <a:r>
              <a:rPr lang="en-US" sz="2000" dirty="0"/>
              <a:t>Imputation phase: use the R package ”mice” to fill in 20 imputed versions of the data</a:t>
            </a:r>
          </a:p>
          <a:p>
            <a:r>
              <a:rPr lang="en-US" sz="2000" dirty="0"/>
              <a:t>Analysis phase: fit the substantive model of interest to each of the imputed sets</a:t>
            </a:r>
          </a:p>
          <a:p>
            <a:r>
              <a:rPr lang="en-US" sz="2000" dirty="0"/>
              <a:t>Pooling phase: use Rubin’s pooling rules to pool the parameter estimates from each of the imputed sets</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A72930CD-EEFA-1A45-BE41-0409C563D56A}"/>
              </a:ext>
            </a:extLst>
          </p:cNvPr>
          <p:cNvPicPr>
            <a:picLocks noChangeAspect="1"/>
          </p:cNvPicPr>
          <p:nvPr/>
        </p:nvPicPr>
        <p:blipFill>
          <a:blip r:embed="rId2"/>
          <a:stretch>
            <a:fillRect/>
          </a:stretch>
        </p:blipFill>
        <p:spPr>
          <a:xfrm>
            <a:off x="5405862" y="1990262"/>
            <a:ext cx="6019331" cy="2874229"/>
          </a:xfrm>
          <a:prstGeom prst="rect">
            <a:avLst/>
          </a:prstGeom>
          <a:effectLst/>
        </p:spPr>
      </p:pic>
      <p:sp>
        <p:nvSpPr>
          <p:cNvPr id="7" name="Footer Placeholder 3">
            <a:extLst>
              <a:ext uri="{FF2B5EF4-FFF2-40B4-BE49-F238E27FC236}">
                <a16:creationId xmlns:a16="http://schemas.microsoft.com/office/drawing/2014/main" id="{3016FA0A-180F-8D4F-87D2-41012AA6DF2C}"/>
              </a:ext>
            </a:extLst>
          </p:cNvPr>
          <p:cNvSpPr>
            <a:spLocks noGrp="1"/>
          </p:cNvSpPr>
          <p:nvPr>
            <p:ph type="ftr" sz="quarter" idx="11"/>
          </p:nvPr>
        </p:nvSpPr>
        <p:spPr>
          <a:xfrm>
            <a:off x="6358127" y="5398168"/>
            <a:ext cx="4114800" cy="365125"/>
          </a:xfrm>
        </p:spPr>
        <p:txBody>
          <a:bodyPr/>
          <a:lstStyle/>
          <a:p>
            <a:r>
              <a:rPr lang="en-US" dirty="0"/>
              <a:t>Nissen, J., Donatello, R., &amp; Van </a:t>
            </a:r>
            <a:r>
              <a:rPr lang="en-US" dirty="0" err="1"/>
              <a:t>Dusen</a:t>
            </a:r>
            <a:r>
              <a:rPr lang="en-US" dirty="0"/>
              <a:t>, B. (2019). Missing data and bias in physics education research: A case for using multiple imputation. Physical Review Physics Education Research, 15(2), 020106.</a:t>
            </a:r>
          </a:p>
        </p:txBody>
      </p:sp>
    </p:spTree>
    <p:extLst>
      <p:ext uri="{BB962C8B-B14F-4D97-AF65-F5344CB8AC3E}">
        <p14:creationId xmlns:p14="http://schemas.microsoft.com/office/powerpoint/2010/main" val="253382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1223</Words>
  <Application>Microsoft Macintosh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Exploring the Effect of Adverse Childhood Experiences on Cortisol</vt:lpstr>
      <vt:lpstr>Background on Cortisol and Adverse Childhood Experiences (ACE)</vt:lpstr>
      <vt:lpstr>Background on the Relationship between Cortisol and ACE</vt:lpstr>
      <vt:lpstr>Project Aim</vt:lpstr>
      <vt:lpstr>Data</vt:lpstr>
      <vt:lpstr>Visualizing Daily Trajectories of Cortisol</vt:lpstr>
      <vt:lpstr>Missing Data</vt:lpstr>
      <vt:lpstr>Missing Data Handling</vt:lpstr>
      <vt:lpstr>Multiple Imputation</vt:lpstr>
      <vt:lpstr>Analysis</vt:lpstr>
      <vt:lpstr>Phases of the Multilevel Two-phase Model</vt:lpstr>
      <vt:lpstr>Linking the Two Phases of the Model</vt:lpstr>
      <vt:lpstr>The Two-phase Unconditional Multilevel Model</vt:lpstr>
      <vt:lpstr>The Two-phase Unconditional Multilevel Model</vt:lpstr>
      <vt:lpstr>Visualizing the Two-phase Unconditional Model </vt:lpstr>
      <vt:lpstr>Results</vt:lpstr>
      <vt:lpstr>Software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Effect of Adverse Childhood Experiences on Cortisol</dc:title>
  <dc:creator>Madeline Craft</dc:creator>
  <cp:lastModifiedBy>Madeline Craft</cp:lastModifiedBy>
  <cp:revision>1</cp:revision>
  <dcterms:created xsi:type="dcterms:W3CDTF">2021-08-16T21:52:22Z</dcterms:created>
  <dcterms:modified xsi:type="dcterms:W3CDTF">2021-08-16T22:05:22Z</dcterms:modified>
</cp:coreProperties>
</file>