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29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E6383-4588-BA48-983A-CB20DED7A2CC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298E7-6B05-2344-B435-6A12EE56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0DD9-61F7-EE4A-AC0F-569DD52C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A68C-3D63-7F43-986F-2C62B16D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9112-265C-A642-8D0B-F62232A6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581A-FEA6-234B-99C9-20EDF973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16AE-93C5-0B4F-B673-8CFF92C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8556-C7C7-7041-B775-0A8B7EE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C3C93-6B06-0F44-A722-788DED80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BE01-D580-D140-92FE-60AC55E1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854D-6722-784C-BFC7-8DB5C96A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C386-A7A3-7B43-A2B6-B006DE8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15A4-3936-3042-ABE4-EE9D48B6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7868-4C17-C244-A0E1-F10D8006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2535-9C9E-A142-993D-A537AD64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B580-E835-A044-9AEA-94F0E2A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D0E0-AC83-B744-B510-F3EB32B3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5A9-1906-1548-ACE3-57610E2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C877-E4FC-5743-85F7-B83DBEDF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0B33-0303-9543-86C1-6D270934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2583-9EA8-2E40-A2A9-3BABE84F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C469-FCB2-9D45-9D5D-4D953EF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0768-3AC5-9F44-95CF-67A08782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AAD3-DDC4-B141-A159-FAE9E28C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DA16-EB69-5742-8F63-3B1F7E8F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94E7-7C77-0144-BA6B-0F761BF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8A56-EF15-FB48-8304-B99113C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9BC2-B6F7-564A-BC02-1DB03BAF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B13-D7A2-3D46-8226-705992744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920B9-ED50-2341-A6E2-4A688910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5DAE7-06C3-824B-A05E-D6BAC4B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A22B0-0BEE-5A42-9397-C29EED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60CC-B8AE-6E48-A4AB-4DB34EE0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C406-2676-C448-9A18-416FD08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AF91-19F8-AC44-B7E3-A0C0555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A1260-6A41-C341-8C7E-5DA70930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AE1C3-0230-2043-AA8A-514486F6F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F37A9-90C6-ED46-8A2E-00B4FDA6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A957F-A9C7-FC4E-A673-1A6F1278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E82C-73AE-4646-A8EC-1901547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8AC51-0C4B-3B4C-B9F4-B8040EC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7F1C-35EB-4A42-BF90-2183C05D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CADA-F485-C94A-A26E-F1BBFC3A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A811-77C0-7C46-8BC5-A813801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1059C-AABC-9142-950C-C2A7E4F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3952-7000-4A4A-80E1-06A8A0D9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DFC35-193E-D646-B2B0-E29D4996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936-BEB9-044E-8582-8B99683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23B-4ED9-E247-BCCC-B024D187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0E4-1250-A04C-B83D-86643586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EF70-FBC8-1C48-ADBA-6B22742C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6710-C547-4447-97FC-D00E872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F758-AD21-0E41-81D6-12178229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1325-7A97-9A43-9996-E7750E68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AB4-1791-CF48-80FD-7A9E72C8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16C5-5179-9543-B14A-3E2BA39F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5930-68EA-D84A-96EE-5C32A6BE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F51A-95BA-1445-B953-195DDE8B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00D0-9A12-7A41-81FD-80207A1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5916-C26F-7242-AA6C-FA365D0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2830C-EE7B-5E43-A1FD-871A771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975B-E0A7-874B-B6DE-829750D1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CD95-FDA7-3D4C-8C54-8DFE5C9F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3EB2-F424-9B47-AAFC-E8349CE45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DDC5-4288-874D-A1A6-E6395638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09836-0445-4645-8196-E1B1244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of a Structural Equation Model to Data from the Midlife in the United States Study (MIDUS)</a:t>
            </a:r>
          </a:p>
        </p:txBody>
      </p:sp>
    </p:spTree>
    <p:extLst>
      <p:ext uri="{BB962C8B-B14F-4D97-AF65-F5344CB8AC3E}">
        <p14:creationId xmlns:p14="http://schemas.microsoft.com/office/powerpoint/2010/main" val="27952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DD3-31C4-9C4D-93E1-3312286A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42A2-3BCF-B74F-A878-76457B8F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effect of personality types on negative affect</a:t>
            </a:r>
          </a:p>
          <a:p>
            <a:pPr lvl="1"/>
            <a:r>
              <a:rPr lang="en-US" dirty="0"/>
              <a:t>Dependent variable: negative affect</a:t>
            </a:r>
          </a:p>
          <a:p>
            <a:pPr lvl="1"/>
            <a:r>
              <a:rPr lang="en-US" dirty="0"/>
              <a:t>Independent variable: personality</a:t>
            </a:r>
          </a:p>
        </p:txBody>
      </p:sp>
    </p:spTree>
    <p:extLst>
      <p:ext uri="{BB962C8B-B14F-4D97-AF65-F5344CB8AC3E}">
        <p14:creationId xmlns:p14="http://schemas.microsoft.com/office/powerpoint/2010/main" val="98394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255"/>
            <a:ext cx="10515600" cy="1325563"/>
          </a:xfrm>
        </p:spPr>
        <p:txBody>
          <a:bodyPr/>
          <a:lstStyle/>
          <a:p>
            <a:r>
              <a:rPr lang="en-US" dirty="0"/>
              <a:t>Personality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43818"/>
            <a:ext cx="10210800" cy="2359501"/>
          </a:xfrm>
        </p:spPr>
        <p:txBody>
          <a:bodyPr>
            <a:normAutofit/>
          </a:bodyPr>
          <a:lstStyle/>
          <a:p>
            <a:r>
              <a:rPr lang="en-US" sz="2000" dirty="0"/>
              <a:t>Data come from the Midlife in the United States Study</a:t>
            </a:r>
          </a:p>
          <a:p>
            <a:r>
              <a:rPr lang="en-US" sz="2000" dirty="0"/>
              <a:t>The Adapted Big-five Personality Inventory was used to assess six personality dimensions (neuroticism, extraversion, openness to experience, conscientiousness, agreeableness agency)</a:t>
            </a:r>
          </a:p>
          <a:p>
            <a:pPr lvl="1"/>
            <a:r>
              <a:rPr lang="en-US" sz="2000" dirty="0"/>
              <a:t>31 Likert-type items with response options ranging from 1-4</a:t>
            </a:r>
          </a:p>
          <a:p>
            <a:r>
              <a:rPr lang="en-US" sz="2000" dirty="0"/>
              <a:t>See Table 1 for the reliability (greatest lower bound) of this scale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77C0020-6493-EA48-8E3D-F10401D7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66" y="3429000"/>
            <a:ext cx="7198668" cy="27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255"/>
            <a:ext cx="10515600" cy="1325563"/>
          </a:xfrm>
        </p:spPr>
        <p:txBody>
          <a:bodyPr/>
          <a:lstStyle/>
          <a:p>
            <a:r>
              <a:rPr lang="en-US" dirty="0"/>
              <a:t>Negative Affect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43818"/>
            <a:ext cx="10210800" cy="2359501"/>
          </a:xfrm>
        </p:spPr>
        <p:txBody>
          <a:bodyPr>
            <a:normAutofit/>
          </a:bodyPr>
          <a:lstStyle/>
          <a:p>
            <a:r>
              <a:rPr lang="en-US" dirty="0"/>
              <a:t>Data come from the Midlife in the United States Study</a:t>
            </a:r>
          </a:p>
          <a:p>
            <a:r>
              <a:rPr lang="en-US" dirty="0"/>
              <a:t>The negative affect scale used consists of 6 Likert-type items with response options ranging from 1-5</a:t>
            </a:r>
          </a:p>
          <a:p>
            <a:r>
              <a:rPr lang="en-US" dirty="0"/>
              <a:t>The reliability (greatest lower bound) for this scale was 0.89</a:t>
            </a:r>
          </a:p>
        </p:txBody>
      </p:sp>
    </p:spTree>
    <p:extLst>
      <p:ext uri="{BB962C8B-B14F-4D97-AF65-F5344CB8AC3E}">
        <p14:creationId xmlns:p14="http://schemas.microsoft.com/office/powerpoint/2010/main" val="243559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31 personality items were treated as categorical since there are only 4 response options </a:t>
            </a:r>
          </a:p>
          <a:p>
            <a:pPr lvl="1"/>
            <a:r>
              <a:rPr lang="en-US" dirty="0"/>
              <a:t>The 6 negative affect items were treated as continuous since there are more than 5 response options </a:t>
            </a:r>
          </a:p>
          <a:p>
            <a:pPr lvl="2"/>
            <a:r>
              <a:rPr lang="en-US" dirty="0"/>
              <a:t>Justification: Johnson &amp; Creech (1983)</a:t>
            </a:r>
          </a:p>
        </p:txBody>
      </p:sp>
    </p:spTree>
    <p:extLst>
      <p:ext uri="{BB962C8B-B14F-4D97-AF65-F5344CB8AC3E}">
        <p14:creationId xmlns:p14="http://schemas.microsoft.com/office/powerpoint/2010/main" val="39329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D5F8-AF36-A248-BD49-8602D34F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E7C4-E471-8947-96DB-3200B7BD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estimates were obtained using Bayesian estimation with two MCMC chains for faster computation</a:t>
            </a:r>
          </a:p>
          <a:p>
            <a:pPr lvl="1"/>
            <a:r>
              <a:rPr lang="en-US" dirty="0"/>
              <a:t>Non-informative priors were specified so that the Bayesian estimates would be similar to what would have been obtained with maximum likelihood had maximum likelihood been feasible</a:t>
            </a:r>
          </a:p>
          <a:p>
            <a:pPr lvl="1"/>
            <a:r>
              <a:rPr lang="en-US" dirty="0"/>
              <a:t>Maximum likelihood was not feasible due to the immense computational demand of producing estimates for categorical outcome variables and a large number of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96750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750-2C66-F54A-B0AA-DAF6877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372" cy="210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17F335E-E84B-AB42-8CF2-11A7274F8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572" y="365124"/>
            <a:ext cx="7673226" cy="24262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31AA28-E9E6-3B49-A2B6-A53B70E9FC4D}"/>
              </a:ext>
            </a:extLst>
          </p:cNvPr>
          <p:cNvSpPr txBox="1"/>
          <p:nvPr/>
        </p:nvSpPr>
        <p:spPr>
          <a:xfrm>
            <a:off x="838199" y="2987055"/>
            <a:ext cx="10515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neuroticism corresponds to a statistically significant 0.34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extraversion corresponds to a statistically significant 0.20 unit decrease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openness corresponds to a statistically significant 0.06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conscientiousness corresponds to a statistically significant 0.16 unit decrease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agreeableness corresponds to a statistically significant 0.17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agency corresponds to a statistically significant 0.12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6F3C-C5AB-B042-9603-17FB2A2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4663-3E02-8A48-9571-D7D61245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was used to calculate reliability for the personality and affect scales</a:t>
            </a:r>
          </a:p>
          <a:p>
            <a:r>
              <a:rPr lang="en-US" dirty="0" err="1"/>
              <a:t>Mplus</a:t>
            </a:r>
            <a:r>
              <a:rPr lang="en-US" dirty="0"/>
              <a:t> version 8.3 was used to fit the Bayesian structural equation models</a:t>
            </a:r>
          </a:p>
        </p:txBody>
      </p:sp>
    </p:spTree>
    <p:extLst>
      <p:ext uri="{BB962C8B-B14F-4D97-AF65-F5344CB8AC3E}">
        <p14:creationId xmlns:p14="http://schemas.microsoft.com/office/powerpoint/2010/main" val="3969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A1B-4E56-1E41-8282-7DF72F3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606-6B03-A846-9B22-2B029499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3075" indent="-473075">
              <a:buNone/>
            </a:pPr>
            <a:r>
              <a:rPr lang="en-US" dirty="0"/>
              <a:t>Johnson, D. R., &amp; Creech, J. C. (1983). Ordinal measures in multiple indicator models: A simulation study of categorization error. </a:t>
            </a:r>
            <a:r>
              <a:rPr lang="en-US" i="1" dirty="0"/>
              <a:t>American Sociological Review</a:t>
            </a:r>
            <a:r>
              <a:rPr lang="en-US" dirty="0"/>
              <a:t>, 398-407.</a:t>
            </a:r>
          </a:p>
          <a:p>
            <a:pPr marL="473075" indent="-473075">
              <a:buNone/>
            </a:pPr>
            <a:r>
              <a:rPr lang="en-US" dirty="0"/>
              <a:t>Leonardo </a:t>
            </a:r>
            <a:r>
              <a:rPr lang="en-US" dirty="0" err="1"/>
              <a:t>Grilli</a:t>
            </a:r>
            <a:r>
              <a:rPr lang="en-US" dirty="0"/>
              <a:t> &amp; Carla </a:t>
            </a:r>
            <a:r>
              <a:rPr lang="en-US" dirty="0" err="1"/>
              <a:t>Rampichini</a:t>
            </a:r>
            <a:r>
              <a:rPr lang="en-US" dirty="0"/>
              <a:t> (2007) Multilevel Factor Models for Ordinal Variables, Structural Equation Modeling, 14:1, 1-25.</a:t>
            </a:r>
          </a:p>
          <a:p>
            <a:pPr marL="473075" indent="-473075">
              <a:buNone/>
            </a:pPr>
            <a:r>
              <a:rPr lang="en-US" dirty="0" err="1"/>
              <a:t>McNeish</a:t>
            </a:r>
            <a:r>
              <a:rPr lang="en-US" dirty="0"/>
              <a:t>, D. (2018). Thanks coefficient alpha, we’ll take it from here. </a:t>
            </a:r>
            <a:r>
              <a:rPr lang="en-US" i="1" dirty="0"/>
              <a:t>Psychological Methods, 23</a:t>
            </a:r>
            <a:r>
              <a:rPr lang="en-US" dirty="0"/>
              <a:t>(3), 412-433.</a:t>
            </a:r>
          </a:p>
          <a:p>
            <a:pPr marL="473075" indent="-473075">
              <a:buNone/>
            </a:pPr>
            <a:r>
              <a:rPr lang="en-US" dirty="0" err="1"/>
              <a:t>Ryff</a:t>
            </a:r>
            <a:r>
              <a:rPr lang="en-US" dirty="0"/>
              <a:t>, C., Almeida, D. M., </a:t>
            </a:r>
            <a:r>
              <a:rPr lang="en-US" dirty="0" err="1"/>
              <a:t>Ayanian</a:t>
            </a:r>
            <a:r>
              <a:rPr lang="en-US" dirty="0"/>
              <a:t>, J. S., </a:t>
            </a:r>
            <a:r>
              <a:rPr lang="en-US" dirty="0" err="1"/>
              <a:t>Carr</a:t>
            </a:r>
            <a:r>
              <a:rPr lang="en-US" dirty="0"/>
              <a:t>, D. S., Cleary, P. D., Coe, C., ... &amp; </a:t>
            </a:r>
            <a:r>
              <a:rPr lang="en-US" dirty="0" err="1"/>
              <a:t>Mroczek</a:t>
            </a:r>
            <a:r>
              <a:rPr lang="en-US" dirty="0"/>
              <a:t>, D. K. (2007). National survey of midlife development in the United States (MIDUS II), 2004-2006.</a:t>
            </a:r>
          </a:p>
          <a:p>
            <a:pPr marL="473075" indent="-473075">
              <a:buNone/>
            </a:pPr>
            <a:r>
              <a:rPr lang="en-US" dirty="0" err="1"/>
              <a:t>Trizano-Hermosilla</a:t>
            </a:r>
            <a:r>
              <a:rPr lang="en-US" dirty="0"/>
              <a:t>, I., &amp; Alvarado, J. M. (2016). Best alternatives to Cronbach's alpha reliability in realistic conditions: congeneric and asymmetrical measurements. </a:t>
            </a:r>
            <a:r>
              <a:rPr lang="en-US" i="1" dirty="0"/>
              <a:t>Frontiers in psychology</a:t>
            </a:r>
            <a:r>
              <a:rPr lang="en-US" dirty="0"/>
              <a:t>, </a:t>
            </a:r>
            <a:r>
              <a:rPr lang="en-US" i="1" dirty="0"/>
              <a:t>7</a:t>
            </a:r>
            <a:r>
              <a:rPr lang="en-US" dirty="0"/>
              <a:t>, 769.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6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of a Structural Equation Model to Data from the Midlife in the United States Study (MIDUS)</vt:lpstr>
      <vt:lpstr>Project Aim</vt:lpstr>
      <vt:lpstr>Personality Data</vt:lpstr>
      <vt:lpstr>Negative Affect Data</vt:lpstr>
      <vt:lpstr>Categorical Data Handling</vt:lpstr>
      <vt:lpstr>Estimation</vt:lpstr>
      <vt:lpstr>Results</vt:lpstr>
      <vt:lpstr>Software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 of Adverse Childhood Experiences on Stress</dc:title>
  <dc:creator>Madeline Craft</dc:creator>
  <cp:lastModifiedBy>Madeline Craft</cp:lastModifiedBy>
  <cp:revision>9</cp:revision>
  <dcterms:created xsi:type="dcterms:W3CDTF">2021-08-12T22:40:20Z</dcterms:created>
  <dcterms:modified xsi:type="dcterms:W3CDTF">2021-08-14T18:52:39Z</dcterms:modified>
</cp:coreProperties>
</file>