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Users\madelinegamache\Library\Containers\com.microsoft.Excel\Data\Library\Application%20Support\Microsoft\1.5%20Grouping%20&amp;%20Summarizing%20data.vgsales_clean%20-%20M%20(version%201).xlsb"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madelinegamache\Documents\1.5%20Grouping%20&amp;%20Summarizing%20data.vgsales_clean%20-%20M.Gamache.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file:////Users/madelinegamache/Documents/1.5%20Grouping%20&amp;%20Summarizing%20data.vgsales_clean%20-%20M.Gamach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madelinegamache\Documents\1.5%20Grouping%20&amp;%20Summarizing%20data.vgsales_clean%20-%20M.Gamach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madelinegamache\Documents\1.5%20Grouping%20&amp;%20Summarizing%20data.vgsales_clean%20-%20M.Gamach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madelinegamache/Documents/1.5%20Grouping%20&amp;%20Summarizing%20data.vgsales_clean%20-%20M.Gamach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madelinegamache\Documents\1.5%20Grouping%20&amp;%20Summarizing%20data.vgsales_clean%20-%20M.Gamache.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madelinegamache/Documents/1.5%20Grouping%20&amp;%20Summarizing%20data.vgsales_clean%20-%20M.Gamache.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[1.5 Grouping &amp; Summarizing data.vgsales_clean - M (version 1).xlsb]Sheet 8c!PivotTable5</c:name>
    <c:fmtId val="-1"/>
  </c:pivotSource>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baseline="0">
                <a:solidFill>
                  <a:schemeClr val="bg1"/>
                </a:solidFill>
              </a:rPr>
              <a:t>Historical Sales Trends 1980-2016</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6"/>
          </a:solidFill>
          <a:ln w="28575" cap="rnd">
            <a:solidFill>
              <a:schemeClr val="accent6"/>
            </a:solidFill>
            <a:round/>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w="28575" cap="rnd">
            <a:solidFill>
              <a:schemeClr val="accent6"/>
            </a:solidFill>
            <a:round/>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w="28575" cap="rnd">
            <a:solidFill>
              <a:schemeClr val="accent6"/>
            </a:solidFill>
            <a:round/>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w="28575" cap="rnd">
            <a:solidFill>
              <a:schemeClr val="accent6"/>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w="28575" cap="rnd">
            <a:solidFill>
              <a:schemeClr val="accent6"/>
            </a:solidFill>
            <a:round/>
          </a:ln>
          <a:effectLst/>
        </c:spPr>
        <c:marker>
          <c:symbol val="circle"/>
          <c:size val="5"/>
          <c:spPr>
            <a:solidFill>
              <a:schemeClr val="accent6">
                <a:lumMod val="60000"/>
              </a:schemeClr>
            </a:solidFill>
            <a:ln w="9525">
              <a:solidFill>
                <a:schemeClr val="accent6">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w="28575" cap="rnd">
            <a:solidFill>
              <a:schemeClr val="accent6"/>
            </a:solidFill>
            <a:round/>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solidFill>
          <a:ln w="28575" cap="rnd">
            <a:solidFill>
              <a:schemeClr val="accent6"/>
            </a:solidFill>
            <a:round/>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w="28575" cap="rnd">
            <a:solidFill>
              <a:schemeClr val="accent6"/>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6"/>
          </a:solidFill>
          <a:ln w="28575" cap="rnd">
            <a:solidFill>
              <a:schemeClr val="accent6"/>
            </a:solidFill>
            <a:round/>
          </a:ln>
          <a:effectLst/>
        </c:spPr>
        <c:marker>
          <c:symbol val="circle"/>
          <c:size val="5"/>
          <c:spPr>
            <a:solidFill>
              <a:schemeClr val="accent6">
                <a:lumMod val="60000"/>
              </a:schemeClr>
            </a:solidFill>
            <a:ln w="9525">
              <a:solidFill>
                <a:schemeClr val="accent6">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6"/>
          </a:solidFill>
          <a:ln w="28575" cap="rnd">
            <a:solidFill>
              <a:schemeClr val="accent6"/>
            </a:solidFill>
            <a:round/>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6"/>
          </a:solidFill>
          <a:ln w="28575" cap="rnd">
            <a:solidFill>
              <a:schemeClr val="accent6"/>
            </a:solidFill>
            <a:round/>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6"/>
          </a:solidFill>
          <a:ln w="28575" cap="rnd">
            <a:solidFill>
              <a:schemeClr val="accent6"/>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6"/>
          </a:solidFill>
          <a:ln w="28575" cap="rnd">
            <a:solidFill>
              <a:schemeClr val="accent6"/>
            </a:solidFill>
            <a:round/>
          </a:ln>
          <a:effectLst/>
        </c:spPr>
        <c:marker>
          <c:symbol val="circle"/>
          <c:size val="5"/>
          <c:spPr>
            <a:solidFill>
              <a:schemeClr val="accent6">
                <a:lumMod val="60000"/>
              </a:schemeClr>
            </a:solidFill>
            <a:ln w="9525">
              <a:solidFill>
                <a:schemeClr val="accent6">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 8c'!$B$3</c:f>
              <c:strCache>
                <c:ptCount val="1"/>
                <c:pt idx="0">
                  <c:v>Sum of Other_Sales</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'Sheet 8c'!$A$4:$A$41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 8c'!$B$4:$B$41</c:f>
              <c:numCache>
                <c:formatCode>General</c:formatCode>
                <c:ptCount val="37"/>
                <c:pt idx="0">
                  <c:v>0.11999999999999998</c:v>
                </c:pt>
                <c:pt idx="1">
                  <c:v>0.32000000000000012</c:v>
                </c:pt>
                <c:pt idx="2">
                  <c:v>0.31000000000000016</c:v>
                </c:pt>
                <c:pt idx="3">
                  <c:v>0.13999999999999999</c:v>
                </c:pt>
                <c:pt idx="4">
                  <c:v>0.70000000000000018</c:v>
                </c:pt>
                <c:pt idx="5">
                  <c:v>0.92000000000000015</c:v>
                </c:pt>
                <c:pt idx="6">
                  <c:v>1.9300000000000002</c:v>
                </c:pt>
                <c:pt idx="7">
                  <c:v>0.20000000000000004</c:v>
                </c:pt>
                <c:pt idx="8">
                  <c:v>0.9900000000000001</c:v>
                </c:pt>
                <c:pt idx="9">
                  <c:v>1.5000000000000002</c:v>
                </c:pt>
                <c:pt idx="10">
                  <c:v>1.4000000000000004</c:v>
                </c:pt>
                <c:pt idx="11">
                  <c:v>0.7400000000000001</c:v>
                </c:pt>
                <c:pt idx="12">
                  <c:v>1.6500000000000004</c:v>
                </c:pt>
                <c:pt idx="13">
                  <c:v>0.89000000000000012</c:v>
                </c:pt>
                <c:pt idx="14">
                  <c:v>2.1999999999999988</c:v>
                </c:pt>
                <c:pt idx="15">
                  <c:v>2.6899999999999924</c:v>
                </c:pt>
                <c:pt idx="16">
                  <c:v>7.6899999999999791</c:v>
                </c:pt>
                <c:pt idx="17">
                  <c:v>9.1299999999999777</c:v>
                </c:pt>
                <c:pt idx="18">
                  <c:v>11.329999999999945</c:v>
                </c:pt>
                <c:pt idx="19">
                  <c:v>10.649999999999958</c:v>
                </c:pt>
                <c:pt idx="20">
                  <c:v>12.469999999999949</c:v>
                </c:pt>
                <c:pt idx="21">
                  <c:v>23.160000000000192</c:v>
                </c:pt>
                <c:pt idx="22">
                  <c:v>27.330000000000254</c:v>
                </c:pt>
                <c:pt idx="23">
                  <c:v>26.010000000000247</c:v>
                </c:pt>
                <c:pt idx="24">
                  <c:v>47.429999999999808</c:v>
                </c:pt>
                <c:pt idx="25">
                  <c:v>41.049999999999798</c:v>
                </c:pt>
                <c:pt idx="26">
                  <c:v>55.529999999999731</c:v>
                </c:pt>
                <c:pt idx="27">
                  <c:v>79.580000000000879</c:v>
                </c:pt>
                <c:pt idx="28">
                  <c:v>84.840000000001183</c:v>
                </c:pt>
                <c:pt idx="29">
                  <c:v>76.330000000001306</c:v>
                </c:pt>
                <c:pt idx="30">
                  <c:v>60.96999999999985</c:v>
                </c:pt>
                <c:pt idx="31">
                  <c:v>56.519999999999705</c:v>
                </c:pt>
                <c:pt idx="32">
                  <c:v>40.159999999999876</c:v>
                </c:pt>
                <c:pt idx="33">
                  <c:v>42.379999999999868</c:v>
                </c:pt>
                <c:pt idx="34">
                  <c:v>42.259999999999899</c:v>
                </c:pt>
                <c:pt idx="35">
                  <c:v>32.640000000000114</c:v>
                </c:pt>
                <c:pt idx="36">
                  <c:v>9.0199999999999907</c:v>
                </c:pt>
              </c:numCache>
            </c:numRef>
          </c:val>
          <c:smooth val="0"/>
          <c:extLst>
            <c:ext xmlns:c16="http://schemas.microsoft.com/office/drawing/2014/chart" uri="{C3380CC4-5D6E-409C-BE32-E72D297353CC}">
              <c16:uniqueId val="{00000000-AAB6-D846-8E8C-B8D040106D95}"/>
            </c:ext>
          </c:extLst>
        </c:ser>
        <c:ser>
          <c:idx val="1"/>
          <c:order val="1"/>
          <c:tx>
            <c:strRef>
              <c:f>'Sheet 8c'!$C$3</c:f>
              <c:strCache>
                <c:ptCount val="1"/>
                <c:pt idx="0">
                  <c:v>Sum of JP_Sales</c:v>
                </c:pt>
              </c:strCache>
            </c:strRef>
          </c:tx>
          <c:spPr>
            <a:ln w="28575" cap="rnd">
              <a:solidFill>
                <a:schemeClr val="accent5">
                  <a:lumMod val="60000"/>
                  <a:lumOff val="40000"/>
                </a:schemeClr>
              </a:solidFill>
              <a:round/>
            </a:ln>
            <a:effectLst/>
          </c:spPr>
          <c:marker>
            <c:symbol val="circle"/>
            <c:size val="5"/>
            <c:spPr>
              <a:solidFill>
                <a:schemeClr val="accent5">
                  <a:lumMod val="60000"/>
                  <a:lumOff val="40000"/>
                </a:schemeClr>
              </a:solidFill>
              <a:ln w="9525">
                <a:noFill/>
              </a:ln>
              <a:effectLst/>
            </c:spPr>
          </c:marker>
          <c:cat>
            <c:strRef>
              <c:f>'Sheet 8c'!$A$4:$A$41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 8c'!$C$4:$C$41</c:f>
              <c:numCache>
                <c:formatCode>General</c:formatCode>
                <c:ptCount val="37"/>
                <c:pt idx="0">
                  <c:v>0</c:v>
                </c:pt>
                <c:pt idx="1">
                  <c:v>0</c:v>
                </c:pt>
                <c:pt idx="2">
                  <c:v>0</c:v>
                </c:pt>
                <c:pt idx="3">
                  <c:v>8.1</c:v>
                </c:pt>
                <c:pt idx="4">
                  <c:v>14.269999999999998</c:v>
                </c:pt>
                <c:pt idx="5">
                  <c:v>14.56</c:v>
                </c:pt>
                <c:pt idx="6">
                  <c:v>19.809999999999999</c:v>
                </c:pt>
                <c:pt idx="7">
                  <c:v>11.63</c:v>
                </c:pt>
                <c:pt idx="8">
                  <c:v>15.759999999999998</c:v>
                </c:pt>
                <c:pt idx="9">
                  <c:v>18.360000000000003</c:v>
                </c:pt>
                <c:pt idx="10">
                  <c:v>14.880000000000003</c:v>
                </c:pt>
                <c:pt idx="11">
                  <c:v>14.780000000000001</c:v>
                </c:pt>
                <c:pt idx="12">
                  <c:v>28.91</c:v>
                </c:pt>
                <c:pt idx="13">
                  <c:v>25.330000000000009</c:v>
                </c:pt>
                <c:pt idx="14">
                  <c:v>33.990000000000016</c:v>
                </c:pt>
                <c:pt idx="15">
                  <c:v>45.750000000000014</c:v>
                </c:pt>
                <c:pt idx="16">
                  <c:v>57.439999999999969</c:v>
                </c:pt>
                <c:pt idx="17">
                  <c:v>48.869999999999969</c:v>
                </c:pt>
                <c:pt idx="18">
                  <c:v>50.04</c:v>
                </c:pt>
                <c:pt idx="19">
                  <c:v>52.34</c:v>
                </c:pt>
                <c:pt idx="20">
                  <c:v>42.770000000000046</c:v>
                </c:pt>
                <c:pt idx="21">
                  <c:v>39.859999999999992</c:v>
                </c:pt>
                <c:pt idx="22">
                  <c:v>41.760000000000019</c:v>
                </c:pt>
                <c:pt idx="23">
                  <c:v>34.200000000000031</c:v>
                </c:pt>
                <c:pt idx="24">
                  <c:v>41.649999999999991</c:v>
                </c:pt>
                <c:pt idx="25">
                  <c:v>54.280000000000008</c:v>
                </c:pt>
                <c:pt idx="26">
                  <c:v>73.729999999999947</c:v>
                </c:pt>
                <c:pt idx="27">
                  <c:v>60.330000000000105</c:v>
                </c:pt>
                <c:pt idx="28">
                  <c:v>60.380000000000031</c:v>
                </c:pt>
                <c:pt idx="29">
                  <c:v>61.929999999999978</c:v>
                </c:pt>
                <c:pt idx="30">
                  <c:v>59.530000000000214</c:v>
                </c:pt>
                <c:pt idx="31">
                  <c:v>53.040000000000092</c:v>
                </c:pt>
                <c:pt idx="32">
                  <c:v>51.74000000000013</c:v>
                </c:pt>
                <c:pt idx="33">
                  <c:v>47.630000000000059</c:v>
                </c:pt>
                <c:pt idx="34">
                  <c:v>39.460000000000107</c:v>
                </c:pt>
                <c:pt idx="35">
                  <c:v>33.670000000000151</c:v>
                </c:pt>
                <c:pt idx="36">
                  <c:v>13.699999999999969</c:v>
                </c:pt>
              </c:numCache>
            </c:numRef>
          </c:val>
          <c:smooth val="0"/>
          <c:extLst>
            <c:ext xmlns:c16="http://schemas.microsoft.com/office/drawing/2014/chart" uri="{C3380CC4-5D6E-409C-BE32-E72D297353CC}">
              <c16:uniqueId val="{00000001-AAB6-D846-8E8C-B8D040106D95}"/>
            </c:ext>
          </c:extLst>
        </c:ser>
        <c:ser>
          <c:idx val="2"/>
          <c:order val="2"/>
          <c:tx>
            <c:strRef>
              <c:f>'Sheet 8c'!$D$3</c:f>
              <c:strCache>
                <c:ptCount val="1"/>
                <c:pt idx="0">
                  <c:v>Sum of EU_Sales</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 8c'!$A$4:$A$41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 8c'!$D$4:$D$41</c:f>
              <c:numCache>
                <c:formatCode>General</c:formatCode>
                <c:ptCount val="37"/>
                <c:pt idx="0">
                  <c:v>0.67000000000000015</c:v>
                </c:pt>
                <c:pt idx="1">
                  <c:v>1.9600000000000006</c:v>
                </c:pt>
                <c:pt idx="2">
                  <c:v>1.6500000000000008</c:v>
                </c:pt>
                <c:pt idx="3">
                  <c:v>0.80000000000000027</c:v>
                </c:pt>
                <c:pt idx="4">
                  <c:v>2.0999999999999996</c:v>
                </c:pt>
                <c:pt idx="5">
                  <c:v>4.74</c:v>
                </c:pt>
                <c:pt idx="6">
                  <c:v>2.8400000000000007</c:v>
                </c:pt>
                <c:pt idx="7">
                  <c:v>1.4100000000000001</c:v>
                </c:pt>
                <c:pt idx="8">
                  <c:v>6.5900000000000007</c:v>
                </c:pt>
                <c:pt idx="9">
                  <c:v>8.44</c:v>
                </c:pt>
                <c:pt idx="10">
                  <c:v>7.6299999999999981</c:v>
                </c:pt>
                <c:pt idx="11">
                  <c:v>3.9499999999999993</c:v>
                </c:pt>
                <c:pt idx="12">
                  <c:v>11.710000000000003</c:v>
                </c:pt>
                <c:pt idx="13">
                  <c:v>4.6499999999999995</c:v>
                </c:pt>
                <c:pt idx="14">
                  <c:v>14.879999999999997</c:v>
                </c:pt>
                <c:pt idx="15">
                  <c:v>14.899999999999981</c:v>
                </c:pt>
                <c:pt idx="16">
                  <c:v>47.259999999999984</c:v>
                </c:pt>
                <c:pt idx="17">
                  <c:v>48.319999999999986</c:v>
                </c:pt>
                <c:pt idx="18">
                  <c:v>66.900000000000119</c:v>
                </c:pt>
                <c:pt idx="19">
                  <c:v>62.67000000000003</c:v>
                </c:pt>
                <c:pt idx="20">
                  <c:v>52.750000000000028</c:v>
                </c:pt>
                <c:pt idx="21">
                  <c:v>94.889999999999858</c:v>
                </c:pt>
                <c:pt idx="22">
                  <c:v>109.74000000000032</c:v>
                </c:pt>
                <c:pt idx="23">
                  <c:v>103.8100000000003</c:v>
                </c:pt>
                <c:pt idx="24">
                  <c:v>107.32000000000035</c:v>
                </c:pt>
                <c:pt idx="25">
                  <c:v>121.94000000000041</c:v>
                </c:pt>
                <c:pt idx="26">
                  <c:v>129.23999999999992</c:v>
                </c:pt>
                <c:pt idx="27">
                  <c:v>160.64999999999972</c:v>
                </c:pt>
                <c:pt idx="28">
                  <c:v>184.69999999999982</c:v>
                </c:pt>
                <c:pt idx="29">
                  <c:v>191.73999999999984</c:v>
                </c:pt>
                <c:pt idx="30">
                  <c:v>176.88000000000017</c:v>
                </c:pt>
                <c:pt idx="31">
                  <c:v>167.44000000000025</c:v>
                </c:pt>
                <c:pt idx="32">
                  <c:v>118.78000000000002</c:v>
                </c:pt>
                <c:pt idx="33">
                  <c:v>125.95000000000005</c:v>
                </c:pt>
                <c:pt idx="34">
                  <c:v>125.65000000000011</c:v>
                </c:pt>
                <c:pt idx="35">
                  <c:v>97.710000000000022</c:v>
                </c:pt>
                <c:pt idx="36">
                  <c:v>26.760000000000062</c:v>
                </c:pt>
              </c:numCache>
            </c:numRef>
          </c:val>
          <c:smooth val="0"/>
          <c:extLst>
            <c:ext xmlns:c16="http://schemas.microsoft.com/office/drawing/2014/chart" uri="{C3380CC4-5D6E-409C-BE32-E72D297353CC}">
              <c16:uniqueId val="{00000002-AAB6-D846-8E8C-B8D040106D95}"/>
            </c:ext>
          </c:extLst>
        </c:ser>
        <c:ser>
          <c:idx val="3"/>
          <c:order val="3"/>
          <c:tx>
            <c:strRef>
              <c:f>'Sheet 8c'!$E$3</c:f>
              <c:strCache>
                <c:ptCount val="1"/>
                <c:pt idx="0">
                  <c:v>Sum of NA_Sales</c:v>
                </c:pt>
              </c:strCache>
            </c:strRef>
          </c:tx>
          <c:spPr>
            <a:ln w="28575" cap="rnd">
              <a:solidFill>
                <a:schemeClr val="accent6">
                  <a:lumMod val="50000"/>
                </a:schemeClr>
              </a:solidFill>
              <a:round/>
            </a:ln>
            <a:effectLst/>
          </c:spPr>
          <c:marker>
            <c:symbol val="circle"/>
            <c:size val="5"/>
            <c:spPr>
              <a:solidFill>
                <a:schemeClr val="accent6">
                  <a:lumMod val="50000"/>
                </a:schemeClr>
              </a:solidFill>
              <a:ln w="9525">
                <a:solidFill>
                  <a:schemeClr val="accent6">
                    <a:lumMod val="50000"/>
                  </a:schemeClr>
                </a:solidFill>
              </a:ln>
              <a:effectLst/>
            </c:spPr>
          </c:marker>
          <c:cat>
            <c:strRef>
              <c:f>'Sheet 8c'!$A$4:$A$41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 8c'!$E$4:$E$41</c:f>
              <c:numCache>
                <c:formatCode>General</c:formatCode>
                <c:ptCount val="37"/>
                <c:pt idx="0">
                  <c:v>10.590000000000003</c:v>
                </c:pt>
                <c:pt idx="1">
                  <c:v>33.4</c:v>
                </c:pt>
                <c:pt idx="2">
                  <c:v>26.920000000000005</c:v>
                </c:pt>
                <c:pt idx="3">
                  <c:v>7.76</c:v>
                </c:pt>
                <c:pt idx="4">
                  <c:v>33.28</c:v>
                </c:pt>
                <c:pt idx="5">
                  <c:v>33.729999999999997</c:v>
                </c:pt>
                <c:pt idx="6">
                  <c:v>12.5</c:v>
                </c:pt>
                <c:pt idx="7">
                  <c:v>8.4600000000000026</c:v>
                </c:pt>
                <c:pt idx="8">
                  <c:v>23.869999999999997</c:v>
                </c:pt>
                <c:pt idx="9">
                  <c:v>45.15</c:v>
                </c:pt>
                <c:pt idx="10">
                  <c:v>25.46</c:v>
                </c:pt>
                <c:pt idx="11">
                  <c:v>12.76</c:v>
                </c:pt>
                <c:pt idx="12">
                  <c:v>33.869999999999997</c:v>
                </c:pt>
                <c:pt idx="13">
                  <c:v>15.120000000000001</c:v>
                </c:pt>
                <c:pt idx="14">
                  <c:v>28.150000000000002</c:v>
                </c:pt>
                <c:pt idx="15">
                  <c:v>24.820000000000011</c:v>
                </c:pt>
                <c:pt idx="16">
                  <c:v>86.759999999999991</c:v>
                </c:pt>
                <c:pt idx="17">
                  <c:v>94.750000000000071</c:v>
                </c:pt>
                <c:pt idx="18">
                  <c:v>128.35999999999999</c:v>
                </c:pt>
                <c:pt idx="19">
                  <c:v>126.06000000000004</c:v>
                </c:pt>
                <c:pt idx="20">
                  <c:v>94.490000000000038</c:v>
                </c:pt>
                <c:pt idx="21">
                  <c:v>173.98000000000039</c:v>
                </c:pt>
                <c:pt idx="22">
                  <c:v>216.19000000000014</c:v>
                </c:pt>
                <c:pt idx="23">
                  <c:v>193.59000000000069</c:v>
                </c:pt>
                <c:pt idx="24">
                  <c:v>222.5900000000004</c:v>
                </c:pt>
                <c:pt idx="25">
                  <c:v>242.6100000000005</c:v>
                </c:pt>
                <c:pt idx="26">
                  <c:v>263.11999999999887</c:v>
                </c:pt>
                <c:pt idx="27">
                  <c:v>312.04999999999836</c:v>
                </c:pt>
                <c:pt idx="28">
                  <c:v>351.43999999999915</c:v>
                </c:pt>
                <c:pt idx="29">
                  <c:v>338.84999999999889</c:v>
                </c:pt>
                <c:pt idx="30">
                  <c:v>304.24</c:v>
                </c:pt>
                <c:pt idx="31">
                  <c:v>241.06000000000094</c:v>
                </c:pt>
                <c:pt idx="32">
                  <c:v>154.96000000000004</c:v>
                </c:pt>
                <c:pt idx="33">
                  <c:v>154.7700000000001</c:v>
                </c:pt>
                <c:pt idx="34">
                  <c:v>131.9700000000002</c:v>
                </c:pt>
                <c:pt idx="35">
                  <c:v>102.81999999999992</c:v>
                </c:pt>
                <c:pt idx="36">
                  <c:v>22.660000000000057</c:v>
                </c:pt>
              </c:numCache>
            </c:numRef>
          </c:val>
          <c:smooth val="0"/>
          <c:extLst>
            <c:ext xmlns:c16="http://schemas.microsoft.com/office/drawing/2014/chart" uri="{C3380CC4-5D6E-409C-BE32-E72D297353CC}">
              <c16:uniqueId val="{00000003-AAB6-D846-8E8C-B8D040106D95}"/>
            </c:ext>
          </c:extLst>
        </c:ser>
        <c:dLbls>
          <c:showLegendKey val="0"/>
          <c:showVal val="0"/>
          <c:showCatName val="0"/>
          <c:showSerName val="0"/>
          <c:showPercent val="0"/>
          <c:showBubbleSize val="0"/>
        </c:dLbls>
        <c:marker val="1"/>
        <c:smooth val="0"/>
        <c:axId val="559284480"/>
        <c:axId val="559295360"/>
      </c:lineChart>
      <c:catAx>
        <c:axId val="559284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59295360"/>
        <c:crosses val="autoZero"/>
        <c:auto val="1"/>
        <c:lblAlgn val="ctr"/>
        <c:lblOffset val="100"/>
        <c:noMultiLvlLbl val="0"/>
      </c:catAx>
      <c:valAx>
        <c:axId val="559295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55928448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50000"/>
      </a:schemeClr>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[1.5 Grouping &amp; Summarizing data.vgsales_clean - M.Gamache.xlsx]Final (Proportions)!PivotTable1</c:name>
    <c:fmtId val="3"/>
  </c:pivotSource>
  <c:chart>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5"/>
          <c:spPr>
            <a:solidFill>
              <a:schemeClr val="accent2"/>
            </a:solidFill>
            <a:ln w="9525">
              <a:solidFill>
                <a:schemeClr val="accent2"/>
              </a:solidFill>
            </a:ln>
            <a:effectLst/>
          </c:spPr>
        </c:marker>
      </c:pivotFmt>
      <c:pivotFmt>
        <c:idx val="2"/>
        <c:spPr>
          <a:solidFill>
            <a:schemeClr val="accent1"/>
          </a:solidFill>
          <a:ln>
            <a:noFill/>
          </a:ln>
          <a:effectLst/>
        </c:spPr>
        <c:marker>
          <c:symbol val="circle"/>
          <c:size val="5"/>
          <c:spPr>
            <a:solidFill>
              <a:schemeClr val="accent3"/>
            </a:solidFill>
            <a:ln w="9525">
              <a:solidFill>
                <a:schemeClr val="accent3"/>
              </a:solidFill>
            </a:ln>
            <a:effectLst/>
          </c:spPr>
        </c:marker>
      </c:pivotFmt>
      <c:pivotFmt>
        <c:idx val="3"/>
        <c:spPr>
          <a:solidFill>
            <a:schemeClr val="accent1"/>
          </a:solidFill>
          <a:ln>
            <a:noFill/>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3"/>
          </a:solidFill>
          <a:ln>
            <a:noFill/>
          </a:ln>
          <a:effectLst/>
        </c:spPr>
      </c:pivotFmt>
      <c:pivotFmt>
        <c:idx val="7"/>
        <c:spPr>
          <a:solidFill>
            <a:schemeClr val="accent3"/>
          </a:solidFill>
          <a:ln>
            <a:noFill/>
          </a:ln>
          <a:effectLst/>
        </c:spPr>
      </c:pivotFmt>
      <c:pivotFmt>
        <c:idx val="8"/>
        <c:spPr>
          <a:solidFill>
            <a:schemeClr val="accent2"/>
          </a:solidFill>
          <a:ln>
            <a:noFill/>
          </a:ln>
          <a:effectLst/>
        </c:spPr>
      </c:pivotFmt>
      <c:pivotFmt>
        <c:idx val="9"/>
        <c:spPr>
          <a:solidFill>
            <a:schemeClr val="accent2"/>
          </a:solidFill>
          <a:ln>
            <a:noFill/>
          </a:ln>
          <a:effectLst/>
        </c:spPr>
      </c:pivotFmt>
      <c:pivotFmt>
        <c:idx val="10"/>
        <c:spPr>
          <a:solidFill>
            <a:schemeClr val="accent2"/>
          </a:solidFill>
          <a:ln>
            <a:noFill/>
          </a:ln>
          <a:effectLst/>
        </c:spPr>
      </c:pivotFmt>
      <c:pivotFmt>
        <c:idx val="11"/>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3"/>
          </a:solidFill>
          <a:ln>
            <a:noFill/>
          </a:ln>
          <a:effectLst/>
        </c:spPr>
      </c:pivotFmt>
      <c:pivotFmt>
        <c:idx val="13"/>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4"/>
          </a:solidFill>
          <a:ln>
            <a:noFill/>
          </a:ln>
          <a:effectLst/>
        </c:spPr>
        <c:dLbl>
          <c:idx val="0"/>
          <c:layout>
            <c:manualLayout>
              <c:x val="-5.9818667353292601E-17"/>
              <c:y val="5.1897910680017856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3"/>
          </a:solidFill>
          <a:ln>
            <a:noFill/>
          </a:ln>
          <a:effectLst/>
        </c:spPr>
      </c:pivotFmt>
      <c:pivotFmt>
        <c:idx val="45"/>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47"/>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48"/>
        <c:spPr>
          <a:solidFill>
            <a:schemeClr val="accent3"/>
          </a:solidFill>
          <a:ln>
            <a:noFill/>
          </a:ln>
          <a:effectLst/>
        </c:spPr>
      </c:pivotFmt>
      <c:pivotFmt>
        <c:idx val="49"/>
        <c:spPr>
          <a:solidFill>
            <a:schemeClr val="accent3"/>
          </a:solidFill>
          <a:ln>
            <a:noFill/>
          </a:ln>
          <a:effectLst/>
        </c:spPr>
      </c:pivotFmt>
      <c:pivotFmt>
        <c:idx val="50"/>
        <c:spPr>
          <a:solidFill>
            <a:schemeClr val="accent3"/>
          </a:solidFill>
          <a:ln>
            <a:noFill/>
          </a:ln>
          <a:effectLst/>
        </c:spPr>
      </c:pivotFmt>
      <c:pivotFmt>
        <c:idx val="51"/>
        <c:spPr>
          <a:solidFill>
            <a:schemeClr val="accent3"/>
          </a:solidFill>
          <a:ln>
            <a:noFill/>
          </a:ln>
          <a:effectLst/>
        </c:spPr>
      </c:pivotFmt>
      <c:pivotFmt>
        <c:idx val="52"/>
        <c:spPr>
          <a:solidFill>
            <a:schemeClr val="accent3"/>
          </a:solidFill>
          <a:ln>
            <a:noFill/>
          </a:ln>
          <a:effectLst/>
        </c:spPr>
      </c:pivotFmt>
      <c:pivotFmt>
        <c:idx val="53"/>
        <c:spPr>
          <a:solidFill>
            <a:schemeClr val="accent3"/>
          </a:solidFill>
          <a:ln>
            <a:noFill/>
          </a:ln>
          <a:effectLst/>
        </c:spPr>
      </c:pivotFmt>
      <c:pivotFmt>
        <c:idx val="54"/>
        <c:spPr>
          <a:solidFill>
            <a:schemeClr val="accent3"/>
          </a:solidFill>
          <a:ln>
            <a:noFill/>
          </a:ln>
          <a:effectLst/>
        </c:spPr>
      </c:pivotFmt>
      <c:pivotFmt>
        <c:idx val="55"/>
        <c:spPr>
          <a:solidFill>
            <a:schemeClr val="accent3"/>
          </a:solidFill>
          <a:ln>
            <a:noFill/>
          </a:ln>
          <a:effectLst/>
        </c:spPr>
      </c:pivotFmt>
      <c:pivotFmt>
        <c:idx val="56"/>
        <c:spPr>
          <a:solidFill>
            <a:schemeClr val="accent3"/>
          </a:solidFill>
          <a:ln>
            <a:noFill/>
          </a:ln>
          <a:effectLst/>
        </c:spPr>
      </c:pivotFmt>
      <c:pivotFmt>
        <c:idx val="57"/>
        <c:spPr>
          <a:solidFill>
            <a:schemeClr val="accent3"/>
          </a:solidFill>
          <a:ln>
            <a:noFill/>
          </a:ln>
          <a:effectLst/>
        </c:spPr>
      </c:pivotFmt>
      <c:pivotFmt>
        <c:idx val="58"/>
        <c:spPr>
          <a:solidFill>
            <a:schemeClr val="accent3"/>
          </a:solidFill>
          <a:ln>
            <a:noFill/>
          </a:ln>
          <a:effectLst/>
        </c:spPr>
      </c:pivotFmt>
      <c:pivotFmt>
        <c:idx val="59"/>
        <c:spPr>
          <a:solidFill>
            <a:schemeClr val="accent3"/>
          </a:solidFill>
          <a:ln>
            <a:noFill/>
          </a:ln>
          <a:effectLst/>
        </c:spPr>
      </c:pivotFmt>
      <c:pivotFmt>
        <c:idx val="60"/>
        <c:spPr>
          <a:solidFill>
            <a:schemeClr val="accent3"/>
          </a:solidFill>
          <a:ln>
            <a:noFill/>
          </a:ln>
          <a:effectLst/>
        </c:spPr>
      </c:pivotFmt>
      <c:pivotFmt>
        <c:idx val="61"/>
        <c:spPr>
          <a:solidFill>
            <a:schemeClr val="accent3"/>
          </a:solidFill>
          <a:ln>
            <a:noFill/>
          </a:ln>
          <a:effectLst/>
        </c:spPr>
      </c:pivotFmt>
      <c:pivotFmt>
        <c:idx val="62"/>
        <c:spPr>
          <a:solidFill>
            <a:schemeClr val="accent3"/>
          </a:solidFill>
          <a:ln>
            <a:noFill/>
          </a:ln>
          <a:effectLst/>
        </c:spPr>
      </c:pivotFmt>
      <c:pivotFmt>
        <c:idx val="63"/>
        <c:spPr>
          <a:solidFill>
            <a:schemeClr val="accent3"/>
          </a:solidFill>
          <a:ln>
            <a:noFill/>
          </a:ln>
          <a:effectLst/>
        </c:spPr>
      </c:pivotFmt>
      <c:pivotFmt>
        <c:idx val="64"/>
        <c:spPr>
          <a:solidFill>
            <a:schemeClr val="accent3"/>
          </a:solidFill>
          <a:ln>
            <a:noFill/>
          </a:ln>
          <a:effectLst/>
        </c:spPr>
      </c:pivotFmt>
      <c:pivotFmt>
        <c:idx val="65"/>
        <c:spPr>
          <a:solidFill>
            <a:schemeClr val="accent3"/>
          </a:solidFill>
          <a:ln>
            <a:noFill/>
          </a:ln>
          <a:effectLst/>
        </c:spPr>
      </c:pivotFmt>
      <c:pivotFmt>
        <c:idx val="66"/>
        <c:spPr>
          <a:solidFill>
            <a:schemeClr val="accent3"/>
          </a:solidFill>
          <a:ln>
            <a:noFill/>
          </a:ln>
          <a:effectLst/>
        </c:spPr>
      </c:pivotFmt>
      <c:pivotFmt>
        <c:idx val="67"/>
        <c:spPr>
          <a:solidFill>
            <a:schemeClr val="accent3"/>
          </a:solidFill>
          <a:ln>
            <a:noFill/>
          </a:ln>
          <a:effectLst/>
        </c:spPr>
      </c:pivotFmt>
      <c:pivotFmt>
        <c:idx val="68"/>
        <c:spPr>
          <a:solidFill>
            <a:schemeClr val="accent3"/>
          </a:solidFill>
          <a:ln>
            <a:noFill/>
          </a:ln>
          <a:effectLst/>
        </c:spPr>
      </c:pivotFmt>
      <c:pivotFmt>
        <c:idx val="69"/>
        <c:spPr>
          <a:solidFill>
            <a:schemeClr val="accent3"/>
          </a:solidFill>
          <a:ln>
            <a:noFill/>
          </a:ln>
          <a:effectLst/>
        </c:spPr>
      </c:pivotFmt>
      <c:pivotFmt>
        <c:idx val="70"/>
        <c:spPr>
          <a:solidFill>
            <a:schemeClr val="accent3"/>
          </a:solidFill>
          <a:ln>
            <a:noFill/>
          </a:ln>
          <a:effectLst/>
        </c:spPr>
      </c:pivotFmt>
      <c:pivotFmt>
        <c:idx val="71"/>
        <c:spPr>
          <a:solidFill>
            <a:schemeClr val="accent3"/>
          </a:solidFill>
          <a:ln>
            <a:noFill/>
          </a:ln>
          <a:effectLst/>
        </c:spPr>
      </c:pivotFmt>
      <c:pivotFmt>
        <c:idx val="72"/>
        <c:spPr>
          <a:solidFill>
            <a:schemeClr val="accent3"/>
          </a:solidFill>
          <a:ln>
            <a:noFill/>
          </a:ln>
          <a:effectLst/>
        </c:spPr>
      </c:pivotFmt>
      <c:pivotFmt>
        <c:idx val="73"/>
        <c:spPr>
          <a:solidFill>
            <a:schemeClr val="accent3"/>
          </a:solidFill>
          <a:ln>
            <a:noFill/>
          </a:ln>
          <a:effectLst/>
        </c:spPr>
      </c:pivotFmt>
      <c:pivotFmt>
        <c:idx val="74"/>
        <c:spPr>
          <a:solidFill>
            <a:schemeClr val="accent3"/>
          </a:solidFill>
          <a:ln>
            <a:noFill/>
          </a:ln>
          <a:effectLst/>
        </c:spPr>
      </c:pivotFmt>
      <c:pivotFmt>
        <c:idx val="75"/>
        <c:spPr>
          <a:solidFill>
            <a:schemeClr val="accent3"/>
          </a:solidFill>
          <a:ln>
            <a:noFill/>
          </a:ln>
          <a:effectLst/>
        </c:spPr>
      </c:pivotFmt>
      <c:pivotFmt>
        <c:idx val="76"/>
        <c:spPr>
          <a:solidFill>
            <a:schemeClr val="accent3"/>
          </a:solidFill>
          <a:ln>
            <a:noFill/>
          </a:ln>
          <a:effectLst/>
        </c:spPr>
      </c:pivotFmt>
      <c:pivotFmt>
        <c:idx val="77"/>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86"/>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87"/>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88"/>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91"/>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92"/>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93"/>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09"/>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10"/>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13"/>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14"/>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15"/>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16"/>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17"/>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18"/>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19"/>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20"/>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21"/>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24"/>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25"/>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26"/>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27"/>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28"/>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29"/>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30"/>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31"/>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32"/>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33"/>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34"/>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35"/>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36"/>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37"/>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38"/>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39"/>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40"/>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41"/>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42"/>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43"/>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44"/>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45"/>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46"/>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47"/>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9"/>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0"/>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1"/>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2"/>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3"/>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4"/>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5"/>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6"/>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7"/>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8"/>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9"/>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0"/>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1"/>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2"/>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3"/>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4"/>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5"/>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6"/>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7"/>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8"/>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9"/>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0"/>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1"/>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2"/>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3"/>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4"/>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5"/>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6"/>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7"/>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8"/>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9"/>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0"/>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1"/>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2"/>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3"/>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4"/>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85"/>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8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87"/>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8"/>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9"/>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0"/>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1"/>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2"/>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3"/>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4"/>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5"/>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6"/>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7"/>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8"/>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9"/>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0"/>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1"/>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2"/>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3"/>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4"/>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5"/>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6"/>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7"/>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8"/>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9"/>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0"/>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1"/>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2"/>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3"/>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4"/>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5"/>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6"/>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7"/>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8"/>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9"/>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0"/>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1"/>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23"/>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4"/>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5"/>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6"/>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7"/>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8"/>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9"/>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0"/>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1"/>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2"/>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3"/>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4"/>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5"/>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6"/>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7"/>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8"/>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9"/>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0"/>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1"/>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2"/>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3"/>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4"/>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5"/>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6"/>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7"/>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8"/>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9"/>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0"/>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1"/>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2"/>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3"/>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4"/>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5"/>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6"/>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7"/>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59"/>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0"/>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1"/>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2"/>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3"/>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4"/>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5"/>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6"/>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7"/>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8"/>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9"/>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0"/>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1"/>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2"/>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3"/>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4"/>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5"/>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6"/>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7"/>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8"/>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9"/>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0"/>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1"/>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2"/>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3"/>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4"/>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5"/>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6"/>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7"/>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8"/>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9"/>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0"/>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1"/>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2"/>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3"/>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4"/>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95"/>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97"/>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8"/>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9"/>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0"/>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1"/>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2"/>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3"/>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4"/>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5"/>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6"/>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7"/>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8"/>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9"/>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0"/>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1"/>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2"/>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3"/>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4"/>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5"/>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6"/>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7"/>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8"/>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9"/>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0"/>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1"/>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2"/>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3"/>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4"/>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5"/>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6"/>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7"/>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8"/>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9"/>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0"/>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1"/>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2"/>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33"/>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35"/>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6"/>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7"/>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8"/>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9"/>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0"/>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1"/>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2"/>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3"/>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4"/>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5"/>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6"/>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7"/>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8"/>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9"/>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0"/>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1"/>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2"/>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3"/>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4"/>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5"/>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6"/>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7"/>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8"/>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9"/>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0"/>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1"/>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2"/>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3"/>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4"/>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5"/>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6"/>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7"/>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8"/>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9"/>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71"/>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2"/>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3"/>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4"/>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5"/>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6"/>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7"/>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8"/>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9"/>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0"/>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1"/>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2"/>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3"/>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4"/>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5"/>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6"/>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7"/>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8"/>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9"/>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0"/>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1"/>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2"/>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3"/>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4"/>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5"/>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6"/>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7"/>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8"/>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9"/>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0"/>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1"/>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2"/>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3"/>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4"/>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5"/>
        <c:spPr>
          <a:solidFill>
            <a:schemeClr val="accent3"/>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07"/>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8"/>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9"/>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0"/>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1"/>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2"/>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3"/>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4"/>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5"/>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6"/>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7"/>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8"/>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9"/>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0"/>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1"/>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2"/>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3"/>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4"/>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5"/>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6"/>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7"/>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8"/>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9"/>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0"/>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1"/>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2"/>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3"/>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4"/>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5"/>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6"/>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7"/>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8"/>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9"/>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0"/>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1"/>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2"/>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43"/>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6865404590555307E-2"/>
          <c:y val="0.12635687785592528"/>
          <c:w val="0.92524216261493364"/>
          <c:h val="0.78693195553177708"/>
        </c:manualLayout>
      </c:layout>
      <c:barChart>
        <c:barDir val="col"/>
        <c:grouping val="percentStacked"/>
        <c:varyColors val="0"/>
        <c:ser>
          <c:idx val="0"/>
          <c:order val="0"/>
          <c:tx>
            <c:strRef>
              <c:f>'Final (Proportions)'!$B$1</c:f>
              <c:strCache>
                <c:ptCount val="1"/>
                <c:pt idx="0">
                  <c:v>Sum of Proportion_NA_Sales</c:v>
                </c:pt>
              </c:strCache>
            </c:strRef>
          </c:tx>
          <c:spPr>
            <a:solidFill>
              <a:schemeClr val="accent6">
                <a:lumMod val="50000"/>
              </a:schemeClr>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0-F4BC-BB48-AC70-F061DD29E7BC}"/>
                </c:ext>
              </c:extLst>
            </c:dLbl>
            <c:dLbl>
              <c:idx val="1"/>
              <c:delete val="1"/>
              <c:extLst>
                <c:ext xmlns:c15="http://schemas.microsoft.com/office/drawing/2012/chart" uri="{CE6537A1-D6FC-4f65-9D91-7224C49458BB}"/>
                <c:ext xmlns:c16="http://schemas.microsoft.com/office/drawing/2014/chart" uri="{C3380CC4-5D6E-409C-BE32-E72D297353CC}">
                  <c16:uniqueId val="{00000001-F4BC-BB48-AC70-F061DD29E7BC}"/>
                </c:ext>
              </c:extLst>
            </c:dLbl>
            <c:dLbl>
              <c:idx val="2"/>
              <c:delete val="1"/>
              <c:extLst>
                <c:ext xmlns:c15="http://schemas.microsoft.com/office/drawing/2012/chart" uri="{CE6537A1-D6FC-4f65-9D91-7224C49458BB}"/>
                <c:ext xmlns:c16="http://schemas.microsoft.com/office/drawing/2014/chart" uri="{C3380CC4-5D6E-409C-BE32-E72D297353CC}">
                  <c16:uniqueId val="{00000002-F4BC-BB48-AC70-F061DD29E7BC}"/>
                </c:ext>
              </c:extLst>
            </c:dLbl>
            <c:dLbl>
              <c:idx val="3"/>
              <c:delete val="1"/>
              <c:extLst>
                <c:ext xmlns:c15="http://schemas.microsoft.com/office/drawing/2012/chart" uri="{CE6537A1-D6FC-4f65-9D91-7224C49458BB}"/>
                <c:ext xmlns:c16="http://schemas.microsoft.com/office/drawing/2014/chart" uri="{C3380CC4-5D6E-409C-BE32-E72D297353CC}">
                  <c16:uniqueId val="{00000003-F4BC-BB48-AC70-F061DD29E7BC}"/>
                </c:ext>
              </c:extLst>
            </c:dLbl>
            <c:dLbl>
              <c:idx val="4"/>
              <c:delete val="1"/>
              <c:extLst>
                <c:ext xmlns:c15="http://schemas.microsoft.com/office/drawing/2012/chart" uri="{CE6537A1-D6FC-4f65-9D91-7224C49458BB}"/>
                <c:ext xmlns:c16="http://schemas.microsoft.com/office/drawing/2014/chart" uri="{C3380CC4-5D6E-409C-BE32-E72D297353CC}">
                  <c16:uniqueId val="{00000004-F4BC-BB48-AC70-F061DD29E7BC}"/>
                </c:ext>
              </c:extLst>
            </c:dLbl>
            <c:dLbl>
              <c:idx val="5"/>
              <c:delete val="1"/>
              <c:extLst>
                <c:ext xmlns:c15="http://schemas.microsoft.com/office/drawing/2012/chart" uri="{CE6537A1-D6FC-4f65-9D91-7224C49458BB}"/>
                <c:ext xmlns:c16="http://schemas.microsoft.com/office/drawing/2014/chart" uri="{C3380CC4-5D6E-409C-BE32-E72D297353CC}">
                  <c16:uniqueId val="{00000005-F4BC-BB48-AC70-F061DD29E7BC}"/>
                </c:ext>
              </c:extLst>
            </c:dLbl>
            <c:dLbl>
              <c:idx val="6"/>
              <c:delete val="1"/>
              <c:extLst>
                <c:ext xmlns:c15="http://schemas.microsoft.com/office/drawing/2012/chart" uri="{CE6537A1-D6FC-4f65-9D91-7224C49458BB}"/>
                <c:ext xmlns:c16="http://schemas.microsoft.com/office/drawing/2014/chart" uri="{C3380CC4-5D6E-409C-BE32-E72D297353CC}">
                  <c16:uniqueId val="{00000006-F4BC-BB48-AC70-F061DD29E7BC}"/>
                </c:ext>
              </c:extLst>
            </c:dLbl>
            <c:dLbl>
              <c:idx val="7"/>
              <c:delete val="1"/>
              <c:extLst>
                <c:ext xmlns:c15="http://schemas.microsoft.com/office/drawing/2012/chart" uri="{CE6537A1-D6FC-4f65-9D91-7224C49458BB}"/>
                <c:ext xmlns:c16="http://schemas.microsoft.com/office/drawing/2014/chart" uri="{C3380CC4-5D6E-409C-BE32-E72D297353CC}">
                  <c16:uniqueId val="{00000007-F4BC-BB48-AC70-F061DD29E7BC}"/>
                </c:ext>
              </c:extLst>
            </c:dLbl>
            <c:dLbl>
              <c:idx val="8"/>
              <c:delete val="1"/>
              <c:extLst>
                <c:ext xmlns:c15="http://schemas.microsoft.com/office/drawing/2012/chart" uri="{CE6537A1-D6FC-4f65-9D91-7224C49458BB}"/>
                <c:ext xmlns:c16="http://schemas.microsoft.com/office/drawing/2014/chart" uri="{C3380CC4-5D6E-409C-BE32-E72D297353CC}">
                  <c16:uniqueId val="{00000008-F4BC-BB48-AC70-F061DD29E7BC}"/>
                </c:ext>
              </c:extLst>
            </c:dLbl>
            <c:dLbl>
              <c:idx val="9"/>
              <c:delete val="1"/>
              <c:extLst>
                <c:ext xmlns:c15="http://schemas.microsoft.com/office/drawing/2012/chart" uri="{CE6537A1-D6FC-4f65-9D91-7224C49458BB}"/>
                <c:ext xmlns:c16="http://schemas.microsoft.com/office/drawing/2014/chart" uri="{C3380CC4-5D6E-409C-BE32-E72D297353CC}">
                  <c16:uniqueId val="{00000009-F4BC-BB48-AC70-F061DD29E7BC}"/>
                </c:ext>
              </c:extLst>
            </c:dLbl>
            <c:dLbl>
              <c:idx val="10"/>
              <c:delete val="1"/>
              <c:extLst>
                <c:ext xmlns:c15="http://schemas.microsoft.com/office/drawing/2012/chart" uri="{CE6537A1-D6FC-4f65-9D91-7224C49458BB}"/>
                <c:ext xmlns:c16="http://schemas.microsoft.com/office/drawing/2014/chart" uri="{C3380CC4-5D6E-409C-BE32-E72D297353CC}">
                  <c16:uniqueId val="{0000000A-F4BC-BB48-AC70-F061DD29E7BC}"/>
                </c:ext>
              </c:extLst>
            </c:dLbl>
            <c:dLbl>
              <c:idx val="11"/>
              <c:delete val="1"/>
              <c:extLst>
                <c:ext xmlns:c15="http://schemas.microsoft.com/office/drawing/2012/chart" uri="{CE6537A1-D6FC-4f65-9D91-7224C49458BB}"/>
                <c:ext xmlns:c16="http://schemas.microsoft.com/office/drawing/2014/chart" uri="{C3380CC4-5D6E-409C-BE32-E72D297353CC}">
                  <c16:uniqueId val="{0000000B-F4BC-BB48-AC70-F061DD29E7BC}"/>
                </c:ext>
              </c:extLst>
            </c:dLbl>
            <c:dLbl>
              <c:idx val="12"/>
              <c:delete val="1"/>
              <c:extLst>
                <c:ext xmlns:c15="http://schemas.microsoft.com/office/drawing/2012/chart" uri="{CE6537A1-D6FC-4f65-9D91-7224C49458BB}"/>
                <c:ext xmlns:c16="http://schemas.microsoft.com/office/drawing/2014/chart" uri="{C3380CC4-5D6E-409C-BE32-E72D297353CC}">
                  <c16:uniqueId val="{0000000C-F4BC-BB48-AC70-F061DD29E7BC}"/>
                </c:ext>
              </c:extLst>
            </c:dLbl>
            <c:dLbl>
              <c:idx val="13"/>
              <c:delete val="1"/>
              <c:extLst>
                <c:ext xmlns:c15="http://schemas.microsoft.com/office/drawing/2012/chart" uri="{CE6537A1-D6FC-4f65-9D91-7224C49458BB}"/>
                <c:ext xmlns:c16="http://schemas.microsoft.com/office/drawing/2014/chart" uri="{C3380CC4-5D6E-409C-BE32-E72D297353CC}">
                  <c16:uniqueId val="{0000000D-F4BC-BB48-AC70-F061DD29E7BC}"/>
                </c:ext>
              </c:extLst>
            </c:dLbl>
            <c:dLbl>
              <c:idx val="14"/>
              <c:delete val="1"/>
              <c:extLst>
                <c:ext xmlns:c15="http://schemas.microsoft.com/office/drawing/2012/chart" uri="{CE6537A1-D6FC-4f65-9D91-7224C49458BB}"/>
                <c:ext xmlns:c16="http://schemas.microsoft.com/office/drawing/2014/chart" uri="{C3380CC4-5D6E-409C-BE32-E72D297353CC}">
                  <c16:uniqueId val="{0000000E-F4BC-BB48-AC70-F061DD29E7BC}"/>
                </c:ext>
              </c:extLst>
            </c:dLbl>
            <c:dLbl>
              <c:idx val="15"/>
              <c:delete val="1"/>
              <c:extLst>
                <c:ext xmlns:c15="http://schemas.microsoft.com/office/drawing/2012/chart" uri="{CE6537A1-D6FC-4f65-9D91-7224C49458BB}"/>
                <c:ext xmlns:c16="http://schemas.microsoft.com/office/drawing/2014/chart" uri="{C3380CC4-5D6E-409C-BE32-E72D297353CC}">
                  <c16:uniqueId val="{0000000F-F4BC-BB48-AC70-F061DD29E7BC}"/>
                </c:ext>
              </c:extLst>
            </c:dLbl>
            <c:dLbl>
              <c:idx val="16"/>
              <c:delete val="1"/>
              <c:extLst>
                <c:ext xmlns:c15="http://schemas.microsoft.com/office/drawing/2012/chart" uri="{CE6537A1-D6FC-4f65-9D91-7224C49458BB}"/>
                <c:ext xmlns:c16="http://schemas.microsoft.com/office/drawing/2014/chart" uri="{C3380CC4-5D6E-409C-BE32-E72D297353CC}">
                  <c16:uniqueId val="{00000010-F4BC-BB48-AC70-F061DD29E7BC}"/>
                </c:ext>
              </c:extLst>
            </c:dLbl>
            <c:dLbl>
              <c:idx val="17"/>
              <c:delete val="1"/>
              <c:extLst>
                <c:ext xmlns:c15="http://schemas.microsoft.com/office/drawing/2012/chart" uri="{CE6537A1-D6FC-4f65-9D91-7224C49458BB}"/>
                <c:ext xmlns:c16="http://schemas.microsoft.com/office/drawing/2014/chart" uri="{C3380CC4-5D6E-409C-BE32-E72D297353CC}">
                  <c16:uniqueId val="{00000011-F4BC-BB48-AC70-F061DD29E7BC}"/>
                </c:ext>
              </c:extLst>
            </c:dLbl>
            <c:dLbl>
              <c:idx val="18"/>
              <c:delete val="1"/>
              <c:extLst>
                <c:ext xmlns:c15="http://schemas.microsoft.com/office/drawing/2012/chart" uri="{CE6537A1-D6FC-4f65-9D91-7224C49458BB}"/>
                <c:ext xmlns:c16="http://schemas.microsoft.com/office/drawing/2014/chart" uri="{C3380CC4-5D6E-409C-BE32-E72D297353CC}">
                  <c16:uniqueId val="{00000012-F4BC-BB48-AC70-F061DD29E7BC}"/>
                </c:ext>
              </c:extLst>
            </c:dLbl>
            <c:dLbl>
              <c:idx val="19"/>
              <c:delete val="1"/>
              <c:extLst>
                <c:ext xmlns:c15="http://schemas.microsoft.com/office/drawing/2012/chart" uri="{CE6537A1-D6FC-4f65-9D91-7224C49458BB}"/>
                <c:ext xmlns:c16="http://schemas.microsoft.com/office/drawing/2014/chart" uri="{C3380CC4-5D6E-409C-BE32-E72D297353CC}">
                  <c16:uniqueId val="{00000013-F4BC-BB48-AC70-F061DD29E7BC}"/>
                </c:ext>
              </c:extLst>
            </c:dLbl>
            <c:dLbl>
              <c:idx val="20"/>
              <c:delete val="1"/>
              <c:extLst>
                <c:ext xmlns:c15="http://schemas.microsoft.com/office/drawing/2012/chart" uri="{CE6537A1-D6FC-4f65-9D91-7224C49458BB}"/>
                <c:ext xmlns:c16="http://schemas.microsoft.com/office/drawing/2014/chart" uri="{C3380CC4-5D6E-409C-BE32-E72D297353CC}">
                  <c16:uniqueId val="{00000014-F4BC-BB48-AC70-F061DD29E7BC}"/>
                </c:ext>
              </c:extLst>
            </c:dLbl>
            <c:dLbl>
              <c:idx val="21"/>
              <c:delete val="1"/>
              <c:extLst>
                <c:ext xmlns:c15="http://schemas.microsoft.com/office/drawing/2012/chart" uri="{CE6537A1-D6FC-4f65-9D91-7224C49458BB}"/>
                <c:ext xmlns:c16="http://schemas.microsoft.com/office/drawing/2014/chart" uri="{C3380CC4-5D6E-409C-BE32-E72D297353CC}">
                  <c16:uniqueId val="{00000015-F4BC-BB48-AC70-F061DD29E7BC}"/>
                </c:ext>
              </c:extLst>
            </c:dLbl>
            <c:dLbl>
              <c:idx val="22"/>
              <c:delete val="1"/>
              <c:extLst>
                <c:ext xmlns:c15="http://schemas.microsoft.com/office/drawing/2012/chart" uri="{CE6537A1-D6FC-4f65-9D91-7224C49458BB}"/>
                <c:ext xmlns:c16="http://schemas.microsoft.com/office/drawing/2014/chart" uri="{C3380CC4-5D6E-409C-BE32-E72D297353CC}">
                  <c16:uniqueId val="{00000016-F4BC-BB48-AC70-F061DD29E7BC}"/>
                </c:ext>
              </c:extLst>
            </c:dLbl>
            <c:dLbl>
              <c:idx val="23"/>
              <c:delete val="1"/>
              <c:extLst>
                <c:ext xmlns:c15="http://schemas.microsoft.com/office/drawing/2012/chart" uri="{CE6537A1-D6FC-4f65-9D91-7224C49458BB}"/>
                <c:ext xmlns:c16="http://schemas.microsoft.com/office/drawing/2014/chart" uri="{C3380CC4-5D6E-409C-BE32-E72D297353CC}">
                  <c16:uniqueId val="{00000017-F4BC-BB48-AC70-F061DD29E7BC}"/>
                </c:ext>
              </c:extLst>
            </c:dLbl>
            <c:dLbl>
              <c:idx val="24"/>
              <c:delete val="1"/>
              <c:extLst>
                <c:ext xmlns:c15="http://schemas.microsoft.com/office/drawing/2012/chart" uri="{CE6537A1-D6FC-4f65-9D91-7224C49458BB}"/>
                <c:ext xmlns:c16="http://schemas.microsoft.com/office/drawing/2014/chart" uri="{C3380CC4-5D6E-409C-BE32-E72D297353CC}">
                  <c16:uniqueId val="{00000018-F4BC-BB48-AC70-F061DD29E7BC}"/>
                </c:ext>
              </c:extLst>
            </c:dLbl>
            <c:dLbl>
              <c:idx val="25"/>
              <c:delete val="1"/>
              <c:extLst>
                <c:ext xmlns:c15="http://schemas.microsoft.com/office/drawing/2012/chart" uri="{CE6537A1-D6FC-4f65-9D91-7224C49458BB}"/>
                <c:ext xmlns:c16="http://schemas.microsoft.com/office/drawing/2014/chart" uri="{C3380CC4-5D6E-409C-BE32-E72D297353CC}">
                  <c16:uniqueId val="{00000019-F4BC-BB48-AC70-F061DD29E7BC}"/>
                </c:ext>
              </c:extLst>
            </c:dLbl>
            <c:dLbl>
              <c:idx val="26"/>
              <c:delete val="1"/>
              <c:extLst>
                <c:ext xmlns:c15="http://schemas.microsoft.com/office/drawing/2012/chart" uri="{CE6537A1-D6FC-4f65-9D91-7224C49458BB}"/>
                <c:ext xmlns:c16="http://schemas.microsoft.com/office/drawing/2014/chart" uri="{C3380CC4-5D6E-409C-BE32-E72D297353CC}">
                  <c16:uniqueId val="{0000001A-F4BC-BB48-AC70-F061DD29E7BC}"/>
                </c:ext>
              </c:extLst>
            </c:dLbl>
            <c:dLbl>
              <c:idx val="27"/>
              <c:delete val="1"/>
              <c:extLst>
                <c:ext xmlns:c15="http://schemas.microsoft.com/office/drawing/2012/chart" uri="{CE6537A1-D6FC-4f65-9D91-7224C49458BB}"/>
                <c:ext xmlns:c16="http://schemas.microsoft.com/office/drawing/2014/chart" uri="{C3380CC4-5D6E-409C-BE32-E72D297353CC}">
                  <c16:uniqueId val="{0000001B-F4BC-BB48-AC70-F061DD29E7BC}"/>
                </c:ext>
              </c:extLst>
            </c:dLbl>
            <c:dLbl>
              <c:idx val="28"/>
              <c:delete val="1"/>
              <c:extLst>
                <c:ext xmlns:c15="http://schemas.microsoft.com/office/drawing/2012/chart" uri="{CE6537A1-D6FC-4f65-9D91-7224C49458BB}"/>
                <c:ext xmlns:c16="http://schemas.microsoft.com/office/drawing/2014/chart" uri="{C3380CC4-5D6E-409C-BE32-E72D297353CC}">
                  <c16:uniqueId val="{0000001C-F4BC-BB48-AC70-F061DD29E7BC}"/>
                </c:ext>
              </c:extLst>
            </c:dLbl>
            <c:dLbl>
              <c:idx val="29"/>
              <c:delete val="1"/>
              <c:extLst>
                <c:ext xmlns:c15="http://schemas.microsoft.com/office/drawing/2012/chart" uri="{CE6537A1-D6FC-4f65-9D91-7224C49458BB}"/>
                <c:ext xmlns:c16="http://schemas.microsoft.com/office/drawing/2014/chart" uri="{C3380CC4-5D6E-409C-BE32-E72D297353CC}">
                  <c16:uniqueId val="{0000001D-F4BC-BB48-AC70-F061DD29E7BC}"/>
                </c:ext>
              </c:extLst>
            </c:dLbl>
            <c:dLbl>
              <c:idx val="30"/>
              <c:delete val="1"/>
              <c:extLst>
                <c:ext xmlns:c15="http://schemas.microsoft.com/office/drawing/2012/chart" uri="{CE6537A1-D6FC-4f65-9D91-7224C49458BB}"/>
                <c:ext xmlns:c16="http://schemas.microsoft.com/office/drawing/2014/chart" uri="{C3380CC4-5D6E-409C-BE32-E72D297353CC}">
                  <c16:uniqueId val="{0000001E-F4BC-BB48-AC70-F061DD29E7BC}"/>
                </c:ext>
              </c:extLst>
            </c:dLbl>
            <c:dLbl>
              <c:idx val="31"/>
              <c:delete val="1"/>
              <c:extLst>
                <c:ext xmlns:c15="http://schemas.microsoft.com/office/drawing/2012/chart" uri="{CE6537A1-D6FC-4f65-9D91-7224C49458BB}"/>
                <c:ext xmlns:c16="http://schemas.microsoft.com/office/drawing/2014/chart" uri="{C3380CC4-5D6E-409C-BE32-E72D297353CC}">
                  <c16:uniqueId val="{0000001F-F4BC-BB48-AC70-F061DD29E7BC}"/>
                </c:ext>
              </c:extLst>
            </c:dLbl>
            <c:dLbl>
              <c:idx val="32"/>
              <c:delete val="1"/>
              <c:extLst>
                <c:ext xmlns:c15="http://schemas.microsoft.com/office/drawing/2012/chart" uri="{CE6537A1-D6FC-4f65-9D91-7224C49458BB}"/>
                <c:ext xmlns:c16="http://schemas.microsoft.com/office/drawing/2014/chart" uri="{C3380CC4-5D6E-409C-BE32-E72D297353CC}">
                  <c16:uniqueId val="{00000020-F4BC-BB48-AC70-F061DD29E7BC}"/>
                </c:ext>
              </c:extLst>
            </c:dLbl>
            <c:dLbl>
              <c:idx val="33"/>
              <c:delete val="1"/>
              <c:extLst>
                <c:ext xmlns:c15="http://schemas.microsoft.com/office/drawing/2012/chart" uri="{CE6537A1-D6FC-4f65-9D91-7224C49458BB}"/>
                <c:ext xmlns:c16="http://schemas.microsoft.com/office/drawing/2014/chart" uri="{C3380CC4-5D6E-409C-BE32-E72D297353CC}">
                  <c16:uniqueId val="{00000021-F4BC-BB48-AC70-F061DD29E7BC}"/>
                </c:ext>
              </c:extLst>
            </c:dLbl>
            <c:dLbl>
              <c:idx val="34"/>
              <c:delete val="1"/>
              <c:extLst>
                <c:ext xmlns:c15="http://schemas.microsoft.com/office/drawing/2012/chart" uri="{CE6537A1-D6FC-4f65-9D91-7224C49458BB}"/>
                <c:ext xmlns:c16="http://schemas.microsoft.com/office/drawing/2014/chart" uri="{C3380CC4-5D6E-409C-BE32-E72D297353CC}">
                  <c16:uniqueId val="{00000022-F4BC-BB48-AC70-F061DD29E7B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glow rad="25400">
                        <a:schemeClr val="bg1"/>
                      </a:glow>
                    </a:effectLst>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'Final (Proportions)'!$A$2:$A$39</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'Final (Proportions)'!$B$2:$B$39</c:f>
              <c:numCache>
                <c:formatCode>0%</c:formatCode>
                <c:ptCount val="37"/>
                <c:pt idx="0">
                  <c:v>0.93057996485061545</c:v>
                </c:pt>
                <c:pt idx="1">
                  <c:v>0.93374336035784145</c:v>
                </c:pt>
                <c:pt idx="2">
                  <c:v>0.93277893277893309</c:v>
                </c:pt>
                <c:pt idx="3">
                  <c:v>0.46217986896962471</c:v>
                </c:pt>
                <c:pt idx="4">
                  <c:v>0.66084193804606817</c:v>
                </c:pt>
                <c:pt idx="5">
                  <c:v>0.625324434556915</c:v>
                </c:pt>
                <c:pt idx="6">
                  <c:v>0.33719989209603451</c:v>
                </c:pt>
                <c:pt idx="7">
                  <c:v>0.38914443422263129</c:v>
                </c:pt>
                <c:pt idx="8">
                  <c:v>0.50550614146548067</c:v>
                </c:pt>
                <c:pt idx="9">
                  <c:v>0.61470388019060584</c:v>
                </c:pt>
                <c:pt idx="10">
                  <c:v>0.51548896537760691</c:v>
                </c:pt>
                <c:pt idx="11">
                  <c:v>0.39590443686006821</c:v>
                </c:pt>
                <c:pt idx="12">
                  <c:v>0.44472163865546227</c:v>
                </c:pt>
                <c:pt idx="13">
                  <c:v>0.32883862548934323</c:v>
                </c:pt>
                <c:pt idx="14">
                  <c:v>0.35556397625363134</c:v>
                </c:pt>
                <c:pt idx="15">
                  <c:v>0.28169333787311357</c:v>
                </c:pt>
                <c:pt idx="16">
                  <c:v>0.4356515189555612</c:v>
                </c:pt>
                <c:pt idx="17">
                  <c:v>0.47143994427306202</c:v>
                </c:pt>
                <c:pt idx="18">
                  <c:v>0.5004873864389604</c:v>
                </c:pt>
                <c:pt idx="19">
                  <c:v>0.50169140764914222</c:v>
                </c:pt>
                <c:pt idx="20">
                  <c:v>0.46879341139114866</c:v>
                </c:pt>
                <c:pt idx="21">
                  <c:v>0.52487404591667675</c:v>
                </c:pt>
                <c:pt idx="22">
                  <c:v>0.54659688511327131</c:v>
                </c:pt>
                <c:pt idx="23">
                  <c:v>0.54098085790135886</c:v>
                </c:pt>
                <c:pt idx="24">
                  <c:v>0.53084829839498493</c:v>
                </c:pt>
                <c:pt idx="25">
                  <c:v>0.52748184545810706</c:v>
                </c:pt>
                <c:pt idx="26">
                  <c:v>0.50499001996008586</c:v>
                </c:pt>
                <c:pt idx="27">
                  <c:v>0.51019407157922558</c:v>
                </c:pt>
                <c:pt idx="28">
                  <c:v>0.51689954405059801</c:v>
                </c:pt>
                <c:pt idx="29">
                  <c:v>0.50741239892183521</c:v>
                </c:pt>
                <c:pt idx="30">
                  <c:v>0.50626508028954598</c:v>
                </c:pt>
                <c:pt idx="31">
                  <c:v>0.46717959650381302</c:v>
                </c:pt>
                <c:pt idx="32">
                  <c:v>0.42625295703361593</c:v>
                </c:pt>
                <c:pt idx="33">
                  <c:v>0.41987466427932141</c:v>
                </c:pt>
                <c:pt idx="34">
                  <c:v>0.39154428126390978</c:v>
                </c:pt>
                <c:pt idx="35">
                  <c:v>0.38889519270774509</c:v>
                </c:pt>
                <c:pt idx="36">
                  <c:v>0.3194698999013118</c:v>
                </c:pt>
              </c:numCache>
            </c:numRef>
          </c:val>
          <c:extLst>
            <c:ext xmlns:c16="http://schemas.microsoft.com/office/drawing/2014/chart" uri="{C3380CC4-5D6E-409C-BE32-E72D297353CC}">
              <c16:uniqueId val="{00000025-F4BC-BB48-AC70-F061DD29E7BC}"/>
            </c:ext>
          </c:extLst>
        </c:ser>
        <c:ser>
          <c:idx val="1"/>
          <c:order val="1"/>
          <c:tx>
            <c:strRef>
              <c:f>'Final (Proportions)'!$C$1</c:f>
              <c:strCache>
                <c:ptCount val="1"/>
                <c:pt idx="0">
                  <c:v>Sum of Proportion_EU_Sales</c:v>
                </c:pt>
              </c:strCache>
            </c:strRef>
          </c:tx>
          <c:spPr>
            <a:solidFill>
              <a:schemeClr val="accent4"/>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26-F4BC-BB48-AC70-F061DD29E7BC}"/>
                </c:ext>
              </c:extLst>
            </c:dLbl>
            <c:dLbl>
              <c:idx val="1"/>
              <c:delete val="1"/>
              <c:extLst>
                <c:ext xmlns:c15="http://schemas.microsoft.com/office/drawing/2012/chart" uri="{CE6537A1-D6FC-4f65-9D91-7224C49458BB}"/>
                <c:ext xmlns:c16="http://schemas.microsoft.com/office/drawing/2014/chart" uri="{C3380CC4-5D6E-409C-BE32-E72D297353CC}">
                  <c16:uniqueId val="{00000027-F4BC-BB48-AC70-F061DD29E7BC}"/>
                </c:ext>
              </c:extLst>
            </c:dLbl>
            <c:dLbl>
              <c:idx val="2"/>
              <c:delete val="1"/>
              <c:extLst>
                <c:ext xmlns:c15="http://schemas.microsoft.com/office/drawing/2012/chart" uri="{CE6537A1-D6FC-4f65-9D91-7224C49458BB}"/>
                <c:ext xmlns:c16="http://schemas.microsoft.com/office/drawing/2014/chart" uri="{C3380CC4-5D6E-409C-BE32-E72D297353CC}">
                  <c16:uniqueId val="{00000028-F4BC-BB48-AC70-F061DD29E7BC}"/>
                </c:ext>
              </c:extLst>
            </c:dLbl>
            <c:dLbl>
              <c:idx val="3"/>
              <c:delete val="1"/>
              <c:extLst>
                <c:ext xmlns:c15="http://schemas.microsoft.com/office/drawing/2012/chart" uri="{CE6537A1-D6FC-4f65-9D91-7224C49458BB}"/>
                <c:ext xmlns:c16="http://schemas.microsoft.com/office/drawing/2014/chart" uri="{C3380CC4-5D6E-409C-BE32-E72D297353CC}">
                  <c16:uniqueId val="{00000029-F4BC-BB48-AC70-F061DD29E7BC}"/>
                </c:ext>
              </c:extLst>
            </c:dLbl>
            <c:dLbl>
              <c:idx val="4"/>
              <c:delete val="1"/>
              <c:extLst>
                <c:ext xmlns:c15="http://schemas.microsoft.com/office/drawing/2012/chart" uri="{CE6537A1-D6FC-4f65-9D91-7224C49458BB}"/>
                <c:ext xmlns:c16="http://schemas.microsoft.com/office/drawing/2014/chart" uri="{C3380CC4-5D6E-409C-BE32-E72D297353CC}">
                  <c16:uniqueId val="{0000002A-F4BC-BB48-AC70-F061DD29E7BC}"/>
                </c:ext>
              </c:extLst>
            </c:dLbl>
            <c:dLbl>
              <c:idx val="5"/>
              <c:delete val="1"/>
              <c:extLst>
                <c:ext xmlns:c15="http://schemas.microsoft.com/office/drawing/2012/chart" uri="{CE6537A1-D6FC-4f65-9D91-7224C49458BB}"/>
                <c:ext xmlns:c16="http://schemas.microsoft.com/office/drawing/2014/chart" uri="{C3380CC4-5D6E-409C-BE32-E72D297353CC}">
                  <c16:uniqueId val="{0000002B-F4BC-BB48-AC70-F061DD29E7BC}"/>
                </c:ext>
              </c:extLst>
            </c:dLbl>
            <c:dLbl>
              <c:idx val="6"/>
              <c:delete val="1"/>
              <c:extLst>
                <c:ext xmlns:c15="http://schemas.microsoft.com/office/drawing/2012/chart" uri="{CE6537A1-D6FC-4f65-9D91-7224C49458BB}"/>
                <c:ext xmlns:c16="http://schemas.microsoft.com/office/drawing/2014/chart" uri="{C3380CC4-5D6E-409C-BE32-E72D297353CC}">
                  <c16:uniqueId val="{0000002C-F4BC-BB48-AC70-F061DD29E7BC}"/>
                </c:ext>
              </c:extLst>
            </c:dLbl>
            <c:dLbl>
              <c:idx val="7"/>
              <c:delete val="1"/>
              <c:extLst>
                <c:ext xmlns:c15="http://schemas.microsoft.com/office/drawing/2012/chart" uri="{CE6537A1-D6FC-4f65-9D91-7224C49458BB}"/>
                <c:ext xmlns:c16="http://schemas.microsoft.com/office/drawing/2014/chart" uri="{C3380CC4-5D6E-409C-BE32-E72D297353CC}">
                  <c16:uniqueId val="{0000002D-F4BC-BB48-AC70-F061DD29E7BC}"/>
                </c:ext>
              </c:extLst>
            </c:dLbl>
            <c:dLbl>
              <c:idx val="8"/>
              <c:delete val="1"/>
              <c:extLst>
                <c:ext xmlns:c15="http://schemas.microsoft.com/office/drawing/2012/chart" uri="{CE6537A1-D6FC-4f65-9D91-7224C49458BB}"/>
                <c:ext xmlns:c16="http://schemas.microsoft.com/office/drawing/2014/chart" uri="{C3380CC4-5D6E-409C-BE32-E72D297353CC}">
                  <c16:uniqueId val="{0000002E-F4BC-BB48-AC70-F061DD29E7BC}"/>
                </c:ext>
              </c:extLst>
            </c:dLbl>
            <c:dLbl>
              <c:idx val="9"/>
              <c:delete val="1"/>
              <c:extLst>
                <c:ext xmlns:c15="http://schemas.microsoft.com/office/drawing/2012/chart" uri="{CE6537A1-D6FC-4f65-9D91-7224C49458BB}"/>
                <c:ext xmlns:c16="http://schemas.microsoft.com/office/drawing/2014/chart" uri="{C3380CC4-5D6E-409C-BE32-E72D297353CC}">
                  <c16:uniqueId val="{0000002F-F4BC-BB48-AC70-F061DD29E7BC}"/>
                </c:ext>
              </c:extLst>
            </c:dLbl>
            <c:dLbl>
              <c:idx val="10"/>
              <c:delete val="1"/>
              <c:extLst>
                <c:ext xmlns:c15="http://schemas.microsoft.com/office/drawing/2012/chart" uri="{CE6537A1-D6FC-4f65-9D91-7224C49458BB}"/>
                <c:ext xmlns:c16="http://schemas.microsoft.com/office/drawing/2014/chart" uri="{C3380CC4-5D6E-409C-BE32-E72D297353CC}">
                  <c16:uniqueId val="{00000030-F4BC-BB48-AC70-F061DD29E7BC}"/>
                </c:ext>
              </c:extLst>
            </c:dLbl>
            <c:dLbl>
              <c:idx val="11"/>
              <c:delete val="1"/>
              <c:extLst>
                <c:ext xmlns:c15="http://schemas.microsoft.com/office/drawing/2012/chart" uri="{CE6537A1-D6FC-4f65-9D91-7224C49458BB}"/>
                <c:ext xmlns:c16="http://schemas.microsoft.com/office/drawing/2014/chart" uri="{C3380CC4-5D6E-409C-BE32-E72D297353CC}">
                  <c16:uniqueId val="{00000031-F4BC-BB48-AC70-F061DD29E7BC}"/>
                </c:ext>
              </c:extLst>
            </c:dLbl>
            <c:dLbl>
              <c:idx val="12"/>
              <c:delete val="1"/>
              <c:extLst>
                <c:ext xmlns:c15="http://schemas.microsoft.com/office/drawing/2012/chart" uri="{CE6537A1-D6FC-4f65-9D91-7224C49458BB}"/>
                <c:ext xmlns:c16="http://schemas.microsoft.com/office/drawing/2014/chart" uri="{C3380CC4-5D6E-409C-BE32-E72D297353CC}">
                  <c16:uniqueId val="{00000032-F4BC-BB48-AC70-F061DD29E7BC}"/>
                </c:ext>
              </c:extLst>
            </c:dLbl>
            <c:dLbl>
              <c:idx val="13"/>
              <c:delete val="1"/>
              <c:extLst>
                <c:ext xmlns:c15="http://schemas.microsoft.com/office/drawing/2012/chart" uri="{CE6537A1-D6FC-4f65-9D91-7224C49458BB}"/>
                <c:ext xmlns:c16="http://schemas.microsoft.com/office/drawing/2014/chart" uri="{C3380CC4-5D6E-409C-BE32-E72D297353CC}">
                  <c16:uniqueId val="{00000033-F4BC-BB48-AC70-F061DD29E7BC}"/>
                </c:ext>
              </c:extLst>
            </c:dLbl>
            <c:dLbl>
              <c:idx val="14"/>
              <c:delete val="1"/>
              <c:extLst>
                <c:ext xmlns:c15="http://schemas.microsoft.com/office/drawing/2012/chart" uri="{CE6537A1-D6FC-4f65-9D91-7224C49458BB}"/>
                <c:ext xmlns:c16="http://schemas.microsoft.com/office/drawing/2014/chart" uri="{C3380CC4-5D6E-409C-BE32-E72D297353CC}">
                  <c16:uniqueId val="{00000034-F4BC-BB48-AC70-F061DD29E7BC}"/>
                </c:ext>
              </c:extLst>
            </c:dLbl>
            <c:dLbl>
              <c:idx val="15"/>
              <c:delete val="1"/>
              <c:extLst>
                <c:ext xmlns:c15="http://schemas.microsoft.com/office/drawing/2012/chart" uri="{CE6537A1-D6FC-4f65-9D91-7224C49458BB}"/>
                <c:ext xmlns:c16="http://schemas.microsoft.com/office/drawing/2014/chart" uri="{C3380CC4-5D6E-409C-BE32-E72D297353CC}">
                  <c16:uniqueId val="{00000035-F4BC-BB48-AC70-F061DD29E7BC}"/>
                </c:ext>
              </c:extLst>
            </c:dLbl>
            <c:dLbl>
              <c:idx val="16"/>
              <c:delete val="1"/>
              <c:extLst>
                <c:ext xmlns:c15="http://schemas.microsoft.com/office/drawing/2012/chart" uri="{CE6537A1-D6FC-4f65-9D91-7224C49458BB}"/>
                <c:ext xmlns:c16="http://schemas.microsoft.com/office/drawing/2014/chart" uri="{C3380CC4-5D6E-409C-BE32-E72D297353CC}">
                  <c16:uniqueId val="{00000036-F4BC-BB48-AC70-F061DD29E7BC}"/>
                </c:ext>
              </c:extLst>
            </c:dLbl>
            <c:dLbl>
              <c:idx val="17"/>
              <c:delete val="1"/>
              <c:extLst>
                <c:ext xmlns:c15="http://schemas.microsoft.com/office/drawing/2012/chart" uri="{CE6537A1-D6FC-4f65-9D91-7224C49458BB}"/>
                <c:ext xmlns:c16="http://schemas.microsoft.com/office/drawing/2014/chart" uri="{C3380CC4-5D6E-409C-BE32-E72D297353CC}">
                  <c16:uniqueId val="{00000037-F4BC-BB48-AC70-F061DD29E7BC}"/>
                </c:ext>
              </c:extLst>
            </c:dLbl>
            <c:dLbl>
              <c:idx val="18"/>
              <c:delete val="1"/>
              <c:extLst>
                <c:ext xmlns:c15="http://schemas.microsoft.com/office/drawing/2012/chart" uri="{CE6537A1-D6FC-4f65-9D91-7224C49458BB}"/>
                <c:ext xmlns:c16="http://schemas.microsoft.com/office/drawing/2014/chart" uri="{C3380CC4-5D6E-409C-BE32-E72D297353CC}">
                  <c16:uniqueId val="{00000038-F4BC-BB48-AC70-F061DD29E7BC}"/>
                </c:ext>
              </c:extLst>
            </c:dLbl>
            <c:dLbl>
              <c:idx val="19"/>
              <c:delete val="1"/>
              <c:extLst>
                <c:ext xmlns:c15="http://schemas.microsoft.com/office/drawing/2012/chart" uri="{CE6537A1-D6FC-4f65-9D91-7224C49458BB}"/>
                <c:ext xmlns:c16="http://schemas.microsoft.com/office/drawing/2014/chart" uri="{C3380CC4-5D6E-409C-BE32-E72D297353CC}">
                  <c16:uniqueId val="{00000039-F4BC-BB48-AC70-F061DD29E7BC}"/>
                </c:ext>
              </c:extLst>
            </c:dLbl>
            <c:dLbl>
              <c:idx val="20"/>
              <c:delete val="1"/>
              <c:extLst>
                <c:ext xmlns:c15="http://schemas.microsoft.com/office/drawing/2012/chart" uri="{CE6537A1-D6FC-4f65-9D91-7224C49458BB}"/>
                <c:ext xmlns:c16="http://schemas.microsoft.com/office/drawing/2014/chart" uri="{C3380CC4-5D6E-409C-BE32-E72D297353CC}">
                  <c16:uniqueId val="{0000003A-F4BC-BB48-AC70-F061DD29E7BC}"/>
                </c:ext>
              </c:extLst>
            </c:dLbl>
            <c:dLbl>
              <c:idx val="21"/>
              <c:delete val="1"/>
              <c:extLst>
                <c:ext xmlns:c15="http://schemas.microsoft.com/office/drawing/2012/chart" uri="{CE6537A1-D6FC-4f65-9D91-7224C49458BB}"/>
                <c:ext xmlns:c16="http://schemas.microsoft.com/office/drawing/2014/chart" uri="{C3380CC4-5D6E-409C-BE32-E72D297353CC}">
                  <c16:uniqueId val="{0000003B-F4BC-BB48-AC70-F061DD29E7BC}"/>
                </c:ext>
              </c:extLst>
            </c:dLbl>
            <c:dLbl>
              <c:idx val="22"/>
              <c:delete val="1"/>
              <c:extLst>
                <c:ext xmlns:c15="http://schemas.microsoft.com/office/drawing/2012/chart" uri="{CE6537A1-D6FC-4f65-9D91-7224C49458BB}"/>
                <c:ext xmlns:c16="http://schemas.microsoft.com/office/drawing/2014/chart" uri="{C3380CC4-5D6E-409C-BE32-E72D297353CC}">
                  <c16:uniqueId val="{0000003C-F4BC-BB48-AC70-F061DD29E7BC}"/>
                </c:ext>
              </c:extLst>
            </c:dLbl>
            <c:dLbl>
              <c:idx val="23"/>
              <c:delete val="1"/>
              <c:extLst>
                <c:ext xmlns:c15="http://schemas.microsoft.com/office/drawing/2012/chart" uri="{CE6537A1-D6FC-4f65-9D91-7224C49458BB}"/>
                <c:ext xmlns:c16="http://schemas.microsoft.com/office/drawing/2014/chart" uri="{C3380CC4-5D6E-409C-BE32-E72D297353CC}">
                  <c16:uniqueId val="{0000003D-F4BC-BB48-AC70-F061DD29E7BC}"/>
                </c:ext>
              </c:extLst>
            </c:dLbl>
            <c:dLbl>
              <c:idx val="24"/>
              <c:delete val="1"/>
              <c:extLst>
                <c:ext xmlns:c15="http://schemas.microsoft.com/office/drawing/2012/chart" uri="{CE6537A1-D6FC-4f65-9D91-7224C49458BB}"/>
                <c:ext xmlns:c16="http://schemas.microsoft.com/office/drawing/2014/chart" uri="{C3380CC4-5D6E-409C-BE32-E72D297353CC}">
                  <c16:uniqueId val="{0000003E-F4BC-BB48-AC70-F061DD29E7BC}"/>
                </c:ext>
              </c:extLst>
            </c:dLbl>
            <c:dLbl>
              <c:idx val="25"/>
              <c:delete val="1"/>
              <c:extLst>
                <c:ext xmlns:c15="http://schemas.microsoft.com/office/drawing/2012/chart" uri="{CE6537A1-D6FC-4f65-9D91-7224C49458BB}"/>
                <c:ext xmlns:c16="http://schemas.microsoft.com/office/drawing/2014/chart" uri="{C3380CC4-5D6E-409C-BE32-E72D297353CC}">
                  <c16:uniqueId val="{0000003F-F4BC-BB48-AC70-F061DD29E7BC}"/>
                </c:ext>
              </c:extLst>
            </c:dLbl>
            <c:dLbl>
              <c:idx val="26"/>
              <c:delete val="1"/>
              <c:extLst>
                <c:ext xmlns:c15="http://schemas.microsoft.com/office/drawing/2012/chart" uri="{CE6537A1-D6FC-4f65-9D91-7224C49458BB}"/>
                <c:ext xmlns:c16="http://schemas.microsoft.com/office/drawing/2014/chart" uri="{C3380CC4-5D6E-409C-BE32-E72D297353CC}">
                  <c16:uniqueId val="{00000040-F4BC-BB48-AC70-F061DD29E7BC}"/>
                </c:ext>
              </c:extLst>
            </c:dLbl>
            <c:dLbl>
              <c:idx val="27"/>
              <c:delete val="1"/>
              <c:extLst>
                <c:ext xmlns:c15="http://schemas.microsoft.com/office/drawing/2012/chart" uri="{CE6537A1-D6FC-4f65-9D91-7224C49458BB}"/>
                <c:ext xmlns:c16="http://schemas.microsoft.com/office/drawing/2014/chart" uri="{C3380CC4-5D6E-409C-BE32-E72D297353CC}">
                  <c16:uniqueId val="{00000041-F4BC-BB48-AC70-F061DD29E7BC}"/>
                </c:ext>
              </c:extLst>
            </c:dLbl>
            <c:dLbl>
              <c:idx val="28"/>
              <c:delete val="1"/>
              <c:extLst>
                <c:ext xmlns:c15="http://schemas.microsoft.com/office/drawing/2012/chart" uri="{CE6537A1-D6FC-4f65-9D91-7224C49458BB}"/>
                <c:ext xmlns:c16="http://schemas.microsoft.com/office/drawing/2014/chart" uri="{C3380CC4-5D6E-409C-BE32-E72D297353CC}">
                  <c16:uniqueId val="{00000042-F4BC-BB48-AC70-F061DD29E7BC}"/>
                </c:ext>
              </c:extLst>
            </c:dLbl>
            <c:dLbl>
              <c:idx val="29"/>
              <c:delete val="1"/>
              <c:extLst>
                <c:ext xmlns:c15="http://schemas.microsoft.com/office/drawing/2012/chart" uri="{CE6537A1-D6FC-4f65-9D91-7224C49458BB}"/>
                <c:ext xmlns:c16="http://schemas.microsoft.com/office/drawing/2014/chart" uri="{C3380CC4-5D6E-409C-BE32-E72D297353CC}">
                  <c16:uniqueId val="{00000043-F4BC-BB48-AC70-F061DD29E7BC}"/>
                </c:ext>
              </c:extLst>
            </c:dLbl>
            <c:dLbl>
              <c:idx val="30"/>
              <c:delete val="1"/>
              <c:extLst>
                <c:ext xmlns:c15="http://schemas.microsoft.com/office/drawing/2012/chart" uri="{CE6537A1-D6FC-4f65-9D91-7224C49458BB}"/>
                <c:ext xmlns:c16="http://schemas.microsoft.com/office/drawing/2014/chart" uri="{C3380CC4-5D6E-409C-BE32-E72D297353CC}">
                  <c16:uniqueId val="{00000044-F4BC-BB48-AC70-F061DD29E7BC}"/>
                </c:ext>
              </c:extLst>
            </c:dLbl>
            <c:dLbl>
              <c:idx val="31"/>
              <c:delete val="1"/>
              <c:extLst>
                <c:ext xmlns:c15="http://schemas.microsoft.com/office/drawing/2012/chart" uri="{CE6537A1-D6FC-4f65-9D91-7224C49458BB}"/>
                <c:ext xmlns:c16="http://schemas.microsoft.com/office/drawing/2014/chart" uri="{C3380CC4-5D6E-409C-BE32-E72D297353CC}">
                  <c16:uniqueId val="{00000045-F4BC-BB48-AC70-F061DD29E7BC}"/>
                </c:ext>
              </c:extLst>
            </c:dLbl>
            <c:dLbl>
              <c:idx val="32"/>
              <c:delete val="1"/>
              <c:extLst>
                <c:ext xmlns:c15="http://schemas.microsoft.com/office/drawing/2012/chart" uri="{CE6537A1-D6FC-4f65-9D91-7224C49458BB}"/>
                <c:ext xmlns:c16="http://schemas.microsoft.com/office/drawing/2014/chart" uri="{C3380CC4-5D6E-409C-BE32-E72D297353CC}">
                  <c16:uniqueId val="{00000046-F4BC-BB48-AC70-F061DD29E7BC}"/>
                </c:ext>
              </c:extLst>
            </c:dLbl>
            <c:dLbl>
              <c:idx val="33"/>
              <c:delete val="1"/>
              <c:extLst>
                <c:ext xmlns:c15="http://schemas.microsoft.com/office/drawing/2012/chart" uri="{CE6537A1-D6FC-4f65-9D91-7224C49458BB}"/>
                <c:ext xmlns:c16="http://schemas.microsoft.com/office/drawing/2014/chart" uri="{C3380CC4-5D6E-409C-BE32-E72D297353CC}">
                  <c16:uniqueId val="{00000047-F4BC-BB48-AC70-F061DD29E7BC}"/>
                </c:ext>
              </c:extLst>
            </c:dLbl>
            <c:dLbl>
              <c:idx val="34"/>
              <c:delete val="1"/>
              <c:extLst>
                <c:ext xmlns:c15="http://schemas.microsoft.com/office/drawing/2012/chart" uri="{CE6537A1-D6FC-4f65-9D91-7224C49458BB}"/>
                <c:ext xmlns:c16="http://schemas.microsoft.com/office/drawing/2014/chart" uri="{C3380CC4-5D6E-409C-BE32-E72D297353CC}">
                  <c16:uniqueId val="{00000048-F4BC-BB48-AC70-F061DD29E7B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glow rad="25400">
                        <a:schemeClr val="bg1"/>
                      </a:glow>
                    </a:effectLst>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'Final (Proportions)'!$A$2:$A$39</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'Final (Proportions)'!$C$2:$C$39</c:f>
              <c:numCache>
                <c:formatCode>0%</c:formatCode>
                <c:ptCount val="37"/>
                <c:pt idx="0">
                  <c:v>5.8875219683655555E-2</c:v>
                </c:pt>
                <c:pt idx="1">
                  <c:v>5.4794520547945209E-2</c:v>
                </c:pt>
                <c:pt idx="2">
                  <c:v>5.717255717255721E-2</c:v>
                </c:pt>
                <c:pt idx="3">
                  <c:v>4.7647409172126273E-2</c:v>
                </c:pt>
                <c:pt idx="4">
                  <c:v>4.1699761715647321E-2</c:v>
                </c:pt>
                <c:pt idx="5">
                  <c:v>8.7875417130144601E-2</c:v>
                </c:pt>
                <c:pt idx="6">
                  <c:v>7.6611815484219067E-2</c:v>
                </c:pt>
                <c:pt idx="7">
                  <c:v>6.4857405703771867E-2</c:v>
                </c:pt>
                <c:pt idx="8">
                  <c:v>0.13955950868276157</c:v>
                </c:pt>
                <c:pt idx="9">
                  <c:v>0.11490810074880871</c:v>
                </c:pt>
                <c:pt idx="10">
                  <c:v>0.15448471350475804</c:v>
                </c:pt>
                <c:pt idx="11">
                  <c:v>0.12255662426310887</c:v>
                </c:pt>
                <c:pt idx="12">
                  <c:v>0.1537552521008404</c:v>
                </c:pt>
                <c:pt idx="13">
                  <c:v>0.10113092648977816</c:v>
                </c:pt>
                <c:pt idx="14">
                  <c:v>0.18794998105342922</c:v>
                </c:pt>
                <c:pt idx="15">
                  <c:v>0.16910679832028142</c:v>
                </c:pt>
                <c:pt idx="16">
                  <c:v>0.23730856138589002</c:v>
                </c:pt>
                <c:pt idx="17">
                  <c:v>0.24042193253059982</c:v>
                </c:pt>
                <c:pt idx="18">
                  <c:v>0.26084922213124428</c:v>
                </c:pt>
                <c:pt idx="19">
                  <c:v>0.24941298205117995</c:v>
                </c:pt>
                <c:pt idx="20">
                  <c:v>0.26170867235562595</c:v>
                </c:pt>
                <c:pt idx="21">
                  <c:v>0.28627025070142126</c:v>
                </c:pt>
                <c:pt idx="22">
                  <c:v>0.27745752427184667</c:v>
                </c:pt>
                <c:pt idx="23">
                  <c:v>0.29009361464300853</c:v>
                </c:pt>
                <c:pt idx="24">
                  <c:v>0.25594428942787123</c:v>
                </c:pt>
                <c:pt idx="25">
                  <c:v>0.26512153759186208</c:v>
                </c:pt>
                <c:pt idx="26">
                  <c:v>0.24804237678489563</c:v>
                </c:pt>
                <c:pt idx="27">
                  <c:v>0.26265879698510775</c:v>
                </c:pt>
                <c:pt idx="28">
                  <c:v>0.27165759670539952</c:v>
                </c:pt>
                <c:pt idx="29">
                  <c:v>0.28712189278227218</c:v>
                </c:pt>
                <c:pt idx="30">
                  <c:v>0.29433397121225008</c:v>
                </c:pt>
                <c:pt idx="31">
                  <c:v>0.32450241283746067</c:v>
                </c:pt>
                <c:pt idx="32">
                  <c:v>0.326731583869727</c:v>
                </c:pt>
                <c:pt idx="33">
                  <c:v>0.34168904804536099</c:v>
                </c:pt>
                <c:pt idx="34">
                  <c:v>0.37279335410176734</c:v>
                </c:pt>
                <c:pt idx="35">
                  <c:v>0.36956768410303259</c:v>
                </c:pt>
                <c:pt idx="36">
                  <c:v>0.37727336810940432</c:v>
                </c:pt>
              </c:numCache>
            </c:numRef>
          </c:val>
          <c:extLst>
            <c:ext xmlns:c16="http://schemas.microsoft.com/office/drawing/2014/chart" uri="{C3380CC4-5D6E-409C-BE32-E72D297353CC}">
              <c16:uniqueId val="{00000049-F4BC-BB48-AC70-F061DD29E7BC}"/>
            </c:ext>
          </c:extLst>
        </c:ser>
        <c:ser>
          <c:idx val="2"/>
          <c:order val="2"/>
          <c:tx>
            <c:strRef>
              <c:f>'Final (Proportions)'!$D$1</c:f>
              <c:strCache>
                <c:ptCount val="1"/>
                <c:pt idx="0">
                  <c:v>Sum of Proportion_JP_Sales</c:v>
                </c:pt>
              </c:strCache>
            </c:strRef>
          </c:tx>
          <c:spPr>
            <a:solidFill>
              <a:schemeClr val="accent5">
                <a:lumMod val="60000"/>
                <a:lumOff val="40000"/>
              </a:schemeClr>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4A-F4BC-BB48-AC70-F061DD29E7BC}"/>
                </c:ext>
              </c:extLst>
            </c:dLbl>
            <c:dLbl>
              <c:idx val="1"/>
              <c:delete val="1"/>
              <c:extLst>
                <c:ext xmlns:c15="http://schemas.microsoft.com/office/drawing/2012/chart" uri="{CE6537A1-D6FC-4f65-9D91-7224C49458BB}"/>
                <c:ext xmlns:c16="http://schemas.microsoft.com/office/drawing/2014/chart" uri="{C3380CC4-5D6E-409C-BE32-E72D297353CC}">
                  <c16:uniqueId val="{0000004B-F4BC-BB48-AC70-F061DD29E7BC}"/>
                </c:ext>
              </c:extLst>
            </c:dLbl>
            <c:dLbl>
              <c:idx val="2"/>
              <c:delete val="1"/>
              <c:extLst>
                <c:ext xmlns:c15="http://schemas.microsoft.com/office/drawing/2012/chart" uri="{CE6537A1-D6FC-4f65-9D91-7224C49458BB}"/>
                <c:ext xmlns:c16="http://schemas.microsoft.com/office/drawing/2014/chart" uri="{C3380CC4-5D6E-409C-BE32-E72D297353CC}">
                  <c16:uniqueId val="{0000004C-F4BC-BB48-AC70-F061DD29E7BC}"/>
                </c:ext>
              </c:extLst>
            </c:dLbl>
            <c:dLbl>
              <c:idx val="3"/>
              <c:delete val="1"/>
              <c:extLst>
                <c:ext xmlns:c15="http://schemas.microsoft.com/office/drawing/2012/chart" uri="{CE6537A1-D6FC-4f65-9D91-7224C49458BB}"/>
                <c:ext xmlns:c16="http://schemas.microsoft.com/office/drawing/2014/chart" uri="{C3380CC4-5D6E-409C-BE32-E72D297353CC}">
                  <c16:uniqueId val="{0000004D-F4BC-BB48-AC70-F061DD29E7BC}"/>
                </c:ext>
              </c:extLst>
            </c:dLbl>
            <c:dLbl>
              <c:idx val="4"/>
              <c:delete val="1"/>
              <c:extLst>
                <c:ext xmlns:c15="http://schemas.microsoft.com/office/drawing/2012/chart" uri="{CE6537A1-D6FC-4f65-9D91-7224C49458BB}"/>
                <c:ext xmlns:c16="http://schemas.microsoft.com/office/drawing/2014/chart" uri="{C3380CC4-5D6E-409C-BE32-E72D297353CC}">
                  <c16:uniqueId val="{0000004E-F4BC-BB48-AC70-F061DD29E7BC}"/>
                </c:ext>
              </c:extLst>
            </c:dLbl>
            <c:dLbl>
              <c:idx val="5"/>
              <c:delete val="1"/>
              <c:extLst>
                <c:ext xmlns:c15="http://schemas.microsoft.com/office/drawing/2012/chart" uri="{CE6537A1-D6FC-4f65-9D91-7224C49458BB}"/>
                <c:ext xmlns:c16="http://schemas.microsoft.com/office/drawing/2014/chart" uri="{C3380CC4-5D6E-409C-BE32-E72D297353CC}">
                  <c16:uniqueId val="{0000004F-F4BC-BB48-AC70-F061DD29E7BC}"/>
                </c:ext>
              </c:extLst>
            </c:dLbl>
            <c:dLbl>
              <c:idx val="6"/>
              <c:delete val="1"/>
              <c:extLst>
                <c:ext xmlns:c15="http://schemas.microsoft.com/office/drawing/2012/chart" uri="{CE6537A1-D6FC-4f65-9D91-7224C49458BB}"/>
                <c:ext xmlns:c16="http://schemas.microsoft.com/office/drawing/2014/chart" uri="{C3380CC4-5D6E-409C-BE32-E72D297353CC}">
                  <c16:uniqueId val="{00000050-F4BC-BB48-AC70-F061DD29E7BC}"/>
                </c:ext>
              </c:extLst>
            </c:dLbl>
            <c:dLbl>
              <c:idx val="7"/>
              <c:delete val="1"/>
              <c:extLst>
                <c:ext xmlns:c15="http://schemas.microsoft.com/office/drawing/2012/chart" uri="{CE6537A1-D6FC-4f65-9D91-7224C49458BB}"/>
                <c:ext xmlns:c16="http://schemas.microsoft.com/office/drawing/2014/chart" uri="{C3380CC4-5D6E-409C-BE32-E72D297353CC}">
                  <c16:uniqueId val="{00000051-F4BC-BB48-AC70-F061DD29E7BC}"/>
                </c:ext>
              </c:extLst>
            </c:dLbl>
            <c:dLbl>
              <c:idx val="8"/>
              <c:delete val="1"/>
              <c:extLst>
                <c:ext xmlns:c15="http://schemas.microsoft.com/office/drawing/2012/chart" uri="{CE6537A1-D6FC-4f65-9D91-7224C49458BB}"/>
                <c:ext xmlns:c16="http://schemas.microsoft.com/office/drawing/2014/chart" uri="{C3380CC4-5D6E-409C-BE32-E72D297353CC}">
                  <c16:uniqueId val="{00000052-F4BC-BB48-AC70-F061DD29E7BC}"/>
                </c:ext>
              </c:extLst>
            </c:dLbl>
            <c:dLbl>
              <c:idx val="9"/>
              <c:delete val="1"/>
              <c:extLst>
                <c:ext xmlns:c15="http://schemas.microsoft.com/office/drawing/2012/chart" uri="{CE6537A1-D6FC-4f65-9D91-7224C49458BB}"/>
                <c:ext xmlns:c16="http://schemas.microsoft.com/office/drawing/2014/chart" uri="{C3380CC4-5D6E-409C-BE32-E72D297353CC}">
                  <c16:uniqueId val="{00000053-F4BC-BB48-AC70-F061DD29E7BC}"/>
                </c:ext>
              </c:extLst>
            </c:dLbl>
            <c:dLbl>
              <c:idx val="10"/>
              <c:delete val="1"/>
              <c:extLst>
                <c:ext xmlns:c15="http://schemas.microsoft.com/office/drawing/2012/chart" uri="{CE6537A1-D6FC-4f65-9D91-7224C49458BB}"/>
                <c:ext xmlns:c16="http://schemas.microsoft.com/office/drawing/2014/chart" uri="{C3380CC4-5D6E-409C-BE32-E72D297353CC}">
                  <c16:uniqueId val="{00000054-F4BC-BB48-AC70-F061DD29E7BC}"/>
                </c:ext>
              </c:extLst>
            </c:dLbl>
            <c:dLbl>
              <c:idx val="11"/>
              <c:delete val="1"/>
              <c:extLst>
                <c:ext xmlns:c15="http://schemas.microsoft.com/office/drawing/2012/chart" uri="{CE6537A1-D6FC-4f65-9D91-7224C49458BB}"/>
                <c:ext xmlns:c16="http://schemas.microsoft.com/office/drawing/2014/chart" uri="{C3380CC4-5D6E-409C-BE32-E72D297353CC}">
                  <c16:uniqueId val="{00000055-F4BC-BB48-AC70-F061DD29E7BC}"/>
                </c:ext>
              </c:extLst>
            </c:dLbl>
            <c:dLbl>
              <c:idx val="12"/>
              <c:delete val="1"/>
              <c:extLst>
                <c:ext xmlns:c15="http://schemas.microsoft.com/office/drawing/2012/chart" uri="{CE6537A1-D6FC-4f65-9D91-7224C49458BB}"/>
                <c:ext xmlns:c16="http://schemas.microsoft.com/office/drawing/2014/chart" uri="{C3380CC4-5D6E-409C-BE32-E72D297353CC}">
                  <c16:uniqueId val="{00000056-F4BC-BB48-AC70-F061DD29E7BC}"/>
                </c:ext>
              </c:extLst>
            </c:dLbl>
            <c:dLbl>
              <c:idx val="13"/>
              <c:delete val="1"/>
              <c:extLst>
                <c:ext xmlns:c15="http://schemas.microsoft.com/office/drawing/2012/chart" uri="{CE6537A1-D6FC-4f65-9D91-7224C49458BB}"/>
                <c:ext xmlns:c16="http://schemas.microsoft.com/office/drawing/2014/chart" uri="{C3380CC4-5D6E-409C-BE32-E72D297353CC}">
                  <c16:uniqueId val="{00000057-F4BC-BB48-AC70-F061DD29E7BC}"/>
                </c:ext>
              </c:extLst>
            </c:dLbl>
            <c:dLbl>
              <c:idx val="14"/>
              <c:delete val="1"/>
              <c:extLst>
                <c:ext xmlns:c15="http://schemas.microsoft.com/office/drawing/2012/chart" uri="{CE6537A1-D6FC-4f65-9D91-7224C49458BB}"/>
                <c:ext xmlns:c16="http://schemas.microsoft.com/office/drawing/2014/chart" uri="{C3380CC4-5D6E-409C-BE32-E72D297353CC}">
                  <c16:uniqueId val="{00000058-F4BC-BB48-AC70-F061DD29E7BC}"/>
                </c:ext>
              </c:extLst>
            </c:dLbl>
            <c:dLbl>
              <c:idx val="15"/>
              <c:delete val="1"/>
              <c:extLst>
                <c:ext xmlns:c15="http://schemas.microsoft.com/office/drawing/2012/chart" uri="{CE6537A1-D6FC-4f65-9D91-7224C49458BB}"/>
                <c:ext xmlns:c16="http://schemas.microsoft.com/office/drawing/2014/chart" uri="{C3380CC4-5D6E-409C-BE32-E72D297353CC}">
                  <c16:uniqueId val="{00000059-F4BC-BB48-AC70-F061DD29E7BC}"/>
                </c:ext>
              </c:extLst>
            </c:dLbl>
            <c:dLbl>
              <c:idx val="16"/>
              <c:delete val="1"/>
              <c:extLst>
                <c:ext xmlns:c15="http://schemas.microsoft.com/office/drawing/2012/chart" uri="{CE6537A1-D6FC-4f65-9D91-7224C49458BB}"/>
                <c:ext xmlns:c16="http://schemas.microsoft.com/office/drawing/2014/chart" uri="{C3380CC4-5D6E-409C-BE32-E72D297353CC}">
                  <c16:uniqueId val="{0000005A-F4BC-BB48-AC70-F061DD29E7BC}"/>
                </c:ext>
              </c:extLst>
            </c:dLbl>
            <c:dLbl>
              <c:idx val="17"/>
              <c:delete val="1"/>
              <c:extLst>
                <c:ext xmlns:c15="http://schemas.microsoft.com/office/drawing/2012/chart" uri="{CE6537A1-D6FC-4f65-9D91-7224C49458BB}"/>
                <c:ext xmlns:c16="http://schemas.microsoft.com/office/drawing/2014/chart" uri="{C3380CC4-5D6E-409C-BE32-E72D297353CC}">
                  <c16:uniqueId val="{0000005B-F4BC-BB48-AC70-F061DD29E7BC}"/>
                </c:ext>
              </c:extLst>
            </c:dLbl>
            <c:dLbl>
              <c:idx val="18"/>
              <c:delete val="1"/>
              <c:extLst>
                <c:ext xmlns:c15="http://schemas.microsoft.com/office/drawing/2012/chart" uri="{CE6537A1-D6FC-4f65-9D91-7224C49458BB}"/>
                <c:ext xmlns:c16="http://schemas.microsoft.com/office/drawing/2014/chart" uri="{C3380CC4-5D6E-409C-BE32-E72D297353CC}">
                  <c16:uniqueId val="{0000005C-F4BC-BB48-AC70-F061DD29E7BC}"/>
                </c:ext>
              </c:extLst>
            </c:dLbl>
            <c:dLbl>
              <c:idx val="19"/>
              <c:delete val="1"/>
              <c:extLst>
                <c:ext xmlns:c15="http://schemas.microsoft.com/office/drawing/2012/chart" uri="{CE6537A1-D6FC-4f65-9D91-7224C49458BB}"/>
                <c:ext xmlns:c16="http://schemas.microsoft.com/office/drawing/2014/chart" uri="{C3380CC4-5D6E-409C-BE32-E72D297353CC}">
                  <c16:uniqueId val="{0000005D-F4BC-BB48-AC70-F061DD29E7BC}"/>
                </c:ext>
              </c:extLst>
            </c:dLbl>
            <c:dLbl>
              <c:idx val="20"/>
              <c:delete val="1"/>
              <c:extLst>
                <c:ext xmlns:c15="http://schemas.microsoft.com/office/drawing/2012/chart" uri="{CE6537A1-D6FC-4f65-9D91-7224C49458BB}"/>
                <c:ext xmlns:c16="http://schemas.microsoft.com/office/drawing/2014/chart" uri="{C3380CC4-5D6E-409C-BE32-E72D297353CC}">
                  <c16:uniqueId val="{0000005E-F4BC-BB48-AC70-F061DD29E7BC}"/>
                </c:ext>
              </c:extLst>
            </c:dLbl>
            <c:dLbl>
              <c:idx val="21"/>
              <c:delete val="1"/>
              <c:extLst>
                <c:ext xmlns:c15="http://schemas.microsoft.com/office/drawing/2012/chart" uri="{CE6537A1-D6FC-4f65-9D91-7224C49458BB}"/>
                <c:ext xmlns:c16="http://schemas.microsoft.com/office/drawing/2014/chart" uri="{C3380CC4-5D6E-409C-BE32-E72D297353CC}">
                  <c16:uniqueId val="{0000005F-F4BC-BB48-AC70-F061DD29E7BC}"/>
                </c:ext>
              </c:extLst>
            </c:dLbl>
            <c:dLbl>
              <c:idx val="22"/>
              <c:delete val="1"/>
              <c:extLst>
                <c:ext xmlns:c15="http://schemas.microsoft.com/office/drawing/2012/chart" uri="{CE6537A1-D6FC-4f65-9D91-7224C49458BB}"/>
                <c:ext xmlns:c16="http://schemas.microsoft.com/office/drawing/2014/chart" uri="{C3380CC4-5D6E-409C-BE32-E72D297353CC}">
                  <c16:uniqueId val="{00000060-F4BC-BB48-AC70-F061DD29E7BC}"/>
                </c:ext>
              </c:extLst>
            </c:dLbl>
            <c:dLbl>
              <c:idx val="23"/>
              <c:delete val="1"/>
              <c:extLst>
                <c:ext xmlns:c15="http://schemas.microsoft.com/office/drawing/2012/chart" uri="{CE6537A1-D6FC-4f65-9D91-7224C49458BB}"/>
                <c:ext xmlns:c16="http://schemas.microsoft.com/office/drawing/2014/chart" uri="{C3380CC4-5D6E-409C-BE32-E72D297353CC}">
                  <c16:uniqueId val="{00000061-F4BC-BB48-AC70-F061DD29E7BC}"/>
                </c:ext>
              </c:extLst>
            </c:dLbl>
            <c:dLbl>
              <c:idx val="24"/>
              <c:delete val="1"/>
              <c:extLst>
                <c:ext xmlns:c15="http://schemas.microsoft.com/office/drawing/2012/chart" uri="{CE6537A1-D6FC-4f65-9D91-7224C49458BB}"/>
                <c:ext xmlns:c16="http://schemas.microsoft.com/office/drawing/2014/chart" uri="{C3380CC4-5D6E-409C-BE32-E72D297353CC}">
                  <c16:uniqueId val="{00000062-F4BC-BB48-AC70-F061DD29E7BC}"/>
                </c:ext>
              </c:extLst>
            </c:dLbl>
            <c:dLbl>
              <c:idx val="25"/>
              <c:delete val="1"/>
              <c:extLst>
                <c:ext xmlns:c15="http://schemas.microsoft.com/office/drawing/2012/chart" uri="{CE6537A1-D6FC-4f65-9D91-7224C49458BB}"/>
                <c:ext xmlns:c16="http://schemas.microsoft.com/office/drawing/2014/chart" uri="{C3380CC4-5D6E-409C-BE32-E72D297353CC}">
                  <c16:uniqueId val="{00000063-F4BC-BB48-AC70-F061DD29E7BC}"/>
                </c:ext>
              </c:extLst>
            </c:dLbl>
            <c:dLbl>
              <c:idx val="26"/>
              <c:delete val="1"/>
              <c:extLst>
                <c:ext xmlns:c15="http://schemas.microsoft.com/office/drawing/2012/chart" uri="{CE6537A1-D6FC-4f65-9D91-7224C49458BB}"/>
                <c:ext xmlns:c16="http://schemas.microsoft.com/office/drawing/2014/chart" uri="{C3380CC4-5D6E-409C-BE32-E72D297353CC}">
                  <c16:uniqueId val="{00000064-F4BC-BB48-AC70-F061DD29E7BC}"/>
                </c:ext>
              </c:extLst>
            </c:dLbl>
            <c:dLbl>
              <c:idx val="27"/>
              <c:delete val="1"/>
              <c:extLst>
                <c:ext xmlns:c15="http://schemas.microsoft.com/office/drawing/2012/chart" uri="{CE6537A1-D6FC-4f65-9D91-7224C49458BB}"/>
                <c:ext xmlns:c16="http://schemas.microsoft.com/office/drawing/2014/chart" uri="{C3380CC4-5D6E-409C-BE32-E72D297353CC}">
                  <c16:uniqueId val="{00000065-F4BC-BB48-AC70-F061DD29E7BC}"/>
                </c:ext>
              </c:extLst>
            </c:dLbl>
            <c:dLbl>
              <c:idx val="28"/>
              <c:delete val="1"/>
              <c:extLst>
                <c:ext xmlns:c15="http://schemas.microsoft.com/office/drawing/2012/chart" uri="{CE6537A1-D6FC-4f65-9D91-7224C49458BB}"/>
                <c:ext xmlns:c16="http://schemas.microsoft.com/office/drawing/2014/chart" uri="{C3380CC4-5D6E-409C-BE32-E72D297353CC}">
                  <c16:uniqueId val="{00000066-F4BC-BB48-AC70-F061DD29E7BC}"/>
                </c:ext>
              </c:extLst>
            </c:dLbl>
            <c:dLbl>
              <c:idx val="29"/>
              <c:delete val="1"/>
              <c:extLst>
                <c:ext xmlns:c15="http://schemas.microsoft.com/office/drawing/2012/chart" uri="{CE6537A1-D6FC-4f65-9D91-7224C49458BB}"/>
                <c:ext xmlns:c16="http://schemas.microsoft.com/office/drawing/2014/chart" uri="{C3380CC4-5D6E-409C-BE32-E72D297353CC}">
                  <c16:uniqueId val="{00000067-F4BC-BB48-AC70-F061DD29E7BC}"/>
                </c:ext>
              </c:extLst>
            </c:dLbl>
            <c:dLbl>
              <c:idx val="30"/>
              <c:delete val="1"/>
              <c:extLst>
                <c:ext xmlns:c15="http://schemas.microsoft.com/office/drawing/2012/chart" uri="{CE6537A1-D6FC-4f65-9D91-7224C49458BB}"/>
                <c:ext xmlns:c16="http://schemas.microsoft.com/office/drawing/2014/chart" uri="{C3380CC4-5D6E-409C-BE32-E72D297353CC}">
                  <c16:uniqueId val="{00000068-F4BC-BB48-AC70-F061DD29E7BC}"/>
                </c:ext>
              </c:extLst>
            </c:dLbl>
            <c:dLbl>
              <c:idx val="31"/>
              <c:delete val="1"/>
              <c:extLst>
                <c:ext xmlns:c15="http://schemas.microsoft.com/office/drawing/2012/chart" uri="{CE6537A1-D6FC-4f65-9D91-7224C49458BB}"/>
                <c:ext xmlns:c16="http://schemas.microsoft.com/office/drawing/2014/chart" uri="{C3380CC4-5D6E-409C-BE32-E72D297353CC}">
                  <c16:uniqueId val="{00000069-F4BC-BB48-AC70-F061DD29E7BC}"/>
                </c:ext>
              </c:extLst>
            </c:dLbl>
            <c:dLbl>
              <c:idx val="32"/>
              <c:delete val="1"/>
              <c:extLst>
                <c:ext xmlns:c15="http://schemas.microsoft.com/office/drawing/2012/chart" uri="{CE6537A1-D6FC-4f65-9D91-7224C49458BB}"/>
                <c:ext xmlns:c16="http://schemas.microsoft.com/office/drawing/2014/chart" uri="{C3380CC4-5D6E-409C-BE32-E72D297353CC}">
                  <c16:uniqueId val="{0000006A-F4BC-BB48-AC70-F061DD29E7BC}"/>
                </c:ext>
              </c:extLst>
            </c:dLbl>
            <c:dLbl>
              <c:idx val="33"/>
              <c:delete val="1"/>
              <c:extLst>
                <c:ext xmlns:c15="http://schemas.microsoft.com/office/drawing/2012/chart" uri="{CE6537A1-D6FC-4f65-9D91-7224C49458BB}"/>
                <c:ext xmlns:c16="http://schemas.microsoft.com/office/drawing/2014/chart" uri="{C3380CC4-5D6E-409C-BE32-E72D297353CC}">
                  <c16:uniqueId val="{0000006B-F4BC-BB48-AC70-F061DD29E7BC}"/>
                </c:ext>
              </c:extLst>
            </c:dLbl>
            <c:dLbl>
              <c:idx val="34"/>
              <c:delete val="1"/>
              <c:extLst>
                <c:ext xmlns:c15="http://schemas.microsoft.com/office/drawing/2012/chart" uri="{CE6537A1-D6FC-4f65-9D91-7224C49458BB}"/>
                <c:ext xmlns:c16="http://schemas.microsoft.com/office/drawing/2014/chart" uri="{C3380CC4-5D6E-409C-BE32-E72D297353CC}">
                  <c16:uniqueId val="{0000006C-F4BC-BB48-AC70-F061DD29E7B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glow rad="25400">
                        <a:schemeClr val="bg1"/>
                      </a:glow>
                    </a:effectLst>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'Final (Proportions)'!$A$2:$A$39</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'Final (Proportions)'!$D$2:$D$39</c:f>
              <c:numCache>
                <c:formatCode>0%</c:formatCode>
                <c:ptCount val="37"/>
                <c:pt idx="0">
                  <c:v>0</c:v>
                </c:pt>
                <c:pt idx="1">
                  <c:v>0</c:v>
                </c:pt>
                <c:pt idx="2">
                  <c:v>0</c:v>
                </c:pt>
                <c:pt idx="3">
                  <c:v>0.48243001786777834</c:v>
                </c:pt>
                <c:pt idx="4">
                  <c:v>0.28335980937251776</c:v>
                </c:pt>
                <c:pt idx="5">
                  <c:v>0.26992955135335556</c:v>
                </c:pt>
                <c:pt idx="6">
                  <c:v>0.53439438899379543</c:v>
                </c:pt>
                <c:pt idx="7">
                  <c:v>0.5349586016559339</c:v>
                </c:pt>
                <c:pt idx="8">
                  <c:v>0.33375688267683179</c:v>
                </c:pt>
                <c:pt idx="9">
                  <c:v>0.24996596324029954</c:v>
                </c:pt>
                <c:pt idx="10">
                  <c:v>0.30127556185462656</c:v>
                </c:pt>
                <c:pt idx="11">
                  <c:v>0.45857896369841761</c:v>
                </c:pt>
                <c:pt idx="12">
                  <c:v>0.37959558823529421</c:v>
                </c:pt>
                <c:pt idx="13">
                  <c:v>0.55089169204001764</c:v>
                </c:pt>
                <c:pt idx="14">
                  <c:v>0.42932929139825693</c:v>
                </c:pt>
                <c:pt idx="15">
                  <c:v>0.51923731699012665</c:v>
                </c:pt>
                <c:pt idx="16">
                  <c:v>0.28842580969118747</c:v>
                </c:pt>
                <c:pt idx="17">
                  <c:v>0.24315852323614259</c:v>
                </c:pt>
                <c:pt idx="18">
                  <c:v>0.19511053924435634</c:v>
                </c:pt>
                <c:pt idx="19">
                  <c:v>0.20830182672026093</c:v>
                </c:pt>
                <c:pt idx="20">
                  <c:v>0.21219487993649533</c:v>
                </c:pt>
                <c:pt idx="21">
                  <c:v>0.12025220985307901</c:v>
                </c:pt>
                <c:pt idx="22">
                  <c:v>0.10558252427184517</c:v>
                </c:pt>
                <c:pt idx="23">
                  <c:v>9.5570769875646597E-2</c:v>
                </c:pt>
                <c:pt idx="24">
                  <c:v>9.9329851422575485E-2</c:v>
                </c:pt>
                <c:pt idx="25">
                  <c:v>0.11801539331217178</c:v>
                </c:pt>
                <c:pt idx="26">
                  <c:v>0.14150545063718936</c:v>
                </c:pt>
                <c:pt idx="27">
                  <c:v>9.8638065497115499E-2</c:v>
                </c:pt>
                <c:pt idx="28">
                  <c:v>8.880717752610745E-2</c:v>
                </c:pt>
                <c:pt idx="29">
                  <c:v>9.2737346510932114E-2</c:v>
                </c:pt>
                <c:pt idx="30">
                  <c:v>9.9059821948582621E-2</c:v>
                </c:pt>
                <c:pt idx="31">
                  <c:v>0.10279268978081053</c:v>
                </c:pt>
                <c:pt idx="32">
                  <c:v>0.1423227155196137</c:v>
                </c:pt>
                <c:pt idx="33">
                  <c:v>0.12921515965383532</c:v>
                </c:pt>
                <c:pt idx="34">
                  <c:v>0.1170746180091983</c:v>
                </c:pt>
                <c:pt idx="35">
                  <c:v>0.12734974847762931</c:v>
                </c:pt>
                <c:pt idx="36">
                  <c:v>0.19314817425630851</c:v>
                </c:pt>
              </c:numCache>
            </c:numRef>
          </c:val>
          <c:extLst>
            <c:ext xmlns:c16="http://schemas.microsoft.com/office/drawing/2014/chart" uri="{C3380CC4-5D6E-409C-BE32-E72D297353CC}">
              <c16:uniqueId val="{0000006D-F4BC-BB48-AC70-F061DD29E7BC}"/>
            </c:ext>
          </c:extLst>
        </c:ser>
        <c:ser>
          <c:idx val="3"/>
          <c:order val="3"/>
          <c:tx>
            <c:strRef>
              <c:f>'Final (Proportions)'!$E$1</c:f>
              <c:strCache>
                <c:ptCount val="1"/>
                <c:pt idx="0">
                  <c:v>Sum of Proportion_Other_Sales</c:v>
                </c:pt>
              </c:strCache>
            </c:strRef>
          </c:tx>
          <c:spPr>
            <a:solidFill>
              <a:schemeClr val="accent6"/>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6E-F4BC-BB48-AC70-F061DD29E7BC}"/>
                </c:ext>
              </c:extLst>
            </c:dLbl>
            <c:dLbl>
              <c:idx val="1"/>
              <c:delete val="1"/>
              <c:extLst>
                <c:ext xmlns:c15="http://schemas.microsoft.com/office/drawing/2012/chart" uri="{CE6537A1-D6FC-4f65-9D91-7224C49458BB}"/>
                <c:ext xmlns:c16="http://schemas.microsoft.com/office/drawing/2014/chart" uri="{C3380CC4-5D6E-409C-BE32-E72D297353CC}">
                  <c16:uniqueId val="{0000006F-F4BC-BB48-AC70-F061DD29E7BC}"/>
                </c:ext>
              </c:extLst>
            </c:dLbl>
            <c:dLbl>
              <c:idx val="2"/>
              <c:delete val="1"/>
              <c:extLst>
                <c:ext xmlns:c15="http://schemas.microsoft.com/office/drawing/2012/chart" uri="{CE6537A1-D6FC-4f65-9D91-7224C49458BB}"/>
                <c:ext xmlns:c16="http://schemas.microsoft.com/office/drawing/2014/chart" uri="{C3380CC4-5D6E-409C-BE32-E72D297353CC}">
                  <c16:uniqueId val="{00000070-F4BC-BB48-AC70-F061DD29E7BC}"/>
                </c:ext>
              </c:extLst>
            </c:dLbl>
            <c:dLbl>
              <c:idx val="3"/>
              <c:delete val="1"/>
              <c:extLst>
                <c:ext xmlns:c15="http://schemas.microsoft.com/office/drawing/2012/chart" uri="{CE6537A1-D6FC-4f65-9D91-7224C49458BB}"/>
                <c:ext xmlns:c16="http://schemas.microsoft.com/office/drawing/2014/chart" uri="{C3380CC4-5D6E-409C-BE32-E72D297353CC}">
                  <c16:uniqueId val="{00000071-F4BC-BB48-AC70-F061DD29E7BC}"/>
                </c:ext>
              </c:extLst>
            </c:dLbl>
            <c:dLbl>
              <c:idx val="4"/>
              <c:delete val="1"/>
              <c:extLst>
                <c:ext xmlns:c15="http://schemas.microsoft.com/office/drawing/2012/chart" uri="{CE6537A1-D6FC-4f65-9D91-7224C49458BB}"/>
                <c:ext xmlns:c16="http://schemas.microsoft.com/office/drawing/2014/chart" uri="{C3380CC4-5D6E-409C-BE32-E72D297353CC}">
                  <c16:uniqueId val="{00000072-F4BC-BB48-AC70-F061DD29E7BC}"/>
                </c:ext>
              </c:extLst>
            </c:dLbl>
            <c:dLbl>
              <c:idx val="5"/>
              <c:delete val="1"/>
              <c:extLst>
                <c:ext xmlns:c15="http://schemas.microsoft.com/office/drawing/2012/chart" uri="{CE6537A1-D6FC-4f65-9D91-7224C49458BB}"/>
                <c:ext xmlns:c16="http://schemas.microsoft.com/office/drawing/2014/chart" uri="{C3380CC4-5D6E-409C-BE32-E72D297353CC}">
                  <c16:uniqueId val="{00000073-F4BC-BB48-AC70-F061DD29E7BC}"/>
                </c:ext>
              </c:extLst>
            </c:dLbl>
            <c:dLbl>
              <c:idx val="6"/>
              <c:delete val="1"/>
              <c:extLst>
                <c:ext xmlns:c15="http://schemas.microsoft.com/office/drawing/2012/chart" uri="{CE6537A1-D6FC-4f65-9D91-7224C49458BB}"/>
                <c:ext xmlns:c16="http://schemas.microsoft.com/office/drawing/2014/chart" uri="{C3380CC4-5D6E-409C-BE32-E72D297353CC}">
                  <c16:uniqueId val="{00000074-F4BC-BB48-AC70-F061DD29E7BC}"/>
                </c:ext>
              </c:extLst>
            </c:dLbl>
            <c:dLbl>
              <c:idx val="7"/>
              <c:delete val="1"/>
              <c:extLst>
                <c:ext xmlns:c15="http://schemas.microsoft.com/office/drawing/2012/chart" uri="{CE6537A1-D6FC-4f65-9D91-7224C49458BB}"/>
                <c:ext xmlns:c16="http://schemas.microsoft.com/office/drawing/2014/chart" uri="{C3380CC4-5D6E-409C-BE32-E72D297353CC}">
                  <c16:uniqueId val="{00000075-F4BC-BB48-AC70-F061DD29E7BC}"/>
                </c:ext>
              </c:extLst>
            </c:dLbl>
            <c:dLbl>
              <c:idx val="8"/>
              <c:delete val="1"/>
              <c:extLst>
                <c:ext xmlns:c15="http://schemas.microsoft.com/office/drawing/2012/chart" uri="{CE6537A1-D6FC-4f65-9D91-7224C49458BB}"/>
                <c:ext xmlns:c16="http://schemas.microsoft.com/office/drawing/2014/chart" uri="{C3380CC4-5D6E-409C-BE32-E72D297353CC}">
                  <c16:uniqueId val="{00000076-F4BC-BB48-AC70-F061DD29E7BC}"/>
                </c:ext>
              </c:extLst>
            </c:dLbl>
            <c:dLbl>
              <c:idx val="9"/>
              <c:delete val="1"/>
              <c:extLst>
                <c:ext xmlns:c15="http://schemas.microsoft.com/office/drawing/2012/chart" uri="{CE6537A1-D6FC-4f65-9D91-7224C49458BB}"/>
                <c:ext xmlns:c16="http://schemas.microsoft.com/office/drawing/2014/chart" uri="{C3380CC4-5D6E-409C-BE32-E72D297353CC}">
                  <c16:uniqueId val="{00000077-F4BC-BB48-AC70-F061DD29E7BC}"/>
                </c:ext>
              </c:extLst>
            </c:dLbl>
            <c:dLbl>
              <c:idx val="10"/>
              <c:delete val="1"/>
              <c:extLst>
                <c:ext xmlns:c15="http://schemas.microsoft.com/office/drawing/2012/chart" uri="{CE6537A1-D6FC-4f65-9D91-7224C49458BB}"/>
                <c:ext xmlns:c16="http://schemas.microsoft.com/office/drawing/2014/chart" uri="{C3380CC4-5D6E-409C-BE32-E72D297353CC}">
                  <c16:uniqueId val="{00000078-F4BC-BB48-AC70-F061DD29E7BC}"/>
                </c:ext>
              </c:extLst>
            </c:dLbl>
            <c:dLbl>
              <c:idx val="11"/>
              <c:delete val="1"/>
              <c:extLst>
                <c:ext xmlns:c15="http://schemas.microsoft.com/office/drawing/2012/chart" uri="{CE6537A1-D6FC-4f65-9D91-7224C49458BB}"/>
                <c:ext xmlns:c16="http://schemas.microsoft.com/office/drawing/2014/chart" uri="{C3380CC4-5D6E-409C-BE32-E72D297353CC}">
                  <c16:uniqueId val="{00000079-F4BC-BB48-AC70-F061DD29E7BC}"/>
                </c:ext>
              </c:extLst>
            </c:dLbl>
            <c:dLbl>
              <c:idx val="12"/>
              <c:delete val="1"/>
              <c:extLst>
                <c:ext xmlns:c15="http://schemas.microsoft.com/office/drawing/2012/chart" uri="{CE6537A1-D6FC-4f65-9D91-7224C49458BB}"/>
                <c:ext xmlns:c16="http://schemas.microsoft.com/office/drawing/2014/chart" uri="{C3380CC4-5D6E-409C-BE32-E72D297353CC}">
                  <c16:uniqueId val="{0000007A-F4BC-BB48-AC70-F061DD29E7BC}"/>
                </c:ext>
              </c:extLst>
            </c:dLbl>
            <c:dLbl>
              <c:idx val="13"/>
              <c:delete val="1"/>
              <c:extLst>
                <c:ext xmlns:c15="http://schemas.microsoft.com/office/drawing/2012/chart" uri="{CE6537A1-D6FC-4f65-9D91-7224C49458BB}"/>
                <c:ext xmlns:c16="http://schemas.microsoft.com/office/drawing/2014/chart" uri="{C3380CC4-5D6E-409C-BE32-E72D297353CC}">
                  <c16:uniqueId val="{0000007B-F4BC-BB48-AC70-F061DD29E7BC}"/>
                </c:ext>
              </c:extLst>
            </c:dLbl>
            <c:dLbl>
              <c:idx val="14"/>
              <c:delete val="1"/>
              <c:extLst>
                <c:ext xmlns:c15="http://schemas.microsoft.com/office/drawing/2012/chart" uri="{CE6537A1-D6FC-4f65-9D91-7224C49458BB}"/>
                <c:ext xmlns:c16="http://schemas.microsoft.com/office/drawing/2014/chart" uri="{C3380CC4-5D6E-409C-BE32-E72D297353CC}">
                  <c16:uniqueId val="{0000007C-F4BC-BB48-AC70-F061DD29E7BC}"/>
                </c:ext>
              </c:extLst>
            </c:dLbl>
            <c:dLbl>
              <c:idx val="15"/>
              <c:delete val="1"/>
              <c:extLst>
                <c:ext xmlns:c15="http://schemas.microsoft.com/office/drawing/2012/chart" uri="{CE6537A1-D6FC-4f65-9D91-7224C49458BB}"/>
                <c:ext xmlns:c16="http://schemas.microsoft.com/office/drawing/2014/chart" uri="{C3380CC4-5D6E-409C-BE32-E72D297353CC}">
                  <c16:uniqueId val="{0000007D-F4BC-BB48-AC70-F061DD29E7BC}"/>
                </c:ext>
              </c:extLst>
            </c:dLbl>
            <c:dLbl>
              <c:idx val="16"/>
              <c:delete val="1"/>
              <c:extLst>
                <c:ext xmlns:c15="http://schemas.microsoft.com/office/drawing/2012/chart" uri="{CE6537A1-D6FC-4f65-9D91-7224C49458BB}"/>
                <c:ext xmlns:c16="http://schemas.microsoft.com/office/drawing/2014/chart" uri="{C3380CC4-5D6E-409C-BE32-E72D297353CC}">
                  <c16:uniqueId val="{0000007E-F4BC-BB48-AC70-F061DD29E7BC}"/>
                </c:ext>
              </c:extLst>
            </c:dLbl>
            <c:dLbl>
              <c:idx val="17"/>
              <c:delete val="1"/>
              <c:extLst>
                <c:ext xmlns:c15="http://schemas.microsoft.com/office/drawing/2012/chart" uri="{CE6537A1-D6FC-4f65-9D91-7224C49458BB}"/>
                <c:ext xmlns:c16="http://schemas.microsoft.com/office/drawing/2014/chart" uri="{C3380CC4-5D6E-409C-BE32-E72D297353CC}">
                  <c16:uniqueId val="{0000007F-F4BC-BB48-AC70-F061DD29E7BC}"/>
                </c:ext>
              </c:extLst>
            </c:dLbl>
            <c:dLbl>
              <c:idx val="18"/>
              <c:delete val="1"/>
              <c:extLst>
                <c:ext xmlns:c15="http://schemas.microsoft.com/office/drawing/2012/chart" uri="{CE6537A1-D6FC-4f65-9D91-7224C49458BB}"/>
                <c:ext xmlns:c16="http://schemas.microsoft.com/office/drawing/2014/chart" uri="{C3380CC4-5D6E-409C-BE32-E72D297353CC}">
                  <c16:uniqueId val="{00000080-F4BC-BB48-AC70-F061DD29E7BC}"/>
                </c:ext>
              </c:extLst>
            </c:dLbl>
            <c:dLbl>
              <c:idx val="19"/>
              <c:delete val="1"/>
              <c:extLst>
                <c:ext xmlns:c15="http://schemas.microsoft.com/office/drawing/2012/chart" uri="{CE6537A1-D6FC-4f65-9D91-7224C49458BB}"/>
                <c:ext xmlns:c16="http://schemas.microsoft.com/office/drawing/2014/chart" uri="{C3380CC4-5D6E-409C-BE32-E72D297353CC}">
                  <c16:uniqueId val="{00000081-F4BC-BB48-AC70-F061DD29E7BC}"/>
                </c:ext>
              </c:extLst>
            </c:dLbl>
            <c:dLbl>
              <c:idx val="20"/>
              <c:delete val="1"/>
              <c:extLst>
                <c:ext xmlns:c15="http://schemas.microsoft.com/office/drawing/2012/chart" uri="{CE6537A1-D6FC-4f65-9D91-7224C49458BB}"/>
                <c:ext xmlns:c16="http://schemas.microsoft.com/office/drawing/2014/chart" uri="{C3380CC4-5D6E-409C-BE32-E72D297353CC}">
                  <c16:uniqueId val="{00000082-F4BC-BB48-AC70-F061DD29E7BC}"/>
                </c:ext>
              </c:extLst>
            </c:dLbl>
            <c:dLbl>
              <c:idx val="21"/>
              <c:delete val="1"/>
              <c:extLst>
                <c:ext xmlns:c15="http://schemas.microsoft.com/office/drawing/2012/chart" uri="{CE6537A1-D6FC-4f65-9D91-7224C49458BB}"/>
                <c:ext xmlns:c16="http://schemas.microsoft.com/office/drawing/2014/chart" uri="{C3380CC4-5D6E-409C-BE32-E72D297353CC}">
                  <c16:uniqueId val="{00000083-F4BC-BB48-AC70-F061DD29E7BC}"/>
                </c:ext>
              </c:extLst>
            </c:dLbl>
            <c:dLbl>
              <c:idx val="22"/>
              <c:delete val="1"/>
              <c:extLst>
                <c:ext xmlns:c15="http://schemas.microsoft.com/office/drawing/2012/chart" uri="{CE6537A1-D6FC-4f65-9D91-7224C49458BB}"/>
                <c:ext xmlns:c16="http://schemas.microsoft.com/office/drawing/2014/chart" uri="{C3380CC4-5D6E-409C-BE32-E72D297353CC}">
                  <c16:uniqueId val="{00000084-F4BC-BB48-AC70-F061DD29E7BC}"/>
                </c:ext>
              </c:extLst>
            </c:dLbl>
            <c:dLbl>
              <c:idx val="23"/>
              <c:delete val="1"/>
              <c:extLst>
                <c:ext xmlns:c15="http://schemas.microsoft.com/office/drawing/2012/chart" uri="{CE6537A1-D6FC-4f65-9D91-7224C49458BB}"/>
                <c:ext xmlns:c16="http://schemas.microsoft.com/office/drawing/2014/chart" uri="{C3380CC4-5D6E-409C-BE32-E72D297353CC}">
                  <c16:uniqueId val="{00000085-F4BC-BB48-AC70-F061DD29E7BC}"/>
                </c:ext>
              </c:extLst>
            </c:dLbl>
            <c:dLbl>
              <c:idx val="24"/>
              <c:delete val="1"/>
              <c:extLst>
                <c:ext xmlns:c15="http://schemas.microsoft.com/office/drawing/2012/chart" uri="{CE6537A1-D6FC-4f65-9D91-7224C49458BB}"/>
                <c:ext xmlns:c16="http://schemas.microsoft.com/office/drawing/2014/chart" uri="{C3380CC4-5D6E-409C-BE32-E72D297353CC}">
                  <c16:uniqueId val="{00000086-F4BC-BB48-AC70-F061DD29E7BC}"/>
                </c:ext>
              </c:extLst>
            </c:dLbl>
            <c:dLbl>
              <c:idx val="25"/>
              <c:delete val="1"/>
              <c:extLst>
                <c:ext xmlns:c15="http://schemas.microsoft.com/office/drawing/2012/chart" uri="{CE6537A1-D6FC-4f65-9D91-7224C49458BB}"/>
                <c:ext xmlns:c16="http://schemas.microsoft.com/office/drawing/2014/chart" uri="{C3380CC4-5D6E-409C-BE32-E72D297353CC}">
                  <c16:uniqueId val="{00000087-F4BC-BB48-AC70-F061DD29E7BC}"/>
                </c:ext>
              </c:extLst>
            </c:dLbl>
            <c:dLbl>
              <c:idx val="26"/>
              <c:delete val="1"/>
              <c:extLst>
                <c:ext xmlns:c15="http://schemas.microsoft.com/office/drawing/2012/chart" uri="{CE6537A1-D6FC-4f65-9D91-7224C49458BB}"/>
                <c:ext xmlns:c16="http://schemas.microsoft.com/office/drawing/2014/chart" uri="{C3380CC4-5D6E-409C-BE32-E72D297353CC}">
                  <c16:uniqueId val="{00000088-F4BC-BB48-AC70-F061DD29E7BC}"/>
                </c:ext>
              </c:extLst>
            </c:dLbl>
            <c:dLbl>
              <c:idx val="27"/>
              <c:delete val="1"/>
              <c:extLst>
                <c:ext xmlns:c15="http://schemas.microsoft.com/office/drawing/2012/chart" uri="{CE6537A1-D6FC-4f65-9D91-7224C49458BB}"/>
                <c:ext xmlns:c16="http://schemas.microsoft.com/office/drawing/2014/chart" uri="{C3380CC4-5D6E-409C-BE32-E72D297353CC}">
                  <c16:uniqueId val="{00000089-F4BC-BB48-AC70-F061DD29E7BC}"/>
                </c:ext>
              </c:extLst>
            </c:dLbl>
            <c:dLbl>
              <c:idx val="28"/>
              <c:delete val="1"/>
              <c:extLst>
                <c:ext xmlns:c15="http://schemas.microsoft.com/office/drawing/2012/chart" uri="{CE6537A1-D6FC-4f65-9D91-7224C49458BB}"/>
                <c:ext xmlns:c16="http://schemas.microsoft.com/office/drawing/2014/chart" uri="{C3380CC4-5D6E-409C-BE32-E72D297353CC}">
                  <c16:uniqueId val="{0000008A-F4BC-BB48-AC70-F061DD29E7BC}"/>
                </c:ext>
              </c:extLst>
            </c:dLbl>
            <c:dLbl>
              <c:idx val="29"/>
              <c:delete val="1"/>
              <c:extLst>
                <c:ext xmlns:c15="http://schemas.microsoft.com/office/drawing/2012/chart" uri="{CE6537A1-D6FC-4f65-9D91-7224C49458BB}"/>
                <c:ext xmlns:c16="http://schemas.microsoft.com/office/drawing/2014/chart" uri="{C3380CC4-5D6E-409C-BE32-E72D297353CC}">
                  <c16:uniqueId val="{0000008B-F4BC-BB48-AC70-F061DD29E7BC}"/>
                </c:ext>
              </c:extLst>
            </c:dLbl>
            <c:dLbl>
              <c:idx val="30"/>
              <c:delete val="1"/>
              <c:extLst>
                <c:ext xmlns:c15="http://schemas.microsoft.com/office/drawing/2012/chart" uri="{CE6537A1-D6FC-4f65-9D91-7224C49458BB}"/>
                <c:ext xmlns:c16="http://schemas.microsoft.com/office/drawing/2014/chart" uri="{C3380CC4-5D6E-409C-BE32-E72D297353CC}">
                  <c16:uniqueId val="{0000008C-F4BC-BB48-AC70-F061DD29E7BC}"/>
                </c:ext>
              </c:extLst>
            </c:dLbl>
            <c:dLbl>
              <c:idx val="31"/>
              <c:delete val="1"/>
              <c:extLst>
                <c:ext xmlns:c15="http://schemas.microsoft.com/office/drawing/2012/chart" uri="{CE6537A1-D6FC-4f65-9D91-7224C49458BB}"/>
                <c:ext xmlns:c16="http://schemas.microsoft.com/office/drawing/2014/chart" uri="{C3380CC4-5D6E-409C-BE32-E72D297353CC}">
                  <c16:uniqueId val="{0000008D-F4BC-BB48-AC70-F061DD29E7BC}"/>
                </c:ext>
              </c:extLst>
            </c:dLbl>
            <c:dLbl>
              <c:idx val="32"/>
              <c:delete val="1"/>
              <c:extLst>
                <c:ext xmlns:c15="http://schemas.microsoft.com/office/drawing/2012/chart" uri="{CE6537A1-D6FC-4f65-9D91-7224C49458BB}"/>
                <c:ext xmlns:c16="http://schemas.microsoft.com/office/drawing/2014/chart" uri="{C3380CC4-5D6E-409C-BE32-E72D297353CC}">
                  <c16:uniqueId val="{0000008E-F4BC-BB48-AC70-F061DD29E7BC}"/>
                </c:ext>
              </c:extLst>
            </c:dLbl>
            <c:dLbl>
              <c:idx val="33"/>
              <c:delete val="1"/>
              <c:extLst>
                <c:ext xmlns:c15="http://schemas.microsoft.com/office/drawing/2012/chart" uri="{CE6537A1-D6FC-4f65-9D91-7224C49458BB}"/>
                <c:ext xmlns:c16="http://schemas.microsoft.com/office/drawing/2014/chart" uri="{C3380CC4-5D6E-409C-BE32-E72D297353CC}">
                  <c16:uniqueId val="{0000008F-F4BC-BB48-AC70-F061DD29E7BC}"/>
                </c:ext>
              </c:extLst>
            </c:dLbl>
            <c:dLbl>
              <c:idx val="34"/>
              <c:delete val="1"/>
              <c:extLst>
                <c:ext xmlns:c15="http://schemas.microsoft.com/office/drawing/2012/chart" uri="{CE6537A1-D6FC-4f65-9D91-7224C49458BB}"/>
                <c:ext xmlns:c16="http://schemas.microsoft.com/office/drawing/2014/chart" uri="{C3380CC4-5D6E-409C-BE32-E72D297353CC}">
                  <c16:uniqueId val="{00000090-F4BC-BB48-AC70-F061DD29E7BC}"/>
                </c:ext>
              </c:extLst>
            </c:dLbl>
            <c:dLbl>
              <c:idx val="35"/>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effectLst>
                        <a:glow rad="12700">
                          <a:schemeClr val="bg1"/>
                        </a:glow>
                      </a:effectLst>
                      <a:latin typeface="+mn-lt"/>
                      <a:ea typeface="+mn-ea"/>
                      <a:cs typeface="+mn-cs"/>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91-F4BC-BB48-AC70-F061DD29E7BC}"/>
                </c:ext>
              </c:extLst>
            </c:dLbl>
            <c:dLbl>
              <c:idx val="36"/>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effectLst>
                        <a:glow rad="12700">
                          <a:schemeClr val="bg1"/>
                        </a:glow>
                      </a:effectLst>
                      <a:latin typeface="+mn-lt"/>
                      <a:ea typeface="+mn-ea"/>
                      <a:cs typeface="+mn-cs"/>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92-F4BC-BB48-AC70-F061DD29E7B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'Final (Proportions)'!$A$2:$A$39</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'Final (Proportions)'!$E$2:$E$39</c:f>
              <c:numCache>
                <c:formatCode>0%</c:formatCode>
                <c:ptCount val="37"/>
                <c:pt idx="0">
                  <c:v>1.0544815465729348E-2</c:v>
                </c:pt>
                <c:pt idx="1">
                  <c:v>8.9460441710930948E-3</c:v>
                </c:pt>
                <c:pt idx="2">
                  <c:v>1.0741510741510748E-2</c:v>
                </c:pt>
                <c:pt idx="3">
                  <c:v>8.338296605122095E-3</c:v>
                </c:pt>
                <c:pt idx="4">
                  <c:v>1.3899920571882446E-2</c:v>
                </c:pt>
                <c:pt idx="5">
                  <c:v>1.7055988134964777E-2</c:v>
                </c:pt>
                <c:pt idx="6">
                  <c:v>5.2063663339627732E-2</c:v>
                </c:pt>
                <c:pt idx="7">
                  <c:v>9.1996320147194159E-3</c:v>
                </c:pt>
                <c:pt idx="8">
                  <c:v>2.0965692503176623E-2</c:v>
                </c:pt>
                <c:pt idx="9">
                  <c:v>2.042205582028591E-2</c:v>
                </c:pt>
                <c:pt idx="10">
                  <c:v>2.8345818991698735E-2</c:v>
                </c:pt>
                <c:pt idx="11">
                  <c:v>2.2959975178405211E-2</c:v>
                </c:pt>
                <c:pt idx="12">
                  <c:v>2.1664915966386564E-2</c:v>
                </c:pt>
                <c:pt idx="13">
                  <c:v>1.9356241844280125E-2</c:v>
                </c:pt>
                <c:pt idx="14">
                  <c:v>2.7788303650372589E-2</c:v>
                </c:pt>
                <c:pt idx="15">
                  <c:v>3.0530019294064181E-2</c:v>
                </c:pt>
                <c:pt idx="16">
                  <c:v>3.8614109967361192E-2</c:v>
                </c:pt>
                <c:pt idx="17">
                  <c:v>4.5427405712011003E-2</c:v>
                </c:pt>
                <c:pt idx="18">
                  <c:v>4.4176706827309085E-2</c:v>
                </c:pt>
                <c:pt idx="19">
                  <c:v>4.2384685796155334E-2</c:v>
                </c:pt>
                <c:pt idx="20">
                  <c:v>6.1867434014685134E-2</c:v>
                </c:pt>
                <c:pt idx="21">
                  <c:v>6.9870576522763003E-2</c:v>
                </c:pt>
                <c:pt idx="22">
                  <c:v>6.9098907766991235E-2</c:v>
                </c:pt>
                <c:pt idx="23">
                  <c:v>7.2684085510689736E-2</c:v>
                </c:pt>
                <c:pt idx="24">
                  <c:v>0.11311440223223859</c:v>
                </c:pt>
                <c:pt idx="25">
                  <c:v>8.9250771839805218E-2</c:v>
                </c:pt>
                <c:pt idx="26">
                  <c:v>0.1065753109166295</c:v>
                </c:pt>
                <c:pt idx="27">
                  <c:v>0.13011134182430839</c:v>
                </c:pt>
                <c:pt idx="28">
                  <c:v>0.12478305633181612</c:v>
                </c:pt>
                <c:pt idx="29">
                  <c:v>0.11430068882899358</c:v>
                </c:pt>
                <c:pt idx="30">
                  <c:v>0.10145602795573737</c:v>
                </c:pt>
                <c:pt idx="31">
                  <c:v>0.10953700653113445</c:v>
                </c:pt>
                <c:pt idx="32">
                  <c:v>0.11046927435770494</c:v>
                </c:pt>
                <c:pt idx="33">
                  <c:v>0.11497246412197179</c:v>
                </c:pt>
                <c:pt idx="34">
                  <c:v>0.12538199080255183</c:v>
                </c:pt>
                <c:pt idx="35">
                  <c:v>0.12345398842618997</c:v>
                </c:pt>
                <c:pt idx="36">
                  <c:v>0.12716763005780327</c:v>
                </c:pt>
              </c:numCache>
            </c:numRef>
          </c:val>
          <c:extLst>
            <c:ext xmlns:c16="http://schemas.microsoft.com/office/drawing/2014/chart" uri="{C3380CC4-5D6E-409C-BE32-E72D297353CC}">
              <c16:uniqueId val="{00000093-F4BC-BB48-AC70-F061DD29E7BC}"/>
            </c:ext>
          </c:extLst>
        </c:ser>
        <c:dLbls>
          <c:dLblPos val="ctr"/>
          <c:showLegendKey val="0"/>
          <c:showVal val="1"/>
          <c:showCatName val="0"/>
          <c:showSerName val="0"/>
          <c:showPercent val="0"/>
          <c:showBubbleSize val="0"/>
        </c:dLbls>
        <c:gapWidth val="150"/>
        <c:overlap val="100"/>
        <c:axId val="746638383"/>
        <c:axId val="881807679"/>
      </c:barChart>
      <c:catAx>
        <c:axId val="746638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1807679"/>
        <c:crosses val="autoZero"/>
        <c:auto val="1"/>
        <c:lblAlgn val="ctr"/>
        <c:lblOffset val="100"/>
        <c:noMultiLvlLbl val="0"/>
      </c:catAx>
      <c:valAx>
        <c:axId val="88180767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6638383"/>
        <c:crosses val="autoZero"/>
        <c:crossBetween val="between"/>
      </c:valAx>
      <c:spPr>
        <a:noFill/>
        <a:ln>
          <a:noFill/>
        </a:ln>
        <a:effectLst/>
      </c:spPr>
    </c:plotArea>
    <c:legend>
      <c:legendPos val="t"/>
      <c:layout>
        <c:manualLayout>
          <c:xMode val="edge"/>
          <c:yMode val="edge"/>
          <c:x val="4.9999935961228363E-2"/>
          <c:y val="7.5366755546096911E-2"/>
          <c:w val="0.9"/>
          <c:h val="2.980437503404614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50000"/>
      </a:schemeClr>
    </a:solid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[1.5 Grouping &amp; Summarizing data.vgsales_clean - M.Gamache.xlsx]Final (Genre)!PivotTable5</c:name>
    <c:fmtId val="7"/>
  </c:pivotSource>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solidFill>
                  <a:schemeClr val="bg1"/>
                </a:solidFill>
              </a:rPr>
              <a:t>Regional Sales Trends by Genre</a:t>
            </a:r>
          </a:p>
          <a:p>
            <a:pPr>
              <a:defRPr>
                <a:solidFill>
                  <a:schemeClr val="bg1"/>
                </a:solidFill>
              </a:defRPr>
            </a:pPr>
            <a:r>
              <a:rPr lang="en-US" sz="900">
                <a:solidFill>
                  <a:schemeClr val="bg1"/>
                </a:solidFill>
              </a:rPr>
              <a:t>1980-2016</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5"/>
          <c:spPr>
            <a:solidFill>
              <a:schemeClr val="accent1"/>
            </a:solidFill>
            <a:ln w="9525">
              <a:solidFill>
                <a:schemeClr val="accent1"/>
              </a:solidFill>
            </a:ln>
            <a:effectLst/>
          </c:spPr>
        </c:marker>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'Final (Genre)'!$B$3</c:f>
              <c:strCache>
                <c:ptCount val="1"/>
                <c:pt idx="0">
                  <c:v>Sum of NA_Sales</c:v>
                </c:pt>
              </c:strCache>
            </c:strRef>
          </c:tx>
          <c:spPr>
            <a:solidFill>
              <a:schemeClr val="accent6">
                <a:lumMod val="50000"/>
              </a:schemeClr>
            </a:solidFill>
            <a:ln>
              <a:noFill/>
            </a:ln>
            <a:effectLst/>
          </c:spPr>
          <c:invertIfNegative val="0"/>
          <c:dLbls>
            <c:delete val="1"/>
          </c:dLbls>
          <c:cat>
            <c:strRef>
              <c:f>'Final (Genre)'!$A$4:$A$16</c:f>
              <c:strCache>
                <c:ptCount val="12"/>
                <c:pt idx="0">
                  <c:v>Action</c:v>
                </c:pt>
                <c:pt idx="1">
                  <c:v>Sports</c:v>
                </c:pt>
                <c:pt idx="2">
                  <c:v>Shooter</c:v>
                </c:pt>
                <c:pt idx="3">
                  <c:v>Platform</c:v>
                </c:pt>
                <c:pt idx="4">
                  <c:v>Misc</c:v>
                </c:pt>
                <c:pt idx="5">
                  <c:v>Racing</c:v>
                </c:pt>
                <c:pt idx="6">
                  <c:v>Role-Playing</c:v>
                </c:pt>
                <c:pt idx="7">
                  <c:v>Fighting</c:v>
                </c:pt>
                <c:pt idx="8">
                  <c:v>Simulation</c:v>
                </c:pt>
                <c:pt idx="9">
                  <c:v>Puzzle</c:v>
                </c:pt>
                <c:pt idx="10">
                  <c:v>Adventure</c:v>
                </c:pt>
                <c:pt idx="11">
                  <c:v>Strategy</c:v>
                </c:pt>
              </c:strCache>
            </c:strRef>
          </c:cat>
          <c:val>
            <c:numRef>
              <c:f>'Final (Genre)'!$B$4:$B$16</c:f>
              <c:numCache>
                <c:formatCode>0.00</c:formatCode>
                <c:ptCount val="12"/>
                <c:pt idx="0">
                  <c:v>861.79999999999177</c:v>
                </c:pt>
                <c:pt idx="1">
                  <c:v>670.08999999999673</c:v>
                </c:pt>
                <c:pt idx="2">
                  <c:v>575.15999999999485</c:v>
                </c:pt>
                <c:pt idx="3">
                  <c:v>445.9899999999991</c:v>
                </c:pt>
                <c:pt idx="4">
                  <c:v>402.479999999999</c:v>
                </c:pt>
                <c:pt idx="5">
                  <c:v>356.92999999999768</c:v>
                </c:pt>
                <c:pt idx="6">
                  <c:v>326.49999999999903</c:v>
                </c:pt>
                <c:pt idx="7">
                  <c:v>220.74000000000015</c:v>
                </c:pt>
                <c:pt idx="8">
                  <c:v>181.51000000000064</c:v>
                </c:pt>
                <c:pt idx="9">
                  <c:v>122.01000000000009</c:v>
                </c:pt>
                <c:pt idx="10">
                  <c:v>102.02999999999994</c:v>
                </c:pt>
                <c:pt idx="11">
                  <c:v>67.890000000000185</c:v>
                </c:pt>
              </c:numCache>
            </c:numRef>
          </c:val>
          <c:extLst>
            <c:ext xmlns:c16="http://schemas.microsoft.com/office/drawing/2014/chart" uri="{C3380CC4-5D6E-409C-BE32-E72D297353CC}">
              <c16:uniqueId val="{00000000-23D8-794B-B7AD-99ADD73937D3}"/>
            </c:ext>
          </c:extLst>
        </c:ser>
        <c:ser>
          <c:idx val="1"/>
          <c:order val="1"/>
          <c:tx>
            <c:strRef>
              <c:f>'Final (Genre)'!$C$3</c:f>
              <c:strCache>
                <c:ptCount val="1"/>
                <c:pt idx="0">
                  <c:v>Sum of EU_Sales</c:v>
                </c:pt>
              </c:strCache>
            </c:strRef>
          </c:tx>
          <c:spPr>
            <a:solidFill>
              <a:schemeClr val="accent4"/>
            </a:solidFill>
            <a:ln>
              <a:noFill/>
            </a:ln>
            <a:effectLst/>
          </c:spPr>
          <c:invertIfNegative val="0"/>
          <c:dLbls>
            <c:delete val="1"/>
          </c:dLbls>
          <c:cat>
            <c:strRef>
              <c:f>'Final (Genre)'!$A$4:$A$16</c:f>
              <c:strCache>
                <c:ptCount val="12"/>
                <c:pt idx="0">
                  <c:v>Action</c:v>
                </c:pt>
                <c:pt idx="1">
                  <c:v>Sports</c:v>
                </c:pt>
                <c:pt idx="2">
                  <c:v>Shooter</c:v>
                </c:pt>
                <c:pt idx="3">
                  <c:v>Platform</c:v>
                </c:pt>
                <c:pt idx="4">
                  <c:v>Misc</c:v>
                </c:pt>
                <c:pt idx="5">
                  <c:v>Racing</c:v>
                </c:pt>
                <c:pt idx="6">
                  <c:v>Role-Playing</c:v>
                </c:pt>
                <c:pt idx="7">
                  <c:v>Fighting</c:v>
                </c:pt>
                <c:pt idx="8">
                  <c:v>Simulation</c:v>
                </c:pt>
                <c:pt idx="9">
                  <c:v>Puzzle</c:v>
                </c:pt>
                <c:pt idx="10">
                  <c:v>Adventure</c:v>
                </c:pt>
                <c:pt idx="11">
                  <c:v>Strategy</c:v>
                </c:pt>
              </c:strCache>
            </c:strRef>
          </c:cat>
          <c:val>
            <c:numRef>
              <c:f>'Final (Genre)'!$C$4:$C$16</c:f>
              <c:numCache>
                <c:formatCode>0.00</c:formatCode>
                <c:ptCount val="12"/>
                <c:pt idx="0">
                  <c:v>516.47999999998831</c:v>
                </c:pt>
                <c:pt idx="1">
                  <c:v>371.3399999999948</c:v>
                </c:pt>
                <c:pt idx="2">
                  <c:v>310.44999999999669</c:v>
                </c:pt>
                <c:pt idx="3">
                  <c:v>200.67000000000019</c:v>
                </c:pt>
                <c:pt idx="4">
                  <c:v>213.82000000000036</c:v>
                </c:pt>
                <c:pt idx="5">
                  <c:v>236.32000000000025</c:v>
                </c:pt>
                <c:pt idx="6">
                  <c:v>187.58000000000033</c:v>
                </c:pt>
                <c:pt idx="7">
                  <c:v>100.00000000000024</c:v>
                </c:pt>
                <c:pt idx="8">
                  <c:v>113.20000000000019</c:v>
                </c:pt>
                <c:pt idx="9">
                  <c:v>50.529999999999966</c:v>
                </c:pt>
                <c:pt idx="10">
                  <c:v>63.759999999999984</c:v>
                </c:pt>
                <c:pt idx="11">
                  <c:v>44.940000000000062</c:v>
                </c:pt>
              </c:numCache>
            </c:numRef>
          </c:val>
          <c:extLst>
            <c:ext xmlns:c16="http://schemas.microsoft.com/office/drawing/2014/chart" uri="{C3380CC4-5D6E-409C-BE32-E72D297353CC}">
              <c16:uniqueId val="{00000001-23D8-794B-B7AD-99ADD73937D3}"/>
            </c:ext>
          </c:extLst>
        </c:ser>
        <c:ser>
          <c:idx val="2"/>
          <c:order val="2"/>
          <c:tx>
            <c:strRef>
              <c:f>'Final (Genre)'!$D$3</c:f>
              <c:strCache>
                <c:ptCount val="1"/>
                <c:pt idx="0">
                  <c:v>Sum of JP_Sales</c:v>
                </c:pt>
              </c:strCache>
            </c:strRef>
          </c:tx>
          <c:spPr>
            <a:solidFill>
              <a:schemeClr val="accent5">
                <a:lumMod val="60000"/>
                <a:lumOff val="40000"/>
              </a:schemeClr>
            </a:solidFill>
            <a:ln>
              <a:noFill/>
            </a:ln>
            <a:effectLst/>
          </c:spPr>
          <c:invertIfNegative val="0"/>
          <c:dLbls>
            <c:delete val="1"/>
          </c:dLbls>
          <c:cat>
            <c:strRef>
              <c:f>'Final (Genre)'!$A$4:$A$16</c:f>
              <c:strCache>
                <c:ptCount val="12"/>
                <c:pt idx="0">
                  <c:v>Action</c:v>
                </c:pt>
                <c:pt idx="1">
                  <c:v>Sports</c:v>
                </c:pt>
                <c:pt idx="2">
                  <c:v>Shooter</c:v>
                </c:pt>
                <c:pt idx="3">
                  <c:v>Platform</c:v>
                </c:pt>
                <c:pt idx="4">
                  <c:v>Misc</c:v>
                </c:pt>
                <c:pt idx="5">
                  <c:v>Racing</c:v>
                </c:pt>
                <c:pt idx="6">
                  <c:v>Role-Playing</c:v>
                </c:pt>
                <c:pt idx="7">
                  <c:v>Fighting</c:v>
                </c:pt>
                <c:pt idx="8">
                  <c:v>Simulation</c:v>
                </c:pt>
                <c:pt idx="9">
                  <c:v>Puzzle</c:v>
                </c:pt>
                <c:pt idx="10">
                  <c:v>Adventure</c:v>
                </c:pt>
                <c:pt idx="11">
                  <c:v>Strategy</c:v>
                </c:pt>
              </c:strCache>
            </c:strRef>
          </c:cat>
          <c:val>
            <c:numRef>
              <c:f>'Final (Genre)'!$D$4:$D$16</c:f>
              <c:numCache>
                <c:formatCode>0.00</c:formatCode>
                <c:ptCount val="12"/>
                <c:pt idx="0">
                  <c:v>158.65000000000109</c:v>
                </c:pt>
                <c:pt idx="1">
                  <c:v>134.76000000000042</c:v>
                </c:pt>
                <c:pt idx="2">
                  <c:v>38.180000000000064</c:v>
                </c:pt>
                <c:pt idx="3">
                  <c:v>130.65000000000012</c:v>
                </c:pt>
                <c:pt idx="4">
                  <c:v>106.66999999999993</c:v>
                </c:pt>
                <c:pt idx="5">
                  <c:v>56.610000000000021</c:v>
                </c:pt>
                <c:pt idx="6">
                  <c:v>350.24999999999795</c:v>
                </c:pt>
                <c:pt idx="7">
                  <c:v>87.150000000000119</c:v>
                </c:pt>
                <c:pt idx="8">
                  <c:v>63.540000000000056</c:v>
                </c:pt>
                <c:pt idx="9">
                  <c:v>56.679999999999964</c:v>
                </c:pt>
                <c:pt idx="10">
                  <c:v>51.440000000000396</c:v>
                </c:pt>
                <c:pt idx="11">
                  <c:v>49.10000000000003</c:v>
                </c:pt>
              </c:numCache>
            </c:numRef>
          </c:val>
          <c:extLst>
            <c:ext xmlns:c16="http://schemas.microsoft.com/office/drawing/2014/chart" uri="{C3380CC4-5D6E-409C-BE32-E72D297353CC}">
              <c16:uniqueId val="{00000002-23D8-794B-B7AD-99ADD73937D3}"/>
            </c:ext>
          </c:extLst>
        </c:ser>
        <c:ser>
          <c:idx val="3"/>
          <c:order val="3"/>
          <c:tx>
            <c:strRef>
              <c:f>'Final (Genre)'!$E$3</c:f>
              <c:strCache>
                <c:ptCount val="1"/>
                <c:pt idx="0">
                  <c:v>Sum of Other_Sales</c:v>
                </c:pt>
              </c:strCache>
            </c:strRef>
          </c:tx>
          <c:spPr>
            <a:solidFill>
              <a:schemeClr val="accent6"/>
            </a:solidFill>
            <a:ln>
              <a:noFill/>
            </a:ln>
            <a:effectLst/>
          </c:spPr>
          <c:invertIfNegative val="0"/>
          <c:dLbls>
            <c:delete val="1"/>
          </c:dLbls>
          <c:cat>
            <c:strRef>
              <c:f>'Final (Genre)'!$A$4:$A$16</c:f>
              <c:strCache>
                <c:ptCount val="12"/>
                <c:pt idx="0">
                  <c:v>Action</c:v>
                </c:pt>
                <c:pt idx="1">
                  <c:v>Sports</c:v>
                </c:pt>
                <c:pt idx="2">
                  <c:v>Shooter</c:v>
                </c:pt>
                <c:pt idx="3">
                  <c:v>Platform</c:v>
                </c:pt>
                <c:pt idx="4">
                  <c:v>Misc</c:v>
                </c:pt>
                <c:pt idx="5">
                  <c:v>Racing</c:v>
                </c:pt>
                <c:pt idx="6">
                  <c:v>Role-Playing</c:v>
                </c:pt>
                <c:pt idx="7">
                  <c:v>Fighting</c:v>
                </c:pt>
                <c:pt idx="8">
                  <c:v>Simulation</c:v>
                </c:pt>
                <c:pt idx="9">
                  <c:v>Puzzle</c:v>
                </c:pt>
                <c:pt idx="10">
                  <c:v>Adventure</c:v>
                </c:pt>
                <c:pt idx="11">
                  <c:v>Strategy</c:v>
                </c:pt>
              </c:strCache>
            </c:strRef>
          </c:cat>
          <c:val>
            <c:numRef>
              <c:f>'Final (Genre)'!$E$4:$E$16</c:f>
              <c:numCache>
                <c:formatCode>0.00</c:formatCode>
                <c:ptCount val="12"/>
                <c:pt idx="0">
                  <c:v>190.32999999999862</c:v>
                </c:pt>
                <c:pt idx="1">
                  <c:v>134.35999999999777</c:v>
                </c:pt>
                <c:pt idx="2">
                  <c:v>102.30000000000106</c:v>
                </c:pt>
                <c:pt idx="3">
                  <c:v>51.989999999999732</c:v>
                </c:pt>
                <c:pt idx="4">
                  <c:v>78.210000000001088</c:v>
                </c:pt>
                <c:pt idx="5">
                  <c:v>77.180000000001144</c:v>
                </c:pt>
                <c:pt idx="6">
                  <c:v>62.939999999999777</c:v>
                </c:pt>
                <c:pt idx="7">
                  <c:v>37.389999999999915</c:v>
                </c:pt>
                <c:pt idx="8">
                  <c:v>33.369999999999969</c:v>
                </c:pt>
                <c:pt idx="9">
                  <c:v>13.639999999999965</c:v>
                </c:pt>
                <c:pt idx="10">
                  <c:v>19.060000000000169</c:v>
                </c:pt>
                <c:pt idx="11">
                  <c:v>12.009999999999943</c:v>
                </c:pt>
              </c:numCache>
            </c:numRef>
          </c:val>
          <c:extLst>
            <c:ext xmlns:c16="http://schemas.microsoft.com/office/drawing/2014/chart" uri="{C3380CC4-5D6E-409C-BE32-E72D297353CC}">
              <c16:uniqueId val="{00000003-23D8-794B-B7AD-99ADD73937D3}"/>
            </c:ext>
          </c:extLst>
        </c:ser>
        <c:dLbls>
          <c:showLegendKey val="0"/>
          <c:showVal val="1"/>
          <c:showCatName val="0"/>
          <c:showSerName val="0"/>
          <c:showPercent val="0"/>
          <c:showBubbleSize val="0"/>
        </c:dLbls>
        <c:gapWidth val="219"/>
        <c:overlap val="-27"/>
        <c:axId val="1487065472"/>
        <c:axId val="1403850880"/>
      </c:barChart>
      <c:catAx>
        <c:axId val="1487065472"/>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r>
                  <a:rPr lang="en-US" sz="900">
                    <a:solidFill>
                      <a:schemeClr val="bg1"/>
                    </a:solidFill>
                  </a:rPr>
                  <a:t>Genre</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403850880"/>
        <c:crosses val="autoZero"/>
        <c:auto val="1"/>
        <c:lblAlgn val="ctr"/>
        <c:lblOffset val="100"/>
        <c:noMultiLvlLbl val="0"/>
      </c:catAx>
      <c:valAx>
        <c:axId val="1403850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sz="900">
                    <a:solidFill>
                      <a:schemeClr val="bg1"/>
                    </a:solidFill>
                  </a:rPr>
                  <a:t>Number</a:t>
                </a:r>
                <a:r>
                  <a:rPr lang="en-US" sz="900" baseline="0">
                    <a:solidFill>
                      <a:schemeClr val="bg1"/>
                    </a:solidFill>
                  </a:rPr>
                  <a:t> of Units Sold (Millions)</a:t>
                </a:r>
                <a:endParaRPr lang="en-US" sz="900">
                  <a:solidFill>
                    <a:schemeClr val="bg1"/>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48706547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50000"/>
      </a:schemeClr>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[1.5 Grouping &amp; Summarizing data.vgsales_clean - M.Gamache.xlsx]Final (Genre) (2)!PivotTable5</c:name>
    <c:fmtId val="12"/>
  </c:pivotSource>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solidFill>
                  <a:schemeClr val="bg1"/>
                </a:solidFill>
              </a:rPr>
              <a:t>Current Regional Sales Trends by Genre</a:t>
            </a:r>
          </a:p>
          <a:p>
            <a:pPr>
              <a:defRPr>
                <a:solidFill>
                  <a:schemeClr val="bg1"/>
                </a:solidFill>
              </a:defRPr>
            </a:pPr>
            <a:endParaRPr lang="en-US" sz="900">
              <a:solidFill>
                <a:schemeClr val="bg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5"/>
          <c:spPr>
            <a:solidFill>
              <a:schemeClr val="accent1"/>
            </a:solidFill>
            <a:ln w="9525">
              <a:solidFill>
                <a:schemeClr val="accent1"/>
              </a:solidFill>
            </a:ln>
            <a:effectLst/>
          </c:spPr>
        </c:marker>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'Final (Genre) (2)'!$B$4</c:f>
              <c:strCache>
                <c:ptCount val="1"/>
                <c:pt idx="0">
                  <c:v>Sum of NA_Sales</c:v>
                </c:pt>
              </c:strCache>
            </c:strRef>
          </c:tx>
          <c:spPr>
            <a:solidFill>
              <a:schemeClr val="accent6">
                <a:lumMod val="50000"/>
              </a:schemeClr>
            </a:solidFill>
            <a:ln>
              <a:noFill/>
            </a:ln>
            <a:effectLst/>
          </c:spPr>
          <c:invertIfNegative val="0"/>
          <c:dLbls>
            <c:delete val="1"/>
          </c:dLbls>
          <c:cat>
            <c:multiLvlStrRef>
              <c:f>'Final (Genre) (2)'!$A$5:$A$20</c:f>
              <c:multiLvlStrCache>
                <c:ptCount val="12"/>
                <c:lvl>
                  <c:pt idx="0">
                    <c:v>Role-Playing</c:v>
                  </c:pt>
                  <c:pt idx="1">
                    <c:v>Sports</c:v>
                  </c:pt>
                  <c:pt idx="2">
                    <c:v>Shooter</c:v>
                  </c:pt>
                  <c:pt idx="3">
                    <c:v>Action</c:v>
                  </c:pt>
                  <c:pt idx="4">
                    <c:v>Role-Playing</c:v>
                  </c:pt>
                  <c:pt idx="5">
                    <c:v>Sports</c:v>
                  </c:pt>
                  <c:pt idx="6">
                    <c:v>Action</c:v>
                  </c:pt>
                  <c:pt idx="7">
                    <c:v>Shooter</c:v>
                  </c:pt>
                  <c:pt idx="8">
                    <c:v>Role-Playing</c:v>
                  </c:pt>
                  <c:pt idx="9">
                    <c:v>Sports</c:v>
                  </c:pt>
                  <c:pt idx="10">
                    <c:v>Action</c:v>
                  </c:pt>
                  <c:pt idx="11">
                    <c:v>Shooter</c:v>
                  </c:pt>
                </c:lvl>
                <c:lvl>
                  <c:pt idx="0">
                    <c:v>2014</c:v>
                  </c:pt>
                  <c:pt idx="4">
                    <c:v>2015</c:v>
                  </c:pt>
                  <c:pt idx="8">
                    <c:v>2016</c:v>
                  </c:pt>
                </c:lvl>
              </c:multiLvlStrCache>
            </c:multiLvlStrRef>
          </c:cat>
          <c:val>
            <c:numRef>
              <c:f>'Final (Genre) (2)'!$B$5:$B$20</c:f>
              <c:numCache>
                <c:formatCode>0.00</c:formatCode>
                <c:ptCount val="12"/>
                <c:pt idx="0">
                  <c:v>13.560000000000002</c:v>
                </c:pt>
                <c:pt idx="1">
                  <c:v>19.82</c:v>
                </c:pt>
                <c:pt idx="2">
                  <c:v>30.720000000000002</c:v>
                </c:pt>
                <c:pt idx="3">
                  <c:v>38.729999999999997</c:v>
                </c:pt>
                <c:pt idx="4">
                  <c:v>13.349999999999998</c:v>
                </c:pt>
                <c:pt idx="5">
                  <c:v>18.46</c:v>
                </c:pt>
                <c:pt idx="6">
                  <c:v>22.83</c:v>
                </c:pt>
                <c:pt idx="7">
                  <c:v>30.789999999999992</c:v>
                </c:pt>
                <c:pt idx="8">
                  <c:v>1.3900000000000001</c:v>
                </c:pt>
                <c:pt idx="9">
                  <c:v>4.57</c:v>
                </c:pt>
                <c:pt idx="10">
                  <c:v>5.870000000000001</c:v>
                </c:pt>
                <c:pt idx="11">
                  <c:v>7.4399999999999986</c:v>
                </c:pt>
              </c:numCache>
            </c:numRef>
          </c:val>
          <c:extLst>
            <c:ext xmlns:c16="http://schemas.microsoft.com/office/drawing/2014/chart" uri="{C3380CC4-5D6E-409C-BE32-E72D297353CC}">
              <c16:uniqueId val="{00000000-C6C8-6845-BB62-FB21A241BB5B}"/>
            </c:ext>
          </c:extLst>
        </c:ser>
        <c:ser>
          <c:idx val="1"/>
          <c:order val="1"/>
          <c:tx>
            <c:strRef>
              <c:f>'Final (Genre) (2)'!$C$4</c:f>
              <c:strCache>
                <c:ptCount val="1"/>
                <c:pt idx="0">
                  <c:v>Sum of EU_Sales</c:v>
                </c:pt>
              </c:strCache>
            </c:strRef>
          </c:tx>
          <c:spPr>
            <a:solidFill>
              <a:schemeClr val="accent4"/>
            </a:solidFill>
            <a:ln>
              <a:noFill/>
            </a:ln>
            <a:effectLst/>
          </c:spPr>
          <c:invertIfNegative val="0"/>
          <c:dLbls>
            <c:delete val="1"/>
          </c:dLbls>
          <c:cat>
            <c:multiLvlStrRef>
              <c:f>'Final (Genre) (2)'!$A$5:$A$20</c:f>
              <c:multiLvlStrCache>
                <c:ptCount val="12"/>
                <c:lvl>
                  <c:pt idx="0">
                    <c:v>Role-Playing</c:v>
                  </c:pt>
                  <c:pt idx="1">
                    <c:v>Sports</c:v>
                  </c:pt>
                  <c:pt idx="2">
                    <c:v>Shooter</c:v>
                  </c:pt>
                  <c:pt idx="3">
                    <c:v>Action</c:v>
                  </c:pt>
                  <c:pt idx="4">
                    <c:v>Role-Playing</c:v>
                  </c:pt>
                  <c:pt idx="5">
                    <c:v>Sports</c:v>
                  </c:pt>
                  <c:pt idx="6">
                    <c:v>Action</c:v>
                  </c:pt>
                  <c:pt idx="7">
                    <c:v>Shooter</c:v>
                  </c:pt>
                  <c:pt idx="8">
                    <c:v>Role-Playing</c:v>
                  </c:pt>
                  <c:pt idx="9">
                    <c:v>Sports</c:v>
                  </c:pt>
                  <c:pt idx="10">
                    <c:v>Action</c:v>
                  </c:pt>
                  <c:pt idx="11">
                    <c:v>Shooter</c:v>
                  </c:pt>
                </c:lvl>
                <c:lvl>
                  <c:pt idx="0">
                    <c:v>2014</c:v>
                  </c:pt>
                  <c:pt idx="4">
                    <c:v>2015</c:v>
                  </c:pt>
                  <c:pt idx="8">
                    <c:v>2016</c:v>
                  </c:pt>
                </c:lvl>
              </c:multiLvlStrCache>
            </c:multiLvlStrRef>
          </c:cat>
          <c:val>
            <c:numRef>
              <c:f>'Final (Genre) (2)'!$C$5:$C$20</c:f>
              <c:numCache>
                <c:formatCode>0.00</c:formatCode>
                <c:ptCount val="12"/>
                <c:pt idx="0">
                  <c:v>11.239999999999998</c:v>
                </c:pt>
                <c:pt idx="1">
                  <c:v>18.699999999999996</c:v>
                </c:pt>
                <c:pt idx="2">
                  <c:v>25.81</c:v>
                </c:pt>
                <c:pt idx="3">
                  <c:v>40.480000000000011</c:v>
                </c:pt>
                <c:pt idx="4">
                  <c:v>12.52</c:v>
                </c:pt>
                <c:pt idx="5">
                  <c:v>16.690000000000005</c:v>
                </c:pt>
                <c:pt idx="6">
                  <c:v>24.649999999999991</c:v>
                </c:pt>
                <c:pt idx="7">
                  <c:v>24.230000000000011</c:v>
                </c:pt>
                <c:pt idx="8">
                  <c:v>1.29</c:v>
                </c:pt>
                <c:pt idx="9">
                  <c:v>7.3599999999999968</c:v>
                </c:pt>
                <c:pt idx="10">
                  <c:v>6.3600000000000012</c:v>
                </c:pt>
                <c:pt idx="11">
                  <c:v>7.7</c:v>
                </c:pt>
              </c:numCache>
            </c:numRef>
          </c:val>
          <c:extLst>
            <c:ext xmlns:c16="http://schemas.microsoft.com/office/drawing/2014/chart" uri="{C3380CC4-5D6E-409C-BE32-E72D297353CC}">
              <c16:uniqueId val="{00000001-C6C8-6845-BB62-FB21A241BB5B}"/>
            </c:ext>
          </c:extLst>
        </c:ser>
        <c:ser>
          <c:idx val="2"/>
          <c:order val="2"/>
          <c:tx>
            <c:strRef>
              <c:f>'Final (Genre) (2)'!$D$4</c:f>
              <c:strCache>
                <c:ptCount val="1"/>
                <c:pt idx="0">
                  <c:v>Sum of JP_Sales</c:v>
                </c:pt>
              </c:strCache>
            </c:strRef>
          </c:tx>
          <c:spPr>
            <a:solidFill>
              <a:schemeClr val="accent5">
                <a:lumMod val="60000"/>
                <a:lumOff val="40000"/>
              </a:schemeClr>
            </a:solidFill>
            <a:ln>
              <a:noFill/>
            </a:ln>
            <a:effectLst/>
          </c:spPr>
          <c:invertIfNegative val="0"/>
          <c:dLbls>
            <c:delete val="1"/>
          </c:dLbls>
          <c:cat>
            <c:multiLvlStrRef>
              <c:f>'Final (Genre) (2)'!$A$5:$A$20</c:f>
              <c:multiLvlStrCache>
                <c:ptCount val="12"/>
                <c:lvl>
                  <c:pt idx="0">
                    <c:v>Role-Playing</c:v>
                  </c:pt>
                  <c:pt idx="1">
                    <c:v>Sports</c:v>
                  </c:pt>
                  <c:pt idx="2">
                    <c:v>Shooter</c:v>
                  </c:pt>
                  <c:pt idx="3">
                    <c:v>Action</c:v>
                  </c:pt>
                  <c:pt idx="4">
                    <c:v>Role-Playing</c:v>
                  </c:pt>
                  <c:pt idx="5">
                    <c:v>Sports</c:v>
                  </c:pt>
                  <c:pt idx="6">
                    <c:v>Action</c:v>
                  </c:pt>
                  <c:pt idx="7">
                    <c:v>Shooter</c:v>
                  </c:pt>
                  <c:pt idx="8">
                    <c:v>Role-Playing</c:v>
                  </c:pt>
                  <c:pt idx="9">
                    <c:v>Sports</c:v>
                  </c:pt>
                  <c:pt idx="10">
                    <c:v>Action</c:v>
                  </c:pt>
                  <c:pt idx="11">
                    <c:v>Shooter</c:v>
                  </c:pt>
                </c:lvl>
                <c:lvl>
                  <c:pt idx="0">
                    <c:v>2014</c:v>
                  </c:pt>
                  <c:pt idx="4">
                    <c:v>2015</c:v>
                  </c:pt>
                  <c:pt idx="8">
                    <c:v>2016</c:v>
                  </c:pt>
                </c:lvl>
              </c:multiLvlStrCache>
            </c:multiLvlStrRef>
          </c:cat>
          <c:val>
            <c:numRef>
              <c:f>'Final (Genre) (2)'!$D$5:$D$20</c:f>
              <c:numCache>
                <c:formatCode>0.00</c:formatCode>
                <c:ptCount val="12"/>
                <c:pt idx="0">
                  <c:v>17.709999999999994</c:v>
                </c:pt>
                <c:pt idx="1">
                  <c:v>1.6</c:v>
                </c:pt>
                <c:pt idx="2">
                  <c:v>1.08</c:v>
                </c:pt>
                <c:pt idx="3">
                  <c:v>6.4999999999999956</c:v>
                </c:pt>
                <c:pt idx="4">
                  <c:v>6.7100000000000026</c:v>
                </c:pt>
                <c:pt idx="5">
                  <c:v>0.72000000000000008</c:v>
                </c:pt>
                <c:pt idx="6">
                  <c:v>15.849999999999991</c:v>
                </c:pt>
                <c:pt idx="7">
                  <c:v>2.6899999999999991</c:v>
                </c:pt>
                <c:pt idx="8">
                  <c:v>3.63</c:v>
                </c:pt>
                <c:pt idx="9">
                  <c:v>0.78000000000000014</c:v>
                </c:pt>
                <c:pt idx="10">
                  <c:v>5.7900000000000009</c:v>
                </c:pt>
                <c:pt idx="11">
                  <c:v>0.6100000000000001</c:v>
                </c:pt>
              </c:numCache>
            </c:numRef>
          </c:val>
          <c:extLst>
            <c:ext xmlns:c16="http://schemas.microsoft.com/office/drawing/2014/chart" uri="{C3380CC4-5D6E-409C-BE32-E72D297353CC}">
              <c16:uniqueId val="{00000002-C6C8-6845-BB62-FB21A241BB5B}"/>
            </c:ext>
          </c:extLst>
        </c:ser>
        <c:ser>
          <c:idx val="3"/>
          <c:order val="3"/>
          <c:tx>
            <c:strRef>
              <c:f>'Final (Genre) (2)'!$E$4</c:f>
              <c:strCache>
                <c:ptCount val="1"/>
                <c:pt idx="0">
                  <c:v>Sum of Other_Sales</c:v>
                </c:pt>
              </c:strCache>
            </c:strRef>
          </c:tx>
          <c:spPr>
            <a:solidFill>
              <a:schemeClr val="accent6"/>
            </a:solidFill>
            <a:ln>
              <a:noFill/>
            </a:ln>
            <a:effectLst/>
          </c:spPr>
          <c:invertIfNegative val="0"/>
          <c:dLbls>
            <c:delete val="1"/>
          </c:dLbls>
          <c:cat>
            <c:multiLvlStrRef>
              <c:f>'Final (Genre) (2)'!$A$5:$A$20</c:f>
              <c:multiLvlStrCache>
                <c:ptCount val="12"/>
                <c:lvl>
                  <c:pt idx="0">
                    <c:v>Role-Playing</c:v>
                  </c:pt>
                  <c:pt idx="1">
                    <c:v>Sports</c:v>
                  </c:pt>
                  <c:pt idx="2">
                    <c:v>Shooter</c:v>
                  </c:pt>
                  <c:pt idx="3">
                    <c:v>Action</c:v>
                  </c:pt>
                  <c:pt idx="4">
                    <c:v>Role-Playing</c:v>
                  </c:pt>
                  <c:pt idx="5">
                    <c:v>Sports</c:v>
                  </c:pt>
                  <c:pt idx="6">
                    <c:v>Action</c:v>
                  </c:pt>
                  <c:pt idx="7">
                    <c:v>Shooter</c:v>
                  </c:pt>
                  <c:pt idx="8">
                    <c:v>Role-Playing</c:v>
                  </c:pt>
                  <c:pt idx="9">
                    <c:v>Sports</c:v>
                  </c:pt>
                  <c:pt idx="10">
                    <c:v>Action</c:v>
                  </c:pt>
                  <c:pt idx="11">
                    <c:v>Shooter</c:v>
                  </c:pt>
                </c:lvl>
                <c:lvl>
                  <c:pt idx="0">
                    <c:v>2014</c:v>
                  </c:pt>
                  <c:pt idx="4">
                    <c:v>2015</c:v>
                  </c:pt>
                  <c:pt idx="8">
                    <c:v>2016</c:v>
                  </c:pt>
                </c:lvl>
              </c:multiLvlStrCache>
            </c:multiLvlStrRef>
          </c:cat>
          <c:val>
            <c:numRef>
              <c:f>'Final (Genre) (2)'!$E$5:$E$20</c:f>
              <c:numCache>
                <c:formatCode>0.00</c:formatCode>
                <c:ptCount val="12"/>
                <c:pt idx="0">
                  <c:v>3.98</c:v>
                </c:pt>
                <c:pt idx="1">
                  <c:v>6.6199999999999992</c:v>
                </c:pt>
                <c:pt idx="2">
                  <c:v>8.3800000000000008</c:v>
                </c:pt>
                <c:pt idx="3">
                  <c:v>13.849999999999978</c:v>
                </c:pt>
                <c:pt idx="4">
                  <c:v>4.0999999999999979</c:v>
                </c:pt>
                <c:pt idx="5">
                  <c:v>5.6699999999999955</c:v>
                </c:pt>
                <c:pt idx="6">
                  <c:v>8.5799999999999859</c:v>
                </c:pt>
                <c:pt idx="7">
                  <c:v>8.4099999999999966</c:v>
                </c:pt>
                <c:pt idx="8">
                  <c:v>0.69000000000000006</c:v>
                </c:pt>
                <c:pt idx="9">
                  <c:v>1.9200000000000006</c:v>
                </c:pt>
                <c:pt idx="10">
                  <c:v>2.2300000000000013</c:v>
                </c:pt>
                <c:pt idx="11">
                  <c:v>2.4200000000000008</c:v>
                </c:pt>
              </c:numCache>
            </c:numRef>
          </c:val>
          <c:extLst>
            <c:ext xmlns:c16="http://schemas.microsoft.com/office/drawing/2014/chart" uri="{C3380CC4-5D6E-409C-BE32-E72D297353CC}">
              <c16:uniqueId val="{00000003-C6C8-6845-BB62-FB21A241BB5B}"/>
            </c:ext>
          </c:extLst>
        </c:ser>
        <c:dLbls>
          <c:showLegendKey val="0"/>
          <c:showVal val="1"/>
          <c:showCatName val="0"/>
          <c:showSerName val="0"/>
          <c:showPercent val="0"/>
          <c:showBubbleSize val="0"/>
        </c:dLbls>
        <c:gapWidth val="219"/>
        <c:overlap val="-27"/>
        <c:axId val="1487065472"/>
        <c:axId val="1403850880"/>
      </c:barChart>
      <c:catAx>
        <c:axId val="1487065472"/>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r>
                  <a:rPr lang="en-US" sz="900" dirty="0">
                    <a:solidFill>
                      <a:schemeClr val="bg1"/>
                    </a:solidFill>
                  </a:rPr>
                  <a:t>Best-Selling Genres by Year</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403850880"/>
        <c:crosses val="autoZero"/>
        <c:auto val="1"/>
        <c:lblAlgn val="ctr"/>
        <c:lblOffset val="100"/>
        <c:noMultiLvlLbl val="0"/>
      </c:catAx>
      <c:valAx>
        <c:axId val="1403850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sz="900">
                    <a:solidFill>
                      <a:schemeClr val="bg1"/>
                    </a:solidFill>
                  </a:rPr>
                  <a:t>Number</a:t>
                </a:r>
                <a:r>
                  <a:rPr lang="en-US" sz="900" baseline="0">
                    <a:solidFill>
                      <a:schemeClr val="bg1"/>
                    </a:solidFill>
                  </a:rPr>
                  <a:t> of Units Sold (Millions)</a:t>
                </a:r>
                <a:endParaRPr lang="en-US" sz="900">
                  <a:solidFill>
                    <a:schemeClr val="bg1"/>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48706547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50000"/>
      </a:schemeClr>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[1.5 Grouping &amp; Summarizing data.vgsales_clean - M.Gamache.xlsx]Final (Publishers by Sales)!PivotTable4</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Publisher</a:t>
            </a:r>
            <a:r>
              <a:rPr lang="en-US" baseline="0"/>
              <a:t> Market Share by Sum of Global Sales</a:t>
            </a:r>
            <a:endParaRPr lang="en-US"/>
          </a:p>
        </c:rich>
      </c:tx>
      <c:layout>
        <c:manualLayout>
          <c:xMode val="edge"/>
          <c:yMode val="edge"/>
          <c:x val="0.19012416473005428"/>
          <c:y val="4.627171618070906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s>
    <c:plotArea>
      <c:layout/>
      <c:pieChart>
        <c:varyColors val="1"/>
        <c:ser>
          <c:idx val="0"/>
          <c:order val="0"/>
          <c:tx>
            <c:strRef>
              <c:f>'Final (Publishers by Sales)'!$B$4</c:f>
              <c:strCache>
                <c:ptCount val="1"/>
                <c:pt idx="0">
                  <c:v>Total</c:v>
                </c:pt>
              </c:strCache>
            </c:strRef>
          </c:tx>
          <c:dPt>
            <c:idx val="0"/>
            <c:bubble3D val="0"/>
            <c:spPr>
              <a:solidFill>
                <a:schemeClr val="accent6">
                  <a:lumMod val="50000"/>
                </a:schemeClr>
              </a:solidFill>
              <a:ln w="19050">
                <a:noFill/>
              </a:ln>
              <a:effectLst/>
            </c:spPr>
            <c:extLst>
              <c:ext xmlns:c16="http://schemas.microsoft.com/office/drawing/2014/chart" uri="{C3380CC4-5D6E-409C-BE32-E72D297353CC}">
                <c16:uniqueId val="{00000001-C8FF-E342-B736-D4861EEF1106}"/>
              </c:ext>
            </c:extLst>
          </c:dPt>
          <c:dPt>
            <c:idx val="1"/>
            <c:bubble3D val="0"/>
            <c:spPr>
              <a:solidFill>
                <a:schemeClr val="accent6"/>
              </a:solidFill>
              <a:ln w="19050">
                <a:noFill/>
              </a:ln>
              <a:effectLst/>
            </c:spPr>
            <c:extLst>
              <c:ext xmlns:c16="http://schemas.microsoft.com/office/drawing/2014/chart" uri="{C3380CC4-5D6E-409C-BE32-E72D297353CC}">
                <c16:uniqueId val="{00000003-C8FF-E342-B736-D4861EEF1106}"/>
              </c:ext>
            </c:extLst>
          </c:dPt>
          <c:dPt>
            <c:idx val="2"/>
            <c:bubble3D val="0"/>
            <c:spPr>
              <a:solidFill>
                <a:schemeClr val="accent4"/>
              </a:solidFill>
              <a:ln w="19050">
                <a:noFill/>
              </a:ln>
              <a:effectLst/>
            </c:spPr>
            <c:extLst>
              <c:ext xmlns:c16="http://schemas.microsoft.com/office/drawing/2014/chart" uri="{C3380CC4-5D6E-409C-BE32-E72D297353CC}">
                <c16:uniqueId val="{00000005-C8FF-E342-B736-D4861EEF1106}"/>
              </c:ext>
            </c:extLst>
          </c:dPt>
          <c:dPt>
            <c:idx val="3"/>
            <c:bubble3D val="0"/>
            <c:spPr>
              <a:solidFill>
                <a:schemeClr val="accent5">
                  <a:lumMod val="60000"/>
                  <a:lumOff val="40000"/>
                </a:schemeClr>
              </a:solidFill>
              <a:ln w="19050">
                <a:noFill/>
              </a:ln>
              <a:effectLst/>
            </c:spPr>
            <c:extLst>
              <c:ext xmlns:c16="http://schemas.microsoft.com/office/drawing/2014/chart" uri="{C3380CC4-5D6E-409C-BE32-E72D297353CC}">
                <c16:uniqueId val="{00000007-C8FF-E342-B736-D4861EEF110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'Final (Publishers by Sales)'!$A$5:$A$9</c:f>
              <c:strCache>
                <c:ptCount val="4"/>
                <c:pt idx="0">
                  <c:v>Large Scale Publishers (Over 500 Game Titles)</c:v>
                </c:pt>
                <c:pt idx="1">
                  <c:v>Mid Scale Publishers (101 - 500 Game Titles)</c:v>
                </c:pt>
                <c:pt idx="2">
                  <c:v>Small Scale Publishers (10 - 100 Game Titles)</c:v>
                </c:pt>
                <c:pt idx="3">
                  <c:v>Publishers with less than 10 Game Titles</c:v>
                </c:pt>
              </c:strCache>
            </c:strRef>
          </c:cat>
          <c:val>
            <c:numRef>
              <c:f>'Final (Publishers by Sales)'!$B$5:$B$9</c:f>
              <c:numCache>
                <c:formatCode>0.00</c:formatCode>
                <c:ptCount val="4"/>
                <c:pt idx="0">
                  <c:v>5822.9400000000915</c:v>
                </c:pt>
                <c:pt idx="1">
                  <c:v>1936.8799999999537</c:v>
                </c:pt>
                <c:pt idx="2">
                  <c:v>856.56999999997674</c:v>
                </c:pt>
                <c:pt idx="3">
                  <c:v>206.58000000000146</c:v>
                </c:pt>
              </c:numCache>
            </c:numRef>
          </c:val>
          <c:extLst>
            <c:ext xmlns:c16="http://schemas.microsoft.com/office/drawing/2014/chart" uri="{C3380CC4-5D6E-409C-BE32-E72D297353CC}">
              <c16:uniqueId val="{00000008-C8FF-E342-B736-D4861EEF1106}"/>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[1.5 Grouping &amp; Summarizing data.vgsales_clean - M.Gamache.xlsx]Final (Publishers by Sales) (2)!PivotTable4</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Publisher</a:t>
            </a:r>
            <a:r>
              <a:rPr lang="en-US" baseline="0"/>
              <a:t> Market Share by Sum of Global Sales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fld id="{9485D809-545F-E242-8F24-C5A804751510}" type="PERCENTAGE">
                  <a:rPr lang="en-US"/>
                  <a:pPr>
                    <a:defRPr sz="800" b="0" i="0" u="none" strike="noStrike" kern="1200" baseline="0">
                      <a:solidFill>
                        <a:schemeClr val="tx1">
                          <a:lumMod val="75000"/>
                          <a:lumOff val="25000"/>
                        </a:schemeClr>
                      </a:solidFill>
                      <a:latin typeface="+mn-lt"/>
                      <a:ea typeface="+mn-ea"/>
                      <a:cs typeface="+mn-cs"/>
                    </a:defRPr>
                  </a:pPr>
                  <a:t>[PERCENTAGE]</a:t>
                </a:fld>
                <a:r>
                  <a:rPr lang="en-US"/>
                  <a:t> Mid Scale Publishers</a:t>
                </a:r>
              </a:p>
            </c:rich>
          </c:tx>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9"/>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a:p>
                <a:pPr>
                  <a:defRPr sz="800" b="0" i="0" u="none" strike="noStrike" kern="1200" baseline="0">
                    <a:solidFill>
                      <a:schemeClr val="tx1">
                        <a:lumMod val="75000"/>
                        <a:lumOff val="25000"/>
                      </a:schemeClr>
                    </a:solidFill>
                    <a:latin typeface="+mn-lt"/>
                    <a:ea typeface="+mn-ea"/>
                    <a:cs typeface="+mn-cs"/>
                  </a:defRPr>
                </a:pPr>
                <a:endParaRPr lang="en-US"/>
              </a:p>
              <a:p>
                <a:pPr>
                  <a:defRPr sz="800" b="0" i="0" u="none" strike="noStrike" kern="1200" baseline="0">
                    <a:solidFill>
                      <a:schemeClr val="tx1">
                        <a:lumMod val="75000"/>
                        <a:lumOff val="25000"/>
                      </a:schemeClr>
                    </a:solidFill>
                    <a:latin typeface="+mn-lt"/>
                    <a:ea typeface="+mn-ea"/>
                    <a:cs typeface="+mn-cs"/>
                  </a:defRPr>
                </a:pPr>
                <a:fld id="{FD5494F4-9B80-244A-96F0-20C9C66CA029}" type="PERCENTAGE">
                  <a:rPr lang="en-US"/>
                  <a:pPr>
                    <a:defRPr sz="800" b="0" i="0" u="none" strike="noStrike" kern="1200" baseline="0">
                      <a:solidFill>
                        <a:schemeClr val="tx1">
                          <a:lumMod val="75000"/>
                          <a:lumOff val="25000"/>
                        </a:schemeClr>
                      </a:solidFill>
                      <a:latin typeface="+mn-lt"/>
                      <a:ea typeface="+mn-ea"/>
                      <a:cs typeface="+mn-cs"/>
                    </a:defRPr>
                  </a:pPr>
                  <a:t>[PERCENTAGE]</a:t>
                </a:fld>
                <a:r>
                  <a:rPr lang="en-US"/>
                  <a:t> Small Scale Publishers</a:t>
                </a:r>
              </a:p>
            </c:rich>
          </c:tx>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10"/>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fld id="{27E63774-07E2-ED4E-BC86-4FFE3AC13792}" type="PERCENTAGE">
                  <a:rPr lang="en-US"/>
                  <a:pPr>
                    <a:defRPr sz="800" b="0" i="0" u="none" strike="noStrike" kern="1200" baseline="0">
                      <a:solidFill>
                        <a:schemeClr val="tx1">
                          <a:lumMod val="75000"/>
                          <a:lumOff val="25000"/>
                        </a:schemeClr>
                      </a:solidFill>
                      <a:latin typeface="+mn-lt"/>
                      <a:ea typeface="+mn-ea"/>
                      <a:cs typeface="+mn-cs"/>
                    </a:defRPr>
                  </a:pPr>
                  <a:t>[PERCENTAGE]</a:t>
                </a:fld>
                <a:r>
                  <a:rPr lang="en-US"/>
                  <a:t> </a:t>
                </a:r>
              </a:p>
              <a:p>
                <a:pPr>
                  <a:defRPr sz="800" b="0" i="0" u="none" strike="noStrike" kern="1200" baseline="0">
                    <a:solidFill>
                      <a:schemeClr val="tx1">
                        <a:lumMod val="75000"/>
                        <a:lumOff val="25000"/>
                      </a:schemeClr>
                    </a:solidFill>
                    <a:latin typeface="+mn-lt"/>
                    <a:ea typeface="+mn-ea"/>
                    <a:cs typeface="+mn-cs"/>
                  </a:defRPr>
                </a:pPr>
                <a:r>
                  <a:rPr lang="en-US"/>
                  <a:t>Publishers</a:t>
                </a:r>
                <a:r>
                  <a:rPr lang="en-US" baseline="0"/>
                  <a:t> </a:t>
                </a:r>
              </a:p>
              <a:p>
                <a:pPr>
                  <a:defRPr sz="800" b="0" i="0" u="none" strike="noStrike" kern="1200" baseline="0">
                    <a:solidFill>
                      <a:schemeClr val="tx1">
                        <a:lumMod val="75000"/>
                        <a:lumOff val="25000"/>
                      </a:schemeClr>
                    </a:solidFill>
                    <a:latin typeface="+mn-lt"/>
                    <a:ea typeface="+mn-ea"/>
                    <a:cs typeface="+mn-cs"/>
                  </a:defRPr>
                </a:pPr>
                <a:r>
                  <a:rPr lang="en-US" baseline="0"/>
                  <a:t>with </a:t>
                </a:r>
              </a:p>
              <a:p>
                <a:pPr>
                  <a:defRPr sz="800" b="0" i="0" u="none" strike="noStrike" kern="1200" baseline="0">
                    <a:solidFill>
                      <a:schemeClr val="tx1">
                        <a:lumMod val="75000"/>
                        <a:lumOff val="25000"/>
                      </a:schemeClr>
                    </a:solidFill>
                    <a:latin typeface="+mn-lt"/>
                    <a:ea typeface="+mn-ea"/>
                    <a:cs typeface="+mn-cs"/>
                  </a:defRPr>
                </a:pPr>
                <a:r>
                  <a:rPr lang="en-US" baseline="0"/>
                  <a:t>less </a:t>
                </a:r>
              </a:p>
              <a:p>
                <a:pPr>
                  <a:defRPr sz="800" b="0" i="0" u="none" strike="noStrike" kern="1200" baseline="0">
                    <a:solidFill>
                      <a:schemeClr val="tx1">
                        <a:lumMod val="75000"/>
                        <a:lumOff val="25000"/>
                      </a:schemeClr>
                    </a:solidFill>
                    <a:latin typeface="+mn-lt"/>
                    <a:ea typeface="+mn-ea"/>
                    <a:cs typeface="+mn-cs"/>
                  </a:defRPr>
                </a:pPr>
                <a:r>
                  <a:rPr lang="en-US" baseline="0"/>
                  <a:t>than </a:t>
                </a:r>
              </a:p>
              <a:p>
                <a:pPr>
                  <a:defRPr sz="800" b="0" i="0" u="none" strike="noStrike" kern="1200" baseline="0">
                    <a:solidFill>
                      <a:schemeClr val="tx1">
                        <a:lumMod val="75000"/>
                        <a:lumOff val="25000"/>
                      </a:schemeClr>
                    </a:solidFill>
                    <a:latin typeface="+mn-lt"/>
                    <a:ea typeface="+mn-ea"/>
                    <a:cs typeface="+mn-cs"/>
                  </a:defRPr>
                </a:pPr>
                <a:r>
                  <a:rPr lang="en-US" baseline="0"/>
                  <a:t>10 </a:t>
                </a:r>
              </a:p>
              <a:p>
                <a:pPr>
                  <a:defRPr sz="800" b="0" i="0" u="none" strike="noStrike" kern="1200" baseline="0">
                    <a:solidFill>
                      <a:schemeClr val="tx1">
                        <a:lumMod val="75000"/>
                        <a:lumOff val="25000"/>
                      </a:schemeClr>
                    </a:solidFill>
                    <a:latin typeface="+mn-lt"/>
                    <a:ea typeface="+mn-ea"/>
                    <a:cs typeface="+mn-cs"/>
                  </a:defRPr>
                </a:pPr>
                <a:r>
                  <a:rPr lang="en-US" baseline="0"/>
                  <a:t>Game </a:t>
                </a:r>
              </a:p>
              <a:p>
                <a:pPr>
                  <a:defRPr sz="800" b="0" i="0" u="none" strike="noStrike" kern="1200" baseline="0">
                    <a:solidFill>
                      <a:schemeClr val="tx1">
                        <a:lumMod val="75000"/>
                        <a:lumOff val="25000"/>
                      </a:schemeClr>
                    </a:solidFill>
                    <a:latin typeface="+mn-lt"/>
                    <a:ea typeface="+mn-ea"/>
                    <a:cs typeface="+mn-cs"/>
                  </a:defRPr>
                </a:pPr>
                <a:r>
                  <a:rPr lang="en-US" baseline="0"/>
                  <a:t>Titles</a:t>
                </a:r>
              </a:p>
            </c:rich>
          </c:tx>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11"/>
        <c:spPr>
          <a:solidFill>
            <a:schemeClr val="accent1"/>
          </a:solidFill>
          <a:ln w="19050">
            <a:solidFill>
              <a:schemeClr val="lt1"/>
            </a:solidFill>
          </a:ln>
          <a:effectLst/>
        </c:spPr>
        <c:dLbl>
          <c:idx val="0"/>
          <c:layout>
            <c:manualLayout>
              <c:x val="-5.5844684358299805E-2"/>
              <c:y val="8.1788084968908839E-2"/>
            </c:manualLayout>
          </c:layout>
          <c:tx>
            <c:rich>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fld id="{57E86EC8-C8DB-A540-BC12-02297B50D155}" type="PERCENTAGE">
                  <a:rPr lang="en-US"/>
                  <a:pPr>
                    <a:defRPr sz="800" b="0" i="0" u="none" strike="noStrike" kern="1200" baseline="0">
                      <a:solidFill>
                        <a:schemeClr val="tx1">
                          <a:lumMod val="75000"/>
                          <a:lumOff val="25000"/>
                        </a:schemeClr>
                      </a:solidFill>
                      <a:latin typeface="+mn-lt"/>
                      <a:ea typeface="+mn-ea"/>
                      <a:cs typeface="+mn-cs"/>
                    </a:defRPr>
                  </a:pPr>
                  <a:t>[PERCENTAGE]</a:t>
                </a:fld>
                <a:r>
                  <a:rPr lang="en-US" baseline="0"/>
                  <a:t> Nintentdo</a:t>
                </a:r>
              </a:p>
            </c:rich>
          </c:tx>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12"/>
        <c:spPr>
          <a:solidFill>
            <a:schemeClr val="accent2"/>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fld id="{5CF9B60A-C3C7-3D40-8BC4-1EE13B968034}" type="PERCENTAGE">
                  <a:rPr lang="en-US"/>
                  <a:pPr>
                    <a:defRPr sz="800" b="0" i="0" u="none" strike="noStrike" kern="1200" baseline="0">
                      <a:solidFill>
                        <a:schemeClr val="tx1">
                          <a:lumMod val="75000"/>
                          <a:lumOff val="25000"/>
                        </a:schemeClr>
                      </a:solidFill>
                      <a:latin typeface="+mn-lt"/>
                      <a:ea typeface="+mn-ea"/>
                      <a:cs typeface="+mn-cs"/>
                    </a:defRPr>
                  </a:pPr>
                  <a:t>[PERCENTAGE]</a:t>
                </a:fld>
                <a:r>
                  <a:rPr lang="en-US"/>
                  <a:t> Electronic Arts</a:t>
                </a:r>
              </a:p>
            </c:rich>
          </c:tx>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13"/>
        <c:spPr>
          <a:solidFill>
            <a:schemeClr val="accent3"/>
          </a:solidFill>
          <a:ln w="19050">
            <a:solidFill>
              <a:schemeClr val="lt1"/>
            </a:solidFill>
          </a:ln>
          <a:effectLst/>
        </c:spPr>
        <c:dLbl>
          <c:idx val="0"/>
          <c:layout>
            <c:manualLayout>
              <c:x val="-5.7418140616486042E-2"/>
              <c:y val="-6.149039200207683E-2"/>
            </c:manualLayout>
          </c:layout>
          <c:tx>
            <c:rich>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fld id="{E7D51AD3-B248-CA42-B9ED-4AF62B0C4865}" type="PERCENTAGE">
                  <a:rPr lang="en-US"/>
                  <a:pPr>
                    <a:defRPr sz="800" b="0" i="0" u="none" strike="noStrike" kern="1200" baseline="0">
                      <a:solidFill>
                        <a:schemeClr val="tx1">
                          <a:lumMod val="75000"/>
                          <a:lumOff val="25000"/>
                        </a:schemeClr>
                      </a:solidFill>
                      <a:latin typeface="+mn-lt"/>
                      <a:ea typeface="+mn-ea"/>
                      <a:cs typeface="+mn-cs"/>
                    </a:defRPr>
                  </a:pPr>
                  <a:t>[PERCENTAGE]</a:t>
                </a:fld>
                <a:r>
                  <a:rPr lang="en-US" baseline="0"/>
                  <a:t> Activision</a:t>
                </a:r>
              </a:p>
            </c:rich>
          </c:tx>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14"/>
        <c:spPr>
          <a:solidFill>
            <a:schemeClr val="accent4"/>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fld id="{583F7BC9-3B19-CD40-9DCC-308361C25CC8}" type="PERCENTAGE">
                  <a:rPr lang="en-US"/>
                  <a:pPr>
                    <a:defRPr sz="800" b="0" i="0" u="none" strike="noStrike" kern="1200" baseline="0">
                      <a:solidFill>
                        <a:schemeClr val="tx1">
                          <a:lumMod val="75000"/>
                          <a:lumOff val="25000"/>
                        </a:schemeClr>
                      </a:solidFill>
                      <a:latin typeface="+mn-lt"/>
                      <a:ea typeface="+mn-ea"/>
                      <a:cs typeface="+mn-cs"/>
                    </a:defRPr>
                  </a:pPr>
                  <a:t>[PERCENTAGE]</a:t>
                </a:fld>
                <a:r>
                  <a:rPr lang="en-US"/>
                  <a:t> Sony</a:t>
                </a:r>
              </a:p>
            </c:rich>
          </c:tx>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15"/>
        <c:spPr>
          <a:solidFill>
            <a:schemeClr val="accent5"/>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fld id="{B251292C-C5BF-C34F-AEC5-8F5862CCE362}" type="PERCENTAGE">
                  <a:rPr lang="en-US"/>
                  <a:pPr>
                    <a:defRPr sz="800" b="0" i="0" u="none" strike="noStrike" kern="1200" baseline="0">
                      <a:solidFill>
                        <a:schemeClr val="tx1">
                          <a:lumMod val="75000"/>
                          <a:lumOff val="25000"/>
                        </a:schemeClr>
                      </a:solidFill>
                      <a:latin typeface="+mn-lt"/>
                      <a:ea typeface="+mn-ea"/>
                      <a:cs typeface="+mn-cs"/>
                    </a:defRPr>
                  </a:pPr>
                  <a:t>[PERCENTAGE]</a:t>
                </a:fld>
                <a:r>
                  <a:rPr lang="en-US"/>
                  <a:t> Ubisoft</a:t>
                </a:r>
              </a:p>
            </c:rich>
          </c:tx>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16"/>
        <c:spPr>
          <a:solidFill>
            <a:schemeClr val="accent6"/>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fld id="{E6BF75D1-C809-764F-A8C3-AAF3427DD2E8}" type="PERCENTAGE">
                  <a:rPr lang="en-US"/>
                  <a:pPr>
                    <a:defRPr sz="800" b="0" i="0" u="none" strike="noStrike" kern="1200" baseline="0">
                      <a:solidFill>
                        <a:schemeClr val="tx1">
                          <a:lumMod val="75000"/>
                          <a:lumOff val="25000"/>
                        </a:schemeClr>
                      </a:solidFill>
                      <a:latin typeface="+mn-lt"/>
                      <a:ea typeface="+mn-ea"/>
                      <a:cs typeface="+mn-cs"/>
                    </a:defRPr>
                  </a:pPr>
                  <a:t>[PERCENTAGE]</a:t>
                </a:fld>
                <a:r>
                  <a:rPr lang="en-US"/>
                  <a:t> THQ</a:t>
                </a:r>
              </a:p>
            </c:rich>
          </c:tx>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17"/>
        <c:spPr>
          <a:solidFill>
            <a:schemeClr val="accent1">
              <a:lumMod val="60000"/>
            </a:schemeClr>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fld id="{31FEB1D1-593F-D043-8C6E-F3E085378689}" type="PERCENTAGE">
                  <a:rPr lang="en-US"/>
                  <a:pPr>
                    <a:defRPr sz="800" b="0" i="0" u="none" strike="noStrike" kern="1200" baseline="0">
                      <a:solidFill>
                        <a:schemeClr val="tx1">
                          <a:lumMod val="75000"/>
                          <a:lumOff val="25000"/>
                        </a:schemeClr>
                      </a:solidFill>
                      <a:latin typeface="+mn-lt"/>
                      <a:ea typeface="+mn-ea"/>
                      <a:cs typeface="+mn-cs"/>
                    </a:defRPr>
                  </a:pPr>
                  <a:t>[PERCENTAGE]</a:t>
                </a:fld>
                <a:r>
                  <a:rPr lang="en-US"/>
                  <a:t> Konami </a:t>
                </a:r>
              </a:p>
              <a:p>
                <a:pPr>
                  <a:defRPr sz="800" b="0" i="0" u="none" strike="noStrike" kern="1200" baseline="0">
                    <a:solidFill>
                      <a:schemeClr val="tx1">
                        <a:lumMod val="75000"/>
                        <a:lumOff val="25000"/>
                      </a:schemeClr>
                    </a:solidFill>
                    <a:latin typeface="+mn-lt"/>
                    <a:ea typeface="+mn-ea"/>
                    <a:cs typeface="+mn-cs"/>
                  </a:defRPr>
                </a:pPr>
                <a:r>
                  <a:rPr lang="en-US"/>
                  <a:t>Digital </a:t>
                </a:r>
              </a:p>
            </c:rich>
          </c:tx>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18"/>
        <c:spPr>
          <a:solidFill>
            <a:schemeClr val="accent2">
              <a:lumMod val="60000"/>
            </a:schemeClr>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fld id="{22EF319D-031F-0A41-9CF6-A795CB602362}" type="PERCENTAGE">
                  <a:rPr lang="en-US"/>
                  <a:pPr>
                    <a:defRPr sz="800" b="0" i="0" u="none" strike="noStrike" kern="1200" baseline="0">
                      <a:solidFill>
                        <a:schemeClr val="tx1">
                          <a:lumMod val="75000"/>
                          <a:lumOff val="25000"/>
                        </a:schemeClr>
                      </a:solidFill>
                      <a:latin typeface="+mn-lt"/>
                      <a:ea typeface="+mn-ea"/>
                      <a:cs typeface="+mn-cs"/>
                    </a:defRPr>
                  </a:pPr>
                  <a:t>[PERCENTAGE]</a:t>
                </a:fld>
                <a:r>
                  <a:rPr lang="en-US"/>
                  <a:t> Sega</a:t>
                </a:r>
              </a:p>
            </c:rich>
          </c:tx>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19"/>
        <c:spPr>
          <a:solidFill>
            <a:schemeClr val="accent3">
              <a:lumMod val="60000"/>
            </a:schemeClr>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fld id="{FA58D418-3E9A-9148-9FBF-B27E7B8250D6}" type="PERCENTAGE">
                  <a:rPr lang="en-US"/>
                  <a:pPr>
                    <a:defRPr sz="800" b="0" i="0" u="none" strike="noStrike" kern="1200" baseline="0">
                      <a:solidFill>
                        <a:schemeClr val="tx1">
                          <a:lumMod val="75000"/>
                          <a:lumOff val="25000"/>
                        </a:schemeClr>
                      </a:solidFill>
                      <a:latin typeface="+mn-lt"/>
                      <a:ea typeface="+mn-ea"/>
                      <a:cs typeface="+mn-cs"/>
                    </a:defRPr>
                  </a:pPr>
                  <a:t>[PERCENTAGE]</a:t>
                </a:fld>
                <a:r>
                  <a:rPr lang="en-US"/>
                  <a:t> Namco</a:t>
                </a:r>
              </a:p>
              <a:p>
                <a:pPr>
                  <a:defRPr sz="800" b="0" i="0" u="none" strike="noStrike" kern="1200" baseline="0">
                    <a:solidFill>
                      <a:schemeClr val="tx1">
                        <a:lumMod val="75000"/>
                        <a:lumOff val="25000"/>
                      </a:schemeClr>
                    </a:solidFill>
                    <a:latin typeface="+mn-lt"/>
                    <a:ea typeface="+mn-ea"/>
                    <a:cs typeface="+mn-cs"/>
                  </a:defRPr>
                </a:pPr>
                <a:r>
                  <a:rPr lang="en-US"/>
                  <a:t>Bandai</a:t>
                </a:r>
              </a:p>
            </c:rich>
          </c:tx>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2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1"/>
        <c:spPr>
          <a:solidFill>
            <a:schemeClr val="accent1"/>
          </a:solidFill>
          <a:ln w="19050">
            <a:solidFill>
              <a:schemeClr val="lt1"/>
            </a:solidFill>
          </a:ln>
          <a:effectLst/>
        </c:spPr>
        <c:dLbl>
          <c:idx val="0"/>
          <c:layout>
            <c:manualLayout>
              <c:x val="-5.5844684358299805E-2"/>
              <c:y val="8.1788084968908839E-2"/>
            </c:manualLayout>
          </c:layout>
          <c:tx>
            <c:rich>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fld id="{57E86EC8-C8DB-A540-BC12-02297B50D155}" type="PERCENTAGE">
                  <a:rPr lang="en-US"/>
                  <a:pPr>
                    <a:defRPr sz="800" b="0" i="0" u="none" strike="noStrike" kern="1200" baseline="0">
                      <a:solidFill>
                        <a:schemeClr val="tx1">
                          <a:lumMod val="75000"/>
                          <a:lumOff val="25000"/>
                        </a:schemeClr>
                      </a:solidFill>
                      <a:latin typeface="+mn-lt"/>
                      <a:ea typeface="+mn-ea"/>
                      <a:cs typeface="+mn-cs"/>
                    </a:defRPr>
                  </a:pPr>
                  <a:t>[PERCENTAGE]</a:t>
                </a:fld>
                <a:r>
                  <a:rPr lang="en-US" baseline="0"/>
                  <a:t> Nintentdo</a:t>
                </a:r>
              </a:p>
            </c:rich>
          </c:tx>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22"/>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fld id="{5CF9B60A-C3C7-3D40-8BC4-1EE13B968034}" type="PERCENTAGE">
                  <a:rPr lang="en-US"/>
                  <a:pPr>
                    <a:defRPr sz="800" b="0" i="0" u="none" strike="noStrike" kern="1200" baseline="0">
                      <a:solidFill>
                        <a:schemeClr val="tx1">
                          <a:lumMod val="75000"/>
                          <a:lumOff val="25000"/>
                        </a:schemeClr>
                      </a:solidFill>
                      <a:latin typeface="+mn-lt"/>
                      <a:ea typeface="+mn-ea"/>
                      <a:cs typeface="+mn-cs"/>
                    </a:defRPr>
                  </a:pPr>
                  <a:t>[PERCENTAGE]</a:t>
                </a:fld>
                <a:r>
                  <a:rPr lang="en-US"/>
                  <a:t> Electronic Arts</a:t>
                </a:r>
              </a:p>
            </c:rich>
          </c:tx>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23"/>
        <c:spPr>
          <a:solidFill>
            <a:schemeClr val="accent1"/>
          </a:solidFill>
          <a:ln w="19050">
            <a:solidFill>
              <a:schemeClr val="lt1"/>
            </a:solidFill>
          </a:ln>
          <a:effectLst/>
        </c:spPr>
        <c:dLbl>
          <c:idx val="0"/>
          <c:layout>
            <c:manualLayout>
              <c:x val="-5.7418140616486042E-2"/>
              <c:y val="-6.149039200207683E-2"/>
            </c:manualLayout>
          </c:layout>
          <c:tx>
            <c:rich>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fld id="{E7D51AD3-B248-CA42-B9ED-4AF62B0C4865}" type="PERCENTAGE">
                  <a:rPr lang="en-US"/>
                  <a:pPr>
                    <a:defRPr sz="800" b="0" i="0" u="none" strike="noStrike" kern="1200" baseline="0">
                      <a:solidFill>
                        <a:schemeClr val="tx1">
                          <a:lumMod val="75000"/>
                          <a:lumOff val="25000"/>
                        </a:schemeClr>
                      </a:solidFill>
                      <a:latin typeface="+mn-lt"/>
                      <a:ea typeface="+mn-ea"/>
                      <a:cs typeface="+mn-cs"/>
                    </a:defRPr>
                  </a:pPr>
                  <a:t>[PERCENTAGE]</a:t>
                </a:fld>
                <a:r>
                  <a:rPr lang="en-US" baseline="0"/>
                  <a:t> Activision</a:t>
                </a:r>
              </a:p>
            </c:rich>
          </c:tx>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24"/>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fld id="{583F7BC9-3B19-CD40-9DCC-308361C25CC8}" type="PERCENTAGE">
                  <a:rPr lang="en-US"/>
                  <a:pPr>
                    <a:defRPr sz="800" b="0" i="0" u="none" strike="noStrike" kern="1200" baseline="0">
                      <a:solidFill>
                        <a:schemeClr val="tx1">
                          <a:lumMod val="75000"/>
                          <a:lumOff val="25000"/>
                        </a:schemeClr>
                      </a:solidFill>
                      <a:latin typeface="+mn-lt"/>
                      <a:ea typeface="+mn-ea"/>
                      <a:cs typeface="+mn-cs"/>
                    </a:defRPr>
                  </a:pPr>
                  <a:t>[PERCENTAGE]</a:t>
                </a:fld>
                <a:r>
                  <a:rPr lang="en-US"/>
                  <a:t> Sony</a:t>
                </a:r>
              </a:p>
            </c:rich>
          </c:tx>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25"/>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fld id="{B251292C-C5BF-C34F-AEC5-8F5862CCE362}" type="PERCENTAGE">
                  <a:rPr lang="en-US"/>
                  <a:pPr>
                    <a:defRPr sz="800" b="0" i="0" u="none" strike="noStrike" kern="1200" baseline="0">
                      <a:solidFill>
                        <a:schemeClr val="tx1">
                          <a:lumMod val="75000"/>
                          <a:lumOff val="25000"/>
                        </a:schemeClr>
                      </a:solidFill>
                      <a:latin typeface="+mn-lt"/>
                      <a:ea typeface="+mn-ea"/>
                      <a:cs typeface="+mn-cs"/>
                    </a:defRPr>
                  </a:pPr>
                  <a:t>[PERCENTAGE]</a:t>
                </a:fld>
                <a:r>
                  <a:rPr lang="en-US"/>
                  <a:t> Ubisoft</a:t>
                </a:r>
              </a:p>
            </c:rich>
          </c:tx>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26"/>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fld id="{E6BF75D1-C809-764F-A8C3-AAF3427DD2E8}" type="PERCENTAGE">
                  <a:rPr lang="en-US"/>
                  <a:pPr>
                    <a:defRPr sz="800" b="0" i="0" u="none" strike="noStrike" kern="1200" baseline="0">
                      <a:solidFill>
                        <a:schemeClr val="tx1">
                          <a:lumMod val="75000"/>
                          <a:lumOff val="25000"/>
                        </a:schemeClr>
                      </a:solidFill>
                      <a:latin typeface="+mn-lt"/>
                      <a:ea typeface="+mn-ea"/>
                      <a:cs typeface="+mn-cs"/>
                    </a:defRPr>
                  </a:pPr>
                  <a:t>[PERCENTAGE]</a:t>
                </a:fld>
                <a:r>
                  <a:rPr lang="en-US"/>
                  <a:t> THQ</a:t>
                </a:r>
              </a:p>
            </c:rich>
          </c:tx>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27"/>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fld id="{31FEB1D1-593F-D043-8C6E-F3E085378689}" type="PERCENTAGE">
                  <a:rPr lang="en-US"/>
                  <a:pPr>
                    <a:defRPr sz="800" b="0" i="0" u="none" strike="noStrike" kern="1200" baseline="0">
                      <a:solidFill>
                        <a:schemeClr val="tx1">
                          <a:lumMod val="75000"/>
                          <a:lumOff val="25000"/>
                        </a:schemeClr>
                      </a:solidFill>
                      <a:latin typeface="+mn-lt"/>
                      <a:ea typeface="+mn-ea"/>
                      <a:cs typeface="+mn-cs"/>
                    </a:defRPr>
                  </a:pPr>
                  <a:t>[PERCENTAGE]</a:t>
                </a:fld>
                <a:r>
                  <a:rPr lang="en-US"/>
                  <a:t> Konami </a:t>
                </a:r>
              </a:p>
              <a:p>
                <a:pPr>
                  <a:defRPr sz="800" b="0" i="0" u="none" strike="noStrike" kern="1200" baseline="0">
                    <a:solidFill>
                      <a:schemeClr val="tx1">
                        <a:lumMod val="75000"/>
                        <a:lumOff val="25000"/>
                      </a:schemeClr>
                    </a:solidFill>
                    <a:latin typeface="+mn-lt"/>
                    <a:ea typeface="+mn-ea"/>
                    <a:cs typeface="+mn-cs"/>
                  </a:defRPr>
                </a:pPr>
                <a:r>
                  <a:rPr lang="en-US"/>
                  <a:t>Digital </a:t>
                </a:r>
              </a:p>
            </c:rich>
          </c:tx>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28"/>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fld id="{22EF319D-031F-0A41-9CF6-A795CB602362}" type="PERCENTAGE">
                  <a:rPr lang="en-US"/>
                  <a:pPr>
                    <a:defRPr sz="800" b="0" i="0" u="none" strike="noStrike" kern="1200" baseline="0">
                      <a:solidFill>
                        <a:schemeClr val="tx1">
                          <a:lumMod val="75000"/>
                          <a:lumOff val="25000"/>
                        </a:schemeClr>
                      </a:solidFill>
                      <a:latin typeface="+mn-lt"/>
                      <a:ea typeface="+mn-ea"/>
                      <a:cs typeface="+mn-cs"/>
                    </a:defRPr>
                  </a:pPr>
                  <a:t>[PERCENTAGE]</a:t>
                </a:fld>
                <a:r>
                  <a:rPr lang="en-US"/>
                  <a:t> Sega</a:t>
                </a:r>
              </a:p>
            </c:rich>
          </c:tx>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29"/>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fld id="{FA58D418-3E9A-9148-9FBF-B27E7B8250D6}" type="PERCENTAGE">
                  <a:rPr lang="en-US"/>
                  <a:pPr>
                    <a:defRPr sz="800" b="0" i="0" u="none" strike="noStrike" kern="1200" baseline="0">
                      <a:solidFill>
                        <a:schemeClr val="tx1">
                          <a:lumMod val="75000"/>
                          <a:lumOff val="25000"/>
                        </a:schemeClr>
                      </a:solidFill>
                      <a:latin typeface="+mn-lt"/>
                      <a:ea typeface="+mn-ea"/>
                      <a:cs typeface="+mn-cs"/>
                    </a:defRPr>
                  </a:pPr>
                  <a:t>[PERCENTAGE]</a:t>
                </a:fld>
                <a:r>
                  <a:rPr lang="en-US"/>
                  <a:t> Namco</a:t>
                </a:r>
              </a:p>
              <a:p>
                <a:pPr>
                  <a:defRPr sz="800" b="0" i="0" u="none" strike="noStrike" kern="1200" baseline="0">
                    <a:solidFill>
                      <a:schemeClr val="tx1">
                        <a:lumMod val="75000"/>
                        <a:lumOff val="25000"/>
                      </a:schemeClr>
                    </a:solidFill>
                    <a:latin typeface="+mn-lt"/>
                    <a:ea typeface="+mn-ea"/>
                    <a:cs typeface="+mn-cs"/>
                  </a:defRPr>
                </a:pPr>
                <a:r>
                  <a:rPr lang="en-US"/>
                  <a:t>Bandai</a:t>
                </a:r>
              </a:p>
            </c:rich>
          </c:tx>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30"/>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fld id="{9485D809-545F-E242-8F24-C5A804751510}" type="PERCENTAGE">
                  <a:rPr lang="en-US"/>
                  <a:pPr>
                    <a:defRPr sz="800" b="0" i="0" u="none" strike="noStrike" kern="1200" baseline="0">
                      <a:solidFill>
                        <a:schemeClr val="tx1">
                          <a:lumMod val="75000"/>
                          <a:lumOff val="25000"/>
                        </a:schemeClr>
                      </a:solidFill>
                      <a:latin typeface="+mn-lt"/>
                      <a:ea typeface="+mn-ea"/>
                      <a:cs typeface="+mn-cs"/>
                    </a:defRPr>
                  </a:pPr>
                  <a:t>[PERCENTAGE]</a:t>
                </a:fld>
                <a:r>
                  <a:rPr lang="en-US"/>
                  <a:t> Mid Scale Publishers</a:t>
                </a:r>
              </a:p>
            </c:rich>
          </c:tx>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31"/>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a:p>
                <a:pPr>
                  <a:defRPr sz="800" b="0" i="0" u="none" strike="noStrike" kern="1200" baseline="0">
                    <a:solidFill>
                      <a:schemeClr val="tx1">
                        <a:lumMod val="75000"/>
                        <a:lumOff val="25000"/>
                      </a:schemeClr>
                    </a:solidFill>
                    <a:latin typeface="+mn-lt"/>
                    <a:ea typeface="+mn-ea"/>
                    <a:cs typeface="+mn-cs"/>
                  </a:defRPr>
                </a:pPr>
                <a:endParaRPr lang="en-US"/>
              </a:p>
              <a:p>
                <a:pPr>
                  <a:defRPr sz="800" b="0" i="0" u="none" strike="noStrike" kern="1200" baseline="0">
                    <a:solidFill>
                      <a:schemeClr val="tx1">
                        <a:lumMod val="75000"/>
                        <a:lumOff val="25000"/>
                      </a:schemeClr>
                    </a:solidFill>
                    <a:latin typeface="+mn-lt"/>
                    <a:ea typeface="+mn-ea"/>
                    <a:cs typeface="+mn-cs"/>
                  </a:defRPr>
                </a:pPr>
                <a:fld id="{FD5494F4-9B80-244A-96F0-20C9C66CA029}" type="PERCENTAGE">
                  <a:rPr lang="en-US"/>
                  <a:pPr>
                    <a:defRPr sz="800" b="0" i="0" u="none" strike="noStrike" kern="1200" baseline="0">
                      <a:solidFill>
                        <a:schemeClr val="tx1">
                          <a:lumMod val="75000"/>
                          <a:lumOff val="25000"/>
                        </a:schemeClr>
                      </a:solidFill>
                      <a:latin typeface="+mn-lt"/>
                      <a:ea typeface="+mn-ea"/>
                      <a:cs typeface="+mn-cs"/>
                    </a:defRPr>
                  </a:pPr>
                  <a:t>[PERCENTAGE]</a:t>
                </a:fld>
                <a:r>
                  <a:rPr lang="en-US"/>
                  <a:t> Small Scale Publishers</a:t>
                </a:r>
              </a:p>
            </c:rich>
          </c:tx>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32"/>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fld id="{27E63774-07E2-ED4E-BC86-4FFE3AC13792}" type="PERCENTAGE">
                  <a:rPr lang="en-US"/>
                  <a:pPr>
                    <a:defRPr sz="800" b="0" i="0" u="none" strike="noStrike" kern="1200" baseline="0">
                      <a:solidFill>
                        <a:schemeClr val="tx1">
                          <a:lumMod val="75000"/>
                          <a:lumOff val="25000"/>
                        </a:schemeClr>
                      </a:solidFill>
                      <a:latin typeface="+mn-lt"/>
                      <a:ea typeface="+mn-ea"/>
                      <a:cs typeface="+mn-cs"/>
                    </a:defRPr>
                  </a:pPr>
                  <a:t>[PERCENTAGE]</a:t>
                </a:fld>
                <a:r>
                  <a:rPr lang="en-US"/>
                  <a:t> </a:t>
                </a:r>
              </a:p>
              <a:p>
                <a:pPr>
                  <a:defRPr sz="800" b="0" i="0" u="none" strike="noStrike" kern="1200" baseline="0">
                    <a:solidFill>
                      <a:schemeClr val="tx1">
                        <a:lumMod val="75000"/>
                        <a:lumOff val="25000"/>
                      </a:schemeClr>
                    </a:solidFill>
                    <a:latin typeface="+mn-lt"/>
                    <a:ea typeface="+mn-ea"/>
                    <a:cs typeface="+mn-cs"/>
                  </a:defRPr>
                </a:pPr>
                <a:r>
                  <a:rPr lang="en-US"/>
                  <a:t>Publishers</a:t>
                </a:r>
                <a:r>
                  <a:rPr lang="en-US" baseline="0"/>
                  <a:t> </a:t>
                </a:r>
              </a:p>
              <a:p>
                <a:pPr>
                  <a:defRPr sz="800" b="0" i="0" u="none" strike="noStrike" kern="1200" baseline="0">
                    <a:solidFill>
                      <a:schemeClr val="tx1">
                        <a:lumMod val="75000"/>
                        <a:lumOff val="25000"/>
                      </a:schemeClr>
                    </a:solidFill>
                    <a:latin typeface="+mn-lt"/>
                    <a:ea typeface="+mn-ea"/>
                    <a:cs typeface="+mn-cs"/>
                  </a:defRPr>
                </a:pPr>
                <a:r>
                  <a:rPr lang="en-US" baseline="0"/>
                  <a:t>with </a:t>
                </a:r>
              </a:p>
              <a:p>
                <a:pPr>
                  <a:defRPr sz="800" b="0" i="0" u="none" strike="noStrike" kern="1200" baseline="0">
                    <a:solidFill>
                      <a:schemeClr val="tx1">
                        <a:lumMod val="75000"/>
                        <a:lumOff val="25000"/>
                      </a:schemeClr>
                    </a:solidFill>
                    <a:latin typeface="+mn-lt"/>
                    <a:ea typeface="+mn-ea"/>
                    <a:cs typeface="+mn-cs"/>
                  </a:defRPr>
                </a:pPr>
                <a:r>
                  <a:rPr lang="en-US" baseline="0"/>
                  <a:t>less </a:t>
                </a:r>
              </a:p>
              <a:p>
                <a:pPr>
                  <a:defRPr sz="800" b="0" i="0" u="none" strike="noStrike" kern="1200" baseline="0">
                    <a:solidFill>
                      <a:schemeClr val="tx1">
                        <a:lumMod val="75000"/>
                        <a:lumOff val="25000"/>
                      </a:schemeClr>
                    </a:solidFill>
                    <a:latin typeface="+mn-lt"/>
                    <a:ea typeface="+mn-ea"/>
                    <a:cs typeface="+mn-cs"/>
                  </a:defRPr>
                </a:pPr>
                <a:r>
                  <a:rPr lang="en-US" baseline="0"/>
                  <a:t>than </a:t>
                </a:r>
              </a:p>
              <a:p>
                <a:pPr>
                  <a:defRPr sz="800" b="0" i="0" u="none" strike="noStrike" kern="1200" baseline="0">
                    <a:solidFill>
                      <a:schemeClr val="tx1">
                        <a:lumMod val="75000"/>
                        <a:lumOff val="25000"/>
                      </a:schemeClr>
                    </a:solidFill>
                    <a:latin typeface="+mn-lt"/>
                    <a:ea typeface="+mn-ea"/>
                    <a:cs typeface="+mn-cs"/>
                  </a:defRPr>
                </a:pPr>
                <a:r>
                  <a:rPr lang="en-US" baseline="0"/>
                  <a:t>10 </a:t>
                </a:r>
              </a:p>
              <a:p>
                <a:pPr>
                  <a:defRPr sz="800" b="0" i="0" u="none" strike="noStrike" kern="1200" baseline="0">
                    <a:solidFill>
                      <a:schemeClr val="tx1">
                        <a:lumMod val="75000"/>
                        <a:lumOff val="25000"/>
                      </a:schemeClr>
                    </a:solidFill>
                    <a:latin typeface="+mn-lt"/>
                    <a:ea typeface="+mn-ea"/>
                    <a:cs typeface="+mn-cs"/>
                  </a:defRPr>
                </a:pPr>
                <a:r>
                  <a:rPr lang="en-US" baseline="0"/>
                  <a:t>Game </a:t>
                </a:r>
              </a:p>
              <a:p>
                <a:pPr>
                  <a:defRPr sz="800" b="0" i="0" u="none" strike="noStrike" kern="1200" baseline="0">
                    <a:solidFill>
                      <a:schemeClr val="tx1">
                        <a:lumMod val="75000"/>
                        <a:lumOff val="25000"/>
                      </a:schemeClr>
                    </a:solidFill>
                    <a:latin typeface="+mn-lt"/>
                    <a:ea typeface="+mn-ea"/>
                    <a:cs typeface="+mn-cs"/>
                  </a:defRPr>
                </a:pPr>
                <a:r>
                  <a:rPr lang="en-US" baseline="0"/>
                  <a:t>Titles</a:t>
                </a:r>
              </a:p>
            </c:rich>
          </c:tx>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3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34"/>
        <c:spPr>
          <a:solidFill>
            <a:schemeClr val="accent1"/>
          </a:solidFill>
          <a:ln w="19050">
            <a:solidFill>
              <a:schemeClr val="lt1"/>
            </a:solidFill>
          </a:ln>
          <a:effectLst/>
        </c:spPr>
        <c:dLbl>
          <c:idx val="0"/>
          <c:layout>
            <c:manualLayout>
              <c:x val="-5.5844684358299805E-2"/>
              <c:y val="8.1788084968908839E-2"/>
            </c:manualLayout>
          </c:layout>
          <c:tx>
            <c:rich>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fld id="{57E86EC8-C8DB-A540-BC12-02297B50D155}" type="PERCENTAGE">
                  <a:rPr lang="en-US"/>
                  <a:pPr>
                    <a:defRPr sz="800" b="0" i="0" u="none" strike="noStrike" kern="1200" baseline="0">
                      <a:solidFill>
                        <a:schemeClr val="tx1">
                          <a:lumMod val="75000"/>
                          <a:lumOff val="25000"/>
                        </a:schemeClr>
                      </a:solidFill>
                      <a:latin typeface="+mn-lt"/>
                      <a:ea typeface="+mn-ea"/>
                      <a:cs typeface="+mn-cs"/>
                    </a:defRPr>
                  </a:pPr>
                  <a:t>[PERCENTAGE]</a:t>
                </a:fld>
                <a:r>
                  <a:rPr lang="en-US" baseline="0"/>
                  <a:t> Nintentdo</a:t>
                </a:r>
              </a:p>
            </c:rich>
          </c:tx>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35"/>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fld id="{5CF9B60A-C3C7-3D40-8BC4-1EE13B968034}" type="PERCENTAGE">
                  <a:rPr lang="en-US"/>
                  <a:pPr>
                    <a:defRPr sz="800" b="0" i="0" u="none" strike="noStrike" kern="1200" baseline="0">
                      <a:solidFill>
                        <a:schemeClr val="tx1">
                          <a:lumMod val="75000"/>
                          <a:lumOff val="25000"/>
                        </a:schemeClr>
                      </a:solidFill>
                      <a:latin typeface="+mn-lt"/>
                      <a:ea typeface="+mn-ea"/>
                      <a:cs typeface="+mn-cs"/>
                    </a:defRPr>
                  </a:pPr>
                  <a:t>[PERCENTAGE]</a:t>
                </a:fld>
                <a:r>
                  <a:rPr lang="en-US"/>
                  <a:t> Electronic Arts</a:t>
                </a:r>
              </a:p>
            </c:rich>
          </c:tx>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36"/>
        <c:spPr>
          <a:solidFill>
            <a:schemeClr val="accent1"/>
          </a:solidFill>
          <a:ln w="19050">
            <a:solidFill>
              <a:schemeClr val="lt1"/>
            </a:solidFill>
          </a:ln>
          <a:effectLst/>
        </c:spPr>
        <c:dLbl>
          <c:idx val="0"/>
          <c:layout>
            <c:manualLayout>
              <c:x val="-5.7418140616486042E-2"/>
              <c:y val="-6.149039200207683E-2"/>
            </c:manualLayout>
          </c:layout>
          <c:tx>
            <c:rich>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fld id="{E7D51AD3-B248-CA42-B9ED-4AF62B0C4865}" type="PERCENTAGE">
                  <a:rPr lang="en-US"/>
                  <a:pPr>
                    <a:defRPr sz="800" b="0" i="0" u="none" strike="noStrike" kern="1200" baseline="0">
                      <a:solidFill>
                        <a:schemeClr val="tx1">
                          <a:lumMod val="75000"/>
                          <a:lumOff val="25000"/>
                        </a:schemeClr>
                      </a:solidFill>
                      <a:latin typeface="+mn-lt"/>
                      <a:ea typeface="+mn-ea"/>
                      <a:cs typeface="+mn-cs"/>
                    </a:defRPr>
                  </a:pPr>
                  <a:t>[PERCENTAGE]</a:t>
                </a:fld>
                <a:r>
                  <a:rPr lang="en-US" baseline="0"/>
                  <a:t> Activision</a:t>
                </a:r>
              </a:p>
            </c:rich>
          </c:tx>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37"/>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fld id="{583F7BC9-3B19-CD40-9DCC-308361C25CC8}" type="PERCENTAGE">
                  <a:rPr lang="en-US"/>
                  <a:pPr>
                    <a:defRPr sz="800" b="0" i="0" u="none" strike="noStrike" kern="1200" baseline="0">
                      <a:solidFill>
                        <a:schemeClr val="tx1">
                          <a:lumMod val="75000"/>
                          <a:lumOff val="25000"/>
                        </a:schemeClr>
                      </a:solidFill>
                      <a:latin typeface="+mn-lt"/>
                      <a:ea typeface="+mn-ea"/>
                      <a:cs typeface="+mn-cs"/>
                    </a:defRPr>
                  </a:pPr>
                  <a:t>[PERCENTAGE]</a:t>
                </a:fld>
                <a:r>
                  <a:rPr lang="en-US"/>
                  <a:t> Sony</a:t>
                </a:r>
              </a:p>
            </c:rich>
          </c:tx>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38"/>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fld id="{B251292C-C5BF-C34F-AEC5-8F5862CCE362}" type="PERCENTAGE">
                  <a:rPr lang="en-US"/>
                  <a:pPr>
                    <a:defRPr sz="800" b="0" i="0" u="none" strike="noStrike" kern="1200" baseline="0">
                      <a:solidFill>
                        <a:schemeClr val="tx1">
                          <a:lumMod val="75000"/>
                          <a:lumOff val="25000"/>
                        </a:schemeClr>
                      </a:solidFill>
                      <a:latin typeface="+mn-lt"/>
                      <a:ea typeface="+mn-ea"/>
                      <a:cs typeface="+mn-cs"/>
                    </a:defRPr>
                  </a:pPr>
                  <a:t>[PERCENTAGE]</a:t>
                </a:fld>
                <a:r>
                  <a:rPr lang="en-US"/>
                  <a:t> Ubisoft</a:t>
                </a:r>
              </a:p>
            </c:rich>
          </c:tx>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39"/>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fld id="{E6BF75D1-C809-764F-A8C3-AAF3427DD2E8}" type="PERCENTAGE">
                  <a:rPr lang="en-US"/>
                  <a:pPr>
                    <a:defRPr sz="800" b="0" i="0" u="none" strike="noStrike" kern="1200" baseline="0">
                      <a:solidFill>
                        <a:schemeClr val="tx1">
                          <a:lumMod val="75000"/>
                          <a:lumOff val="25000"/>
                        </a:schemeClr>
                      </a:solidFill>
                      <a:latin typeface="+mn-lt"/>
                      <a:ea typeface="+mn-ea"/>
                      <a:cs typeface="+mn-cs"/>
                    </a:defRPr>
                  </a:pPr>
                  <a:t>[PERCENTAGE]</a:t>
                </a:fld>
                <a:r>
                  <a:rPr lang="en-US"/>
                  <a:t> THQ</a:t>
                </a:r>
              </a:p>
            </c:rich>
          </c:tx>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40"/>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fld id="{31FEB1D1-593F-D043-8C6E-F3E085378689}" type="PERCENTAGE">
                  <a:rPr lang="en-US"/>
                  <a:pPr>
                    <a:defRPr sz="800" b="0" i="0" u="none" strike="noStrike" kern="1200" baseline="0">
                      <a:solidFill>
                        <a:schemeClr val="tx1">
                          <a:lumMod val="75000"/>
                          <a:lumOff val="25000"/>
                        </a:schemeClr>
                      </a:solidFill>
                      <a:latin typeface="+mn-lt"/>
                      <a:ea typeface="+mn-ea"/>
                      <a:cs typeface="+mn-cs"/>
                    </a:defRPr>
                  </a:pPr>
                  <a:t>[PERCENTAGE]</a:t>
                </a:fld>
                <a:r>
                  <a:rPr lang="en-US"/>
                  <a:t> Konami </a:t>
                </a:r>
              </a:p>
              <a:p>
                <a:pPr>
                  <a:defRPr sz="800" b="0" i="0" u="none" strike="noStrike" kern="1200" baseline="0">
                    <a:solidFill>
                      <a:schemeClr val="tx1">
                        <a:lumMod val="75000"/>
                        <a:lumOff val="25000"/>
                      </a:schemeClr>
                    </a:solidFill>
                    <a:latin typeface="+mn-lt"/>
                    <a:ea typeface="+mn-ea"/>
                    <a:cs typeface="+mn-cs"/>
                  </a:defRPr>
                </a:pPr>
                <a:r>
                  <a:rPr lang="en-US"/>
                  <a:t>Digital </a:t>
                </a:r>
              </a:p>
            </c:rich>
          </c:tx>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41"/>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fld id="{22EF319D-031F-0A41-9CF6-A795CB602362}" type="PERCENTAGE">
                  <a:rPr lang="en-US"/>
                  <a:pPr>
                    <a:defRPr sz="800" b="0" i="0" u="none" strike="noStrike" kern="1200" baseline="0">
                      <a:solidFill>
                        <a:schemeClr val="tx1">
                          <a:lumMod val="75000"/>
                          <a:lumOff val="25000"/>
                        </a:schemeClr>
                      </a:solidFill>
                      <a:latin typeface="+mn-lt"/>
                      <a:ea typeface="+mn-ea"/>
                      <a:cs typeface="+mn-cs"/>
                    </a:defRPr>
                  </a:pPr>
                  <a:t>[PERCENTAGE]</a:t>
                </a:fld>
                <a:r>
                  <a:rPr lang="en-US"/>
                  <a:t> Sega</a:t>
                </a:r>
              </a:p>
            </c:rich>
          </c:tx>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42"/>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fld id="{FA58D418-3E9A-9148-9FBF-B27E7B8250D6}" type="PERCENTAGE">
                  <a:rPr lang="en-US"/>
                  <a:pPr>
                    <a:defRPr sz="800" b="0" i="0" u="none" strike="noStrike" kern="1200" baseline="0">
                      <a:solidFill>
                        <a:schemeClr val="tx1">
                          <a:lumMod val="75000"/>
                          <a:lumOff val="25000"/>
                        </a:schemeClr>
                      </a:solidFill>
                      <a:latin typeface="+mn-lt"/>
                      <a:ea typeface="+mn-ea"/>
                      <a:cs typeface="+mn-cs"/>
                    </a:defRPr>
                  </a:pPr>
                  <a:t>[PERCENTAGE]</a:t>
                </a:fld>
                <a:r>
                  <a:rPr lang="en-US"/>
                  <a:t> Namco</a:t>
                </a:r>
              </a:p>
              <a:p>
                <a:pPr>
                  <a:defRPr sz="800" b="0" i="0" u="none" strike="noStrike" kern="1200" baseline="0">
                    <a:solidFill>
                      <a:schemeClr val="tx1">
                        <a:lumMod val="75000"/>
                        <a:lumOff val="25000"/>
                      </a:schemeClr>
                    </a:solidFill>
                    <a:latin typeface="+mn-lt"/>
                    <a:ea typeface="+mn-ea"/>
                    <a:cs typeface="+mn-cs"/>
                  </a:defRPr>
                </a:pPr>
                <a:r>
                  <a:rPr lang="en-US"/>
                  <a:t>Bandai</a:t>
                </a:r>
              </a:p>
            </c:rich>
          </c:tx>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43"/>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fld id="{9485D809-545F-E242-8F24-C5A804751510}" type="PERCENTAGE">
                  <a:rPr lang="en-US"/>
                  <a:pPr>
                    <a:defRPr sz="800" b="0" i="0" u="none" strike="noStrike" kern="1200" baseline="0">
                      <a:solidFill>
                        <a:schemeClr val="tx1">
                          <a:lumMod val="75000"/>
                          <a:lumOff val="25000"/>
                        </a:schemeClr>
                      </a:solidFill>
                      <a:latin typeface="+mn-lt"/>
                      <a:ea typeface="+mn-ea"/>
                      <a:cs typeface="+mn-cs"/>
                    </a:defRPr>
                  </a:pPr>
                  <a:t>[PERCENTAGE]</a:t>
                </a:fld>
                <a:r>
                  <a:rPr lang="en-US"/>
                  <a:t> Mid Scale Publishers</a:t>
                </a:r>
              </a:p>
            </c:rich>
          </c:tx>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44"/>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a:p>
                <a:pPr>
                  <a:defRPr sz="800" b="0" i="0" u="none" strike="noStrike" kern="1200" baseline="0">
                    <a:solidFill>
                      <a:schemeClr val="tx1">
                        <a:lumMod val="75000"/>
                        <a:lumOff val="25000"/>
                      </a:schemeClr>
                    </a:solidFill>
                    <a:latin typeface="+mn-lt"/>
                    <a:ea typeface="+mn-ea"/>
                    <a:cs typeface="+mn-cs"/>
                  </a:defRPr>
                </a:pPr>
                <a:endParaRPr lang="en-US"/>
              </a:p>
              <a:p>
                <a:pPr>
                  <a:defRPr sz="800" b="0" i="0" u="none" strike="noStrike" kern="1200" baseline="0">
                    <a:solidFill>
                      <a:schemeClr val="tx1">
                        <a:lumMod val="75000"/>
                        <a:lumOff val="25000"/>
                      </a:schemeClr>
                    </a:solidFill>
                    <a:latin typeface="+mn-lt"/>
                    <a:ea typeface="+mn-ea"/>
                    <a:cs typeface="+mn-cs"/>
                  </a:defRPr>
                </a:pPr>
                <a:fld id="{FD5494F4-9B80-244A-96F0-20C9C66CA029}" type="PERCENTAGE">
                  <a:rPr lang="en-US"/>
                  <a:pPr>
                    <a:defRPr sz="800" b="0" i="0" u="none" strike="noStrike" kern="1200" baseline="0">
                      <a:solidFill>
                        <a:schemeClr val="tx1">
                          <a:lumMod val="75000"/>
                          <a:lumOff val="25000"/>
                        </a:schemeClr>
                      </a:solidFill>
                      <a:latin typeface="+mn-lt"/>
                      <a:ea typeface="+mn-ea"/>
                      <a:cs typeface="+mn-cs"/>
                    </a:defRPr>
                  </a:pPr>
                  <a:t>[PERCENTAGE]</a:t>
                </a:fld>
                <a:r>
                  <a:rPr lang="en-US"/>
                  <a:t> Small Scale Publishers</a:t>
                </a:r>
              </a:p>
            </c:rich>
          </c:tx>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
        <c:idx val="45"/>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fld id="{27E63774-07E2-ED4E-BC86-4FFE3AC13792}" type="PERCENTAGE">
                  <a:rPr lang="en-US"/>
                  <a:pPr>
                    <a:defRPr sz="800" b="0" i="0" u="none" strike="noStrike" kern="1200" baseline="0">
                      <a:solidFill>
                        <a:schemeClr val="tx1">
                          <a:lumMod val="75000"/>
                          <a:lumOff val="25000"/>
                        </a:schemeClr>
                      </a:solidFill>
                      <a:latin typeface="+mn-lt"/>
                      <a:ea typeface="+mn-ea"/>
                      <a:cs typeface="+mn-cs"/>
                    </a:defRPr>
                  </a:pPr>
                  <a:t>[PERCENTAGE]</a:t>
                </a:fld>
                <a:r>
                  <a:rPr lang="en-US"/>
                  <a:t> </a:t>
                </a:r>
              </a:p>
              <a:p>
                <a:pPr>
                  <a:defRPr sz="800" b="0" i="0" u="none" strike="noStrike" kern="1200" baseline="0">
                    <a:solidFill>
                      <a:schemeClr val="tx1">
                        <a:lumMod val="75000"/>
                        <a:lumOff val="25000"/>
                      </a:schemeClr>
                    </a:solidFill>
                    <a:latin typeface="+mn-lt"/>
                    <a:ea typeface="+mn-ea"/>
                    <a:cs typeface="+mn-cs"/>
                  </a:defRPr>
                </a:pPr>
                <a:r>
                  <a:rPr lang="en-US"/>
                  <a:t>Publishers</a:t>
                </a:r>
                <a:r>
                  <a:rPr lang="en-US" baseline="0"/>
                  <a:t> </a:t>
                </a:r>
              </a:p>
              <a:p>
                <a:pPr>
                  <a:defRPr sz="800" b="0" i="0" u="none" strike="noStrike" kern="1200" baseline="0">
                    <a:solidFill>
                      <a:schemeClr val="tx1">
                        <a:lumMod val="75000"/>
                        <a:lumOff val="25000"/>
                      </a:schemeClr>
                    </a:solidFill>
                    <a:latin typeface="+mn-lt"/>
                    <a:ea typeface="+mn-ea"/>
                    <a:cs typeface="+mn-cs"/>
                  </a:defRPr>
                </a:pPr>
                <a:r>
                  <a:rPr lang="en-US" baseline="0"/>
                  <a:t>with </a:t>
                </a:r>
              </a:p>
              <a:p>
                <a:pPr>
                  <a:defRPr sz="800" b="0" i="0" u="none" strike="noStrike" kern="1200" baseline="0">
                    <a:solidFill>
                      <a:schemeClr val="tx1">
                        <a:lumMod val="75000"/>
                        <a:lumOff val="25000"/>
                      </a:schemeClr>
                    </a:solidFill>
                    <a:latin typeface="+mn-lt"/>
                    <a:ea typeface="+mn-ea"/>
                    <a:cs typeface="+mn-cs"/>
                  </a:defRPr>
                </a:pPr>
                <a:r>
                  <a:rPr lang="en-US" baseline="0"/>
                  <a:t>less </a:t>
                </a:r>
              </a:p>
              <a:p>
                <a:pPr>
                  <a:defRPr sz="800" b="0" i="0" u="none" strike="noStrike" kern="1200" baseline="0">
                    <a:solidFill>
                      <a:schemeClr val="tx1">
                        <a:lumMod val="75000"/>
                        <a:lumOff val="25000"/>
                      </a:schemeClr>
                    </a:solidFill>
                    <a:latin typeface="+mn-lt"/>
                    <a:ea typeface="+mn-ea"/>
                    <a:cs typeface="+mn-cs"/>
                  </a:defRPr>
                </a:pPr>
                <a:r>
                  <a:rPr lang="en-US" baseline="0"/>
                  <a:t>than </a:t>
                </a:r>
              </a:p>
              <a:p>
                <a:pPr>
                  <a:defRPr sz="800" b="0" i="0" u="none" strike="noStrike" kern="1200" baseline="0">
                    <a:solidFill>
                      <a:schemeClr val="tx1">
                        <a:lumMod val="75000"/>
                        <a:lumOff val="25000"/>
                      </a:schemeClr>
                    </a:solidFill>
                    <a:latin typeface="+mn-lt"/>
                    <a:ea typeface="+mn-ea"/>
                    <a:cs typeface="+mn-cs"/>
                  </a:defRPr>
                </a:pPr>
                <a:r>
                  <a:rPr lang="en-US" baseline="0"/>
                  <a:t>10 </a:t>
                </a:r>
              </a:p>
              <a:p>
                <a:pPr>
                  <a:defRPr sz="800" b="0" i="0" u="none" strike="noStrike" kern="1200" baseline="0">
                    <a:solidFill>
                      <a:schemeClr val="tx1">
                        <a:lumMod val="75000"/>
                        <a:lumOff val="25000"/>
                      </a:schemeClr>
                    </a:solidFill>
                    <a:latin typeface="+mn-lt"/>
                    <a:ea typeface="+mn-ea"/>
                    <a:cs typeface="+mn-cs"/>
                  </a:defRPr>
                </a:pPr>
                <a:r>
                  <a:rPr lang="en-US" baseline="0"/>
                  <a:t>Game </a:t>
                </a:r>
              </a:p>
              <a:p>
                <a:pPr>
                  <a:defRPr sz="800" b="0" i="0" u="none" strike="noStrike" kern="1200" baseline="0">
                    <a:solidFill>
                      <a:schemeClr val="tx1">
                        <a:lumMod val="75000"/>
                        <a:lumOff val="25000"/>
                      </a:schemeClr>
                    </a:solidFill>
                    <a:latin typeface="+mn-lt"/>
                    <a:ea typeface="+mn-ea"/>
                    <a:cs typeface="+mn-cs"/>
                  </a:defRPr>
                </a:pPr>
                <a:r>
                  <a:rPr lang="en-US" baseline="0"/>
                  <a:t>Titles</a:t>
                </a:r>
              </a:p>
            </c:rich>
          </c:tx>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Lst>
        </c:dLbl>
      </c:pivotFmt>
    </c:pivotFmts>
    <c:plotArea>
      <c:layout/>
      <c:pieChart>
        <c:varyColors val="1"/>
        <c:ser>
          <c:idx val="0"/>
          <c:order val="0"/>
          <c:tx>
            <c:strRef>
              <c:f>'Final (Publishers by Sales) (2)'!$B$4</c:f>
              <c:strCache>
                <c:ptCount val="1"/>
                <c:pt idx="0">
                  <c:v>Total</c:v>
                </c:pt>
              </c:strCache>
            </c:strRef>
          </c:tx>
          <c:spPr>
            <a:ln>
              <a:solidFill>
                <a:schemeClr val="bg1"/>
              </a:solidFill>
            </a:ln>
          </c:spPr>
          <c:dPt>
            <c:idx val="0"/>
            <c:bubble3D val="0"/>
            <c:spPr>
              <a:solidFill>
                <a:schemeClr val="accent1"/>
              </a:solidFill>
              <a:ln w="19050">
                <a:solidFill>
                  <a:schemeClr val="bg1"/>
                </a:solidFill>
              </a:ln>
              <a:effectLst/>
            </c:spPr>
            <c:extLst>
              <c:ext xmlns:c16="http://schemas.microsoft.com/office/drawing/2014/chart" uri="{C3380CC4-5D6E-409C-BE32-E72D297353CC}">
                <c16:uniqueId val="{00000001-173A-AB43-A363-2ACA595802BC}"/>
              </c:ext>
            </c:extLst>
          </c:dPt>
          <c:dPt>
            <c:idx val="1"/>
            <c:bubble3D val="0"/>
            <c:spPr>
              <a:solidFill>
                <a:schemeClr val="accent2"/>
              </a:solidFill>
              <a:ln w="19050">
                <a:solidFill>
                  <a:schemeClr val="bg1"/>
                </a:solidFill>
              </a:ln>
              <a:effectLst/>
            </c:spPr>
            <c:extLst>
              <c:ext xmlns:c16="http://schemas.microsoft.com/office/drawing/2014/chart" uri="{C3380CC4-5D6E-409C-BE32-E72D297353CC}">
                <c16:uniqueId val="{00000003-173A-AB43-A363-2ACA595802BC}"/>
              </c:ext>
            </c:extLst>
          </c:dPt>
          <c:dPt>
            <c:idx val="2"/>
            <c:bubble3D val="0"/>
            <c:spPr>
              <a:solidFill>
                <a:schemeClr val="accent3"/>
              </a:solidFill>
              <a:ln w="19050">
                <a:solidFill>
                  <a:schemeClr val="bg1"/>
                </a:solidFill>
              </a:ln>
              <a:effectLst/>
            </c:spPr>
            <c:extLst>
              <c:ext xmlns:c16="http://schemas.microsoft.com/office/drawing/2014/chart" uri="{C3380CC4-5D6E-409C-BE32-E72D297353CC}">
                <c16:uniqueId val="{00000005-173A-AB43-A363-2ACA595802BC}"/>
              </c:ext>
            </c:extLst>
          </c:dPt>
          <c:dPt>
            <c:idx val="3"/>
            <c:bubble3D val="0"/>
            <c:spPr>
              <a:solidFill>
                <a:schemeClr val="accent4"/>
              </a:solidFill>
              <a:ln w="19050">
                <a:solidFill>
                  <a:schemeClr val="bg1"/>
                </a:solidFill>
              </a:ln>
              <a:effectLst/>
            </c:spPr>
            <c:extLst>
              <c:ext xmlns:c16="http://schemas.microsoft.com/office/drawing/2014/chart" uri="{C3380CC4-5D6E-409C-BE32-E72D297353CC}">
                <c16:uniqueId val="{00000007-173A-AB43-A363-2ACA595802BC}"/>
              </c:ext>
            </c:extLst>
          </c:dPt>
          <c:dPt>
            <c:idx val="4"/>
            <c:bubble3D val="0"/>
            <c:spPr>
              <a:solidFill>
                <a:schemeClr val="accent5"/>
              </a:solidFill>
              <a:ln w="19050">
                <a:solidFill>
                  <a:schemeClr val="bg1"/>
                </a:solidFill>
              </a:ln>
              <a:effectLst/>
            </c:spPr>
            <c:extLst>
              <c:ext xmlns:c16="http://schemas.microsoft.com/office/drawing/2014/chart" uri="{C3380CC4-5D6E-409C-BE32-E72D297353CC}">
                <c16:uniqueId val="{00000009-173A-AB43-A363-2ACA595802BC}"/>
              </c:ext>
            </c:extLst>
          </c:dPt>
          <c:dPt>
            <c:idx val="5"/>
            <c:bubble3D val="0"/>
            <c:spPr>
              <a:solidFill>
                <a:schemeClr val="accent6"/>
              </a:solidFill>
              <a:ln w="19050">
                <a:solidFill>
                  <a:schemeClr val="bg1"/>
                </a:solidFill>
              </a:ln>
              <a:effectLst/>
            </c:spPr>
            <c:extLst>
              <c:ext xmlns:c16="http://schemas.microsoft.com/office/drawing/2014/chart" uri="{C3380CC4-5D6E-409C-BE32-E72D297353CC}">
                <c16:uniqueId val="{0000000B-173A-AB43-A363-2ACA595802BC}"/>
              </c:ext>
            </c:extLst>
          </c:dPt>
          <c:dPt>
            <c:idx val="6"/>
            <c:bubble3D val="0"/>
            <c:spPr>
              <a:solidFill>
                <a:schemeClr val="accent1">
                  <a:lumMod val="60000"/>
                </a:schemeClr>
              </a:solidFill>
              <a:ln w="19050">
                <a:solidFill>
                  <a:schemeClr val="bg1"/>
                </a:solidFill>
              </a:ln>
              <a:effectLst/>
            </c:spPr>
            <c:extLst>
              <c:ext xmlns:c16="http://schemas.microsoft.com/office/drawing/2014/chart" uri="{C3380CC4-5D6E-409C-BE32-E72D297353CC}">
                <c16:uniqueId val="{0000000D-173A-AB43-A363-2ACA595802BC}"/>
              </c:ext>
            </c:extLst>
          </c:dPt>
          <c:dPt>
            <c:idx val="7"/>
            <c:bubble3D val="0"/>
            <c:spPr>
              <a:solidFill>
                <a:schemeClr val="accent2">
                  <a:lumMod val="60000"/>
                </a:schemeClr>
              </a:solidFill>
              <a:ln w="19050">
                <a:solidFill>
                  <a:schemeClr val="bg1"/>
                </a:solidFill>
              </a:ln>
              <a:effectLst/>
            </c:spPr>
            <c:extLst>
              <c:ext xmlns:c16="http://schemas.microsoft.com/office/drawing/2014/chart" uri="{C3380CC4-5D6E-409C-BE32-E72D297353CC}">
                <c16:uniqueId val="{0000000F-173A-AB43-A363-2ACA595802BC}"/>
              </c:ext>
            </c:extLst>
          </c:dPt>
          <c:dPt>
            <c:idx val="8"/>
            <c:bubble3D val="0"/>
            <c:spPr>
              <a:solidFill>
                <a:schemeClr val="accent3">
                  <a:lumMod val="60000"/>
                </a:schemeClr>
              </a:solidFill>
              <a:ln w="19050">
                <a:solidFill>
                  <a:schemeClr val="bg1"/>
                </a:solidFill>
              </a:ln>
              <a:effectLst/>
            </c:spPr>
            <c:extLst>
              <c:ext xmlns:c16="http://schemas.microsoft.com/office/drawing/2014/chart" uri="{C3380CC4-5D6E-409C-BE32-E72D297353CC}">
                <c16:uniqueId val="{00000011-173A-AB43-A363-2ACA595802BC}"/>
              </c:ext>
            </c:extLst>
          </c:dPt>
          <c:dPt>
            <c:idx val="9"/>
            <c:bubble3D val="0"/>
            <c:spPr>
              <a:solidFill>
                <a:schemeClr val="bg1"/>
              </a:solidFill>
              <a:ln w="19050">
                <a:solidFill>
                  <a:schemeClr val="bg1"/>
                </a:solidFill>
              </a:ln>
              <a:effectLst/>
            </c:spPr>
            <c:extLst>
              <c:ext xmlns:c16="http://schemas.microsoft.com/office/drawing/2014/chart" uri="{C3380CC4-5D6E-409C-BE32-E72D297353CC}">
                <c16:uniqueId val="{00000013-173A-AB43-A363-2ACA595802BC}"/>
              </c:ext>
            </c:extLst>
          </c:dPt>
          <c:dPt>
            <c:idx val="10"/>
            <c:bubble3D val="0"/>
            <c:spPr>
              <a:solidFill>
                <a:schemeClr val="bg1"/>
              </a:solidFill>
              <a:ln w="19050">
                <a:solidFill>
                  <a:schemeClr val="bg1"/>
                </a:solidFill>
              </a:ln>
              <a:effectLst/>
            </c:spPr>
            <c:extLst>
              <c:ext xmlns:c16="http://schemas.microsoft.com/office/drawing/2014/chart" uri="{C3380CC4-5D6E-409C-BE32-E72D297353CC}">
                <c16:uniqueId val="{00000015-173A-AB43-A363-2ACA595802BC}"/>
              </c:ext>
            </c:extLst>
          </c:dPt>
          <c:dPt>
            <c:idx val="11"/>
            <c:bubble3D val="0"/>
            <c:spPr>
              <a:solidFill>
                <a:schemeClr val="bg1"/>
              </a:solidFill>
              <a:ln w="19050">
                <a:solidFill>
                  <a:schemeClr val="bg1"/>
                </a:solidFill>
              </a:ln>
              <a:effectLst/>
            </c:spPr>
            <c:extLst>
              <c:ext xmlns:c16="http://schemas.microsoft.com/office/drawing/2014/chart" uri="{C3380CC4-5D6E-409C-BE32-E72D297353CC}">
                <c16:uniqueId val="{00000017-173A-AB43-A363-2ACA595802BC}"/>
              </c:ext>
            </c:extLst>
          </c:dPt>
          <c:dLbls>
            <c:dLbl>
              <c:idx val="0"/>
              <c:layout>
                <c:manualLayout>
                  <c:x val="-5.5844684358299805E-2"/>
                  <c:y val="8.1788084968908839E-2"/>
                </c:manualLayout>
              </c:layout>
              <c:tx>
                <c:rich>
                  <a:bodyPr/>
                  <a:lstStyle/>
                  <a:p>
                    <a:fld id="{57E86EC8-C8DB-A540-BC12-02297B50D155}" type="PERCENTAGE">
                      <a:rPr lang="en-US"/>
                      <a:pPr/>
                      <a:t>[PERCENTAGE]</a:t>
                    </a:fld>
                    <a:r>
                      <a:rPr lang="en-US" baseline="0"/>
                      <a:t> Nintentdo</a:t>
                    </a:r>
                  </a:p>
                </c:rich>
              </c:tx>
              <c:dLblPos val="bestFit"/>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173A-AB43-A363-2ACA595802BC}"/>
                </c:ext>
              </c:extLst>
            </c:dLbl>
            <c:dLbl>
              <c:idx val="1"/>
              <c:tx>
                <c:rich>
                  <a:bodyPr/>
                  <a:lstStyle/>
                  <a:p>
                    <a:fld id="{5CF9B60A-C3C7-3D40-8BC4-1EE13B968034}" type="PERCENTAGE">
                      <a:rPr lang="en-US"/>
                      <a:pPr/>
                      <a:t>[PERCENTAGE]</a:t>
                    </a:fld>
                    <a:r>
                      <a:rPr lang="en-US"/>
                      <a:t> Electronic Arts</a:t>
                    </a:r>
                  </a:p>
                </c:rich>
              </c:tx>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173A-AB43-A363-2ACA595802BC}"/>
                </c:ext>
              </c:extLst>
            </c:dLbl>
            <c:dLbl>
              <c:idx val="2"/>
              <c:layout>
                <c:manualLayout>
                  <c:x val="-5.7418140616486042E-2"/>
                  <c:y val="-6.149039200207683E-2"/>
                </c:manualLayout>
              </c:layout>
              <c:tx>
                <c:rich>
                  <a:bodyPr/>
                  <a:lstStyle/>
                  <a:p>
                    <a:fld id="{E7D51AD3-B248-CA42-B9ED-4AF62B0C4865}" type="PERCENTAGE">
                      <a:rPr lang="en-US"/>
                      <a:pPr/>
                      <a:t>[PERCENTAGE]</a:t>
                    </a:fld>
                    <a:r>
                      <a:rPr lang="en-US" baseline="0"/>
                      <a:t> Activision</a:t>
                    </a:r>
                  </a:p>
                </c:rich>
              </c:tx>
              <c:dLblPos val="bestFit"/>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173A-AB43-A363-2ACA595802BC}"/>
                </c:ext>
              </c:extLst>
            </c:dLbl>
            <c:dLbl>
              <c:idx val="3"/>
              <c:tx>
                <c:rich>
                  <a:bodyPr/>
                  <a:lstStyle/>
                  <a:p>
                    <a:fld id="{583F7BC9-3B19-CD40-9DCC-308361C25CC8}" type="PERCENTAGE">
                      <a:rPr lang="en-US"/>
                      <a:pPr/>
                      <a:t>[PERCENTAGE]</a:t>
                    </a:fld>
                    <a:r>
                      <a:rPr lang="en-US"/>
                      <a:t> Sony</a:t>
                    </a:r>
                  </a:p>
                </c:rich>
              </c:tx>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173A-AB43-A363-2ACA595802BC}"/>
                </c:ext>
              </c:extLst>
            </c:dLbl>
            <c:dLbl>
              <c:idx val="4"/>
              <c:tx>
                <c:rich>
                  <a:bodyPr/>
                  <a:lstStyle/>
                  <a:p>
                    <a:fld id="{B251292C-C5BF-C34F-AEC5-8F5862CCE362}" type="PERCENTAGE">
                      <a:rPr lang="en-US"/>
                      <a:pPr/>
                      <a:t>[PERCENTAGE]</a:t>
                    </a:fld>
                    <a:r>
                      <a:rPr lang="en-US"/>
                      <a:t> Ubisoft</a:t>
                    </a:r>
                  </a:p>
                </c:rich>
              </c:tx>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173A-AB43-A363-2ACA595802BC}"/>
                </c:ext>
              </c:extLst>
            </c:dLbl>
            <c:dLbl>
              <c:idx val="5"/>
              <c:tx>
                <c:rich>
                  <a:bodyPr/>
                  <a:lstStyle/>
                  <a:p>
                    <a:fld id="{E6BF75D1-C809-764F-A8C3-AAF3427DD2E8}" type="PERCENTAGE">
                      <a:rPr lang="en-US"/>
                      <a:pPr/>
                      <a:t>[PERCENTAGE]</a:t>
                    </a:fld>
                    <a:r>
                      <a:rPr lang="en-US"/>
                      <a:t> THQ</a:t>
                    </a:r>
                  </a:p>
                </c:rich>
              </c:tx>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B-173A-AB43-A363-2ACA595802BC}"/>
                </c:ext>
              </c:extLst>
            </c:dLbl>
            <c:dLbl>
              <c:idx val="6"/>
              <c:tx>
                <c:rich>
                  <a:bodyPr/>
                  <a:lstStyle/>
                  <a:p>
                    <a:fld id="{31FEB1D1-593F-D043-8C6E-F3E085378689}" type="PERCENTAGE">
                      <a:rPr lang="en-US"/>
                      <a:pPr/>
                      <a:t>[PERCENTAGE]</a:t>
                    </a:fld>
                    <a:r>
                      <a:rPr lang="en-US"/>
                      <a:t> Konami </a:t>
                    </a:r>
                  </a:p>
                  <a:p>
                    <a:r>
                      <a:rPr lang="en-US"/>
                      <a:t>Digital </a:t>
                    </a:r>
                  </a:p>
                </c:rich>
              </c:tx>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D-173A-AB43-A363-2ACA595802BC}"/>
                </c:ext>
              </c:extLst>
            </c:dLbl>
            <c:dLbl>
              <c:idx val="7"/>
              <c:tx>
                <c:rich>
                  <a:bodyPr/>
                  <a:lstStyle/>
                  <a:p>
                    <a:fld id="{22EF319D-031F-0A41-9CF6-A795CB602362}" type="PERCENTAGE">
                      <a:rPr lang="en-US"/>
                      <a:pPr/>
                      <a:t>[PERCENTAGE]</a:t>
                    </a:fld>
                    <a:r>
                      <a:rPr lang="en-US"/>
                      <a:t> Sega</a:t>
                    </a:r>
                  </a:p>
                </c:rich>
              </c:tx>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F-173A-AB43-A363-2ACA595802BC}"/>
                </c:ext>
              </c:extLst>
            </c:dLbl>
            <c:dLbl>
              <c:idx val="8"/>
              <c:tx>
                <c:rich>
                  <a:bodyPr/>
                  <a:lstStyle/>
                  <a:p>
                    <a:fld id="{FA58D418-3E9A-9148-9FBF-B27E7B8250D6}" type="PERCENTAGE">
                      <a:rPr lang="en-US"/>
                      <a:pPr/>
                      <a:t>[PERCENTAGE]</a:t>
                    </a:fld>
                    <a:r>
                      <a:rPr lang="en-US"/>
                      <a:t> Namco</a:t>
                    </a:r>
                  </a:p>
                  <a:p>
                    <a:r>
                      <a:rPr lang="en-US"/>
                      <a:t>Bandai</a:t>
                    </a:r>
                  </a:p>
                </c:rich>
              </c:tx>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1-173A-AB43-A363-2ACA595802BC}"/>
                </c:ext>
              </c:extLst>
            </c:dLbl>
            <c:dLbl>
              <c:idx val="9"/>
              <c:layout>
                <c:manualLayout>
                  <c:x val="0.15061619389626507"/>
                  <c:y val="-0.10002074429789942"/>
                </c:manualLayout>
              </c:layout>
              <c:tx>
                <c:rich>
                  <a:bodyPr/>
                  <a:lstStyle/>
                  <a:p>
                    <a:r>
                      <a:rPr lang="en-US" dirty="0"/>
                      <a:t>34% Misc.</a:t>
                    </a:r>
                    <a:r>
                      <a:rPr lang="en-US" baseline="0" dirty="0"/>
                      <a:t> Publishers</a:t>
                    </a:r>
                    <a:endParaRPr lang="en-US" dirty="0"/>
                  </a:p>
                </c:rich>
              </c:tx>
              <c:dLblPos val="bestFit"/>
              <c:showLegendKey val="0"/>
              <c:showVal val="0"/>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13-173A-AB43-A363-2ACA595802BC}"/>
                </c:ext>
              </c:extLst>
            </c:dLbl>
            <c:dLbl>
              <c:idx val="10"/>
              <c:delete val="1"/>
              <c:extLst>
                <c:ext xmlns:c15="http://schemas.microsoft.com/office/drawing/2012/chart" uri="{CE6537A1-D6FC-4f65-9D91-7224C49458BB}"/>
                <c:ext xmlns:c16="http://schemas.microsoft.com/office/drawing/2014/chart" uri="{C3380CC4-5D6E-409C-BE32-E72D297353CC}">
                  <c16:uniqueId val="{00000015-173A-AB43-A363-2ACA595802BC}"/>
                </c:ext>
              </c:extLst>
            </c:dLbl>
            <c:dLbl>
              <c:idx val="11"/>
              <c:delete val="1"/>
              <c:extLst>
                <c:ext xmlns:c15="http://schemas.microsoft.com/office/drawing/2012/chart" uri="{CE6537A1-D6FC-4f65-9D91-7224C49458BB}"/>
                <c:ext xmlns:c16="http://schemas.microsoft.com/office/drawing/2014/chart" uri="{C3380CC4-5D6E-409C-BE32-E72D297353CC}">
                  <c16:uniqueId val="{00000017-173A-AB43-A363-2ACA595802BC}"/>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multiLvlStrRef>
              <c:f>'Final (Publishers by Sales) (2)'!$A$5:$A$18</c:f>
              <c:multiLvlStrCache>
                <c:ptCount val="12"/>
                <c:lvl>
                  <c:pt idx="0">
                    <c:v>Nintendo</c:v>
                  </c:pt>
                  <c:pt idx="1">
                    <c:v>Electronic Arts</c:v>
                  </c:pt>
                  <c:pt idx="2">
                    <c:v>Activision</c:v>
                  </c:pt>
                  <c:pt idx="3">
                    <c:v>Sony Computer Entertainment</c:v>
                  </c:pt>
                  <c:pt idx="4">
                    <c:v>Ubisoft</c:v>
                  </c:pt>
                  <c:pt idx="5">
                    <c:v>THQ</c:v>
                  </c:pt>
                  <c:pt idx="6">
                    <c:v>Konami Digital Entertainment</c:v>
                  </c:pt>
                  <c:pt idx="7">
                    <c:v>Sega</c:v>
                  </c:pt>
                  <c:pt idx="8">
                    <c:v>Namco Bandai Games</c:v>
                  </c:pt>
                </c:lvl>
                <c:lvl>
                  <c:pt idx="0">
                    <c:v>Large Scale Publishers (Over 500 Game Titles)</c:v>
                  </c:pt>
                  <c:pt idx="9">
                    <c:v>Mid Scale Publishers (101 - 500 Game Titles)</c:v>
                  </c:pt>
                  <c:pt idx="10">
                    <c:v>Small Scale Publishers (10 - 100 Game Titles)</c:v>
                  </c:pt>
                  <c:pt idx="11">
                    <c:v>Publishers with less than 10 Game Titles</c:v>
                  </c:pt>
                </c:lvl>
              </c:multiLvlStrCache>
            </c:multiLvlStrRef>
          </c:cat>
          <c:val>
            <c:numRef>
              <c:f>'Final (Publishers by Sales) (2)'!$B$5:$B$18</c:f>
              <c:numCache>
                <c:formatCode>0.00</c:formatCode>
                <c:ptCount val="12"/>
                <c:pt idx="0">
                  <c:v>1784.4299999999982</c:v>
                </c:pt>
                <c:pt idx="1">
                  <c:v>1093.389999999996</c:v>
                </c:pt>
                <c:pt idx="2">
                  <c:v>721.40999999999815</c:v>
                </c:pt>
                <c:pt idx="3">
                  <c:v>607.27999999999884</c:v>
                </c:pt>
                <c:pt idx="4">
                  <c:v>473.19999999999931</c:v>
                </c:pt>
                <c:pt idx="5">
                  <c:v>340.43999999999943</c:v>
                </c:pt>
                <c:pt idx="6">
                  <c:v>278.47999999999797</c:v>
                </c:pt>
                <c:pt idx="7">
                  <c:v>270.65999999999929</c:v>
                </c:pt>
                <c:pt idx="8">
                  <c:v>253.65000000000086</c:v>
                </c:pt>
                <c:pt idx="9">
                  <c:v>1936.8799999999537</c:v>
                </c:pt>
                <c:pt idx="10">
                  <c:v>856.56999999997674</c:v>
                </c:pt>
                <c:pt idx="11">
                  <c:v>206.58000000000146</c:v>
                </c:pt>
              </c:numCache>
            </c:numRef>
          </c:val>
          <c:extLst>
            <c:ext xmlns:c16="http://schemas.microsoft.com/office/drawing/2014/chart" uri="{C3380CC4-5D6E-409C-BE32-E72D297353CC}">
              <c16:uniqueId val="{00000018-173A-AB43-A363-2ACA595802BC}"/>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[1.5 Grouping &amp; Summarizing data.vgsales_clean - M.Gamache.xlsx]Final (Platform)!PivotTable6</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Platform Sales</a:t>
            </a:r>
            <a:r>
              <a:rPr lang="en-US" baseline="0"/>
              <a:t> by Sum of Global Sales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'Final (Platform)'!$B$3</c:f>
              <c:strCache>
                <c:ptCount val="1"/>
                <c:pt idx="0">
                  <c:v>Total</c:v>
                </c:pt>
              </c:strCache>
            </c:strRef>
          </c:tx>
          <c:spPr>
            <a:solidFill>
              <a:schemeClr val="tx2">
                <a:lumMod val="75000"/>
                <a:lumOff val="25000"/>
              </a:schemeClr>
            </a:solidFill>
            <a:ln>
              <a:noFill/>
            </a:ln>
            <a:effectLst/>
          </c:spPr>
          <c:invertIfNegative val="0"/>
          <c:cat>
            <c:strRef>
              <c:f>'Final (Platform)'!$A$4:$A$28</c:f>
              <c:strCache>
                <c:ptCount val="24"/>
                <c:pt idx="0">
                  <c:v>PS2</c:v>
                </c:pt>
                <c:pt idx="1">
                  <c:v>X360</c:v>
                </c:pt>
                <c:pt idx="2">
                  <c:v>PS3</c:v>
                </c:pt>
                <c:pt idx="3">
                  <c:v>Wii</c:v>
                </c:pt>
                <c:pt idx="4">
                  <c:v>DS</c:v>
                </c:pt>
                <c:pt idx="5">
                  <c:v>PS</c:v>
                </c:pt>
                <c:pt idx="6">
                  <c:v>GBA</c:v>
                </c:pt>
                <c:pt idx="7">
                  <c:v>PSP</c:v>
                </c:pt>
                <c:pt idx="8">
                  <c:v>PS4</c:v>
                </c:pt>
                <c:pt idx="9">
                  <c:v>PC</c:v>
                </c:pt>
                <c:pt idx="10">
                  <c:v>GB</c:v>
                </c:pt>
                <c:pt idx="11">
                  <c:v>XB</c:v>
                </c:pt>
                <c:pt idx="12">
                  <c:v>NES</c:v>
                </c:pt>
                <c:pt idx="13">
                  <c:v>3DS</c:v>
                </c:pt>
                <c:pt idx="14">
                  <c:v>N64</c:v>
                </c:pt>
                <c:pt idx="15">
                  <c:v>SNES</c:v>
                </c:pt>
                <c:pt idx="16">
                  <c:v>GC</c:v>
                </c:pt>
                <c:pt idx="17">
                  <c:v>XOne</c:v>
                </c:pt>
                <c:pt idx="18">
                  <c:v>2600</c:v>
                </c:pt>
                <c:pt idx="19">
                  <c:v>WiiU</c:v>
                </c:pt>
                <c:pt idx="20">
                  <c:v>PSV</c:v>
                </c:pt>
                <c:pt idx="21">
                  <c:v>SAT</c:v>
                </c:pt>
                <c:pt idx="22">
                  <c:v>GEN</c:v>
                </c:pt>
                <c:pt idx="23">
                  <c:v>DC</c:v>
                </c:pt>
              </c:strCache>
            </c:strRef>
          </c:cat>
          <c:val>
            <c:numRef>
              <c:f>'Final (Platform)'!$B$4:$B$28</c:f>
              <c:numCache>
                <c:formatCode>0.00</c:formatCode>
                <c:ptCount val="24"/>
                <c:pt idx="0">
                  <c:v>1233.3099999999838</c:v>
                </c:pt>
                <c:pt idx="1">
                  <c:v>970.10999999999933</c:v>
                </c:pt>
                <c:pt idx="2">
                  <c:v>949.2999999999987</c:v>
                </c:pt>
                <c:pt idx="3">
                  <c:v>909.70999999999765</c:v>
                </c:pt>
                <c:pt idx="4">
                  <c:v>819.41999999998779</c:v>
                </c:pt>
                <c:pt idx="5">
                  <c:v>727.28999999999724</c:v>
                </c:pt>
                <c:pt idx="6">
                  <c:v>313.55999999999813</c:v>
                </c:pt>
                <c:pt idx="7">
                  <c:v>292.50999999999482</c:v>
                </c:pt>
                <c:pt idx="8">
                  <c:v>278.01999999999941</c:v>
                </c:pt>
                <c:pt idx="9">
                  <c:v>255.05000000000106</c:v>
                </c:pt>
                <c:pt idx="10">
                  <c:v>254.41999999999987</c:v>
                </c:pt>
                <c:pt idx="11">
                  <c:v>252.09000000000069</c:v>
                </c:pt>
                <c:pt idx="12">
                  <c:v>251.06999999999988</c:v>
                </c:pt>
                <c:pt idx="13">
                  <c:v>246.28000000000006</c:v>
                </c:pt>
                <c:pt idx="14">
                  <c:v>218.20999999999987</c:v>
                </c:pt>
                <c:pt idx="15">
                  <c:v>200.05000000000024</c:v>
                </c:pt>
                <c:pt idx="16">
                  <c:v>197.09000000000069</c:v>
                </c:pt>
                <c:pt idx="17">
                  <c:v>141.06000000000003</c:v>
                </c:pt>
                <c:pt idx="18">
                  <c:v>86.57000000000005</c:v>
                </c:pt>
                <c:pt idx="19">
                  <c:v>81.860000000000056</c:v>
                </c:pt>
                <c:pt idx="20">
                  <c:v>61.510000000000069</c:v>
                </c:pt>
                <c:pt idx="21">
                  <c:v>33.590000000000018</c:v>
                </c:pt>
                <c:pt idx="22">
                  <c:v>28.360000000000003</c:v>
                </c:pt>
                <c:pt idx="23">
                  <c:v>16.47</c:v>
                </c:pt>
              </c:numCache>
            </c:numRef>
          </c:val>
          <c:extLst>
            <c:ext xmlns:c16="http://schemas.microsoft.com/office/drawing/2014/chart" uri="{C3380CC4-5D6E-409C-BE32-E72D297353CC}">
              <c16:uniqueId val="{00000000-A8FB-AA42-AD51-8115F2CDF2E5}"/>
            </c:ext>
          </c:extLst>
        </c:ser>
        <c:dLbls>
          <c:showLegendKey val="0"/>
          <c:showVal val="0"/>
          <c:showCatName val="0"/>
          <c:showSerName val="0"/>
          <c:showPercent val="0"/>
          <c:showBubbleSize val="0"/>
        </c:dLbls>
        <c:gapWidth val="219"/>
        <c:axId val="1354430975"/>
        <c:axId val="1403105823"/>
      </c:barChart>
      <c:valAx>
        <c:axId val="140310582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Video Game Units Sold (Millions)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4430975"/>
        <c:crosses val="autoZero"/>
        <c:crossBetween val="between"/>
      </c:valAx>
      <c:catAx>
        <c:axId val="135443097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Platform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3105823"/>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[1.5 Grouping &amp; Summarizing data.vgsales_clean - M.Gamache.xlsx]Final (Platform) (2)!PivotTable6</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Current Platform Sales</a:t>
            </a:r>
            <a:r>
              <a:rPr lang="en-US" baseline="0"/>
              <a:t> by Regional Market</a:t>
            </a:r>
          </a:p>
          <a:p>
            <a:pPr>
              <a:defRPr/>
            </a:pPr>
            <a:r>
              <a:rPr lang="en-US" sz="900" baseline="0"/>
              <a:t>2014-2016</a:t>
            </a:r>
            <a:endParaRPr lang="en-US" sz="90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percentStacked"/>
        <c:varyColors val="0"/>
        <c:ser>
          <c:idx val="0"/>
          <c:order val="0"/>
          <c:tx>
            <c:strRef>
              <c:f>'Final (Platform) (2)'!$B$3</c:f>
              <c:strCache>
                <c:ptCount val="1"/>
                <c:pt idx="0">
                  <c:v>Sum of NA_Sales</c:v>
                </c:pt>
              </c:strCache>
            </c:strRef>
          </c:tx>
          <c:spPr>
            <a:solidFill>
              <a:schemeClr val="accent6">
                <a:lumMod val="50000"/>
              </a:schemeClr>
            </a:solidFill>
            <a:ln>
              <a:noFill/>
            </a:ln>
            <a:effectLst/>
          </c:spPr>
          <c:invertIfNegative val="0"/>
          <c:cat>
            <c:strRef>
              <c:f>'Final (Platform) (2)'!$A$4:$A$15</c:f>
              <c:strCache>
                <c:ptCount val="11"/>
                <c:pt idx="0">
                  <c:v>XOne</c:v>
                </c:pt>
                <c:pt idx="1">
                  <c:v>X360</c:v>
                </c:pt>
                <c:pt idx="2">
                  <c:v>WiiU</c:v>
                </c:pt>
                <c:pt idx="3">
                  <c:v>Wii</c:v>
                </c:pt>
                <c:pt idx="4">
                  <c:v>PSV</c:v>
                </c:pt>
                <c:pt idx="5">
                  <c:v>PSP</c:v>
                </c:pt>
                <c:pt idx="6">
                  <c:v>PS4</c:v>
                </c:pt>
                <c:pt idx="7">
                  <c:v>PS3</c:v>
                </c:pt>
                <c:pt idx="8">
                  <c:v>PC</c:v>
                </c:pt>
                <c:pt idx="9">
                  <c:v>DS</c:v>
                </c:pt>
                <c:pt idx="10">
                  <c:v>3DS</c:v>
                </c:pt>
              </c:strCache>
            </c:strRef>
          </c:cat>
          <c:val>
            <c:numRef>
              <c:f>'Final (Platform) (2)'!$B$4:$B$15</c:f>
              <c:numCache>
                <c:formatCode>0.00</c:formatCode>
                <c:ptCount val="11"/>
                <c:pt idx="0">
                  <c:v>71.389999999999958</c:v>
                </c:pt>
                <c:pt idx="1">
                  <c:v>27.560000000000006</c:v>
                </c:pt>
                <c:pt idx="2">
                  <c:v>19.039999999999992</c:v>
                </c:pt>
                <c:pt idx="3">
                  <c:v>2.39</c:v>
                </c:pt>
                <c:pt idx="4">
                  <c:v>3.9400000000000004</c:v>
                </c:pt>
                <c:pt idx="5">
                  <c:v>0</c:v>
                </c:pt>
                <c:pt idx="6">
                  <c:v>86.710000000000008</c:v>
                </c:pt>
                <c:pt idx="7">
                  <c:v>21.27999999999999</c:v>
                </c:pt>
                <c:pt idx="8">
                  <c:v>6.4400000000000031</c:v>
                </c:pt>
                <c:pt idx="9">
                  <c:v>0.02</c:v>
                </c:pt>
                <c:pt idx="10">
                  <c:v>18.679999999999996</c:v>
                </c:pt>
              </c:numCache>
            </c:numRef>
          </c:val>
          <c:extLst>
            <c:ext xmlns:c16="http://schemas.microsoft.com/office/drawing/2014/chart" uri="{C3380CC4-5D6E-409C-BE32-E72D297353CC}">
              <c16:uniqueId val="{00000000-8705-A74B-9FAA-2327568A206F}"/>
            </c:ext>
          </c:extLst>
        </c:ser>
        <c:ser>
          <c:idx val="1"/>
          <c:order val="1"/>
          <c:tx>
            <c:strRef>
              <c:f>'Final (Platform) (2)'!$C$3</c:f>
              <c:strCache>
                <c:ptCount val="1"/>
                <c:pt idx="0">
                  <c:v>Sum of EU_Sales</c:v>
                </c:pt>
              </c:strCache>
            </c:strRef>
          </c:tx>
          <c:spPr>
            <a:solidFill>
              <a:schemeClr val="accent4"/>
            </a:solidFill>
            <a:ln>
              <a:noFill/>
            </a:ln>
            <a:effectLst/>
          </c:spPr>
          <c:invertIfNegative val="0"/>
          <c:cat>
            <c:strRef>
              <c:f>'Final (Platform) (2)'!$A$4:$A$15</c:f>
              <c:strCache>
                <c:ptCount val="11"/>
                <c:pt idx="0">
                  <c:v>XOne</c:v>
                </c:pt>
                <c:pt idx="1">
                  <c:v>X360</c:v>
                </c:pt>
                <c:pt idx="2">
                  <c:v>WiiU</c:v>
                </c:pt>
                <c:pt idx="3">
                  <c:v>Wii</c:v>
                </c:pt>
                <c:pt idx="4">
                  <c:v>PSV</c:v>
                </c:pt>
                <c:pt idx="5">
                  <c:v>PSP</c:v>
                </c:pt>
                <c:pt idx="6">
                  <c:v>PS4</c:v>
                </c:pt>
                <c:pt idx="7">
                  <c:v>PS3</c:v>
                </c:pt>
                <c:pt idx="8">
                  <c:v>PC</c:v>
                </c:pt>
                <c:pt idx="9">
                  <c:v>DS</c:v>
                </c:pt>
                <c:pt idx="10">
                  <c:v>3DS</c:v>
                </c:pt>
              </c:strCache>
            </c:strRef>
          </c:cat>
          <c:val>
            <c:numRef>
              <c:f>'Final (Platform) (2)'!$C$4:$C$15</c:f>
              <c:numCache>
                <c:formatCode>0.00</c:formatCode>
                <c:ptCount val="11"/>
                <c:pt idx="0">
                  <c:v>40.359999999999985</c:v>
                </c:pt>
                <c:pt idx="1">
                  <c:v>18.249999999999996</c:v>
                </c:pt>
                <c:pt idx="2">
                  <c:v>12.379999999999995</c:v>
                </c:pt>
                <c:pt idx="3">
                  <c:v>3.1199999999999997</c:v>
                </c:pt>
                <c:pt idx="4">
                  <c:v>5.0599999999999987</c:v>
                </c:pt>
                <c:pt idx="5">
                  <c:v>0</c:v>
                </c:pt>
                <c:pt idx="6">
                  <c:v>112.70999999999992</c:v>
                </c:pt>
                <c:pt idx="7">
                  <c:v>28.79999999999999</c:v>
                </c:pt>
                <c:pt idx="8">
                  <c:v>15.489999999999997</c:v>
                </c:pt>
                <c:pt idx="9">
                  <c:v>0</c:v>
                </c:pt>
                <c:pt idx="10">
                  <c:v>13.949999999999998</c:v>
                </c:pt>
              </c:numCache>
            </c:numRef>
          </c:val>
          <c:extLst>
            <c:ext xmlns:c16="http://schemas.microsoft.com/office/drawing/2014/chart" uri="{C3380CC4-5D6E-409C-BE32-E72D297353CC}">
              <c16:uniqueId val="{00000001-8705-A74B-9FAA-2327568A206F}"/>
            </c:ext>
          </c:extLst>
        </c:ser>
        <c:ser>
          <c:idx val="2"/>
          <c:order val="2"/>
          <c:tx>
            <c:strRef>
              <c:f>'Final (Platform) (2)'!$D$3</c:f>
              <c:strCache>
                <c:ptCount val="1"/>
                <c:pt idx="0">
                  <c:v>Sum of JP_Sales</c:v>
                </c:pt>
              </c:strCache>
            </c:strRef>
          </c:tx>
          <c:spPr>
            <a:solidFill>
              <a:schemeClr val="accent5">
                <a:lumMod val="60000"/>
                <a:lumOff val="40000"/>
              </a:schemeClr>
            </a:solidFill>
            <a:ln>
              <a:noFill/>
            </a:ln>
            <a:effectLst/>
          </c:spPr>
          <c:invertIfNegative val="0"/>
          <c:cat>
            <c:strRef>
              <c:f>'Final (Platform) (2)'!$A$4:$A$15</c:f>
              <c:strCache>
                <c:ptCount val="11"/>
                <c:pt idx="0">
                  <c:v>XOne</c:v>
                </c:pt>
                <c:pt idx="1">
                  <c:v>X360</c:v>
                </c:pt>
                <c:pt idx="2">
                  <c:v>WiiU</c:v>
                </c:pt>
                <c:pt idx="3">
                  <c:v>Wii</c:v>
                </c:pt>
                <c:pt idx="4">
                  <c:v>PSV</c:v>
                </c:pt>
                <c:pt idx="5">
                  <c:v>PSP</c:v>
                </c:pt>
                <c:pt idx="6">
                  <c:v>PS4</c:v>
                </c:pt>
                <c:pt idx="7">
                  <c:v>PS3</c:v>
                </c:pt>
                <c:pt idx="8">
                  <c:v>PC</c:v>
                </c:pt>
                <c:pt idx="9">
                  <c:v>DS</c:v>
                </c:pt>
                <c:pt idx="10">
                  <c:v>3DS</c:v>
                </c:pt>
              </c:strCache>
            </c:strRef>
          </c:cat>
          <c:val>
            <c:numRef>
              <c:f>'Final (Platform) (2)'!$D$4:$D$15</c:f>
              <c:numCache>
                <c:formatCode>0.00</c:formatCode>
                <c:ptCount val="11"/>
                <c:pt idx="0">
                  <c:v>0.32000000000000006</c:v>
                </c:pt>
                <c:pt idx="1">
                  <c:v>0.08</c:v>
                </c:pt>
                <c:pt idx="2">
                  <c:v>7.1199999999999983</c:v>
                </c:pt>
                <c:pt idx="3">
                  <c:v>0</c:v>
                </c:pt>
                <c:pt idx="4">
                  <c:v>13.469999999999994</c:v>
                </c:pt>
                <c:pt idx="5">
                  <c:v>0.36</c:v>
                </c:pt>
                <c:pt idx="6">
                  <c:v>13.289999999999978</c:v>
                </c:pt>
                <c:pt idx="7">
                  <c:v>11.029999999999998</c:v>
                </c:pt>
                <c:pt idx="8">
                  <c:v>0</c:v>
                </c:pt>
                <c:pt idx="9">
                  <c:v>0</c:v>
                </c:pt>
                <c:pt idx="10">
                  <c:v>41.059999999999988</c:v>
                </c:pt>
              </c:numCache>
            </c:numRef>
          </c:val>
          <c:extLst>
            <c:ext xmlns:c16="http://schemas.microsoft.com/office/drawing/2014/chart" uri="{C3380CC4-5D6E-409C-BE32-E72D297353CC}">
              <c16:uniqueId val="{00000002-8705-A74B-9FAA-2327568A206F}"/>
            </c:ext>
          </c:extLst>
        </c:ser>
        <c:ser>
          <c:idx val="3"/>
          <c:order val="3"/>
          <c:tx>
            <c:strRef>
              <c:f>'Final (Platform) (2)'!$E$3</c:f>
              <c:strCache>
                <c:ptCount val="1"/>
                <c:pt idx="0">
                  <c:v>Sum of Other_Sales</c:v>
                </c:pt>
              </c:strCache>
            </c:strRef>
          </c:tx>
          <c:spPr>
            <a:solidFill>
              <a:schemeClr val="accent6"/>
            </a:solidFill>
            <a:ln>
              <a:noFill/>
            </a:ln>
            <a:effectLst/>
          </c:spPr>
          <c:invertIfNegative val="0"/>
          <c:cat>
            <c:strRef>
              <c:f>'Final (Platform) (2)'!$A$4:$A$15</c:f>
              <c:strCache>
                <c:ptCount val="11"/>
                <c:pt idx="0">
                  <c:v>XOne</c:v>
                </c:pt>
                <c:pt idx="1">
                  <c:v>X360</c:v>
                </c:pt>
                <c:pt idx="2">
                  <c:v>WiiU</c:v>
                </c:pt>
                <c:pt idx="3">
                  <c:v>Wii</c:v>
                </c:pt>
                <c:pt idx="4">
                  <c:v>PSV</c:v>
                </c:pt>
                <c:pt idx="5">
                  <c:v>PSP</c:v>
                </c:pt>
                <c:pt idx="6">
                  <c:v>PS4</c:v>
                </c:pt>
                <c:pt idx="7">
                  <c:v>PS3</c:v>
                </c:pt>
                <c:pt idx="8">
                  <c:v>PC</c:v>
                </c:pt>
                <c:pt idx="9">
                  <c:v>DS</c:v>
                </c:pt>
                <c:pt idx="10">
                  <c:v>3DS</c:v>
                </c:pt>
              </c:strCache>
            </c:strRef>
          </c:cat>
          <c:val>
            <c:numRef>
              <c:f>'Final (Platform) (2)'!$E$4:$E$15</c:f>
              <c:numCache>
                <c:formatCode>0.00</c:formatCode>
                <c:ptCount val="11"/>
                <c:pt idx="0">
                  <c:v>10.419999999999989</c:v>
                </c:pt>
                <c:pt idx="1">
                  <c:v>4.3899999999999988</c:v>
                </c:pt>
                <c:pt idx="2">
                  <c:v>3.6499999999999986</c:v>
                </c:pt>
                <c:pt idx="3">
                  <c:v>0.48</c:v>
                </c:pt>
                <c:pt idx="4">
                  <c:v>2.6300000000000012</c:v>
                </c:pt>
                <c:pt idx="5">
                  <c:v>0</c:v>
                </c:pt>
                <c:pt idx="6">
                  <c:v>40.61000000000007</c:v>
                </c:pt>
                <c:pt idx="7">
                  <c:v>10.61999999999999</c:v>
                </c:pt>
                <c:pt idx="8">
                  <c:v>2.0300000000000011</c:v>
                </c:pt>
                <c:pt idx="9">
                  <c:v>0</c:v>
                </c:pt>
                <c:pt idx="10">
                  <c:v>9.0899999999999732</c:v>
                </c:pt>
              </c:numCache>
            </c:numRef>
          </c:val>
          <c:extLst>
            <c:ext xmlns:c16="http://schemas.microsoft.com/office/drawing/2014/chart" uri="{C3380CC4-5D6E-409C-BE32-E72D297353CC}">
              <c16:uniqueId val="{00000003-8705-A74B-9FAA-2327568A206F}"/>
            </c:ext>
          </c:extLst>
        </c:ser>
        <c:dLbls>
          <c:showLegendKey val="0"/>
          <c:showVal val="0"/>
          <c:showCatName val="0"/>
          <c:showSerName val="0"/>
          <c:showPercent val="0"/>
          <c:showBubbleSize val="0"/>
        </c:dLbls>
        <c:gapWidth val="219"/>
        <c:overlap val="100"/>
        <c:axId val="1354430975"/>
        <c:axId val="1403105823"/>
      </c:barChart>
      <c:valAx>
        <c:axId val="140310582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aseline="0"/>
                  <a:t>Percentage of Video Game Units Sold</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4430975"/>
        <c:crosses val="autoZero"/>
        <c:crossBetween val="between"/>
      </c:valAx>
      <c:catAx>
        <c:axId val="135443097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Platform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3105823"/>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0.40022</cdr:x>
      <cdr:y>0</cdr:y>
    </cdr:from>
    <cdr:to>
      <cdr:x>0.65561</cdr:x>
      <cdr:y>0.18712</cdr:y>
    </cdr:to>
    <cdr:sp macro="" textlink="">
      <cdr:nvSpPr>
        <cdr:cNvPr id="2" name="TextBox 1">
          <a:extLst xmlns:a="http://schemas.openxmlformats.org/drawingml/2006/main">
            <a:ext uri="{FF2B5EF4-FFF2-40B4-BE49-F238E27FC236}">
              <a16:creationId xmlns:a16="http://schemas.microsoft.com/office/drawing/2014/main" id="{9CC2E68C-17EE-0569-9D03-0909D55E4A0C}"/>
            </a:ext>
          </a:extLst>
        </cdr:cNvPr>
        <cdr:cNvSpPr txBox="1"/>
      </cdr:nvSpPr>
      <cdr:spPr>
        <a:xfrm xmlns:a="http://schemas.openxmlformats.org/drawingml/2006/main">
          <a:off x="2783474" y="-332246"/>
          <a:ext cx="1776217" cy="113006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dirty="0">
              <a:solidFill>
                <a:schemeClr val="tx1"/>
              </a:solidFill>
            </a:rPr>
            <a:t>Proportion of Sales by Region</a:t>
          </a:r>
        </a:p>
      </cdr:txBody>
    </cdr:sp>
  </cdr:relSizeAnchor>
  <cdr:relSizeAnchor xmlns:cdr="http://schemas.openxmlformats.org/drawingml/2006/chartDrawing">
    <cdr:from>
      <cdr:x>0.34277</cdr:x>
      <cdr:y>0.83969</cdr:y>
    </cdr:from>
    <cdr:to>
      <cdr:x>0.45988</cdr:x>
      <cdr:y>1</cdr:y>
    </cdr:to>
    <cdr:sp macro="" textlink="">
      <cdr:nvSpPr>
        <cdr:cNvPr id="4" name="TextBox 3">
          <a:extLst xmlns:a="http://schemas.openxmlformats.org/drawingml/2006/main">
            <a:ext uri="{FF2B5EF4-FFF2-40B4-BE49-F238E27FC236}">
              <a16:creationId xmlns:a16="http://schemas.microsoft.com/office/drawing/2014/main" id="{97725BCA-5644-7417-CF16-C345C0F07318}"/>
            </a:ext>
          </a:extLst>
        </cdr:cNvPr>
        <cdr:cNvSpPr txBox="1"/>
      </cdr:nvSpPr>
      <cdr:spPr>
        <a:xfrm xmlns:a="http://schemas.openxmlformats.org/drawingml/2006/main">
          <a:off x="2676258" y="5632865"/>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0.45222</cdr:x>
      <cdr:y>0.8925</cdr:y>
    </cdr:from>
    <cdr:to>
      <cdr:x>0.56167</cdr:x>
      <cdr:y>1</cdr:y>
    </cdr:to>
    <cdr:sp macro="" textlink="">
      <cdr:nvSpPr>
        <cdr:cNvPr id="5" name="TextBox 4">
          <a:extLst xmlns:a="http://schemas.openxmlformats.org/drawingml/2006/main">
            <a:ext uri="{FF2B5EF4-FFF2-40B4-BE49-F238E27FC236}">
              <a16:creationId xmlns:a16="http://schemas.microsoft.com/office/drawing/2014/main" id="{72BF3917-F7CC-89F2-5F26-9192F3AF1631}"/>
            </a:ext>
          </a:extLst>
        </cdr:cNvPr>
        <cdr:cNvSpPr txBox="1"/>
      </cdr:nvSpPr>
      <cdr:spPr>
        <a:xfrm xmlns:a="http://schemas.openxmlformats.org/drawingml/2006/main">
          <a:off x="3530837" y="6701091"/>
          <a:ext cx="854580" cy="80710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0.49748</cdr:x>
      <cdr:y>0.95883</cdr:y>
    </cdr:from>
    <cdr:to>
      <cdr:x>0.61459</cdr:x>
      <cdr:y>1</cdr:y>
    </cdr:to>
    <cdr:sp macro="" textlink="">
      <cdr:nvSpPr>
        <cdr:cNvPr id="6" name="TextBox 5">
          <a:extLst xmlns:a="http://schemas.openxmlformats.org/drawingml/2006/main">
            <a:ext uri="{FF2B5EF4-FFF2-40B4-BE49-F238E27FC236}">
              <a16:creationId xmlns:a16="http://schemas.microsoft.com/office/drawing/2014/main" id="{03E625F1-97DB-A168-6F8D-7111D7E4A605}"/>
            </a:ext>
          </a:extLst>
        </cdr:cNvPr>
        <cdr:cNvSpPr txBox="1"/>
      </cdr:nvSpPr>
      <cdr:spPr>
        <a:xfrm xmlns:a="http://schemas.openxmlformats.org/drawingml/2006/main">
          <a:off x="3679035" y="5790635"/>
          <a:ext cx="866076" cy="24863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dirty="0">
              <a:solidFill>
                <a:schemeClr val="tx1"/>
              </a:solidFill>
            </a:rPr>
            <a:t>Year</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2815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90240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662784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09948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6551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11/15/22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7026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11/15/22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50629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34991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6164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47806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1757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2070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11/15/22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8841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11/15/22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340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11/15/22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1732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03829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11/15/22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819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11/15/22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625827355"/>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vgchartz.com/methodology.ph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3675F4-CB95-9C93-AA15-8CE85192AF57}"/>
              </a:ext>
            </a:extLst>
          </p:cNvPr>
          <p:cNvPicPr>
            <a:picLocks noChangeAspect="1"/>
          </p:cNvPicPr>
          <p:nvPr/>
        </p:nvPicPr>
        <p:blipFill rotWithShape="1">
          <a:blip r:embed="rId3">
            <a:alphaModFix amt="35000"/>
          </a:blip>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C7C4A1C2-14A0-7525-A845-8F150A1C9886}"/>
              </a:ext>
            </a:extLst>
          </p:cNvPr>
          <p:cNvSpPr>
            <a:spLocks noGrp="1"/>
          </p:cNvSpPr>
          <p:nvPr>
            <p:ph type="ctrTitle"/>
          </p:nvPr>
        </p:nvSpPr>
        <p:spPr>
          <a:xfrm>
            <a:off x="1370693" y="1769540"/>
            <a:ext cx="9440034" cy="1828801"/>
          </a:xfrm>
        </p:spPr>
        <p:txBody>
          <a:bodyPr>
            <a:normAutofit/>
          </a:bodyPr>
          <a:lstStyle/>
          <a:p>
            <a:r>
              <a:rPr lang="en-US" b="1" dirty="0"/>
              <a:t>Final Project Presentation</a:t>
            </a:r>
          </a:p>
        </p:txBody>
      </p:sp>
      <p:sp>
        <p:nvSpPr>
          <p:cNvPr id="3" name="Subtitle 2">
            <a:extLst>
              <a:ext uri="{FF2B5EF4-FFF2-40B4-BE49-F238E27FC236}">
                <a16:creationId xmlns:a16="http://schemas.microsoft.com/office/drawing/2014/main" id="{110DD7C1-BEDB-BDB4-4761-9121FD050EDA}"/>
              </a:ext>
            </a:extLst>
          </p:cNvPr>
          <p:cNvSpPr>
            <a:spLocks noGrp="1"/>
          </p:cNvSpPr>
          <p:nvPr>
            <p:ph type="subTitle" idx="1"/>
          </p:nvPr>
        </p:nvSpPr>
        <p:spPr>
          <a:xfrm>
            <a:off x="1370693" y="3773489"/>
            <a:ext cx="9440034" cy="1424676"/>
          </a:xfrm>
        </p:spPr>
        <p:txBody>
          <a:bodyPr>
            <a:normAutofit fontScale="92500" lnSpcReduction="10000"/>
          </a:bodyPr>
          <a:lstStyle/>
          <a:p>
            <a:r>
              <a:rPr lang="en-US" sz="2800" dirty="0"/>
              <a:t>Video Game Sales Analysis for </a:t>
            </a:r>
            <a:r>
              <a:rPr lang="en-US" sz="2800" dirty="0" err="1"/>
              <a:t>GameCo</a:t>
            </a:r>
            <a:endParaRPr lang="en-US" sz="2800" dirty="0"/>
          </a:p>
          <a:p>
            <a:endParaRPr lang="en-US" dirty="0"/>
          </a:p>
          <a:p>
            <a:r>
              <a:rPr lang="en-US" sz="2100" dirty="0"/>
              <a:t>Maddie Gamache</a:t>
            </a:r>
          </a:p>
        </p:txBody>
      </p:sp>
    </p:spTree>
    <p:extLst>
      <p:ext uri="{BB962C8B-B14F-4D97-AF65-F5344CB8AC3E}">
        <p14:creationId xmlns:p14="http://schemas.microsoft.com/office/powerpoint/2010/main" val="4136082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98602-8222-4260-7EDC-0227236A9C6D}"/>
              </a:ext>
            </a:extLst>
          </p:cNvPr>
          <p:cNvSpPr>
            <a:spLocks noGrp="1"/>
          </p:cNvSpPr>
          <p:nvPr>
            <p:ph type="title"/>
          </p:nvPr>
        </p:nvSpPr>
        <p:spPr>
          <a:xfrm>
            <a:off x="913795" y="273935"/>
            <a:ext cx="10353762" cy="1257300"/>
          </a:xfrm>
        </p:spPr>
        <p:txBody>
          <a:bodyPr>
            <a:normAutofit/>
          </a:bodyPr>
          <a:lstStyle/>
          <a:p>
            <a:r>
              <a:rPr lang="en-US"/>
              <a:t>Publisher Trends Cont.</a:t>
            </a:r>
            <a:br>
              <a:rPr lang="en-US"/>
            </a:br>
            <a:r>
              <a:rPr lang="en-US" sz="1600"/>
              <a:t>Who are our biggest competitors?</a:t>
            </a:r>
            <a:endParaRPr lang="en-US" dirty="0"/>
          </a:p>
        </p:txBody>
      </p:sp>
      <p:graphicFrame>
        <p:nvGraphicFramePr>
          <p:cNvPr id="4" name="Content Placeholder 3">
            <a:extLst>
              <a:ext uri="{FF2B5EF4-FFF2-40B4-BE49-F238E27FC236}">
                <a16:creationId xmlns:a16="http://schemas.microsoft.com/office/drawing/2014/main" id="{88727F51-073A-9A40-BF38-536DB7ABF5F6}"/>
              </a:ext>
            </a:extLst>
          </p:cNvPr>
          <p:cNvGraphicFramePr>
            <a:graphicFrameLocks noGrp="1"/>
          </p:cNvGraphicFramePr>
          <p:nvPr>
            <p:ph idx="1"/>
            <p:extLst>
              <p:ext uri="{D42A27DB-BD31-4B8C-83A1-F6EECF244321}">
                <p14:modId xmlns:p14="http://schemas.microsoft.com/office/powerpoint/2010/main" val="1182630465"/>
              </p:ext>
            </p:extLst>
          </p:nvPr>
        </p:nvGraphicFramePr>
        <p:xfrm>
          <a:off x="-1623060" y="1531235"/>
          <a:ext cx="9105900" cy="532676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CBFC42F6-8E3C-0159-A9A3-D9BE660E4A19}"/>
              </a:ext>
            </a:extLst>
          </p:cNvPr>
          <p:cNvSpPr txBox="1"/>
          <p:nvPr/>
        </p:nvSpPr>
        <p:spPr>
          <a:xfrm>
            <a:off x="5925937" y="2259449"/>
            <a:ext cx="5280660" cy="3077766"/>
          </a:xfrm>
          <a:prstGeom prst="rect">
            <a:avLst/>
          </a:prstGeom>
          <a:noFill/>
        </p:spPr>
        <p:txBody>
          <a:bodyPr wrap="square" rtlCol="0">
            <a:spAutoFit/>
          </a:bodyPr>
          <a:lstStyle/>
          <a:p>
            <a:r>
              <a:rPr lang="en-US" b="1" dirty="0"/>
              <a:t>Findings</a:t>
            </a:r>
            <a:r>
              <a:rPr lang="en-US" dirty="0"/>
              <a:t>:</a:t>
            </a:r>
          </a:p>
          <a:p>
            <a:pPr marL="285750" indent="-285750">
              <a:buFont typeface="Arial" panose="020B0604020202020204" pitchFamily="34" charset="0"/>
              <a:buChar char="•"/>
            </a:pPr>
            <a:r>
              <a:rPr lang="en-US" sz="1600" dirty="0"/>
              <a:t>There are only 9 Publishers who make up 66% of Global Sales and are responsible for 47% of all game titles on the market</a:t>
            </a:r>
          </a:p>
          <a:p>
            <a:pPr marL="742950" lvl="1" indent="-285750">
              <a:buFont typeface="Arial" panose="020B0604020202020204" pitchFamily="34" charset="0"/>
              <a:buChar char="•"/>
            </a:pPr>
            <a:r>
              <a:rPr lang="en-US" sz="1600" dirty="0"/>
              <a:t>Nintendo, Electronic Arts, Activision, Sony, Ubisoft, THQ, Konami Digital Entertainment, Sega, Namco Bandai Games</a:t>
            </a:r>
          </a:p>
          <a:p>
            <a:pPr marL="285750" indent="-285750">
              <a:buFont typeface="Arial" panose="020B0604020202020204" pitchFamily="34" charset="0"/>
              <a:buChar char="•"/>
            </a:pPr>
            <a:r>
              <a:rPr lang="en-US" sz="1600" dirty="0"/>
              <a:t>Nintendo is the dominate sales leader and owns 20% of the market by global sales </a:t>
            </a:r>
          </a:p>
          <a:p>
            <a:pPr marL="285750" indent="-285750">
              <a:buFont typeface="Arial" panose="020B0604020202020204" pitchFamily="34" charset="0"/>
              <a:buChar char="•"/>
            </a:pPr>
            <a:r>
              <a:rPr lang="en-US" sz="1600" dirty="0"/>
              <a:t>Electronic Arts follows Nintendo when ranked by sales, but they have published the most games at 1339 game titles (equivalent to 8% of total game titles)</a:t>
            </a:r>
          </a:p>
        </p:txBody>
      </p:sp>
      <p:sp>
        <p:nvSpPr>
          <p:cNvPr id="7" name="TextBox 6">
            <a:extLst>
              <a:ext uri="{FF2B5EF4-FFF2-40B4-BE49-F238E27FC236}">
                <a16:creationId xmlns:a16="http://schemas.microsoft.com/office/drawing/2014/main" id="{566ABD95-498C-7EDF-1CE6-0088907D1D0F}"/>
              </a:ext>
            </a:extLst>
          </p:cNvPr>
          <p:cNvSpPr txBox="1"/>
          <p:nvPr/>
        </p:nvSpPr>
        <p:spPr>
          <a:xfrm>
            <a:off x="4617720" y="6051619"/>
            <a:ext cx="2205990" cy="646331"/>
          </a:xfrm>
          <a:prstGeom prst="rect">
            <a:avLst/>
          </a:prstGeom>
          <a:noFill/>
        </p:spPr>
        <p:txBody>
          <a:bodyPr wrap="square" rtlCol="0">
            <a:spAutoFit/>
          </a:bodyPr>
          <a:lstStyle/>
          <a:p>
            <a:r>
              <a:rPr lang="en-US" sz="1200" dirty="0"/>
              <a:t>Note: This is the same graph as the previous slide defining which publishers make up that 66%</a:t>
            </a:r>
          </a:p>
        </p:txBody>
      </p:sp>
    </p:spTree>
    <p:extLst>
      <p:ext uri="{BB962C8B-B14F-4D97-AF65-F5344CB8AC3E}">
        <p14:creationId xmlns:p14="http://schemas.microsoft.com/office/powerpoint/2010/main" val="476958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348E8E-3450-4BFE-8C0E-C2B632D20F9D}"/>
              </a:ext>
            </a:extLst>
          </p:cNvPr>
          <p:cNvSpPr>
            <a:spLocks noGrp="1"/>
          </p:cNvSpPr>
          <p:nvPr>
            <p:ph type="title"/>
          </p:nvPr>
        </p:nvSpPr>
        <p:spPr>
          <a:xfrm>
            <a:off x="913794" y="252970"/>
            <a:ext cx="10353762" cy="1257300"/>
          </a:xfrm>
        </p:spPr>
        <p:txBody>
          <a:bodyPr>
            <a:normAutofit/>
          </a:bodyPr>
          <a:lstStyle/>
          <a:p>
            <a:r>
              <a:rPr lang="en-US" dirty="0">
                <a:solidFill>
                  <a:srgbClr val="FFFFFF"/>
                </a:solidFill>
              </a:rPr>
              <a:t>Platform Trends</a:t>
            </a:r>
            <a:br>
              <a:rPr lang="en-US" sz="3900" dirty="0">
                <a:solidFill>
                  <a:srgbClr val="FFFFFF"/>
                </a:solidFill>
              </a:rPr>
            </a:br>
            <a:r>
              <a:rPr lang="en-US" sz="1600" dirty="0">
                <a:solidFill>
                  <a:srgbClr val="FFFFFF"/>
                </a:solidFill>
              </a:rPr>
              <a:t>Which gaming console is the most popular?</a:t>
            </a:r>
          </a:p>
        </p:txBody>
      </p:sp>
      <p:pic>
        <p:nvPicPr>
          <p:cNvPr id="11" name="Picture 10">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4" name="Content Placeholder 3">
            <a:extLst>
              <a:ext uri="{FF2B5EF4-FFF2-40B4-BE49-F238E27FC236}">
                <a16:creationId xmlns:a16="http://schemas.microsoft.com/office/drawing/2014/main" id="{3174C415-003C-DE97-EBC3-AE56523BEA03}"/>
              </a:ext>
            </a:extLst>
          </p:cNvPr>
          <p:cNvGraphicFramePr>
            <a:graphicFrameLocks noGrp="1"/>
          </p:cNvGraphicFramePr>
          <p:nvPr>
            <p:ph idx="1"/>
            <p:extLst>
              <p:ext uri="{D42A27DB-BD31-4B8C-83A1-F6EECF244321}">
                <p14:modId xmlns:p14="http://schemas.microsoft.com/office/powerpoint/2010/main" val="1204021054"/>
              </p:ext>
            </p:extLst>
          </p:nvPr>
        </p:nvGraphicFramePr>
        <p:xfrm>
          <a:off x="913794" y="2247393"/>
          <a:ext cx="10353675" cy="314341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265AE5D7-AC6C-3B51-2F9D-E0373C78DCC8}"/>
              </a:ext>
            </a:extLst>
          </p:cNvPr>
          <p:cNvSpPr txBox="1"/>
          <p:nvPr/>
        </p:nvSpPr>
        <p:spPr>
          <a:xfrm>
            <a:off x="913794" y="5520690"/>
            <a:ext cx="10150446" cy="861774"/>
          </a:xfrm>
          <a:prstGeom prst="rect">
            <a:avLst/>
          </a:prstGeom>
          <a:noFill/>
        </p:spPr>
        <p:txBody>
          <a:bodyPr wrap="square" rtlCol="0">
            <a:spAutoFit/>
          </a:bodyPr>
          <a:lstStyle/>
          <a:p>
            <a:r>
              <a:rPr lang="en-US" dirty="0">
                <a:solidFill>
                  <a:schemeClr val="tx2"/>
                </a:solidFill>
              </a:rPr>
              <a:t>Findings:</a:t>
            </a:r>
          </a:p>
          <a:p>
            <a:pPr marL="285750" indent="-285750">
              <a:buFont typeface="Arial" panose="020B0604020202020204" pitchFamily="34" charset="0"/>
              <a:buChar char="•"/>
            </a:pPr>
            <a:r>
              <a:rPr lang="en-US" sz="1600" dirty="0">
                <a:solidFill>
                  <a:schemeClr val="tx2"/>
                </a:solidFill>
              </a:rPr>
              <a:t>We can conclude that most of our consumer market already own a PS2, X360, PS3, Wii, DS, and/or PS as these gaming consoles have sold the most video game units over time</a:t>
            </a:r>
          </a:p>
        </p:txBody>
      </p:sp>
    </p:spTree>
    <p:extLst>
      <p:ext uri="{BB962C8B-B14F-4D97-AF65-F5344CB8AC3E}">
        <p14:creationId xmlns:p14="http://schemas.microsoft.com/office/powerpoint/2010/main" val="274685072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348E8E-3450-4BFE-8C0E-C2B632D20F9D}"/>
              </a:ext>
            </a:extLst>
          </p:cNvPr>
          <p:cNvSpPr>
            <a:spLocks noGrp="1"/>
          </p:cNvSpPr>
          <p:nvPr>
            <p:ph type="title"/>
          </p:nvPr>
        </p:nvSpPr>
        <p:spPr>
          <a:xfrm>
            <a:off x="913794" y="252970"/>
            <a:ext cx="10353762" cy="1257300"/>
          </a:xfrm>
        </p:spPr>
        <p:txBody>
          <a:bodyPr>
            <a:normAutofit/>
          </a:bodyPr>
          <a:lstStyle/>
          <a:p>
            <a:r>
              <a:rPr lang="en-US" dirty="0">
                <a:solidFill>
                  <a:srgbClr val="FFFFFF"/>
                </a:solidFill>
              </a:rPr>
              <a:t>Platform Trends Cont.</a:t>
            </a:r>
            <a:br>
              <a:rPr lang="en-US" sz="3900" dirty="0">
                <a:solidFill>
                  <a:srgbClr val="FFFFFF"/>
                </a:solidFill>
              </a:rPr>
            </a:br>
            <a:r>
              <a:rPr lang="en-US" sz="1600" dirty="0">
                <a:solidFill>
                  <a:srgbClr val="FFFFFF"/>
                </a:solidFill>
              </a:rPr>
              <a:t>Which gaming console is the most popular?</a:t>
            </a:r>
            <a:br>
              <a:rPr lang="en-US" sz="1600" dirty="0">
                <a:solidFill>
                  <a:srgbClr val="FFFFFF"/>
                </a:solidFill>
              </a:rPr>
            </a:br>
            <a:r>
              <a:rPr lang="en-US" sz="1600" dirty="0">
                <a:solidFill>
                  <a:srgbClr val="FFFFFF"/>
                </a:solidFill>
              </a:rPr>
              <a:t>Current Trends 2014-2016</a:t>
            </a:r>
          </a:p>
        </p:txBody>
      </p:sp>
      <p:pic>
        <p:nvPicPr>
          <p:cNvPr id="11" name="Picture 10">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sp>
        <p:nvSpPr>
          <p:cNvPr id="5" name="TextBox 4">
            <a:extLst>
              <a:ext uri="{FF2B5EF4-FFF2-40B4-BE49-F238E27FC236}">
                <a16:creationId xmlns:a16="http://schemas.microsoft.com/office/drawing/2014/main" id="{265AE5D7-AC6C-3B51-2F9D-E0373C78DCC8}"/>
              </a:ext>
            </a:extLst>
          </p:cNvPr>
          <p:cNvSpPr txBox="1"/>
          <p:nvPr/>
        </p:nvSpPr>
        <p:spPr>
          <a:xfrm>
            <a:off x="913794" y="5520690"/>
            <a:ext cx="5464146" cy="1200329"/>
          </a:xfrm>
          <a:prstGeom prst="rect">
            <a:avLst/>
          </a:prstGeom>
          <a:noFill/>
        </p:spPr>
        <p:txBody>
          <a:bodyPr wrap="square" rtlCol="0">
            <a:spAutoFit/>
          </a:bodyPr>
          <a:lstStyle/>
          <a:p>
            <a:r>
              <a:rPr lang="en-US" b="1" dirty="0">
                <a:solidFill>
                  <a:schemeClr val="tx2"/>
                </a:solidFill>
              </a:rPr>
              <a:t>Findings:</a:t>
            </a:r>
          </a:p>
          <a:p>
            <a:pPr marL="285750" indent="-285750">
              <a:buFont typeface="Arial" panose="020B0604020202020204" pitchFamily="34" charset="0"/>
              <a:buChar char="•"/>
            </a:pPr>
            <a:r>
              <a:rPr lang="en-US" dirty="0">
                <a:solidFill>
                  <a:schemeClr val="tx2"/>
                </a:solidFill>
              </a:rPr>
              <a:t>Japan is the only market buying games for PSP</a:t>
            </a:r>
          </a:p>
          <a:p>
            <a:pPr marL="285750" indent="-285750">
              <a:buFont typeface="Arial" panose="020B0604020202020204" pitchFamily="34" charset="0"/>
              <a:buChar char="•"/>
            </a:pPr>
            <a:r>
              <a:rPr lang="en-US" dirty="0">
                <a:solidFill>
                  <a:schemeClr val="tx2"/>
                </a:solidFill>
              </a:rPr>
              <a:t>North America is the only market buying games for DS</a:t>
            </a:r>
          </a:p>
          <a:p>
            <a:pPr marL="285750" indent="-285750">
              <a:buFont typeface="Arial" panose="020B0604020202020204" pitchFamily="34" charset="0"/>
              <a:buChar char="•"/>
            </a:pPr>
            <a:r>
              <a:rPr lang="en-US" dirty="0">
                <a:solidFill>
                  <a:schemeClr val="tx2"/>
                </a:solidFill>
              </a:rPr>
              <a:t>Games for PC’s are most popular in Europe</a:t>
            </a:r>
          </a:p>
        </p:txBody>
      </p:sp>
      <p:graphicFrame>
        <p:nvGraphicFramePr>
          <p:cNvPr id="7" name="Content Placeholder 6">
            <a:extLst>
              <a:ext uri="{FF2B5EF4-FFF2-40B4-BE49-F238E27FC236}">
                <a16:creationId xmlns:a16="http://schemas.microsoft.com/office/drawing/2014/main" id="{DCA8E509-46DA-7A47-9317-43DAFC4E7D6E}"/>
              </a:ext>
            </a:extLst>
          </p:cNvPr>
          <p:cNvGraphicFramePr>
            <a:graphicFrameLocks noGrp="1"/>
          </p:cNvGraphicFramePr>
          <p:nvPr>
            <p:ph idx="1"/>
            <p:extLst>
              <p:ext uri="{D42A27DB-BD31-4B8C-83A1-F6EECF244321}">
                <p14:modId xmlns:p14="http://schemas.microsoft.com/office/powerpoint/2010/main" val="3929430856"/>
              </p:ext>
            </p:extLst>
          </p:nvPr>
        </p:nvGraphicFramePr>
        <p:xfrm>
          <a:off x="914400" y="2076450"/>
          <a:ext cx="10353675" cy="371475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23FCF87D-BD77-647D-B2E6-50375C67E944}"/>
              </a:ext>
            </a:extLst>
          </p:cNvPr>
          <p:cNvSpPr txBox="1"/>
          <p:nvPr/>
        </p:nvSpPr>
        <p:spPr>
          <a:xfrm>
            <a:off x="6458146" y="5791200"/>
            <a:ext cx="5269230"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2"/>
                </a:solidFill>
              </a:rPr>
              <a:t>Games for PSV are selling well in Japan</a:t>
            </a:r>
          </a:p>
        </p:txBody>
      </p:sp>
    </p:spTree>
    <p:extLst>
      <p:ext uri="{BB962C8B-B14F-4D97-AF65-F5344CB8AC3E}">
        <p14:creationId xmlns:p14="http://schemas.microsoft.com/office/powerpoint/2010/main" val="304054040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71C530-4140-A9CB-FB08-315FB605DC39}"/>
              </a:ext>
            </a:extLst>
          </p:cNvPr>
          <p:cNvSpPr>
            <a:spLocks noGrp="1"/>
          </p:cNvSpPr>
          <p:nvPr>
            <p:ph type="title"/>
          </p:nvPr>
        </p:nvSpPr>
        <p:spPr>
          <a:xfrm>
            <a:off x="924443" y="1023257"/>
            <a:ext cx="3732902" cy="4570457"/>
          </a:xfrm>
          <a:effectLst/>
        </p:spPr>
        <p:txBody>
          <a:bodyPr>
            <a:normAutofit/>
          </a:bodyPr>
          <a:lstStyle/>
          <a:p>
            <a:pPr algn="l"/>
            <a:r>
              <a:rPr lang="en-US" sz="3600" dirty="0"/>
              <a:t>Recommendations  &amp; Conclusions</a:t>
            </a:r>
          </a:p>
        </p:txBody>
      </p:sp>
      <p:cxnSp>
        <p:nvCxnSpPr>
          <p:cNvPr id="21" name="Straight Connector 20">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014BF4C-18A9-B47C-FB7D-5887A4799EB1}"/>
              </a:ext>
            </a:extLst>
          </p:cNvPr>
          <p:cNvSpPr>
            <a:spLocks noGrp="1"/>
          </p:cNvSpPr>
          <p:nvPr>
            <p:ph idx="1"/>
          </p:nvPr>
        </p:nvSpPr>
        <p:spPr>
          <a:xfrm>
            <a:off x="5252560" y="320040"/>
            <a:ext cx="6025645" cy="6217919"/>
          </a:xfrm>
          <a:effectLst/>
        </p:spPr>
        <p:txBody>
          <a:bodyPr anchor="ctr">
            <a:normAutofit/>
          </a:bodyPr>
          <a:lstStyle/>
          <a:p>
            <a:pPr>
              <a:lnSpc>
                <a:spcPct val="100000"/>
              </a:lnSpc>
            </a:pPr>
            <a:r>
              <a:rPr lang="en-US" sz="1500" dirty="0"/>
              <a:t>Adapt to the reality that physical video game sales are declining around the world and explore more options in games that can be digitally downloaded</a:t>
            </a:r>
          </a:p>
          <a:p>
            <a:pPr>
              <a:lnSpc>
                <a:spcPct val="100000"/>
              </a:lnSpc>
            </a:pPr>
            <a:r>
              <a:rPr lang="en-US" sz="1500" dirty="0"/>
              <a:t>Europe and Other regions have shown promise of steady growth over the years and should be considered for an increase in the marketing budget</a:t>
            </a:r>
          </a:p>
          <a:p>
            <a:pPr lvl="1">
              <a:lnSpc>
                <a:spcPct val="100000"/>
              </a:lnSpc>
            </a:pPr>
            <a:r>
              <a:rPr lang="en-US" sz="1500" dirty="0"/>
              <a:t>As of 2016 Europe is the primary consumer market with 38% of total Global Sales, it would be wise to increase sales reps covering this area</a:t>
            </a:r>
          </a:p>
          <a:p>
            <a:pPr>
              <a:lnSpc>
                <a:spcPct val="100000"/>
              </a:lnSpc>
            </a:pPr>
            <a:r>
              <a:rPr lang="en-US" sz="1500" dirty="0"/>
              <a:t>Action, Sports, and Shooter type games have consistently been top-selling genres and would be the best options to invest in for maximum return on revenue</a:t>
            </a:r>
          </a:p>
          <a:p>
            <a:pPr lvl="1">
              <a:lnSpc>
                <a:spcPct val="100000"/>
              </a:lnSpc>
            </a:pPr>
            <a:r>
              <a:rPr lang="en-US" sz="1500" dirty="0"/>
              <a:t>Except for Japan, where Role-Playing type games would be the best option</a:t>
            </a:r>
          </a:p>
          <a:p>
            <a:pPr>
              <a:lnSpc>
                <a:spcPct val="100000"/>
              </a:lnSpc>
            </a:pPr>
            <a:r>
              <a:rPr lang="en-US" sz="1500" dirty="0"/>
              <a:t>Nintendo is the biggest competitor in the market with 20% of total Global sales and is favored in North America and Japan, meaning there is more room for </a:t>
            </a:r>
            <a:r>
              <a:rPr lang="en-US" sz="1500" dirty="0" err="1"/>
              <a:t>GameCo’s</a:t>
            </a:r>
            <a:r>
              <a:rPr lang="en-US" sz="1500" dirty="0"/>
              <a:t> growth in Europe and Other regions.</a:t>
            </a:r>
          </a:p>
          <a:p>
            <a:pPr>
              <a:lnSpc>
                <a:spcPct val="100000"/>
              </a:lnSpc>
            </a:pPr>
            <a:r>
              <a:rPr lang="en-US" sz="1500" dirty="0"/>
              <a:t>Target marketing efforts on games made for</a:t>
            </a:r>
            <a:r>
              <a:rPr lang="en-US" sz="1400" dirty="0">
                <a:solidFill>
                  <a:schemeClr val="tx2"/>
                </a:solidFill>
              </a:rPr>
              <a:t> PS2, X360, PS3, Wii, DS, and/or PS </a:t>
            </a:r>
            <a:r>
              <a:rPr lang="en-US" sz="1500" dirty="0"/>
              <a:t>would also be wise, as they are already owned by a vast majority of the consumer market</a:t>
            </a:r>
          </a:p>
          <a:p>
            <a:pPr>
              <a:lnSpc>
                <a:spcPct val="100000"/>
              </a:lnSpc>
            </a:pPr>
            <a:endParaRPr lang="en-US" sz="1100" dirty="0"/>
          </a:p>
        </p:txBody>
      </p:sp>
    </p:spTree>
    <p:extLst>
      <p:ext uri="{BB962C8B-B14F-4D97-AF65-F5344CB8AC3E}">
        <p14:creationId xmlns:p14="http://schemas.microsoft.com/office/powerpoint/2010/main" val="111991286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4AB646F-3BE3-47A3-B14F-9CB84F6BF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4201C5-BAF7-CE9D-EBF0-6DC00C89FDC0}"/>
              </a:ext>
            </a:extLst>
          </p:cNvPr>
          <p:cNvSpPr>
            <a:spLocks noGrp="1"/>
          </p:cNvSpPr>
          <p:nvPr>
            <p:ph type="title"/>
          </p:nvPr>
        </p:nvSpPr>
        <p:spPr>
          <a:xfrm>
            <a:off x="913795" y="609599"/>
            <a:ext cx="5978072" cy="1481150"/>
          </a:xfrm>
        </p:spPr>
        <p:txBody>
          <a:bodyPr>
            <a:normAutofit/>
          </a:bodyPr>
          <a:lstStyle/>
          <a:p>
            <a:r>
              <a:rPr lang="en-US" dirty="0"/>
              <a:t>Statement</a:t>
            </a:r>
          </a:p>
        </p:txBody>
      </p:sp>
      <p:sp>
        <p:nvSpPr>
          <p:cNvPr id="3" name="Content Placeholder 2">
            <a:extLst>
              <a:ext uri="{FF2B5EF4-FFF2-40B4-BE49-F238E27FC236}">
                <a16:creationId xmlns:a16="http://schemas.microsoft.com/office/drawing/2014/main" id="{B91E39E9-210E-1C21-B6F4-3A7B5377AB7A}"/>
              </a:ext>
            </a:extLst>
          </p:cNvPr>
          <p:cNvSpPr>
            <a:spLocks noGrp="1"/>
          </p:cNvSpPr>
          <p:nvPr>
            <p:ph idx="1"/>
          </p:nvPr>
        </p:nvSpPr>
        <p:spPr>
          <a:xfrm>
            <a:off x="913795" y="2279176"/>
            <a:ext cx="5978072" cy="3415672"/>
          </a:xfrm>
        </p:spPr>
        <p:txBody>
          <a:bodyPr anchor="ctr">
            <a:normAutofit/>
          </a:bodyPr>
          <a:lstStyle/>
          <a:p>
            <a:pPr>
              <a:lnSpc>
                <a:spcPct val="100000"/>
              </a:lnSpc>
            </a:pPr>
            <a:r>
              <a:rPr lang="en-US" b="1" dirty="0"/>
              <a:t>Current Understanding</a:t>
            </a:r>
            <a:r>
              <a:rPr lang="en-US" dirty="0"/>
              <a:t>: Sales for various geographic regions have remained consistent over time</a:t>
            </a:r>
          </a:p>
          <a:p>
            <a:pPr marL="36900" indent="0">
              <a:lnSpc>
                <a:spcPct val="100000"/>
              </a:lnSpc>
              <a:buNone/>
            </a:pPr>
            <a:endParaRPr lang="en-US" dirty="0"/>
          </a:p>
          <a:p>
            <a:pPr>
              <a:lnSpc>
                <a:spcPct val="100000"/>
              </a:lnSpc>
            </a:pPr>
            <a:r>
              <a:rPr lang="en-US" b="1" dirty="0"/>
              <a:t>Goal</a:t>
            </a:r>
            <a:r>
              <a:rPr lang="en-US" dirty="0"/>
              <a:t>: Explore data to see if this is true. If not, gain insights into current market trends to redistribute the 2017 marketing budget for maximum return on investment</a:t>
            </a:r>
          </a:p>
          <a:p>
            <a:pPr marL="36900" indent="0">
              <a:lnSpc>
                <a:spcPct val="100000"/>
              </a:lnSpc>
              <a:buNone/>
            </a:pPr>
            <a:endParaRPr lang="en-US" dirty="0"/>
          </a:p>
        </p:txBody>
      </p:sp>
      <p:pic>
        <p:nvPicPr>
          <p:cNvPr id="17" name="Picture 14" descr="Calculator, pen, compass, money and a paper with graphs printed on it">
            <a:extLst>
              <a:ext uri="{FF2B5EF4-FFF2-40B4-BE49-F238E27FC236}">
                <a16:creationId xmlns:a16="http://schemas.microsoft.com/office/drawing/2014/main" id="{C161196A-0037-90E1-67F5-879FF77437AA}"/>
              </a:ext>
            </a:extLst>
          </p:cNvPr>
          <p:cNvPicPr>
            <a:picLocks noChangeAspect="1"/>
          </p:cNvPicPr>
          <p:nvPr/>
        </p:nvPicPr>
        <p:blipFill rotWithShape="1">
          <a:blip r:embed="rId2"/>
          <a:srcRect l="32029" r="27806" b="-1"/>
          <a:stretch/>
        </p:blipFill>
        <p:spPr>
          <a:xfrm>
            <a:off x="7501469" y="10"/>
            <a:ext cx="4690532" cy="6857990"/>
          </a:xfrm>
          <a:prstGeom prst="rect">
            <a:avLst/>
          </a:prstGeom>
        </p:spPr>
      </p:pic>
      <p:pic>
        <p:nvPicPr>
          <p:cNvPr id="21" name="Picture 20">
            <a:extLst>
              <a:ext uri="{FF2B5EF4-FFF2-40B4-BE49-F238E27FC236}">
                <a16:creationId xmlns:a16="http://schemas.microsoft.com/office/drawing/2014/main" id="{E0BE7827-5B1A-4F37-BF70-19F7C5C6BD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501468" y="1"/>
            <a:ext cx="4690532" cy="6858000"/>
          </a:xfrm>
          <a:prstGeom prst="rect">
            <a:avLst/>
          </a:prstGeom>
        </p:spPr>
      </p:pic>
    </p:spTree>
    <p:extLst>
      <p:ext uri="{BB962C8B-B14F-4D97-AF65-F5344CB8AC3E}">
        <p14:creationId xmlns:p14="http://schemas.microsoft.com/office/powerpoint/2010/main" val="1599018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3A7613-F8F6-84BA-F46A-18EE62E45E2A}"/>
              </a:ext>
            </a:extLst>
          </p:cNvPr>
          <p:cNvSpPr>
            <a:spLocks noGrp="1"/>
          </p:cNvSpPr>
          <p:nvPr>
            <p:ph type="title"/>
          </p:nvPr>
        </p:nvSpPr>
        <p:spPr>
          <a:xfrm>
            <a:off x="924443" y="1023257"/>
            <a:ext cx="3732902" cy="4570457"/>
          </a:xfrm>
          <a:effectLst/>
        </p:spPr>
        <p:txBody>
          <a:bodyPr>
            <a:normAutofit/>
          </a:bodyPr>
          <a:lstStyle/>
          <a:p>
            <a:pPr algn="l"/>
            <a:r>
              <a:rPr lang="en-US" dirty="0"/>
              <a:t>Defining The Data-Set</a:t>
            </a:r>
            <a:endParaRPr lang="en-US"/>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5419495-F06A-5E9C-89D1-0AC70A9DC71D}"/>
              </a:ext>
            </a:extLst>
          </p:cNvPr>
          <p:cNvSpPr>
            <a:spLocks noGrp="1"/>
          </p:cNvSpPr>
          <p:nvPr>
            <p:ph idx="1"/>
          </p:nvPr>
        </p:nvSpPr>
        <p:spPr>
          <a:xfrm>
            <a:off x="5252560" y="1023257"/>
            <a:ext cx="6025645" cy="4570457"/>
          </a:xfrm>
          <a:effectLst/>
        </p:spPr>
        <p:txBody>
          <a:bodyPr anchor="ctr">
            <a:normAutofit/>
          </a:bodyPr>
          <a:lstStyle/>
          <a:p>
            <a:r>
              <a:rPr lang="en-US" dirty="0"/>
              <a:t>Raw data was sourced from the website </a:t>
            </a:r>
            <a:r>
              <a:rPr lang="en-US" dirty="0">
                <a:hlinkClick r:id="rId2">
                  <a:extLst>
                    <a:ext uri="{A12FA001-AC4F-418D-AE19-62706E023703}">
                      <ahyp:hlinkClr xmlns:ahyp="http://schemas.microsoft.com/office/drawing/2018/hyperlinkcolor" val="tx"/>
                    </a:ext>
                  </a:extLst>
                </a:hlinkClick>
              </a:rPr>
              <a:t>VGChartz</a:t>
            </a:r>
            <a:endParaRPr lang="en-US" dirty="0"/>
          </a:p>
          <a:p>
            <a:r>
              <a:rPr lang="en-US" dirty="0"/>
              <a:t>After cleaning the data-set I was left with 16597 records of historical data tracking video game sales by number of units sold from 1980-2016</a:t>
            </a:r>
          </a:p>
          <a:p>
            <a:pPr lvl="0"/>
            <a:r>
              <a:rPr lang="en-US" dirty="0"/>
              <a:t>Geographic locations include:</a:t>
            </a:r>
          </a:p>
          <a:p>
            <a:pPr lvl="1"/>
            <a:r>
              <a:rPr lang="en-US" dirty="0"/>
              <a:t>North America, Europe, Japan, Other</a:t>
            </a:r>
          </a:p>
          <a:p>
            <a:pPr lvl="0"/>
            <a:r>
              <a:rPr lang="en-US" dirty="0"/>
              <a:t>Studied variables include: </a:t>
            </a:r>
          </a:p>
          <a:p>
            <a:pPr lvl="1"/>
            <a:r>
              <a:rPr lang="en-US" dirty="0"/>
              <a:t>Year, Genre, Publisher, and Platform</a:t>
            </a:r>
          </a:p>
        </p:txBody>
      </p:sp>
    </p:spTree>
    <p:extLst>
      <p:ext uri="{BB962C8B-B14F-4D97-AF65-F5344CB8AC3E}">
        <p14:creationId xmlns:p14="http://schemas.microsoft.com/office/powerpoint/2010/main" val="281775252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7C1751-9612-D4B9-0564-20D9C603F20A}"/>
              </a:ext>
            </a:extLst>
          </p:cNvPr>
          <p:cNvSpPr>
            <a:spLocks noGrp="1"/>
          </p:cNvSpPr>
          <p:nvPr>
            <p:ph type="title"/>
          </p:nvPr>
        </p:nvSpPr>
        <p:spPr>
          <a:xfrm>
            <a:off x="924443" y="425711"/>
            <a:ext cx="10353762" cy="1257300"/>
          </a:xfrm>
        </p:spPr>
        <p:txBody>
          <a:bodyPr>
            <a:normAutofit/>
          </a:bodyPr>
          <a:lstStyle/>
          <a:p>
            <a:r>
              <a:rPr lang="en-US" dirty="0">
                <a:solidFill>
                  <a:srgbClr val="FFFFFF"/>
                </a:solidFill>
              </a:rPr>
              <a:t>Historical Sales Trends</a:t>
            </a:r>
            <a:br>
              <a:rPr lang="en-US" sz="3900" dirty="0">
                <a:solidFill>
                  <a:srgbClr val="FFFFFF"/>
                </a:solidFill>
              </a:rPr>
            </a:br>
            <a:r>
              <a:rPr lang="en-US" sz="1600" dirty="0">
                <a:solidFill>
                  <a:srgbClr val="FFFFFF"/>
                </a:solidFill>
              </a:rPr>
              <a:t>1980-2016</a:t>
            </a:r>
          </a:p>
        </p:txBody>
      </p:sp>
      <p:pic>
        <p:nvPicPr>
          <p:cNvPr id="11" name="Picture 10">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4" name="Content Placeholder 3">
            <a:extLst>
              <a:ext uri="{FF2B5EF4-FFF2-40B4-BE49-F238E27FC236}">
                <a16:creationId xmlns:a16="http://schemas.microsoft.com/office/drawing/2014/main" id="{DD0AE71C-46FD-450A-F556-3A7C4D22DF3B}"/>
              </a:ext>
            </a:extLst>
          </p:cNvPr>
          <p:cNvGraphicFramePr>
            <a:graphicFrameLocks noGrp="1"/>
          </p:cNvGraphicFramePr>
          <p:nvPr>
            <p:ph idx="1"/>
            <p:extLst>
              <p:ext uri="{D42A27DB-BD31-4B8C-83A1-F6EECF244321}">
                <p14:modId xmlns:p14="http://schemas.microsoft.com/office/powerpoint/2010/main" val="2804469128"/>
              </p:ext>
            </p:extLst>
          </p:nvPr>
        </p:nvGraphicFramePr>
        <p:xfrm>
          <a:off x="401169" y="2222339"/>
          <a:ext cx="11400312" cy="3132724"/>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26512611-F075-C661-6F98-DAD09EB1C11B}"/>
              </a:ext>
            </a:extLst>
          </p:cNvPr>
          <p:cNvSpPr txBox="1"/>
          <p:nvPr/>
        </p:nvSpPr>
        <p:spPr>
          <a:xfrm>
            <a:off x="401168" y="5469677"/>
            <a:ext cx="8372442" cy="1138773"/>
          </a:xfrm>
          <a:prstGeom prst="rect">
            <a:avLst/>
          </a:prstGeom>
          <a:noFill/>
        </p:spPr>
        <p:txBody>
          <a:bodyPr wrap="square" rtlCol="0">
            <a:spAutoFit/>
          </a:bodyPr>
          <a:lstStyle/>
          <a:p>
            <a:r>
              <a:rPr lang="en-US" b="1" dirty="0">
                <a:solidFill>
                  <a:schemeClr val="tx2"/>
                </a:solidFill>
              </a:rPr>
              <a:t>Findings:</a:t>
            </a:r>
          </a:p>
          <a:p>
            <a:pPr marL="342900" indent="-342900">
              <a:buFont typeface="Arial" panose="020B0604020202020204" pitchFamily="34" charset="0"/>
              <a:buChar char="•"/>
            </a:pPr>
            <a:r>
              <a:rPr lang="en-US" sz="1600" dirty="0">
                <a:solidFill>
                  <a:schemeClr val="tx2"/>
                </a:solidFill>
              </a:rPr>
              <a:t>North America has been the dominate leader in sales until recently</a:t>
            </a:r>
          </a:p>
          <a:p>
            <a:pPr marL="342900" indent="-342900">
              <a:buFont typeface="Arial" panose="020B0604020202020204" pitchFamily="34" charset="0"/>
              <a:buChar char="•"/>
            </a:pPr>
            <a:r>
              <a:rPr lang="en-US" sz="1600" dirty="0">
                <a:solidFill>
                  <a:schemeClr val="tx2"/>
                </a:solidFill>
              </a:rPr>
              <a:t>Overall trends show a decline in number of units sold around the world from 2008 to present day</a:t>
            </a:r>
          </a:p>
          <a:p>
            <a:pPr marL="342900" indent="-342900">
              <a:buFont typeface="Arial" panose="020B0604020202020204" pitchFamily="34" charset="0"/>
              <a:buChar char="•"/>
            </a:pPr>
            <a:r>
              <a:rPr lang="en-US" sz="1600" dirty="0">
                <a:solidFill>
                  <a:schemeClr val="tx2"/>
                </a:solidFill>
              </a:rPr>
              <a:t>Sales show a deficit of 193.46 million units sold globally from last year (2015)</a:t>
            </a:r>
          </a:p>
        </p:txBody>
      </p:sp>
      <p:sp>
        <p:nvSpPr>
          <p:cNvPr id="6" name="TextBox 5">
            <a:extLst>
              <a:ext uri="{FF2B5EF4-FFF2-40B4-BE49-F238E27FC236}">
                <a16:creationId xmlns:a16="http://schemas.microsoft.com/office/drawing/2014/main" id="{8F17C43E-CEA8-67D5-8DE7-7B87460FFC2E}"/>
              </a:ext>
            </a:extLst>
          </p:cNvPr>
          <p:cNvSpPr txBox="1"/>
          <p:nvPr/>
        </p:nvSpPr>
        <p:spPr>
          <a:xfrm>
            <a:off x="143686" y="2916931"/>
            <a:ext cx="323165" cy="1765095"/>
          </a:xfrm>
          <a:prstGeom prst="rect">
            <a:avLst/>
          </a:prstGeom>
          <a:noFill/>
        </p:spPr>
        <p:txBody>
          <a:bodyPr vert="vert270" wrap="square" rtlCol="0" anchor="b">
            <a:spAutoFit/>
          </a:bodyPr>
          <a:lstStyle/>
          <a:p>
            <a:r>
              <a:rPr lang="en-US" sz="900" dirty="0"/>
              <a:t>Number of Units Sold (Millions)</a:t>
            </a:r>
          </a:p>
        </p:txBody>
      </p:sp>
      <p:sp>
        <p:nvSpPr>
          <p:cNvPr id="10" name="TextBox 9">
            <a:extLst>
              <a:ext uri="{FF2B5EF4-FFF2-40B4-BE49-F238E27FC236}">
                <a16:creationId xmlns:a16="http://schemas.microsoft.com/office/drawing/2014/main" id="{44203338-8D45-0412-9B8B-2119CF353AF5}"/>
              </a:ext>
            </a:extLst>
          </p:cNvPr>
          <p:cNvSpPr txBox="1"/>
          <p:nvPr/>
        </p:nvSpPr>
        <p:spPr>
          <a:xfrm>
            <a:off x="6090675" y="5351048"/>
            <a:ext cx="2576945" cy="230832"/>
          </a:xfrm>
          <a:prstGeom prst="rect">
            <a:avLst/>
          </a:prstGeom>
          <a:noFill/>
        </p:spPr>
        <p:txBody>
          <a:bodyPr wrap="square" rtlCol="0">
            <a:spAutoFit/>
          </a:bodyPr>
          <a:lstStyle/>
          <a:p>
            <a:r>
              <a:rPr lang="en-US" sz="900" dirty="0"/>
              <a:t>Year</a:t>
            </a:r>
          </a:p>
        </p:txBody>
      </p:sp>
    </p:spTree>
    <p:extLst>
      <p:ext uri="{BB962C8B-B14F-4D97-AF65-F5344CB8AC3E}">
        <p14:creationId xmlns:p14="http://schemas.microsoft.com/office/powerpoint/2010/main" val="381752373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41AC96-106A-25D8-C2BB-C150F143B8BB}"/>
              </a:ext>
            </a:extLst>
          </p:cNvPr>
          <p:cNvSpPr>
            <a:spLocks noGrp="1"/>
          </p:cNvSpPr>
          <p:nvPr>
            <p:ph type="title"/>
          </p:nvPr>
        </p:nvSpPr>
        <p:spPr>
          <a:xfrm>
            <a:off x="901519" y="332246"/>
            <a:ext cx="3382638" cy="1370605"/>
          </a:xfrm>
        </p:spPr>
        <p:txBody>
          <a:bodyPr>
            <a:noAutofit/>
          </a:bodyPr>
          <a:lstStyle/>
          <a:p>
            <a:pPr algn="l"/>
            <a:r>
              <a:rPr lang="en-US" dirty="0"/>
              <a:t>Historical Sales Trends</a:t>
            </a:r>
            <a:br>
              <a:rPr lang="en-US" dirty="0"/>
            </a:br>
            <a:r>
              <a:rPr lang="en-US" sz="1600" dirty="0"/>
              <a:t>Cont.</a:t>
            </a:r>
          </a:p>
        </p:txBody>
      </p:sp>
      <p:sp>
        <p:nvSpPr>
          <p:cNvPr id="3" name="Content Placeholder 2">
            <a:extLst>
              <a:ext uri="{FF2B5EF4-FFF2-40B4-BE49-F238E27FC236}">
                <a16:creationId xmlns:a16="http://schemas.microsoft.com/office/drawing/2014/main" id="{94B1CF34-F6CA-CF78-6481-29C79F40B018}"/>
              </a:ext>
            </a:extLst>
          </p:cNvPr>
          <p:cNvSpPr>
            <a:spLocks noGrp="1"/>
          </p:cNvSpPr>
          <p:nvPr>
            <p:ph idx="1"/>
          </p:nvPr>
        </p:nvSpPr>
        <p:spPr>
          <a:xfrm>
            <a:off x="913796" y="1875308"/>
            <a:ext cx="3358084" cy="1304116"/>
          </a:xfrm>
        </p:spPr>
        <p:txBody>
          <a:bodyPr>
            <a:normAutofit fontScale="92500" lnSpcReduction="10000"/>
          </a:bodyPr>
          <a:lstStyle/>
          <a:p>
            <a:pPr marL="36900" indent="0">
              <a:buNone/>
            </a:pPr>
            <a:r>
              <a:rPr lang="en-US" sz="1600" dirty="0">
                <a:solidFill>
                  <a:schemeClr val="tx1"/>
                </a:solidFill>
              </a:rPr>
              <a:t>To gain a better understanding of how each region has behaved over time, we can look at their proportions of sales relative to each other throughout the years</a:t>
            </a:r>
          </a:p>
        </p:txBody>
      </p:sp>
      <p:sp>
        <p:nvSpPr>
          <p:cNvPr id="7" name="TextBox 6">
            <a:extLst>
              <a:ext uri="{FF2B5EF4-FFF2-40B4-BE49-F238E27FC236}">
                <a16:creationId xmlns:a16="http://schemas.microsoft.com/office/drawing/2014/main" id="{5C2BADB8-FE6D-D456-CDF4-55077A6EB03D}"/>
              </a:ext>
            </a:extLst>
          </p:cNvPr>
          <p:cNvSpPr txBox="1"/>
          <p:nvPr/>
        </p:nvSpPr>
        <p:spPr>
          <a:xfrm>
            <a:off x="8533781" y="6166227"/>
            <a:ext cx="388248" cy="230832"/>
          </a:xfrm>
          <a:prstGeom prst="rect">
            <a:avLst/>
          </a:prstGeom>
          <a:noFill/>
        </p:spPr>
        <p:txBody>
          <a:bodyPr wrap="none" rtlCol="0">
            <a:spAutoFit/>
          </a:bodyPr>
          <a:lstStyle/>
          <a:p>
            <a:pPr>
              <a:spcAft>
                <a:spcPts val="600"/>
              </a:spcAft>
            </a:pPr>
            <a:r>
              <a:rPr lang="en-US" sz="900" dirty="0"/>
              <a:t>Year</a:t>
            </a:r>
          </a:p>
        </p:txBody>
      </p:sp>
      <p:graphicFrame>
        <p:nvGraphicFramePr>
          <p:cNvPr id="6" name="Chart 5">
            <a:extLst>
              <a:ext uri="{FF2B5EF4-FFF2-40B4-BE49-F238E27FC236}">
                <a16:creationId xmlns:a16="http://schemas.microsoft.com/office/drawing/2014/main" id="{2A7315AC-2205-894D-86BE-2F9E71F75089}"/>
              </a:ext>
            </a:extLst>
          </p:cNvPr>
          <p:cNvGraphicFramePr>
            <a:graphicFrameLocks/>
          </p:cNvGraphicFramePr>
          <p:nvPr>
            <p:extLst>
              <p:ext uri="{D42A27DB-BD31-4B8C-83A1-F6EECF244321}">
                <p14:modId xmlns:p14="http://schemas.microsoft.com/office/powerpoint/2010/main" val="3161938553"/>
              </p:ext>
            </p:extLst>
          </p:nvPr>
        </p:nvGraphicFramePr>
        <p:xfrm>
          <a:off x="4615832" y="332245"/>
          <a:ext cx="7259793" cy="6219025"/>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F40C1652-634A-B9F5-0893-3D7C76A4462B}"/>
              </a:ext>
            </a:extLst>
          </p:cNvPr>
          <p:cNvSpPr txBox="1"/>
          <p:nvPr/>
        </p:nvSpPr>
        <p:spPr>
          <a:xfrm>
            <a:off x="764038" y="3334683"/>
            <a:ext cx="3657600" cy="2831544"/>
          </a:xfrm>
          <a:prstGeom prst="rect">
            <a:avLst/>
          </a:prstGeom>
          <a:noFill/>
        </p:spPr>
        <p:txBody>
          <a:bodyPr wrap="square" rtlCol="0">
            <a:spAutoFit/>
          </a:bodyPr>
          <a:lstStyle/>
          <a:p>
            <a:r>
              <a:rPr lang="en-US" sz="1800" b="1" dirty="0">
                <a:solidFill>
                  <a:schemeClr val="tx2">
                    <a:lumMod val="90000"/>
                    <a:lumOff val="10000"/>
                  </a:schemeClr>
                </a:solidFill>
              </a:rPr>
              <a:t>Findings:</a:t>
            </a:r>
            <a:endParaRPr lang="en-US" sz="1800" b="1" dirty="0">
              <a:solidFill>
                <a:schemeClr val="tx2">
                  <a:lumMod val="75000"/>
                  <a:lumOff val="25000"/>
                </a:schemeClr>
              </a:solidFill>
            </a:endParaRPr>
          </a:p>
          <a:p>
            <a:pPr marL="342900" indent="-342900">
              <a:buFont typeface="Arial" panose="020B0604020202020204" pitchFamily="34" charset="0"/>
              <a:buChar char="•"/>
            </a:pPr>
            <a:r>
              <a:rPr lang="en-US" sz="1600" dirty="0">
                <a:solidFill>
                  <a:schemeClr val="tx2">
                    <a:lumMod val="75000"/>
                    <a:lumOff val="25000"/>
                  </a:schemeClr>
                </a:solidFill>
              </a:rPr>
              <a:t>Europe passed North America as the primary consumer market in 2016 with 38% ownership</a:t>
            </a:r>
          </a:p>
          <a:p>
            <a:pPr marL="342900" indent="-342900">
              <a:buFont typeface="Arial" panose="020B0604020202020204" pitchFamily="34" charset="0"/>
              <a:buChar char="•"/>
            </a:pPr>
            <a:r>
              <a:rPr lang="en-US" sz="1600" dirty="0">
                <a:solidFill>
                  <a:schemeClr val="tx2">
                    <a:lumMod val="75000"/>
                    <a:lumOff val="25000"/>
                  </a:schemeClr>
                </a:solidFill>
              </a:rPr>
              <a:t>North America has shown to be a reliable and </a:t>
            </a:r>
            <a:r>
              <a:rPr lang="en-US" sz="1600" dirty="0"/>
              <a:t>dominant</a:t>
            </a:r>
            <a:r>
              <a:rPr lang="en-US" sz="1600" dirty="0">
                <a:solidFill>
                  <a:schemeClr val="tx2">
                    <a:lumMod val="75000"/>
                    <a:lumOff val="25000"/>
                  </a:schemeClr>
                </a:solidFill>
              </a:rPr>
              <a:t> sales region over time but has been slowly decreasing the past few years</a:t>
            </a:r>
          </a:p>
          <a:p>
            <a:pPr marL="342900" indent="-342900">
              <a:buFont typeface="Arial" panose="020B0604020202020204" pitchFamily="34" charset="0"/>
              <a:buChar char="•"/>
            </a:pPr>
            <a:r>
              <a:rPr lang="en-US" sz="1600" dirty="0">
                <a:solidFill>
                  <a:schemeClr val="tx2">
                    <a:lumMod val="75000"/>
                    <a:lumOff val="25000"/>
                  </a:schemeClr>
                </a:solidFill>
              </a:rPr>
              <a:t>Europe and Other regions have been steadily increasing over time</a:t>
            </a:r>
          </a:p>
          <a:p>
            <a:pPr marL="342900" indent="-342900">
              <a:buFont typeface="Arial" panose="020B0604020202020204" pitchFamily="34" charset="0"/>
              <a:buChar char="•"/>
            </a:pPr>
            <a:r>
              <a:rPr lang="en-US" sz="1600" dirty="0">
                <a:solidFill>
                  <a:schemeClr val="tx2">
                    <a:lumMod val="75000"/>
                    <a:lumOff val="25000"/>
                  </a:schemeClr>
                </a:solidFill>
              </a:rPr>
              <a:t>Japan took a major decline after 1995</a:t>
            </a:r>
          </a:p>
        </p:txBody>
      </p:sp>
    </p:spTree>
    <p:extLst>
      <p:ext uri="{BB962C8B-B14F-4D97-AF65-F5344CB8AC3E}">
        <p14:creationId xmlns:p14="http://schemas.microsoft.com/office/powerpoint/2010/main" val="1020565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3D9BD5-A493-4B97-963D-60135D533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F759AF4-E342-4E60-8A32-C44A328F2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ln w="15875" cap="sq" cmpd="sng">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165F10-27D3-24A6-CF85-6B3B06E57F54}"/>
              </a:ext>
            </a:extLst>
          </p:cNvPr>
          <p:cNvSpPr>
            <a:spLocks noGrp="1"/>
          </p:cNvSpPr>
          <p:nvPr>
            <p:ph type="title"/>
          </p:nvPr>
        </p:nvSpPr>
        <p:spPr>
          <a:xfrm>
            <a:off x="924443" y="1023257"/>
            <a:ext cx="3732902" cy="4570457"/>
          </a:xfrm>
          <a:effectLst/>
        </p:spPr>
        <p:txBody>
          <a:bodyPr>
            <a:normAutofit/>
          </a:bodyPr>
          <a:lstStyle/>
          <a:p>
            <a:pPr algn="l"/>
            <a:r>
              <a:rPr lang="en-US" dirty="0"/>
              <a:t>What Does This Tell Us?</a:t>
            </a:r>
          </a:p>
        </p:txBody>
      </p:sp>
      <p:cxnSp>
        <p:nvCxnSpPr>
          <p:cNvPr id="12" name="Straight Connector 11">
            <a:extLst>
              <a:ext uri="{FF2B5EF4-FFF2-40B4-BE49-F238E27FC236}">
                <a16:creationId xmlns:a16="http://schemas.microsoft.com/office/drawing/2014/main" id="{A49B2805-6469-407A-A68A-BB85AC8A8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68371"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A273E56-DE44-26AA-2874-617F17A29FE6}"/>
              </a:ext>
            </a:extLst>
          </p:cNvPr>
          <p:cNvSpPr>
            <a:spLocks noGrp="1"/>
          </p:cNvSpPr>
          <p:nvPr>
            <p:ph idx="1"/>
          </p:nvPr>
        </p:nvSpPr>
        <p:spPr>
          <a:xfrm>
            <a:off x="5252560" y="1023257"/>
            <a:ext cx="6025645" cy="4570457"/>
          </a:xfrm>
          <a:effectLst/>
        </p:spPr>
        <p:txBody>
          <a:bodyPr anchor="ctr">
            <a:normAutofit/>
          </a:bodyPr>
          <a:lstStyle/>
          <a:p>
            <a:pPr>
              <a:lnSpc>
                <a:spcPct val="100000"/>
              </a:lnSpc>
              <a:buFont typeface="System Font Regular"/>
              <a:buChar char="★"/>
            </a:pPr>
            <a:r>
              <a:rPr lang="en-US" sz="2100" dirty="0"/>
              <a:t>Our current understanding that sales have remained consistent in different locations over time needs to be revised. The data shows that sales in each region have varied greatly over time and have been on a global decline since 2008. </a:t>
            </a:r>
          </a:p>
          <a:p>
            <a:pPr marL="0" indent="0">
              <a:lnSpc>
                <a:spcPct val="100000"/>
              </a:lnSpc>
              <a:buNone/>
            </a:pPr>
            <a:endParaRPr lang="en-US" sz="2100" dirty="0"/>
          </a:p>
          <a:p>
            <a:pPr>
              <a:lnSpc>
                <a:spcPct val="100000"/>
              </a:lnSpc>
              <a:buFont typeface="System Font Regular"/>
              <a:buChar char="★"/>
            </a:pPr>
            <a:r>
              <a:rPr lang="en-US" sz="2100" dirty="0"/>
              <a:t>While North America has been a reliable and dominant sales leader throughout the years,  Europe and Other regions are gaining ground in the market and should not be ignored for future investment considerations as they show evidence of steady growth. </a:t>
            </a:r>
          </a:p>
          <a:p>
            <a:pPr marL="36900" indent="0">
              <a:lnSpc>
                <a:spcPct val="100000"/>
              </a:lnSpc>
              <a:buNone/>
            </a:pPr>
            <a:endParaRPr lang="en-US" sz="2100" dirty="0"/>
          </a:p>
        </p:txBody>
      </p:sp>
      <p:sp>
        <p:nvSpPr>
          <p:cNvPr id="4" name="TextBox 3">
            <a:extLst>
              <a:ext uri="{FF2B5EF4-FFF2-40B4-BE49-F238E27FC236}">
                <a16:creationId xmlns:a16="http://schemas.microsoft.com/office/drawing/2014/main" id="{DB998C89-3485-D29A-0CF7-DD5EFFE197F5}"/>
              </a:ext>
            </a:extLst>
          </p:cNvPr>
          <p:cNvSpPr txBox="1"/>
          <p:nvPr/>
        </p:nvSpPr>
        <p:spPr>
          <a:xfrm>
            <a:off x="727113" y="5593714"/>
            <a:ext cx="10686362" cy="646331"/>
          </a:xfrm>
          <a:prstGeom prst="rect">
            <a:avLst/>
          </a:prstGeom>
          <a:noFill/>
        </p:spPr>
        <p:txBody>
          <a:bodyPr wrap="square" rtlCol="0">
            <a:spAutoFit/>
          </a:bodyPr>
          <a:lstStyle/>
          <a:p>
            <a:r>
              <a:rPr lang="en-US" dirty="0">
                <a:solidFill>
                  <a:schemeClr val="tx2">
                    <a:lumMod val="90000"/>
                    <a:lumOff val="10000"/>
                  </a:schemeClr>
                </a:solidFill>
              </a:rPr>
              <a:t>To gain insight of where we can potentially redistribute our marketing budget for 2017, let’s investigate sales trends by genre, publisher, and platform in the next slides.</a:t>
            </a:r>
          </a:p>
        </p:txBody>
      </p:sp>
    </p:spTree>
    <p:extLst>
      <p:ext uri="{BB962C8B-B14F-4D97-AF65-F5344CB8AC3E}">
        <p14:creationId xmlns:p14="http://schemas.microsoft.com/office/powerpoint/2010/main" val="159291551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DA361E-D734-4F54-81A9-EB264C211BBF}"/>
              </a:ext>
            </a:extLst>
          </p:cNvPr>
          <p:cNvSpPr>
            <a:spLocks noGrp="1"/>
          </p:cNvSpPr>
          <p:nvPr>
            <p:ph type="title"/>
          </p:nvPr>
        </p:nvSpPr>
        <p:spPr>
          <a:xfrm>
            <a:off x="913794" y="353881"/>
            <a:ext cx="10353762" cy="1257300"/>
          </a:xfrm>
        </p:spPr>
        <p:txBody>
          <a:bodyPr>
            <a:normAutofit/>
          </a:bodyPr>
          <a:lstStyle/>
          <a:p>
            <a:r>
              <a:rPr lang="en-US" dirty="0">
                <a:solidFill>
                  <a:srgbClr val="FFFFFF"/>
                </a:solidFill>
              </a:rPr>
              <a:t>Genre Trends</a:t>
            </a:r>
            <a:br>
              <a:rPr lang="en-US" sz="3600" dirty="0">
                <a:solidFill>
                  <a:srgbClr val="FFFFFF"/>
                </a:solidFill>
              </a:rPr>
            </a:br>
            <a:r>
              <a:rPr lang="en-US" sz="1600" dirty="0">
                <a:solidFill>
                  <a:srgbClr val="FFFFFF"/>
                </a:solidFill>
              </a:rPr>
              <a:t>What types of video games are the most popular?</a:t>
            </a:r>
          </a:p>
        </p:txBody>
      </p:sp>
      <p:pic>
        <p:nvPicPr>
          <p:cNvPr id="11" name="Picture 10">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7" name="Content Placeholder 6">
            <a:extLst>
              <a:ext uri="{FF2B5EF4-FFF2-40B4-BE49-F238E27FC236}">
                <a16:creationId xmlns:a16="http://schemas.microsoft.com/office/drawing/2014/main" id="{0FC02055-4CD1-6640-AB2D-C17117559443}"/>
              </a:ext>
            </a:extLst>
          </p:cNvPr>
          <p:cNvGraphicFramePr>
            <a:graphicFrameLocks noGrp="1"/>
          </p:cNvGraphicFramePr>
          <p:nvPr>
            <p:ph idx="1"/>
            <p:extLst>
              <p:ext uri="{D42A27DB-BD31-4B8C-83A1-F6EECF244321}">
                <p14:modId xmlns:p14="http://schemas.microsoft.com/office/powerpoint/2010/main" val="2465249323"/>
              </p:ext>
            </p:extLst>
          </p:nvPr>
        </p:nvGraphicFramePr>
        <p:xfrm>
          <a:off x="532435" y="2300680"/>
          <a:ext cx="11127132" cy="3265889"/>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4DDCF0D7-E8CF-B5E0-8A18-A8589A198652}"/>
              </a:ext>
            </a:extLst>
          </p:cNvPr>
          <p:cNvSpPr txBox="1"/>
          <p:nvPr/>
        </p:nvSpPr>
        <p:spPr>
          <a:xfrm>
            <a:off x="532434" y="5566569"/>
            <a:ext cx="10735035" cy="1138773"/>
          </a:xfrm>
          <a:prstGeom prst="rect">
            <a:avLst/>
          </a:prstGeom>
          <a:noFill/>
        </p:spPr>
        <p:txBody>
          <a:bodyPr wrap="square" rtlCol="0">
            <a:spAutoFit/>
          </a:bodyPr>
          <a:lstStyle/>
          <a:p>
            <a:r>
              <a:rPr lang="en-US" b="1" dirty="0">
                <a:solidFill>
                  <a:schemeClr val="tx2"/>
                </a:solidFill>
              </a:rPr>
              <a:t>Findings:</a:t>
            </a:r>
          </a:p>
          <a:p>
            <a:pPr marL="285750" indent="-285750">
              <a:buFont typeface="Arial" panose="020B0604020202020204" pitchFamily="34" charset="0"/>
              <a:buChar char="•"/>
            </a:pPr>
            <a:r>
              <a:rPr lang="en-US" sz="1600" b="1" dirty="0">
                <a:solidFill>
                  <a:schemeClr val="tx2"/>
                </a:solidFill>
              </a:rPr>
              <a:t>Action</a:t>
            </a:r>
            <a:r>
              <a:rPr lang="en-US" sz="1600" dirty="0">
                <a:solidFill>
                  <a:schemeClr val="tx2"/>
                </a:solidFill>
              </a:rPr>
              <a:t>, </a:t>
            </a:r>
            <a:r>
              <a:rPr lang="en-US" sz="1600" b="1" dirty="0">
                <a:solidFill>
                  <a:schemeClr val="tx2"/>
                </a:solidFill>
              </a:rPr>
              <a:t>Sports</a:t>
            </a:r>
            <a:r>
              <a:rPr lang="en-US" sz="1600" dirty="0">
                <a:solidFill>
                  <a:schemeClr val="tx2"/>
                </a:solidFill>
              </a:rPr>
              <a:t>, and </a:t>
            </a:r>
            <a:r>
              <a:rPr lang="en-US" sz="1600" b="1" dirty="0">
                <a:solidFill>
                  <a:schemeClr val="tx2"/>
                </a:solidFill>
              </a:rPr>
              <a:t>Shooter</a:t>
            </a:r>
            <a:r>
              <a:rPr lang="en-US" sz="1600" dirty="0">
                <a:solidFill>
                  <a:schemeClr val="tx2"/>
                </a:solidFill>
              </a:rPr>
              <a:t> type games have sold the most units in North America, Europe, and Other regions</a:t>
            </a:r>
          </a:p>
          <a:p>
            <a:pPr marL="285750" indent="-285750">
              <a:buFont typeface="Arial" panose="020B0604020202020204" pitchFamily="34" charset="0"/>
              <a:buChar char="•"/>
            </a:pPr>
            <a:r>
              <a:rPr lang="en-US" sz="1600" dirty="0">
                <a:solidFill>
                  <a:schemeClr val="tx2"/>
                </a:solidFill>
              </a:rPr>
              <a:t>Japan is the exception with </a:t>
            </a:r>
            <a:r>
              <a:rPr lang="en-US" sz="1600" b="1" dirty="0">
                <a:solidFill>
                  <a:schemeClr val="tx2"/>
                </a:solidFill>
              </a:rPr>
              <a:t>Role-Playing</a:t>
            </a:r>
            <a:r>
              <a:rPr lang="en-US" sz="1600" dirty="0">
                <a:solidFill>
                  <a:schemeClr val="tx2"/>
                </a:solidFill>
              </a:rPr>
              <a:t> type games as their top-selling genre</a:t>
            </a:r>
          </a:p>
          <a:p>
            <a:endParaRPr lang="en-US" dirty="0"/>
          </a:p>
        </p:txBody>
      </p:sp>
    </p:spTree>
    <p:extLst>
      <p:ext uri="{BB962C8B-B14F-4D97-AF65-F5344CB8AC3E}">
        <p14:creationId xmlns:p14="http://schemas.microsoft.com/office/powerpoint/2010/main" val="159122752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1">
            <a:extLst>
              <a:ext uri="{FF2B5EF4-FFF2-40B4-BE49-F238E27FC236}">
                <a16:creationId xmlns:a16="http://schemas.microsoft.com/office/drawing/2014/main" id="{5BAB7C38-AF9A-43A2-9B1C-F1DEBC80B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6" cy="2108723"/>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D970E4-AD7C-54F7-1E94-538EE1691663}"/>
              </a:ext>
            </a:extLst>
          </p:cNvPr>
          <p:cNvSpPr>
            <a:spLocks noGrp="1"/>
          </p:cNvSpPr>
          <p:nvPr>
            <p:ph type="title"/>
          </p:nvPr>
        </p:nvSpPr>
        <p:spPr>
          <a:xfrm>
            <a:off x="913794" y="410067"/>
            <a:ext cx="10353762" cy="1257300"/>
          </a:xfrm>
        </p:spPr>
        <p:txBody>
          <a:bodyPr>
            <a:normAutofit/>
          </a:bodyPr>
          <a:lstStyle/>
          <a:p>
            <a:r>
              <a:rPr lang="en-US" dirty="0">
                <a:solidFill>
                  <a:srgbClr val="FFFFFF"/>
                </a:solidFill>
              </a:rPr>
              <a:t>Genre Trends Cont.</a:t>
            </a:r>
            <a:br>
              <a:rPr lang="en-US" dirty="0">
                <a:solidFill>
                  <a:srgbClr val="FFFFFF"/>
                </a:solidFill>
              </a:rPr>
            </a:br>
            <a:r>
              <a:rPr lang="en-US" sz="1600" dirty="0">
                <a:solidFill>
                  <a:srgbClr val="FFFFFF"/>
                </a:solidFill>
              </a:rPr>
              <a:t>Further Insight to </a:t>
            </a:r>
            <a:r>
              <a:rPr lang="en-US" sz="1600" u="sng" dirty="0">
                <a:solidFill>
                  <a:srgbClr val="FFFFFF"/>
                </a:solidFill>
              </a:rPr>
              <a:t>Current</a:t>
            </a:r>
            <a:r>
              <a:rPr lang="en-US" sz="1600" dirty="0">
                <a:solidFill>
                  <a:srgbClr val="FFFFFF"/>
                </a:solidFill>
              </a:rPr>
              <a:t> Regional Trends</a:t>
            </a:r>
            <a:endParaRPr lang="en-US" dirty="0">
              <a:solidFill>
                <a:srgbClr val="FFFFFF"/>
              </a:solidFill>
            </a:endParaRPr>
          </a:p>
        </p:txBody>
      </p:sp>
      <p:pic>
        <p:nvPicPr>
          <p:cNvPr id="17" name="Picture 13">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798" t="2669" r="616"/>
          <a:stretch/>
        </p:blipFill>
        <p:spPr>
          <a:xfrm>
            <a:off x="-5325" y="2049331"/>
            <a:ext cx="12192001" cy="4808669"/>
          </a:xfrm>
          <a:prstGeom prst="rect">
            <a:avLst/>
          </a:prstGeom>
          <a:effectLst>
            <a:innerShdw blurRad="63500" dist="50800" dir="16200000">
              <a:prstClr val="black">
                <a:alpha val="50000"/>
              </a:prstClr>
            </a:innerShdw>
          </a:effectLst>
        </p:spPr>
      </p:pic>
      <p:graphicFrame>
        <p:nvGraphicFramePr>
          <p:cNvPr id="7" name="Content Placeholder 6">
            <a:extLst>
              <a:ext uri="{FF2B5EF4-FFF2-40B4-BE49-F238E27FC236}">
                <a16:creationId xmlns:a16="http://schemas.microsoft.com/office/drawing/2014/main" id="{3274D62F-3B1B-744B-88FC-E23455C99B24}"/>
              </a:ext>
            </a:extLst>
          </p:cNvPr>
          <p:cNvGraphicFramePr>
            <a:graphicFrameLocks noGrp="1"/>
          </p:cNvGraphicFramePr>
          <p:nvPr>
            <p:ph idx="1"/>
            <p:extLst>
              <p:ext uri="{D42A27DB-BD31-4B8C-83A1-F6EECF244321}">
                <p14:modId xmlns:p14="http://schemas.microsoft.com/office/powerpoint/2010/main" val="3716043851"/>
              </p:ext>
            </p:extLst>
          </p:nvPr>
        </p:nvGraphicFramePr>
        <p:xfrm>
          <a:off x="513376" y="2291154"/>
          <a:ext cx="11154598" cy="3257624"/>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D7E8ED40-604A-37AE-9F1D-0649C3774E8D}"/>
              </a:ext>
            </a:extLst>
          </p:cNvPr>
          <p:cNvSpPr txBox="1"/>
          <p:nvPr/>
        </p:nvSpPr>
        <p:spPr>
          <a:xfrm>
            <a:off x="513376" y="5683170"/>
            <a:ext cx="6188366" cy="1107996"/>
          </a:xfrm>
          <a:prstGeom prst="rect">
            <a:avLst/>
          </a:prstGeom>
          <a:noFill/>
        </p:spPr>
        <p:txBody>
          <a:bodyPr wrap="square" rtlCol="0">
            <a:spAutoFit/>
          </a:bodyPr>
          <a:lstStyle/>
          <a:p>
            <a:r>
              <a:rPr lang="en-US" b="1" dirty="0">
                <a:solidFill>
                  <a:schemeClr val="tx2"/>
                </a:solidFill>
              </a:rPr>
              <a:t>Findings:</a:t>
            </a:r>
          </a:p>
          <a:p>
            <a:pPr marL="285750" indent="-285750">
              <a:buFont typeface="Arial" panose="020B0604020202020204" pitchFamily="34" charset="0"/>
              <a:buChar char="•"/>
            </a:pPr>
            <a:r>
              <a:rPr lang="en-US" sz="1600" b="1" dirty="0">
                <a:solidFill>
                  <a:schemeClr val="tx2"/>
                </a:solidFill>
              </a:rPr>
              <a:t>Shooter</a:t>
            </a:r>
            <a:r>
              <a:rPr lang="en-US" sz="1600" dirty="0">
                <a:solidFill>
                  <a:schemeClr val="tx2"/>
                </a:solidFill>
              </a:rPr>
              <a:t> surpassed </a:t>
            </a:r>
            <a:r>
              <a:rPr lang="en-US" sz="1600" b="1" dirty="0">
                <a:solidFill>
                  <a:schemeClr val="tx2"/>
                </a:solidFill>
              </a:rPr>
              <a:t>Action</a:t>
            </a:r>
            <a:r>
              <a:rPr lang="en-US" sz="1600" dirty="0">
                <a:solidFill>
                  <a:schemeClr val="tx2"/>
                </a:solidFill>
              </a:rPr>
              <a:t> as best-selling genre in North America 2015</a:t>
            </a:r>
          </a:p>
          <a:p>
            <a:pPr marL="742950" lvl="1" indent="-285750">
              <a:buFont typeface="Arial" panose="020B0604020202020204" pitchFamily="34" charset="0"/>
              <a:buChar char="•"/>
            </a:pPr>
            <a:r>
              <a:rPr lang="en-US" sz="1600" dirty="0">
                <a:solidFill>
                  <a:schemeClr val="tx2"/>
                </a:solidFill>
              </a:rPr>
              <a:t>Caused by drop in </a:t>
            </a:r>
            <a:r>
              <a:rPr lang="en-US" sz="1600" b="1" dirty="0">
                <a:solidFill>
                  <a:schemeClr val="tx2"/>
                </a:solidFill>
              </a:rPr>
              <a:t>Action</a:t>
            </a:r>
            <a:r>
              <a:rPr lang="en-US" sz="1600" dirty="0">
                <a:solidFill>
                  <a:schemeClr val="tx2"/>
                </a:solidFill>
              </a:rPr>
              <a:t> sales,</a:t>
            </a:r>
            <a:r>
              <a:rPr lang="en-US" sz="1600" i="1" dirty="0">
                <a:solidFill>
                  <a:schemeClr val="tx2"/>
                </a:solidFill>
              </a:rPr>
              <a:t> </a:t>
            </a:r>
            <a:r>
              <a:rPr lang="en-US" sz="1600" u="sng" dirty="0">
                <a:solidFill>
                  <a:schemeClr val="tx2"/>
                </a:solidFill>
              </a:rPr>
              <a:t>not</a:t>
            </a:r>
            <a:r>
              <a:rPr lang="en-US" sz="1600" i="1" dirty="0">
                <a:solidFill>
                  <a:schemeClr val="tx2"/>
                </a:solidFill>
              </a:rPr>
              <a:t> </a:t>
            </a:r>
            <a:r>
              <a:rPr lang="en-US" sz="1600" dirty="0">
                <a:solidFill>
                  <a:schemeClr val="tx2"/>
                </a:solidFill>
              </a:rPr>
              <a:t>an increase of </a:t>
            </a:r>
            <a:r>
              <a:rPr lang="en-US" sz="1600" b="1" dirty="0">
                <a:solidFill>
                  <a:schemeClr val="tx2"/>
                </a:solidFill>
              </a:rPr>
              <a:t>Shooter</a:t>
            </a:r>
            <a:r>
              <a:rPr lang="en-US" sz="1600" dirty="0">
                <a:solidFill>
                  <a:schemeClr val="tx2"/>
                </a:solidFill>
              </a:rPr>
              <a:t> sales</a:t>
            </a:r>
          </a:p>
          <a:p>
            <a:pPr marL="285750" indent="-285750">
              <a:buFont typeface="Arial" panose="020B0604020202020204" pitchFamily="34" charset="0"/>
              <a:buChar char="•"/>
            </a:pPr>
            <a:r>
              <a:rPr lang="en-US" sz="1600" b="1" dirty="0">
                <a:solidFill>
                  <a:schemeClr val="tx2"/>
                </a:solidFill>
              </a:rPr>
              <a:t>Action</a:t>
            </a:r>
            <a:r>
              <a:rPr lang="en-US" sz="1600" dirty="0">
                <a:solidFill>
                  <a:schemeClr val="tx2"/>
                </a:solidFill>
              </a:rPr>
              <a:t> sales grew in Japan 2014-2015 but declined everywhere else</a:t>
            </a:r>
          </a:p>
        </p:txBody>
      </p:sp>
      <p:sp>
        <p:nvSpPr>
          <p:cNvPr id="10" name="TextBox 9">
            <a:extLst>
              <a:ext uri="{FF2B5EF4-FFF2-40B4-BE49-F238E27FC236}">
                <a16:creationId xmlns:a16="http://schemas.microsoft.com/office/drawing/2014/main" id="{AD7571C5-5BE1-6DEC-9C7A-36FA2EE93AEE}"/>
              </a:ext>
            </a:extLst>
          </p:cNvPr>
          <p:cNvSpPr txBox="1"/>
          <p:nvPr/>
        </p:nvSpPr>
        <p:spPr>
          <a:xfrm>
            <a:off x="6701742" y="5652951"/>
            <a:ext cx="4976882" cy="615553"/>
          </a:xfrm>
          <a:prstGeom prst="rect">
            <a:avLst/>
          </a:prstGeom>
          <a:noFill/>
        </p:spPr>
        <p:txBody>
          <a:bodyPr wrap="square" rtlCol="0">
            <a:spAutoFit/>
          </a:bodyPr>
          <a:lstStyle/>
          <a:p>
            <a:endParaRPr lang="en-US" b="1" dirty="0">
              <a:solidFill>
                <a:schemeClr val="tx2"/>
              </a:solidFill>
            </a:endParaRPr>
          </a:p>
          <a:p>
            <a:pPr marL="285750" indent="-285750">
              <a:buFont typeface="Arial" panose="020B0604020202020204" pitchFamily="34" charset="0"/>
              <a:buChar char="•"/>
            </a:pPr>
            <a:r>
              <a:rPr lang="en-US" sz="1600" dirty="0">
                <a:solidFill>
                  <a:schemeClr val="tx2"/>
                </a:solidFill>
              </a:rPr>
              <a:t>2016 data shows a significant drop in sales in all genres</a:t>
            </a:r>
          </a:p>
        </p:txBody>
      </p:sp>
    </p:spTree>
    <p:extLst>
      <p:ext uri="{BB962C8B-B14F-4D97-AF65-F5344CB8AC3E}">
        <p14:creationId xmlns:p14="http://schemas.microsoft.com/office/powerpoint/2010/main" val="181463563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A7F5D76-1FEC-470A-B476-70574A89C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45FAEC-6907-15D8-0144-4F80956BEA96}"/>
              </a:ext>
            </a:extLst>
          </p:cNvPr>
          <p:cNvSpPr>
            <a:spLocks noGrp="1"/>
          </p:cNvSpPr>
          <p:nvPr>
            <p:ph type="title"/>
          </p:nvPr>
        </p:nvSpPr>
        <p:spPr>
          <a:xfrm>
            <a:off x="919119" y="296788"/>
            <a:ext cx="10353762" cy="1257300"/>
          </a:xfrm>
        </p:spPr>
        <p:txBody>
          <a:bodyPr vert="horz" lIns="91440" tIns="45720" rIns="91440" bIns="45720" rtlCol="0" anchor="ctr">
            <a:normAutofit/>
          </a:bodyPr>
          <a:lstStyle/>
          <a:p>
            <a:r>
              <a:rPr lang="en-US"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Publisher Trends</a:t>
            </a:r>
            <a:br>
              <a:rPr lang="en-US" sz="4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br>
            <a:r>
              <a:rPr lang="en-US" sz="18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Who are our biggest competitors?</a:t>
            </a:r>
          </a:p>
        </p:txBody>
      </p:sp>
      <p:sp>
        <p:nvSpPr>
          <p:cNvPr id="7" name="TextBox 6">
            <a:extLst>
              <a:ext uri="{FF2B5EF4-FFF2-40B4-BE49-F238E27FC236}">
                <a16:creationId xmlns:a16="http://schemas.microsoft.com/office/drawing/2014/main" id="{2F2C201F-3C0A-5EC2-DC1E-8B71397ED4DC}"/>
              </a:ext>
            </a:extLst>
          </p:cNvPr>
          <p:cNvSpPr txBox="1"/>
          <p:nvPr/>
        </p:nvSpPr>
        <p:spPr>
          <a:xfrm>
            <a:off x="913794" y="2413935"/>
            <a:ext cx="5546272" cy="3658378"/>
          </a:xfrm>
          <a:prstGeom prst="rect">
            <a:avLst/>
          </a:prstGeom>
        </p:spPr>
        <p:txBody>
          <a:bodyPr vert="horz" lIns="91440" tIns="45720" rIns="91440" bIns="45720" rtlCol="0" anchor="ctr">
            <a:normAutofit/>
          </a:bodyPr>
          <a:lstStyle/>
          <a:p>
            <a:pPr defTabSz="457200">
              <a:lnSpc>
                <a:spcPct val="90000"/>
              </a:lnSpc>
              <a:spcBef>
                <a:spcPct val="20000"/>
              </a:spcBef>
              <a:spcAft>
                <a:spcPts val="600"/>
              </a:spcAft>
              <a:buClr>
                <a:schemeClr val="tx2"/>
              </a:buClr>
              <a:buSzPct val="70000"/>
              <a:buFont typeface="Wingdings 2" charset="2"/>
            </a:pPr>
            <a:r>
              <a:rPr lang="en-US" sz="2000" b="1" dirty="0">
                <a:ln>
                  <a:solidFill>
                    <a:schemeClr val="bg1">
                      <a:lumMod val="75000"/>
                      <a:lumOff val="25000"/>
                      <a:alpha val="10000"/>
                    </a:schemeClr>
                  </a:solidFill>
                </a:ln>
                <a:effectLst>
                  <a:outerShdw blurRad="9525" dist="25400" dir="14640000" algn="tl" rotWithShape="0">
                    <a:schemeClr val="bg1">
                      <a:alpha val="30000"/>
                    </a:schemeClr>
                  </a:outerShdw>
                </a:effectLst>
              </a:rPr>
              <a:t>Groupings:</a:t>
            </a:r>
          </a:p>
          <a:p>
            <a:pPr marL="285750" indent="-285750" defTabSz="457200">
              <a:lnSpc>
                <a:spcPct val="90000"/>
              </a:lnSpc>
              <a:spcBef>
                <a:spcPct val="20000"/>
              </a:spcBef>
              <a:spcAft>
                <a:spcPts val="600"/>
              </a:spcAft>
              <a:buClr>
                <a:schemeClr val="tx2"/>
              </a:buClr>
              <a:buSzPct val="70000"/>
              <a:buFont typeface="Wingdings 2" charset="2"/>
              <a:buChar char="•"/>
            </a:pP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rPr>
              <a:t>Publishers with less than 10 Game Titles</a:t>
            </a:r>
          </a:p>
          <a:p>
            <a:pPr marL="742950" lvl="1" indent="-285750" defTabSz="457200">
              <a:lnSpc>
                <a:spcPct val="90000"/>
              </a:lnSpc>
              <a:spcBef>
                <a:spcPct val="20000"/>
              </a:spcBef>
              <a:spcAft>
                <a:spcPts val="600"/>
              </a:spcAft>
              <a:buClr>
                <a:schemeClr val="tx2"/>
              </a:buClr>
              <a:buSzPct val="70000"/>
              <a:buFont typeface="Wingdings 2" charset="2"/>
              <a:buChar char="•"/>
            </a:pPr>
            <a:r>
              <a:rPr lang="en-US" sz="1600" dirty="0">
                <a:ln>
                  <a:solidFill>
                    <a:schemeClr val="bg1">
                      <a:lumMod val="75000"/>
                      <a:lumOff val="25000"/>
                      <a:alpha val="10000"/>
                    </a:schemeClr>
                  </a:solidFill>
                </a:ln>
                <a:effectLst>
                  <a:outerShdw blurRad="9525" dist="25400" dir="14640000" algn="tl" rotWithShape="0">
                    <a:schemeClr val="bg1">
                      <a:alpha val="30000"/>
                    </a:schemeClr>
                  </a:outerShdw>
                </a:effectLst>
              </a:rPr>
              <a:t>423 publishers</a:t>
            </a:r>
          </a:p>
          <a:p>
            <a:pPr marL="285750" indent="-285750" defTabSz="457200">
              <a:lnSpc>
                <a:spcPct val="90000"/>
              </a:lnSpc>
              <a:spcBef>
                <a:spcPct val="20000"/>
              </a:spcBef>
              <a:spcAft>
                <a:spcPts val="600"/>
              </a:spcAft>
              <a:buClr>
                <a:schemeClr val="tx2"/>
              </a:buClr>
              <a:buSzPct val="70000"/>
              <a:buFont typeface="Wingdings 2" charset="2"/>
              <a:buChar char="•"/>
            </a:pP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rPr>
              <a:t>Small Scale Publishers (10-100 Game Titles)</a:t>
            </a:r>
          </a:p>
          <a:p>
            <a:pPr marL="742950" lvl="1" indent="-285750" defTabSz="457200">
              <a:lnSpc>
                <a:spcPct val="90000"/>
              </a:lnSpc>
              <a:spcBef>
                <a:spcPct val="20000"/>
              </a:spcBef>
              <a:spcAft>
                <a:spcPts val="600"/>
              </a:spcAft>
              <a:buClr>
                <a:schemeClr val="tx2"/>
              </a:buClr>
              <a:buSzPct val="70000"/>
              <a:buFont typeface="Wingdings 2" charset="2"/>
              <a:buChar char="•"/>
            </a:pPr>
            <a:r>
              <a:rPr lang="en-US" sz="1600" dirty="0">
                <a:ln>
                  <a:solidFill>
                    <a:schemeClr val="bg1">
                      <a:lumMod val="75000"/>
                      <a:lumOff val="25000"/>
                      <a:alpha val="10000"/>
                    </a:schemeClr>
                  </a:solidFill>
                </a:ln>
                <a:effectLst>
                  <a:outerShdw blurRad="9525" dist="25400" dir="14640000" algn="tl" rotWithShape="0">
                    <a:schemeClr val="bg1">
                      <a:alpha val="30000"/>
                    </a:schemeClr>
                  </a:outerShdw>
                </a:effectLst>
              </a:rPr>
              <a:t>123 publishers</a:t>
            </a:r>
          </a:p>
          <a:p>
            <a:pPr marL="285750" indent="-285750" defTabSz="457200">
              <a:lnSpc>
                <a:spcPct val="90000"/>
              </a:lnSpc>
              <a:spcBef>
                <a:spcPct val="20000"/>
              </a:spcBef>
              <a:spcAft>
                <a:spcPts val="600"/>
              </a:spcAft>
              <a:buClr>
                <a:schemeClr val="tx2"/>
              </a:buClr>
              <a:buSzPct val="70000"/>
              <a:buFont typeface="Wingdings 2" charset="2"/>
              <a:buChar char="•"/>
            </a:pP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rPr>
              <a:t>Mid Scale Publishers (101-500 Game Titles)</a:t>
            </a:r>
          </a:p>
          <a:p>
            <a:pPr marL="742950" lvl="1" indent="-285750" defTabSz="457200">
              <a:lnSpc>
                <a:spcPct val="90000"/>
              </a:lnSpc>
              <a:spcBef>
                <a:spcPct val="20000"/>
              </a:spcBef>
              <a:spcAft>
                <a:spcPts val="600"/>
              </a:spcAft>
              <a:buClr>
                <a:schemeClr val="tx2"/>
              </a:buClr>
              <a:buSzPct val="70000"/>
              <a:buFont typeface="Wingdings 2" charset="2"/>
              <a:buChar char="•"/>
            </a:pPr>
            <a:r>
              <a:rPr lang="en-US" sz="1600" dirty="0">
                <a:ln>
                  <a:solidFill>
                    <a:schemeClr val="bg1">
                      <a:lumMod val="75000"/>
                      <a:lumOff val="25000"/>
                      <a:alpha val="10000"/>
                    </a:schemeClr>
                  </a:solidFill>
                </a:ln>
                <a:effectLst>
                  <a:outerShdw blurRad="9525" dist="25400" dir="14640000" algn="tl" rotWithShape="0">
                    <a:schemeClr val="bg1">
                      <a:alpha val="30000"/>
                    </a:schemeClr>
                  </a:outerShdw>
                </a:effectLst>
              </a:rPr>
              <a:t>19 publishers</a:t>
            </a:r>
          </a:p>
          <a:p>
            <a:pPr marL="285750" indent="-285750" defTabSz="457200">
              <a:lnSpc>
                <a:spcPct val="90000"/>
              </a:lnSpc>
              <a:spcBef>
                <a:spcPct val="20000"/>
              </a:spcBef>
              <a:spcAft>
                <a:spcPts val="600"/>
              </a:spcAft>
              <a:buClr>
                <a:schemeClr val="tx2"/>
              </a:buClr>
              <a:buSzPct val="70000"/>
              <a:buFont typeface="Wingdings 2" charset="2"/>
              <a:buChar char="•"/>
            </a:pP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rPr>
              <a:t>Large Scale Publishers (Over 500 Game Titles)</a:t>
            </a:r>
          </a:p>
          <a:p>
            <a:pPr marL="742950" lvl="1" indent="-285750" defTabSz="457200">
              <a:lnSpc>
                <a:spcPct val="90000"/>
              </a:lnSpc>
              <a:spcBef>
                <a:spcPct val="20000"/>
              </a:spcBef>
              <a:spcAft>
                <a:spcPts val="600"/>
              </a:spcAft>
              <a:buClr>
                <a:schemeClr val="tx2"/>
              </a:buClr>
              <a:buSzPct val="70000"/>
              <a:buFont typeface="Wingdings 2" charset="2"/>
              <a:buChar char="•"/>
            </a:pPr>
            <a:r>
              <a:rPr lang="en-US" sz="1600" dirty="0">
                <a:ln>
                  <a:solidFill>
                    <a:schemeClr val="bg1">
                      <a:lumMod val="75000"/>
                      <a:lumOff val="25000"/>
                      <a:alpha val="10000"/>
                    </a:schemeClr>
                  </a:solidFill>
                </a:ln>
                <a:effectLst>
                  <a:outerShdw blurRad="9525" dist="25400" dir="14640000" algn="tl" rotWithShape="0">
                    <a:schemeClr val="bg1">
                      <a:alpha val="30000"/>
                    </a:schemeClr>
                  </a:outerShdw>
                </a:effectLst>
              </a:rPr>
              <a:t>9 publishers</a:t>
            </a:r>
          </a:p>
        </p:txBody>
      </p:sp>
      <p:graphicFrame>
        <p:nvGraphicFramePr>
          <p:cNvPr id="4" name="Content Placeholder 3">
            <a:extLst>
              <a:ext uri="{FF2B5EF4-FFF2-40B4-BE49-F238E27FC236}">
                <a16:creationId xmlns:a16="http://schemas.microsoft.com/office/drawing/2014/main" id="{D0AF784E-A618-0CE7-572F-FA1630880124}"/>
              </a:ext>
            </a:extLst>
          </p:cNvPr>
          <p:cNvGraphicFramePr>
            <a:graphicFrameLocks noGrp="1"/>
          </p:cNvGraphicFramePr>
          <p:nvPr>
            <p:ph idx="1"/>
            <p:extLst>
              <p:ext uri="{D42A27DB-BD31-4B8C-83A1-F6EECF244321}">
                <p14:modId xmlns:p14="http://schemas.microsoft.com/office/powerpoint/2010/main" val="1609890367"/>
              </p:ext>
            </p:extLst>
          </p:nvPr>
        </p:nvGraphicFramePr>
        <p:xfrm>
          <a:off x="6460066" y="1664086"/>
          <a:ext cx="5461857" cy="4940383"/>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C87277EE-53BF-67BA-5A1C-0E41920BD1A6}"/>
              </a:ext>
            </a:extLst>
          </p:cNvPr>
          <p:cNvSpPr txBox="1"/>
          <p:nvPr/>
        </p:nvSpPr>
        <p:spPr>
          <a:xfrm>
            <a:off x="958665" y="1825758"/>
            <a:ext cx="4542737" cy="738664"/>
          </a:xfrm>
          <a:prstGeom prst="rect">
            <a:avLst/>
          </a:prstGeom>
          <a:noFill/>
        </p:spPr>
        <p:txBody>
          <a:bodyPr wrap="square" rtlCol="0">
            <a:spAutoFit/>
          </a:bodyPr>
          <a:lstStyle/>
          <a:p>
            <a:r>
              <a:rPr lang="en-US" sz="1400" dirty="0"/>
              <a:t>By grouping together publishers based on a small-large scale, it is easier to determine which publishing companies have the most control over the market.</a:t>
            </a:r>
          </a:p>
        </p:txBody>
      </p:sp>
    </p:spTree>
    <p:extLst>
      <p:ext uri="{BB962C8B-B14F-4D97-AF65-F5344CB8AC3E}">
        <p14:creationId xmlns:p14="http://schemas.microsoft.com/office/powerpoint/2010/main" val="21905266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Slate">
      <a:majorFont>
        <a:latin typeface="Bodoni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1607</TotalTime>
  <Words>1125</Words>
  <Application>Microsoft Macintosh PowerPoint</Application>
  <PresentationFormat>Widescreen</PresentationFormat>
  <Paragraphs>114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Bodoni MT</vt:lpstr>
      <vt:lpstr>Goudy Old Style</vt:lpstr>
      <vt:lpstr>System Font Regular</vt:lpstr>
      <vt:lpstr>Wingdings 2</vt:lpstr>
      <vt:lpstr>SlateVTI</vt:lpstr>
      <vt:lpstr>Final Project Presentation</vt:lpstr>
      <vt:lpstr>Statement</vt:lpstr>
      <vt:lpstr>Defining The Data-Set</vt:lpstr>
      <vt:lpstr>Historical Sales Trends 1980-2016</vt:lpstr>
      <vt:lpstr>Historical Sales Trends Cont.</vt:lpstr>
      <vt:lpstr>What Does This Tell Us?</vt:lpstr>
      <vt:lpstr>Genre Trends What types of video games are the most popular?</vt:lpstr>
      <vt:lpstr>Genre Trends Cont. Further Insight to Current Regional Trends</vt:lpstr>
      <vt:lpstr>Publisher Trends Who are our biggest competitors?</vt:lpstr>
      <vt:lpstr>Publisher Trends Cont. Who are our biggest competitors?</vt:lpstr>
      <vt:lpstr>Platform Trends Which gaming console is the most popular?</vt:lpstr>
      <vt:lpstr>Platform Trends Cont. Which gaming console is the most popular? Current Trends 2014-2016</vt:lpstr>
      <vt:lpstr>Recommendations  &amp;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Presentation</dc:title>
  <dc:creator>Madeline Gamache</dc:creator>
  <cp:lastModifiedBy>Madeline Gamache</cp:lastModifiedBy>
  <cp:revision>3</cp:revision>
  <dcterms:created xsi:type="dcterms:W3CDTF">2022-11-14T22:50:31Z</dcterms:created>
  <dcterms:modified xsi:type="dcterms:W3CDTF">2022-11-16T01:48:39Z</dcterms:modified>
</cp:coreProperties>
</file>