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5/8/23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277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5/8/23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0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5/8/23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9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5/8/23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14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5/8/23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85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5/8/23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7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5/8/23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731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5/8/23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34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5/8/23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59133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5/8/23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67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5/8/23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239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5/8/23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55232820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laser lights aligned to form a triangle">
            <a:extLst>
              <a:ext uri="{FF2B5EF4-FFF2-40B4-BE49-F238E27FC236}">
                <a16:creationId xmlns:a16="http://schemas.microsoft.com/office/drawing/2014/main" id="{0EE5F498-FE61-5F89-E3A1-819AB9641CBA}"/>
              </a:ext>
            </a:extLst>
          </p:cNvPr>
          <p:cNvPicPr>
            <a:picLocks noChangeAspect="1"/>
          </p:cNvPicPr>
          <p:nvPr/>
        </p:nvPicPr>
        <p:blipFill rotWithShape="1">
          <a:blip r:embed="rId2"/>
          <a:srcRect t="8706" b="1294"/>
          <a:stretch/>
        </p:blipFill>
        <p:spPr>
          <a:xfrm>
            <a:off x="20" y="1"/>
            <a:ext cx="12191980" cy="6857999"/>
          </a:xfrm>
          <a:prstGeom prst="rect">
            <a:avLst/>
          </a:prstGeom>
        </p:spPr>
      </p:pic>
      <p:sp>
        <p:nvSpPr>
          <p:cNvPr id="27" name="Rectangle">
            <a:extLst>
              <a:ext uri="{FF2B5EF4-FFF2-40B4-BE49-F238E27FC236}">
                <a16:creationId xmlns:a16="http://schemas.microsoft.com/office/drawing/2014/main" id="{8B80D579-AC08-8D49-BB6A-21123F80B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B55E17CA-4220-3A90-155A-38D026418143}"/>
              </a:ext>
            </a:extLst>
          </p:cNvPr>
          <p:cNvSpPr>
            <a:spLocks noGrp="1"/>
          </p:cNvSpPr>
          <p:nvPr>
            <p:ph type="ctrTitle"/>
          </p:nvPr>
        </p:nvSpPr>
        <p:spPr>
          <a:xfrm>
            <a:off x="565150" y="768334"/>
            <a:ext cx="6969505" cy="2866405"/>
          </a:xfrm>
        </p:spPr>
        <p:txBody>
          <a:bodyPr>
            <a:normAutofit/>
          </a:bodyPr>
          <a:lstStyle/>
          <a:p>
            <a:pPr>
              <a:lnSpc>
                <a:spcPct val="90000"/>
              </a:lnSpc>
            </a:pPr>
            <a:r>
              <a:rPr lang="en-US" sz="5600" dirty="0"/>
              <a:t>Rockbuster Stealth</a:t>
            </a:r>
            <a:br>
              <a:rPr lang="en-US" sz="5600" dirty="0"/>
            </a:br>
            <a:r>
              <a:rPr lang="en-US" sz="5600" b="0" dirty="0"/>
              <a:t>Sales Analysis for 2020 Strategy</a:t>
            </a:r>
          </a:p>
        </p:txBody>
      </p:sp>
      <p:sp>
        <p:nvSpPr>
          <p:cNvPr id="3" name="Subtitle 2">
            <a:extLst>
              <a:ext uri="{FF2B5EF4-FFF2-40B4-BE49-F238E27FC236}">
                <a16:creationId xmlns:a16="http://schemas.microsoft.com/office/drawing/2014/main" id="{EE8873DB-8043-C5A7-ABA2-85341C8B7B3C}"/>
              </a:ext>
            </a:extLst>
          </p:cNvPr>
          <p:cNvSpPr>
            <a:spLocks noGrp="1"/>
          </p:cNvSpPr>
          <p:nvPr>
            <p:ph type="subTitle" idx="1"/>
          </p:nvPr>
        </p:nvSpPr>
        <p:spPr>
          <a:xfrm>
            <a:off x="565150" y="4283239"/>
            <a:ext cx="6969505" cy="1475177"/>
          </a:xfrm>
        </p:spPr>
        <p:txBody>
          <a:bodyPr>
            <a:normAutofit/>
          </a:bodyPr>
          <a:lstStyle/>
          <a:p>
            <a:r>
              <a:rPr lang="en-US" dirty="0"/>
              <a:t>By: Madeline Gamache</a:t>
            </a:r>
          </a:p>
        </p:txBody>
      </p:sp>
      <p:cxnSp>
        <p:nvCxnSpPr>
          <p:cNvPr id="29" name="Straight Connector 28">
            <a:extLst>
              <a:ext uri="{FF2B5EF4-FFF2-40B4-BE49-F238E27FC236}">
                <a16:creationId xmlns:a16="http://schemas.microsoft.com/office/drawing/2014/main" id="{EC392F51-F23E-E242-9750-A5B1F128E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32"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2217402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16DACD-53CA-44F2-0BDC-45B97BA965DF}"/>
              </a:ext>
            </a:extLst>
          </p:cNvPr>
          <p:cNvSpPr>
            <a:spLocks noGrp="1"/>
          </p:cNvSpPr>
          <p:nvPr>
            <p:ph type="title"/>
          </p:nvPr>
        </p:nvSpPr>
        <p:spPr>
          <a:xfrm>
            <a:off x="565150" y="770890"/>
            <a:ext cx="5995137" cy="1268984"/>
          </a:xfrm>
        </p:spPr>
        <p:txBody>
          <a:bodyPr>
            <a:normAutofit/>
          </a:bodyPr>
          <a:lstStyle/>
          <a:p>
            <a:r>
              <a:rPr lang="en-US"/>
              <a:t>Recommendations</a:t>
            </a:r>
            <a:endParaRPr lang="en-US" dirty="0"/>
          </a:p>
        </p:txBody>
      </p:sp>
      <p:sp>
        <p:nvSpPr>
          <p:cNvPr id="38" name="Content Placeholder 2">
            <a:extLst>
              <a:ext uri="{FF2B5EF4-FFF2-40B4-BE49-F238E27FC236}">
                <a16:creationId xmlns:a16="http://schemas.microsoft.com/office/drawing/2014/main" id="{F7314A46-91B9-5661-D9AF-1468DBDDE14C}"/>
              </a:ext>
            </a:extLst>
          </p:cNvPr>
          <p:cNvSpPr>
            <a:spLocks noGrp="1"/>
          </p:cNvSpPr>
          <p:nvPr>
            <p:ph idx="1"/>
          </p:nvPr>
        </p:nvSpPr>
        <p:spPr>
          <a:xfrm>
            <a:off x="565150" y="2160016"/>
            <a:ext cx="5995137" cy="3601212"/>
          </a:xfrm>
        </p:spPr>
        <p:txBody>
          <a:bodyPr>
            <a:normAutofit/>
          </a:bodyPr>
          <a:lstStyle/>
          <a:p>
            <a:pPr>
              <a:lnSpc>
                <a:spcPct val="90000"/>
              </a:lnSpc>
            </a:pPr>
            <a:r>
              <a:rPr lang="en-US" sz="2200"/>
              <a:t>Focus marketing efforts in Asia where the customer base is strongest.</a:t>
            </a:r>
          </a:p>
          <a:p>
            <a:pPr>
              <a:lnSpc>
                <a:spcPct val="90000"/>
              </a:lnSpc>
            </a:pPr>
            <a:r>
              <a:rPr lang="en-US" sz="2200"/>
              <a:t>Consider removing low revenue movies and prioritize movies with higher audience demands.</a:t>
            </a:r>
          </a:p>
          <a:p>
            <a:pPr>
              <a:lnSpc>
                <a:spcPct val="90000"/>
              </a:lnSpc>
            </a:pPr>
            <a:r>
              <a:rPr lang="en-US" sz="2200"/>
              <a:t>Implement loyalty programs to offer rewards for loyal and life-long customers.</a:t>
            </a:r>
          </a:p>
          <a:p>
            <a:pPr>
              <a:lnSpc>
                <a:spcPct val="90000"/>
              </a:lnSpc>
            </a:pPr>
            <a:r>
              <a:rPr lang="en-US" sz="2200"/>
              <a:t>Offer discounts or adjust rental prices for shorter rental durations to encourage customers to rent more often.</a:t>
            </a:r>
          </a:p>
        </p:txBody>
      </p:sp>
      <p:pic>
        <p:nvPicPr>
          <p:cNvPr id="7" name="Graphic 6" descr="Theatre">
            <a:extLst>
              <a:ext uri="{FF2B5EF4-FFF2-40B4-BE49-F238E27FC236}">
                <a16:creationId xmlns:a16="http://schemas.microsoft.com/office/drawing/2014/main" id="{6490A342-639E-1A66-2661-D3C83FB1DF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3213" y="2160015"/>
            <a:ext cx="3601212" cy="3601212"/>
          </a:xfrm>
          <a:prstGeom prst="rect">
            <a:avLst/>
          </a:prstGeom>
        </p:spPr>
      </p:pic>
      <p:grpSp>
        <p:nvGrpSpPr>
          <p:cNvPr id="12" name="Group 11">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85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2754D-8EE7-3C9A-CF26-D9AD9C6B898B}"/>
              </a:ext>
            </a:extLst>
          </p:cNvPr>
          <p:cNvSpPr>
            <a:spLocks noGrp="1"/>
          </p:cNvSpPr>
          <p:nvPr>
            <p:ph type="title"/>
          </p:nvPr>
        </p:nvSpPr>
        <p:spPr>
          <a:xfrm>
            <a:off x="565150" y="770890"/>
            <a:ext cx="10130224" cy="1268984"/>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7321E367-F789-F7F3-E231-798D97AD65D9}"/>
              </a:ext>
            </a:extLst>
          </p:cNvPr>
          <p:cNvSpPr>
            <a:spLocks noGrp="1"/>
          </p:cNvSpPr>
          <p:nvPr>
            <p:ph idx="1"/>
          </p:nvPr>
        </p:nvSpPr>
        <p:spPr>
          <a:xfrm>
            <a:off x="565150" y="2160016"/>
            <a:ext cx="10130224" cy="3601212"/>
          </a:xfrm>
        </p:spPr>
        <p:txBody>
          <a:bodyPr>
            <a:normAutofit/>
          </a:bodyPr>
          <a:lstStyle/>
          <a:p>
            <a:pPr marL="0" indent="0">
              <a:buNone/>
            </a:pPr>
            <a:r>
              <a:rPr lang="en-US" dirty="0"/>
              <a:t>Rockbuster Stealth LLC is a movie rental company that used to have stores around the world. Facing stiff competition from streaming services the Rockbuster Stealth management team is planning to launch an online video rental service in order to stay competitive.</a:t>
            </a:r>
          </a:p>
          <a:p>
            <a:pPr marL="0" indent="0">
              <a:buNone/>
            </a:pPr>
            <a:endParaRPr lang="en-US" dirty="0"/>
          </a:p>
          <a:p>
            <a:pPr marL="0" indent="0">
              <a:buNone/>
            </a:pPr>
            <a:r>
              <a:rPr lang="en-US" dirty="0"/>
              <a:t>Our goal for this analysis is to provide data-driven answers to key questions asked by Rockbuster Stealth Management Board to develop a company strategy for 2020.</a:t>
            </a:r>
          </a:p>
          <a:p>
            <a:pPr marL="0" indent="0">
              <a:buNone/>
            </a:pPr>
            <a:endParaRPr lang="en-US" dirty="0"/>
          </a:p>
          <a:p>
            <a:pPr marL="0" indent="0">
              <a:buNone/>
            </a:pPr>
            <a:endParaRPr lang="en-US" dirty="0"/>
          </a:p>
        </p:txBody>
      </p:sp>
      <p:grpSp>
        <p:nvGrpSpPr>
          <p:cNvPr id="10" name="Group 9">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8" y="0"/>
            <a:ext cx="1900252" cy="6858000"/>
            <a:chOff x="10291748" y="0"/>
            <a:chExt cx="1900252" cy="6858000"/>
          </a:xfrm>
        </p:grpSpPr>
        <p:sp>
          <p:nvSpPr>
            <p:cNvPr id="11"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8C393749-7AE6-1341-8D2D-3F0369850F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3947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893815-28D7-CD50-2DEB-D786F341A802}"/>
              </a:ext>
            </a:extLst>
          </p:cNvPr>
          <p:cNvSpPr>
            <a:spLocks noGrp="1"/>
          </p:cNvSpPr>
          <p:nvPr>
            <p:ph type="title"/>
          </p:nvPr>
        </p:nvSpPr>
        <p:spPr>
          <a:xfrm>
            <a:off x="565150" y="770890"/>
            <a:ext cx="9198761" cy="1268984"/>
          </a:xfrm>
        </p:spPr>
        <p:txBody>
          <a:bodyPr>
            <a:normAutofit/>
          </a:bodyPr>
          <a:lstStyle/>
          <a:p>
            <a:r>
              <a:rPr lang="en-US" dirty="0"/>
              <a:t>Key Questions &amp; Objectives</a:t>
            </a:r>
          </a:p>
        </p:txBody>
      </p:sp>
      <p:sp>
        <p:nvSpPr>
          <p:cNvPr id="3" name="Content Placeholder 2">
            <a:extLst>
              <a:ext uri="{FF2B5EF4-FFF2-40B4-BE49-F238E27FC236}">
                <a16:creationId xmlns:a16="http://schemas.microsoft.com/office/drawing/2014/main" id="{60B30437-7FB0-E223-FBC3-B038E80CC7C4}"/>
              </a:ext>
            </a:extLst>
          </p:cNvPr>
          <p:cNvSpPr>
            <a:spLocks noGrp="1"/>
          </p:cNvSpPr>
          <p:nvPr>
            <p:ph idx="1"/>
          </p:nvPr>
        </p:nvSpPr>
        <p:spPr>
          <a:xfrm>
            <a:off x="565150" y="2160016"/>
            <a:ext cx="9198761" cy="3601212"/>
          </a:xfrm>
        </p:spPr>
        <p:txBody>
          <a:bodyPr>
            <a:normAutofit/>
          </a:bodyPr>
          <a:lstStyle/>
          <a:p>
            <a:r>
              <a:rPr lang="en-US" dirty="0"/>
              <a:t>What was the average rental duration for all videos?</a:t>
            </a:r>
          </a:p>
          <a:p>
            <a:r>
              <a:rPr lang="en-US" dirty="0"/>
              <a:t>Which movies contributed to the most/least revenue gain?</a:t>
            </a:r>
          </a:p>
          <a:p>
            <a:r>
              <a:rPr lang="en-US" dirty="0"/>
              <a:t>Which countries are Rockbuster customers based in?</a:t>
            </a:r>
          </a:p>
          <a:p>
            <a:r>
              <a:rPr lang="en-US" dirty="0"/>
              <a:t>Where are customers with a high lifetime value based?</a:t>
            </a:r>
          </a:p>
          <a:p>
            <a:r>
              <a:rPr lang="en-US" dirty="0"/>
              <a:t>Do sales figures vary between geographic regions?</a:t>
            </a:r>
          </a:p>
        </p:txBody>
      </p:sp>
      <p:cxnSp>
        <p:nvCxnSpPr>
          <p:cNvPr id="10" name="Straight Connector 9">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0418748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00FA12-5BA6-2A6E-E944-6F95A36FC9D1}"/>
              </a:ext>
            </a:extLst>
          </p:cNvPr>
          <p:cNvSpPr>
            <a:spLocks noGrp="1"/>
          </p:cNvSpPr>
          <p:nvPr>
            <p:ph type="title"/>
          </p:nvPr>
        </p:nvSpPr>
        <p:spPr>
          <a:xfrm>
            <a:off x="565150" y="770890"/>
            <a:ext cx="9198761" cy="1268984"/>
          </a:xfrm>
        </p:spPr>
        <p:txBody>
          <a:bodyPr>
            <a:normAutofit/>
          </a:bodyPr>
          <a:lstStyle/>
          <a:p>
            <a:r>
              <a:rPr lang="en-US" dirty="0"/>
              <a:t>Data Overview</a:t>
            </a:r>
          </a:p>
        </p:txBody>
      </p:sp>
      <p:cxnSp>
        <p:nvCxnSpPr>
          <p:cNvPr id="10" name="Straight Connector 9">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20" name="Table 20">
            <a:extLst>
              <a:ext uri="{FF2B5EF4-FFF2-40B4-BE49-F238E27FC236}">
                <a16:creationId xmlns:a16="http://schemas.microsoft.com/office/drawing/2014/main" id="{0E884894-0F68-5115-54ED-1BC5D7F962AA}"/>
              </a:ext>
            </a:extLst>
          </p:cNvPr>
          <p:cNvGraphicFramePr>
            <a:graphicFrameLocks noGrp="1"/>
          </p:cNvGraphicFramePr>
          <p:nvPr>
            <p:ph idx="1"/>
            <p:extLst>
              <p:ext uri="{D42A27DB-BD31-4B8C-83A1-F6EECF244321}">
                <p14:modId xmlns:p14="http://schemas.microsoft.com/office/powerpoint/2010/main" val="1496365189"/>
              </p:ext>
            </p:extLst>
          </p:nvPr>
        </p:nvGraphicFramePr>
        <p:xfrm>
          <a:off x="565150" y="2160588"/>
          <a:ext cx="2993059" cy="1483360"/>
        </p:xfrm>
        <a:graphic>
          <a:graphicData uri="http://schemas.openxmlformats.org/drawingml/2006/table">
            <a:tbl>
              <a:tblPr firstRow="1" bandRow="1">
                <a:tableStyleId>{5C22544A-7EE6-4342-B048-85BDC9FD1C3A}</a:tableStyleId>
              </a:tblPr>
              <a:tblGrid>
                <a:gridCol w="2993059">
                  <a:extLst>
                    <a:ext uri="{9D8B030D-6E8A-4147-A177-3AD203B41FA5}">
                      <a16:colId xmlns:a16="http://schemas.microsoft.com/office/drawing/2014/main" val="2154420621"/>
                    </a:ext>
                  </a:extLst>
                </a:gridCol>
              </a:tblGrid>
              <a:tr h="370840">
                <a:tc>
                  <a:txBody>
                    <a:bodyPr/>
                    <a:lstStyle/>
                    <a:p>
                      <a:r>
                        <a:rPr lang="en-US" dirty="0"/>
                        <a:t>Rental Duration</a:t>
                      </a:r>
                    </a:p>
                  </a:txBody>
                  <a:tcPr/>
                </a:tc>
                <a:extLst>
                  <a:ext uri="{0D108BD9-81ED-4DB2-BD59-A6C34878D82A}">
                    <a16:rowId xmlns:a16="http://schemas.microsoft.com/office/drawing/2014/main" val="1774117835"/>
                  </a:ext>
                </a:extLst>
              </a:tr>
              <a:tr h="370840">
                <a:tc>
                  <a:txBody>
                    <a:bodyPr/>
                    <a:lstStyle/>
                    <a:p>
                      <a:r>
                        <a:rPr lang="en-US" dirty="0"/>
                        <a:t>Min                    3 days</a:t>
                      </a:r>
                    </a:p>
                  </a:txBody>
                  <a:tcPr/>
                </a:tc>
                <a:extLst>
                  <a:ext uri="{0D108BD9-81ED-4DB2-BD59-A6C34878D82A}">
                    <a16:rowId xmlns:a16="http://schemas.microsoft.com/office/drawing/2014/main" val="3814262908"/>
                  </a:ext>
                </a:extLst>
              </a:tr>
              <a:tr h="370840">
                <a:tc>
                  <a:txBody>
                    <a:bodyPr/>
                    <a:lstStyle/>
                    <a:p>
                      <a:r>
                        <a:rPr lang="en-US" dirty="0"/>
                        <a:t>Max                   7 days</a:t>
                      </a:r>
                    </a:p>
                  </a:txBody>
                  <a:tcPr/>
                </a:tc>
                <a:extLst>
                  <a:ext uri="{0D108BD9-81ED-4DB2-BD59-A6C34878D82A}">
                    <a16:rowId xmlns:a16="http://schemas.microsoft.com/office/drawing/2014/main" val="1568886447"/>
                  </a:ext>
                </a:extLst>
              </a:tr>
              <a:tr h="370840">
                <a:tc>
                  <a:txBody>
                    <a:bodyPr/>
                    <a:lstStyle/>
                    <a:p>
                      <a:r>
                        <a:rPr lang="en-US" dirty="0"/>
                        <a:t>Average            4.985 days</a:t>
                      </a:r>
                    </a:p>
                  </a:txBody>
                  <a:tcPr/>
                </a:tc>
                <a:extLst>
                  <a:ext uri="{0D108BD9-81ED-4DB2-BD59-A6C34878D82A}">
                    <a16:rowId xmlns:a16="http://schemas.microsoft.com/office/drawing/2014/main" val="503960565"/>
                  </a:ext>
                </a:extLst>
              </a:tr>
            </a:tbl>
          </a:graphicData>
        </a:graphic>
      </p:graphicFrame>
      <p:graphicFrame>
        <p:nvGraphicFramePr>
          <p:cNvPr id="22" name="Table 20">
            <a:extLst>
              <a:ext uri="{FF2B5EF4-FFF2-40B4-BE49-F238E27FC236}">
                <a16:creationId xmlns:a16="http://schemas.microsoft.com/office/drawing/2014/main" id="{F5F71E63-9E25-6676-1020-B59051F7BC81}"/>
              </a:ext>
            </a:extLst>
          </p:cNvPr>
          <p:cNvGraphicFramePr>
            <a:graphicFrameLocks/>
          </p:cNvGraphicFramePr>
          <p:nvPr>
            <p:extLst>
              <p:ext uri="{D42A27DB-BD31-4B8C-83A1-F6EECF244321}">
                <p14:modId xmlns:p14="http://schemas.microsoft.com/office/powerpoint/2010/main" val="2250292772"/>
              </p:ext>
            </p:extLst>
          </p:nvPr>
        </p:nvGraphicFramePr>
        <p:xfrm>
          <a:off x="4331760" y="2160833"/>
          <a:ext cx="2993059" cy="1483360"/>
        </p:xfrm>
        <a:graphic>
          <a:graphicData uri="http://schemas.openxmlformats.org/drawingml/2006/table">
            <a:tbl>
              <a:tblPr firstRow="1" bandRow="1">
                <a:tableStyleId>{5C22544A-7EE6-4342-B048-85BDC9FD1C3A}</a:tableStyleId>
              </a:tblPr>
              <a:tblGrid>
                <a:gridCol w="2993059">
                  <a:extLst>
                    <a:ext uri="{9D8B030D-6E8A-4147-A177-3AD203B41FA5}">
                      <a16:colId xmlns:a16="http://schemas.microsoft.com/office/drawing/2014/main" val="2154420621"/>
                    </a:ext>
                  </a:extLst>
                </a:gridCol>
              </a:tblGrid>
              <a:tr h="370840">
                <a:tc>
                  <a:txBody>
                    <a:bodyPr/>
                    <a:lstStyle/>
                    <a:p>
                      <a:r>
                        <a:rPr lang="en-US" dirty="0"/>
                        <a:t>Rental Rate</a:t>
                      </a:r>
                    </a:p>
                  </a:txBody>
                  <a:tcPr/>
                </a:tc>
                <a:extLst>
                  <a:ext uri="{0D108BD9-81ED-4DB2-BD59-A6C34878D82A}">
                    <a16:rowId xmlns:a16="http://schemas.microsoft.com/office/drawing/2014/main" val="1774117835"/>
                  </a:ext>
                </a:extLst>
              </a:tr>
              <a:tr h="370840">
                <a:tc>
                  <a:txBody>
                    <a:bodyPr/>
                    <a:lstStyle/>
                    <a:p>
                      <a:r>
                        <a:rPr lang="en-US" dirty="0"/>
                        <a:t>Min                       $ 0.99</a:t>
                      </a:r>
                    </a:p>
                  </a:txBody>
                  <a:tcPr/>
                </a:tc>
                <a:extLst>
                  <a:ext uri="{0D108BD9-81ED-4DB2-BD59-A6C34878D82A}">
                    <a16:rowId xmlns:a16="http://schemas.microsoft.com/office/drawing/2014/main" val="3814262908"/>
                  </a:ext>
                </a:extLst>
              </a:tr>
              <a:tr h="370840">
                <a:tc>
                  <a:txBody>
                    <a:bodyPr/>
                    <a:lstStyle/>
                    <a:p>
                      <a:r>
                        <a:rPr lang="en-US" dirty="0"/>
                        <a:t>Max                      $ 4.99</a:t>
                      </a:r>
                    </a:p>
                  </a:txBody>
                  <a:tcPr/>
                </a:tc>
                <a:extLst>
                  <a:ext uri="{0D108BD9-81ED-4DB2-BD59-A6C34878D82A}">
                    <a16:rowId xmlns:a16="http://schemas.microsoft.com/office/drawing/2014/main" val="1568886447"/>
                  </a:ext>
                </a:extLst>
              </a:tr>
              <a:tr h="370840">
                <a:tc>
                  <a:txBody>
                    <a:bodyPr/>
                    <a:lstStyle/>
                    <a:p>
                      <a:r>
                        <a:rPr lang="en-US" dirty="0"/>
                        <a:t>Average               $ 2.98</a:t>
                      </a:r>
                    </a:p>
                  </a:txBody>
                  <a:tcPr/>
                </a:tc>
                <a:extLst>
                  <a:ext uri="{0D108BD9-81ED-4DB2-BD59-A6C34878D82A}">
                    <a16:rowId xmlns:a16="http://schemas.microsoft.com/office/drawing/2014/main" val="503960565"/>
                  </a:ext>
                </a:extLst>
              </a:tr>
            </a:tbl>
          </a:graphicData>
        </a:graphic>
      </p:graphicFrame>
      <p:graphicFrame>
        <p:nvGraphicFramePr>
          <p:cNvPr id="23" name="Table 20">
            <a:extLst>
              <a:ext uri="{FF2B5EF4-FFF2-40B4-BE49-F238E27FC236}">
                <a16:creationId xmlns:a16="http://schemas.microsoft.com/office/drawing/2014/main" id="{9377399E-4CB0-2CBD-89E6-D6A631BC4560}"/>
              </a:ext>
            </a:extLst>
          </p:cNvPr>
          <p:cNvGraphicFramePr>
            <a:graphicFrameLocks/>
          </p:cNvGraphicFramePr>
          <p:nvPr>
            <p:extLst>
              <p:ext uri="{D42A27DB-BD31-4B8C-83A1-F6EECF244321}">
                <p14:modId xmlns:p14="http://schemas.microsoft.com/office/powerpoint/2010/main" val="2910487267"/>
              </p:ext>
            </p:extLst>
          </p:nvPr>
        </p:nvGraphicFramePr>
        <p:xfrm>
          <a:off x="565149" y="3935845"/>
          <a:ext cx="2993059" cy="1483360"/>
        </p:xfrm>
        <a:graphic>
          <a:graphicData uri="http://schemas.openxmlformats.org/drawingml/2006/table">
            <a:tbl>
              <a:tblPr firstRow="1" bandRow="1">
                <a:tableStyleId>{5C22544A-7EE6-4342-B048-85BDC9FD1C3A}</a:tableStyleId>
              </a:tblPr>
              <a:tblGrid>
                <a:gridCol w="2993059">
                  <a:extLst>
                    <a:ext uri="{9D8B030D-6E8A-4147-A177-3AD203B41FA5}">
                      <a16:colId xmlns:a16="http://schemas.microsoft.com/office/drawing/2014/main" val="2154420621"/>
                    </a:ext>
                  </a:extLst>
                </a:gridCol>
              </a:tblGrid>
              <a:tr h="370840">
                <a:tc>
                  <a:txBody>
                    <a:bodyPr/>
                    <a:lstStyle/>
                    <a:p>
                      <a:r>
                        <a:rPr lang="en-US" dirty="0"/>
                        <a:t>Replacement Cost</a:t>
                      </a:r>
                    </a:p>
                  </a:txBody>
                  <a:tcPr/>
                </a:tc>
                <a:extLst>
                  <a:ext uri="{0D108BD9-81ED-4DB2-BD59-A6C34878D82A}">
                    <a16:rowId xmlns:a16="http://schemas.microsoft.com/office/drawing/2014/main" val="1774117835"/>
                  </a:ext>
                </a:extLst>
              </a:tr>
              <a:tr h="370840">
                <a:tc>
                  <a:txBody>
                    <a:bodyPr/>
                    <a:lstStyle/>
                    <a:p>
                      <a:r>
                        <a:rPr lang="en-US" dirty="0"/>
                        <a:t>Min                   $ 9.99</a:t>
                      </a:r>
                    </a:p>
                  </a:txBody>
                  <a:tcPr/>
                </a:tc>
                <a:extLst>
                  <a:ext uri="{0D108BD9-81ED-4DB2-BD59-A6C34878D82A}">
                    <a16:rowId xmlns:a16="http://schemas.microsoft.com/office/drawing/2014/main" val="3814262908"/>
                  </a:ext>
                </a:extLst>
              </a:tr>
              <a:tr h="370840">
                <a:tc>
                  <a:txBody>
                    <a:bodyPr/>
                    <a:lstStyle/>
                    <a:p>
                      <a:r>
                        <a:rPr lang="en-US" dirty="0"/>
                        <a:t>Max                  $ 29.99</a:t>
                      </a:r>
                    </a:p>
                  </a:txBody>
                  <a:tcPr/>
                </a:tc>
                <a:extLst>
                  <a:ext uri="{0D108BD9-81ED-4DB2-BD59-A6C34878D82A}">
                    <a16:rowId xmlns:a16="http://schemas.microsoft.com/office/drawing/2014/main" val="1568886447"/>
                  </a:ext>
                </a:extLst>
              </a:tr>
              <a:tr h="370840">
                <a:tc>
                  <a:txBody>
                    <a:bodyPr/>
                    <a:lstStyle/>
                    <a:p>
                      <a:r>
                        <a:rPr lang="en-US" dirty="0"/>
                        <a:t>Average           $ 19.98</a:t>
                      </a:r>
                    </a:p>
                  </a:txBody>
                  <a:tcPr/>
                </a:tc>
                <a:extLst>
                  <a:ext uri="{0D108BD9-81ED-4DB2-BD59-A6C34878D82A}">
                    <a16:rowId xmlns:a16="http://schemas.microsoft.com/office/drawing/2014/main" val="503960565"/>
                  </a:ext>
                </a:extLst>
              </a:tr>
            </a:tbl>
          </a:graphicData>
        </a:graphic>
      </p:graphicFrame>
      <p:graphicFrame>
        <p:nvGraphicFramePr>
          <p:cNvPr id="25" name="Table 20">
            <a:extLst>
              <a:ext uri="{FF2B5EF4-FFF2-40B4-BE49-F238E27FC236}">
                <a16:creationId xmlns:a16="http://schemas.microsoft.com/office/drawing/2014/main" id="{2269D9BE-C8D0-ED22-0C34-BB2433ABD7BB}"/>
              </a:ext>
            </a:extLst>
          </p:cNvPr>
          <p:cNvGraphicFramePr>
            <a:graphicFrameLocks/>
          </p:cNvGraphicFramePr>
          <p:nvPr>
            <p:extLst>
              <p:ext uri="{D42A27DB-BD31-4B8C-83A1-F6EECF244321}">
                <p14:modId xmlns:p14="http://schemas.microsoft.com/office/powerpoint/2010/main" val="39448952"/>
              </p:ext>
            </p:extLst>
          </p:nvPr>
        </p:nvGraphicFramePr>
        <p:xfrm>
          <a:off x="4331759" y="3935845"/>
          <a:ext cx="2993059" cy="1483360"/>
        </p:xfrm>
        <a:graphic>
          <a:graphicData uri="http://schemas.openxmlformats.org/drawingml/2006/table">
            <a:tbl>
              <a:tblPr firstRow="1" bandRow="1">
                <a:tableStyleId>{5C22544A-7EE6-4342-B048-85BDC9FD1C3A}</a:tableStyleId>
              </a:tblPr>
              <a:tblGrid>
                <a:gridCol w="2993059">
                  <a:extLst>
                    <a:ext uri="{9D8B030D-6E8A-4147-A177-3AD203B41FA5}">
                      <a16:colId xmlns:a16="http://schemas.microsoft.com/office/drawing/2014/main" val="2154420621"/>
                    </a:ext>
                  </a:extLst>
                </a:gridCol>
              </a:tblGrid>
              <a:tr h="370840">
                <a:tc>
                  <a:txBody>
                    <a:bodyPr/>
                    <a:lstStyle/>
                    <a:p>
                      <a:r>
                        <a:rPr lang="en-US" dirty="0"/>
                        <a:t>Movie Length</a:t>
                      </a:r>
                    </a:p>
                  </a:txBody>
                  <a:tcPr/>
                </a:tc>
                <a:extLst>
                  <a:ext uri="{0D108BD9-81ED-4DB2-BD59-A6C34878D82A}">
                    <a16:rowId xmlns:a16="http://schemas.microsoft.com/office/drawing/2014/main" val="1774117835"/>
                  </a:ext>
                </a:extLst>
              </a:tr>
              <a:tr h="370840">
                <a:tc>
                  <a:txBody>
                    <a:bodyPr/>
                    <a:lstStyle/>
                    <a:p>
                      <a:r>
                        <a:rPr lang="en-US" dirty="0"/>
                        <a:t>Min                  46 mins</a:t>
                      </a:r>
                    </a:p>
                  </a:txBody>
                  <a:tcPr/>
                </a:tc>
                <a:extLst>
                  <a:ext uri="{0D108BD9-81ED-4DB2-BD59-A6C34878D82A}">
                    <a16:rowId xmlns:a16="http://schemas.microsoft.com/office/drawing/2014/main" val="3814262908"/>
                  </a:ext>
                </a:extLst>
              </a:tr>
              <a:tr h="370840">
                <a:tc>
                  <a:txBody>
                    <a:bodyPr/>
                    <a:lstStyle/>
                    <a:p>
                      <a:r>
                        <a:rPr lang="en-US" dirty="0"/>
                        <a:t>Max                 185 mins</a:t>
                      </a:r>
                    </a:p>
                  </a:txBody>
                  <a:tcPr/>
                </a:tc>
                <a:extLst>
                  <a:ext uri="{0D108BD9-81ED-4DB2-BD59-A6C34878D82A}">
                    <a16:rowId xmlns:a16="http://schemas.microsoft.com/office/drawing/2014/main" val="1568886447"/>
                  </a:ext>
                </a:extLst>
              </a:tr>
              <a:tr h="370840">
                <a:tc>
                  <a:txBody>
                    <a:bodyPr/>
                    <a:lstStyle/>
                    <a:p>
                      <a:r>
                        <a:rPr lang="en-US" dirty="0"/>
                        <a:t>Average          115.27 mins</a:t>
                      </a:r>
                    </a:p>
                  </a:txBody>
                  <a:tcPr/>
                </a:tc>
                <a:extLst>
                  <a:ext uri="{0D108BD9-81ED-4DB2-BD59-A6C34878D82A}">
                    <a16:rowId xmlns:a16="http://schemas.microsoft.com/office/drawing/2014/main" val="503960565"/>
                  </a:ext>
                </a:extLst>
              </a:tr>
            </a:tbl>
          </a:graphicData>
        </a:graphic>
      </p:graphicFrame>
      <p:graphicFrame>
        <p:nvGraphicFramePr>
          <p:cNvPr id="26" name="Table 26">
            <a:extLst>
              <a:ext uri="{FF2B5EF4-FFF2-40B4-BE49-F238E27FC236}">
                <a16:creationId xmlns:a16="http://schemas.microsoft.com/office/drawing/2014/main" id="{933F65DB-ED55-0D7A-CD55-74F24503194C}"/>
              </a:ext>
            </a:extLst>
          </p:cNvPr>
          <p:cNvGraphicFramePr>
            <a:graphicFrameLocks noGrp="1"/>
          </p:cNvGraphicFramePr>
          <p:nvPr>
            <p:extLst>
              <p:ext uri="{D42A27DB-BD31-4B8C-83A1-F6EECF244321}">
                <p14:modId xmlns:p14="http://schemas.microsoft.com/office/powerpoint/2010/main" val="3686227162"/>
              </p:ext>
            </p:extLst>
          </p:nvPr>
        </p:nvGraphicFramePr>
        <p:xfrm>
          <a:off x="7740307" y="2514535"/>
          <a:ext cx="3500782" cy="731520"/>
        </p:xfrm>
        <a:graphic>
          <a:graphicData uri="http://schemas.openxmlformats.org/drawingml/2006/table">
            <a:tbl>
              <a:tblPr firstRow="1" bandRow="1">
                <a:tableStyleId>{5C22544A-7EE6-4342-B048-85BDC9FD1C3A}</a:tableStyleId>
              </a:tblPr>
              <a:tblGrid>
                <a:gridCol w="3500782">
                  <a:extLst>
                    <a:ext uri="{9D8B030D-6E8A-4147-A177-3AD203B41FA5}">
                      <a16:colId xmlns:a16="http://schemas.microsoft.com/office/drawing/2014/main" val="1426325114"/>
                    </a:ext>
                  </a:extLst>
                </a:gridCol>
              </a:tblGrid>
              <a:tr h="174081">
                <a:tc>
                  <a:txBody>
                    <a:bodyPr/>
                    <a:lstStyle/>
                    <a:p>
                      <a:r>
                        <a:rPr lang="en-US" dirty="0"/>
                        <a:t>Total Number of Movies</a:t>
                      </a:r>
                    </a:p>
                  </a:txBody>
                  <a:tcPr/>
                </a:tc>
                <a:extLst>
                  <a:ext uri="{0D108BD9-81ED-4DB2-BD59-A6C34878D82A}">
                    <a16:rowId xmlns:a16="http://schemas.microsoft.com/office/drawing/2014/main" val="2653164702"/>
                  </a:ext>
                </a:extLst>
              </a:tr>
              <a:tr h="174081">
                <a:tc>
                  <a:txBody>
                    <a:bodyPr/>
                    <a:lstStyle/>
                    <a:p>
                      <a:r>
                        <a:rPr lang="en-US" dirty="0"/>
                        <a:t>1000</a:t>
                      </a:r>
                    </a:p>
                  </a:txBody>
                  <a:tcPr/>
                </a:tc>
                <a:extLst>
                  <a:ext uri="{0D108BD9-81ED-4DB2-BD59-A6C34878D82A}">
                    <a16:rowId xmlns:a16="http://schemas.microsoft.com/office/drawing/2014/main" val="3429665224"/>
                  </a:ext>
                </a:extLst>
              </a:tr>
            </a:tbl>
          </a:graphicData>
        </a:graphic>
      </p:graphicFrame>
      <p:graphicFrame>
        <p:nvGraphicFramePr>
          <p:cNvPr id="27" name="Table 26">
            <a:extLst>
              <a:ext uri="{FF2B5EF4-FFF2-40B4-BE49-F238E27FC236}">
                <a16:creationId xmlns:a16="http://schemas.microsoft.com/office/drawing/2014/main" id="{618EA1E0-4015-97EA-77FF-33735EE9790D}"/>
              </a:ext>
            </a:extLst>
          </p:cNvPr>
          <p:cNvGraphicFramePr>
            <a:graphicFrameLocks noGrp="1"/>
          </p:cNvGraphicFramePr>
          <p:nvPr>
            <p:extLst>
              <p:ext uri="{D42A27DB-BD31-4B8C-83A1-F6EECF244321}">
                <p14:modId xmlns:p14="http://schemas.microsoft.com/office/powerpoint/2010/main" val="2353148804"/>
              </p:ext>
            </p:extLst>
          </p:nvPr>
        </p:nvGraphicFramePr>
        <p:xfrm>
          <a:off x="7740307" y="4320507"/>
          <a:ext cx="3500782" cy="731520"/>
        </p:xfrm>
        <a:graphic>
          <a:graphicData uri="http://schemas.openxmlformats.org/drawingml/2006/table">
            <a:tbl>
              <a:tblPr firstRow="1" bandRow="1">
                <a:tableStyleId>{5C22544A-7EE6-4342-B048-85BDC9FD1C3A}</a:tableStyleId>
              </a:tblPr>
              <a:tblGrid>
                <a:gridCol w="3500782">
                  <a:extLst>
                    <a:ext uri="{9D8B030D-6E8A-4147-A177-3AD203B41FA5}">
                      <a16:colId xmlns:a16="http://schemas.microsoft.com/office/drawing/2014/main" val="1426325114"/>
                    </a:ext>
                  </a:extLst>
                </a:gridCol>
              </a:tblGrid>
              <a:tr h="174081">
                <a:tc>
                  <a:txBody>
                    <a:bodyPr/>
                    <a:lstStyle/>
                    <a:p>
                      <a:r>
                        <a:rPr lang="en-US" dirty="0"/>
                        <a:t>Most Popular Rating</a:t>
                      </a:r>
                    </a:p>
                  </a:txBody>
                  <a:tcPr/>
                </a:tc>
                <a:extLst>
                  <a:ext uri="{0D108BD9-81ED-4DB2-BD59-A6C34878D82A}">
                    <a16:rowId xmlns:a16="http://schemas.microsoft.com/office/drawing/2014/main" val="2653164702"/>
                  </a:ext>
                </a:extLst>
              </a:tr>
              <a:tr h="174081">
                <a:tc>
                  <a:txBody>
                    <a:bodyPr/>
                    <a:lstStyle/>
                    <a:p>
                      <a:r>
                        <a:rPr lang="en-US" dirty="0"/>
                        <a:t>PG-13</a:t>
                      </a:r>
                    </a:p>
                  </a:txBody>
                  <a:tcPr/>
                </a:tc>
                <a:extLst>
                  <a:ext uri="{0D108BD9-81ED-4DB2-BD59-A6C34878D82A}">
                    <a16:rowId xmlns:a16="http://schemas.microsoft.com/office/drawing/2014/main" val="3429665224"/>
                  </a:ext>
                </a:extLst>
              </a:tr>
            </a:tbl>
          </a:graphicData>
        </a:graphic>
      </p:graphicFrame>
    </p:spTree>
    <p:extLst>
      <p:ext uri="{BB962C8B-B14F-4D97-AF65-F5344CB8AC3E}">
        <p14:creationId xmlns:p14="http://schemas.microsoft.com/office/powerpoint/2010/main" val="139453094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00FA12-5BA6-2A6E-E944-6F95A36FC9D1}"/>
              </a:ext>
            </a:extLst>
          </p:cNvPr>
          <p:cNvSpPr>
            <a:spLocks noGrp="1"/>
          </p:cNvSpPr>
          <p:nvPr>
            <p:ph type="title"/>
          </p:nvPr>
        </p:nvSpPr>
        <p:spPr>
          <a:xfrm>
            <a:off x="565150" y="770889"/>
            <a:ext cx="4541445" cy="1587449"/>
          </a:xfrm>
        </p:spPr>
        <p:txBody>
          <a:bodyPr>
            <a:normAutofit/>
          </a:bodyPr>
          <a:lstStyle/>
          <a:p>
            <a:r>
              <a:rPr lang="en-US" dirty="0"/>
              <a:t>Movies by Revenue</a:t>
            </a:r>
          </a:p>
        </p:txBody>
      </p:sp>
      <p:sp>
        <p:nvSpPr>
          <p:cNvPr id="23" name="Content Placeholder 22">
            <a:extLst>
              <a:ext uri="{FF2B5EF4-FFF2-40B4-BE49-F238E27FC236}">
                <a16:creationId xmlns:a16="http://schemas.microsoft.com/office/drawing/2014/main" id="{04F6AA41-9DD0-7850-DCB6-545DA4A61512}"/>
              </a:ext>
            </a:extLst>
          </p:cNvPr>
          <p:cNvSpPr>
            <a:spLocks noGrp="1"/>
          </p:cNvSpPr>
          <p:nvPr>
            <p:ph idx="1"/>
          </p:nvPr>
        </p:nvSpPr>
        <p:spPr>
          <a:xfrm>
            <a:off x="6155706" y="817197"/>
            <a:ext cx="5457725" cy="1541148"/>
          </a:xfrm>
        </p:spPr>
        <p:txBody>
          <a:bodyPr>
            <a:normAutofit/>
          </a:bodyPr>
          <a:lstStyle/>
          <a:p>
            <a:pPr>
              <a:lnSpc>
                <a:spcPct val="90000"/>
              </a:lnSpc>
            </a:pPr>
            <a:r>
              <a:rPr lang="en-US" sz="1900" dirty="0"/>
              <a:t>Movies with least amount of revenue: Texas Watch, Oklahoma Jumanji, and Duffel </a:t>
            </a:r>
            <a:r>
              <a:rPr lang="en-US" sz="1900" dirty="0" err="1"/>
              <a:t>Apocolypse</a:t>
            </a:r>
            <a:endParaRPr lang="en-US" sz="1900" dirty="0"/>
          </a:p>
          <a:p>
            <a:pPr>
              <a:lnSpc>
                <a:spcPct val="90000"/>
              </a:lnSpc>
            </a:pPr>
            <a:r>
              <a:rPr lang="en-US" sz="1900" dirty="0"/>
              <a:t>Movies with most revenue gain: Telegraphic Voyage, Zorro Ark, and Wife Turn</a:t>
            </a:r>
          </a:p>
        </p:txBody>
      </p:sp>
      <p:pic>
        <p:nvPicPr>
          <p:cNvPr id="7" name="Picture 6" descr="A picture containing text, screenshot, square, design&#10;&#10;Description automatically generated">
            <a:extLst>
              <a:ext uri="{FF2B5EF4-FFF2-40B4-BE49-F238E27FC236}">
                <a16:creationId xmlns:a16="http://schemas.microsoft.com/office/drawing/2014/main" id="{D2BDAEF0-1006-318A-6B0A-AF9CBC478B93}"/>
              </a:ext>
            </a:extLst>
          </p:cNvPr>
          <p:cNvPicPr>
            <a:picLocks noChangeAspect="1"/>
          </p:cNvPicPr>
          <p:nvPr/>
        </p:nvPicPr>
        <p:blipFill rotWithShape="1">
          <a:blip r:embed="rId2"/>
          <a:srcRect r="5837" b="2"/>
          <a:stretch/>
        </p:blipFill>
        <p:spPr>
          <a:xfrm>
            <a:off x="741174" y="2691637"/>
            <a:ext cx="5150803" cy="3186265"/>
          </a:xfrm>
          <a:prstGeom prst="rect">
            <a:avLst/>
          </a:prstGeom>
        </p:spPr>
      </p:pic>
      <p:pic>
        <p:nvPicPr>
          <p:cNvPr id="5" name="Content Placeholder 4" descr="A screenshot of a color chart&#10;&#10;Description automatically generated with low confidence">
            <a:extLst>
              <a:ext uri="{FF2B5EF4-FFF2-40B4-BE49-F238E27FC236}">
                <a16:creationId xmlns:a16="http://schemas.microsoft.com/office/drawing/2014/main" id="{39E89CFE-C946-C442-2F58-4A2FE7F6486B}"/>
              </a:ext>
            </a:extLst>
          </p:cNvPr>
          <p:cNvPicPr>
            <a:picLocks noChangeAspect="1"/>
          </p:cNvPicPr>
          <p:nvPr/>
        </p:nvPicPr>
        <p:blipFill rotWithShape="1">
          <a:blip r:embed="rId3"/>
          <a:srcRect r="5780" b="2"/>
          <a:stretch/>
        </p:blipFill>
        <p:spPr>
          <a:xfrm>
            <a:off x="6296499" y="2691637"/>
            <a:ext cx="5153920" cy="3186265"/>
          </a:xfrm>
          <a:prstGeom prst="rect">
            <a:avLst/>
          </a:prstGeom>
        </p:spPr>
      </p:pic>
      <p:grpSp>
        <p:nvGrpSpPr>
          <p:cNvPr id="41" name="Group 40">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2"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7" name="Straight Connector 46">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DE084DA-E69E-FF3D-B93B-39F2C07ABC70}"/>
              </a:ext>
            </a:extLst>
          </p:cNvPr>
          <p:cNvSpPr txBox="1"/>
          <p:nvPr/>
        </p:nvSpPr>
        <p:spPr>
          <a:xfrm>
            <a:off x="677277" y="6103223"/>
            <a:ext cx="5062072" cy="369332"/>
          </a:xfrm>
          <a:prstGeom prst="rect">
            <a:avLst/>
          </a:prstGeom>
          <a:noFill/>
        </p:spPr>
        <p:txBody>
          <a:bodyPr wrap="square" rtlCol="0">
            <a:spAutoFit/>
          </a:bodyPr>
          <a:lstStyle/>
          <a:p>
            <a:r>
              <a:rPr lang="en-US" sz="900" dirty="0"/>
              <a:t>https://</a:t>
            </a:r>
            <a:r>
              <a:rPr lang="en-US" sz="900" dirty="0" err="1"/>
              <a:t>public.tableau.com</a:t>
            </a:r>
            <a:r>
              <a:rPr lang="en-US" sz="900" dirty="0"/>
              <a:t>/views/Bottom10MoviesbyTotalRevenue/Sheet2?:language=</a:t>
            </a:r>
            <a:r>
              <a:rPr lang="en-US" sz="900" dirty="0" err="1"/>
              <a:t>en-US&amp;publish</a:t>
            </a:r>
            <a:r>
              <a:rPr lang="en-US" sz="900" dirty="0"/>
              <a:t>=yes&amp;:</a:t>
            </a:r>
            <a:r>
              <a:rPr lang="en-US" sz="900" dirty="0" err="1"/>
              <a:t>display_count</a:t>
            </a:r>
            <a:r>
              <a:rPr lang="en-US" sz="900" dirty="0"/>
              <a:t>=n&amp;:origin=</a:t>
            </a:r>
            <a:r>
              <a:rPr lang="en-US" sz="900" dirty="0" err="1"/>
              <a:t>viz_share_link</a:t>
            </a:r>
            <a:endParaRPr lang="en-US" sz="900" dirty="0"/>
          </a:p>
        </p:txBody>
      </p:sp>
      <p:sp>
        <p:nvSpPr>
          <p:cNvPr id="11" name="TextBox 10">
            <a:extLst>
              <a:ext uri="{FF2B5EF4-FFF2-40B4-BE49-F238E27FC236}">
                <a16:creationId xmlns:a16="http://schemas.microsoft.com/office/drawing/2014/main" id="{75D76D5A-E3F7-8493-4FE3-1D64B59EE981}"/>
              </a:ext>
            </a:extLst>
          </p:cNvPr>
          <p:cNvSpPr txBox="1"/>
          <p:nvPr/>
        </p:nvSpPr>
        <p:spPr>
          <a:xfrm>
            <a:off x="6296499" y="6103223"/>
            <a:ext cx="4810539" cy="369332"/>
          </a:xfrm>
          <a:prstGeom prst="rect">
            <a:avLst/>
          </a:prstGeom>
          <a:noFill/>
        </p:spPr>
        <p:txBody>
          <a:bodyPr wrap="square" rtlCol="0">
            <a:spAutoFit/>
          </a:bodyPr>
          <a:lstStyle/>
          <a:p>
            <a:r>
              <a:rPr lang="en-US" sz="900" dirty="0"/>
              <a:t>https://</a:t>
            </a:r>
            <a:r>
              <a:rPr lang="en-US" sz="900" dirty="0" err="1"/>
              <a:t>public.tableau.com</a:t>
            </a:r>
            <a:r>
              <a:rPr lang="en-US" sz="900" dirty="0"/>
              <a:t>/views/Top10MoviesbyTotalRevenue/Sheet2?:language=</a:t>
            </a:r>
            <a:r>
              <a:rPr lang="en-US" sz="900" dirty="0" err="1"/>
              <a:t>en-US&amp;publish</a:t>
            </a:r>
            <a:r>
              <a:rPr lang="en-US" sz="900" dirty="0"/>
              <a:t>=yes&amp;:</a:t>
            </a:r>
            <a:r>
              <a:rPr lang="en-US" sz="900" dirty="0" err="1"/>
              <a:t>display_count</a:t>
            </a:r>
            <a:r>
              <a:rPr lang="en-US" sz="900" dirty="0"/>
              <a:t>=n&amp;:origin=</a:t>
            </a:r>
            <a:r>
              <a:rPr lang="en-US" sz="900" dirty="0" err="1"/>
              <a:t>viz_share_link</a:t>
            </a:r>
            <a:endParaRPr lang="en-US" sz="900" dirty="0"/>
          </a:p>
        </p:txBody>
      </p:sp>
    </p:spTree>
    <p:extLst>
      <p:ext uri="{BB962C8B-B14F-4D97-AF65-F5344CB8AC3E}">
        <p14:creationId xmlns:p14="http://schemas.microsoft.com/office/powerpoint/2010/main" val="881160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FEFBC-238B-8735-BDB2-93CC0997D207}"/>
              </a:ext>
            </a:extLst>
          </p:cNvPr>
          <p:cNvSpPr>
            <a:spLocks noGrp="1"/>
          </p:cNvSpPr>
          <p:nvPr>
            <p:ph type="title"/>
          </p:nvPr>
        </p:nvSpPr>
        <p:spPr>
          <a:xfrm>
            <a:off x="565151" y="770890"/>
            <a:ext cx="4133559" cy="1268984"/>
          </a:xfrm>
        </p:spPr>
        <p:txBody>
          <a:bodyPr>
            <a:normAutofit/>
          </a:bodyPr>
          <a:lstStyle/>
          <a:p>
            <a:pPr>
              <a:lnSpc>
                <a:spcPct val="90000"/>
              </a:lnSpc>
            </a:pPr>
            <a:r>
              <a:rPr lang="en-US" sz="2800"/>
              <a:t>Countries with Rockbuster Customers</a:t>
            </a:r>
          </a:p>
        </p:txBody>
      </p:sp>
      <p:sp>
        <p:nvSpPr>
          <p:cNvPr id="22" name="Content Placeholder 21">
            <a:extLst>
              <a:ext uri="{FF2B5EF4-FFF2-40B4-BE49-F238E27FC236}">
                <a16:creationId xmlns:a16="http://schemas.microsoft.com/office/drawing/2014/main" id="{E8B3BB69-5242-6EB4-A389-EE20118B4D3D}"/>
              </a:ext>
            </a:extLst>
          </p:cNvPr>
          <p:cNvSpPr>
            <a:spLocks noGrp="1"/>
          </p:cNvSpPr>
          <p:nvPr>
            <p:ph idx="1"/>
          </p:nvPr>
        </p:nvSpPr>
        <p:spPr>
          <a:xfrm>
            <a:off x="565151" y="2160016"/>
            <a:ext cx="4133559" cy="3601212"/>
          </a:xfrm>
        </p:spPr>
        <p:txBody>
          <a:bodyPr>
            <a:normAutofit/>
          </a:bodyPr>
          <a:lstStyle/>
          <a:p>
            <a:r>
              <a:rPr lang="en-US" dirty="0"/>
              <a:t>Rockbuster has customers worldwide but are most concentrated in:</a:t>
            </a:r>
          </a:p>
          <a:p>
            <a:pPr lvl="1"/>
            <a:r>
              <a:rPr lang="en-US" dirty="0"/>
              <a:t>India (60)</a:t>
            </a:r>
          </a:p>
          <a:p>
            <a:pPr lvl="1"/>
            <a:r>
              <a:rPr lang="en-US" dirty="0"/>
              <a:t>China (53)</a:t>
            </a:r>
          </a:p>
          <a:p>
            <a:pPr lvl="1"/>
            <a:r>
              <a:rPr lang="en-US" dirty="0"/>
              <a:t>United States (36)</a:t>
            </a:r>
          </a:p>
          <a:p>
            <a:pPr lvl="1"/>
            <a:r>
              <a:rPr lang="en-US" dirty="0"/>
              <a:t>Japan (31)</a:t>
            </a:r>
          </a:p>
          <a:p>
            <a:pPr lvl="1"/>
            <a:r>
              <a:rPr lang="en-US" dirty="0"/>
              <a:t>Mexico (30)</a:t>
            </a:r>
          </a:p>
        </p:txBody>
      </p:sp>
      <p:pic>
        <p:nvPicPr>
          <p:cNvPr id="5" name="Content Placeholder 4" descr="A map of the world&#10;&#10;Description automatically generated">
            <a:extLst>
              <a:ext uri="{FF2B5EF4-FFF2-40B4-BE49-F238E27FC236}">
                <a16:creationId xmlns:a16="http://schemas.microsoft.com/office/drawing/2014/main" id="{C5BE4A8E-ADC7-F8C3-6E6F-625AF22265AA}"/>
              </a:ext>
            </a:extLst>
          </p:cNvPr>
          <p:cNvPicPr>
            <a:picLocks noChangeAspect="1"/>
          </p:cNvPicPr>
          <p:nvPr/>
        </p:nvPicPr>
        <p:blipFill>
          <a:blip r:embed="rId2"/>
          <a:stretch>
            <a:fillRect/>
          </a:stretch>
        </p:blipFill>
        <p:spPr>
          <a:xfrm>
            <a:off x="5106596" y="1455204"/>
            <a:ext cx="6430513" cy="3601212"/>
          </a:xfrm>
          <a:prstGeom prst="rect">
            <a:avLst/>
          </a:prstGeom>
        </p:spPr>
      </p:pic>
      <p:grpSp>
        <p:nvGrpSpPr>
          <p:cNvPr id="27" name="Group 26">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0"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 name="Straight Connector 32">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7298DA3-90C0-AACC-6D1A-51D9D917F31B}"/>
              </a:ext>
            </a:extLst>
          </p:cNvPr>
          <p:cNvSpPr txBox="1"/>
          <p:nvPr/>
        </p:nvSpPr>
        <p:spPr>
          <a:xfrm>
            <a:off x="5041338" y="5171964"/>
            <a:ext cx="4903907" cy="230832"/>
          </a:xfrm>
          <a:prstGeom prst="rect">
            <a:avLst/>
          </a:prstGeom>
          <a:noFill/>
        </p:spPr>
        <p:txBody>
          <a:bodyPr wrap="none" rtlCol="0">
            <a:spAutoFit/>
          </a:bodyPr>
          <a:lstStyle/>
          <a:p>
            <a:r>
              <a:rPr lang="en-US" sz="900" dirty="0"/>
              <a:t>https://</a:t>
            </a:r>
            <a:r>
              <a:rPr lang="en-US" sz="900" dirty="0" err="1"/>
              <a:t>public.tableau.com</a:t>
            </a:r>
            <a:r>
              <a:rPr lang="en-US" sz="900" dirty="0"/>
              <a:t>/shared/C8JMPFRPY?:</a:t>
            </a:r>
            <a:r>
              <a:rPr lang="en-US" sz="900" dirty="0" err="1"/>
              <a:t>display_count</a:t>
            </a:r>
            <a:r>
              <a:rPr lang="en-US" sz="900" dirty="0"/>
              <a:t>=n&amp;:origin=</a:t>
            </a:r>
            <a:r>
              <a:rPr lang="en-US" sz="900" dirty="0" err="1"/>
              <a:t>viz_share_link</a:t>
            </a:r>
            <a:endParaRPr lang="en-US" sz="900" dirty="0"/>
          </a:p>
        </p:txBody>
      </p:sp>
    </p:spTree>
    <p:extLst>
      <p:ext uri="{BB962C8B-B14F-4D97-AF65-F5344CB8AC3E}">
        <p14:creationId xmlns:p14="http://schemas.microsoft.com/office/powerpoint/2010/main" val="139150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5" name="Rectangle 106">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E9665-4CA3-3B78-D421-858484E0EECB}"/>
              </a:ext>
            </a:extLst>
          </p:cNvPr>
          <p:cNvSpPr>
            <a:spLocks noGrp="1"/>
          </p:cNvSpPr>
          <p:nvPr>
            <p:ph type="title"/>
          </p:nvPr>
        </p:nvSpPr>
        <p:spPr>
          <a:xfrm>
            <a:off x="565150" y="770889"/>
            <a:ext cx="4541445" cy="1587449"/>
          </a:xfrm>
        </p:spPr>
        <p:txBody>
          <a:bodyPr vert="horz" lIns="91440" tIns="45720" rIns="91440" bIns="45720" rtlCol="0">
            <a:normAutofit/>
          </a:bodyPr>
          <a:lstStyle/>
          <a:p>
            <a:r>
              <a:rPr lang="en-US" sz="3700"/>
              <a:t>Top 5 Rockbuster Customers</a:t>
            </a:r>
          </a:p>
        </p:txBody>
      </p:sp>
      <p:sp>
        <p:nvSpPr>
          <p:cNvPr id="146" name="Content Placeholder 90">
            <a:extLst>
              <a:ext uri="{FF2B5EF4-FFF2-40B4-BE49-F238E27FC236}">
                <a16:creationId xmlns:a16="http://schemas.microsoft.com/office/drawing/2014/main" id="{F6ED5156-7682-BAFF-023F-CD4ED0722B0D}"/>
              </a:ext>
            </a:extLst>
          </p:cNvPr>
          <p:cNvSpPr>
            <a:spLocks noGrp="1"/>
          </p:cNvSpPr>
          <p:nvPr>
            <p:ph idx="1"/>
          </p:nvPr>
        </p:nvSpPr>
        <p:spPr>
          <a:xfrm>
            <a:off x="6155706" y="817197"/>
            <a:ext cx="5457725" cy="1541148"/>
          </a:xfrm>
        </p:spPr>
        <p:txBody>
          <a:bodyPr>
            <a:normAutofit fontScale="62500" lnSpcReduction="20000"/>
          </a:bodyPr>
          <a:lstStyle/>
          <a:p>
            <a:pPr marL="457200" indent="-457200">
              <a:buAutoNum type="arabicPeriod"/>
            </a:pPr>
            <a:r>
              <a:rPr lang="en-US" dirty="0"/>
              <a:t>Arlene Harvey – Ambattur, India</a:t>
            </a:r>
          </a:p>
          <a:p>
            <a:pPr marL="457200" indent="-457200">
              <a:buAutoNum type="arabicPeriod"/>
            </a:pPr>
            <a:r>
              <a:rPr lang="en-US" dirty="0"/>
              <a:t>Kyle Spurlock – </a:t>
            </a:r>
            <a:r>
              <a:rPr lang="en-US" dirty="0" err="1"/>
              <a:t>Shanwei</a:t>
            </a:r>
            <a:r>
              <a:rPr lang="en-US" dirty="0"/>
              <a:t>, China</a:t>
            </a:r>
          </a:p>
          <a:p>
            <a:pPr marL="457200" indent="-457200">
              <a:buAutoNum type="arabicPeriod"/>
            </a:pPr>
            <a:r>
              <a:rPr lang="en-US" dirty="0"/>
              <a:t>Marlene Welch – Iwaki, Japan</a:t>
            </a:r>
          </a:p>
          <a:p>
            <a:pPr marL="457200" indent="-457200">
              <a:buAutoNum type="arabicPeriod"/>
            </a:pPr>
            <a:r>
              <a:rPr lang="en-US" dirty="0"/>
              <a:t>Glen Talbert – </a:t>
            </a:r>
            <a:r>
              <a:rPr lang="en-US" dirty="0" err="1"/>
              <a:t>Acua</a:t>
            </a:r>
            <a:r>
              <a:rPr lang="en-US" dirty="0"/>
              <a:t>, Mexico</a:t>
            </a:r>
          </a:p>
          <a:p>
            <a:pPr marL="457200" indent="-457200">
              <a:buAutoNum type="arabicPeriod"/>
            </a:pPr>
            <a:r>
              <a:rPr lang="en-US" dirty="0"/>
              <a:t>Clinton Buford – Aurora, United States</a:t>
            </a:r>
          </a:p>
        </p:txBody>
      </p:sp>
      <p:pic>
        <p:nvPicPr>
          <p:cNvPr id="9" name="Content Placeholder 8" descr="A picture containing text, screenshot, receipt, line&#10;&#10;Description automatically generated">
            <a:extLst>
              <a:ext uri="{FF2B5EF4-FFF2-40B4-BE49-F238E27FC236}">
                <a16:creationId xmlns:a16="http://schemas.microsoft.com/office/drawing/2014/main" id="{EF6C0B36-E2AC-0F67-D18C-4DB61036C8A8}"/>
              </a:ext>
            </a:extLst>
          </p:cNvPr>
          <p:cNvPicPr>
            <a:picLocks noChangeAspect="1"/>
          </p:cNvPicPr>
          <p:nvPr/>
        </p:nvPicPr>
        <p:blipFill>
          <a:blip r:embed="rId2"/>
          <a:stretch>
            <a:fillRect/>
          </a:stretch>
        </p:blipFill>
        <p:spPr>
          <a:xfrm>
            <a:off x="651489" y="3175535"/>
            <a:ext cx="10885620" cy="2236717"/>
          </a:xfrm>
          <a:prstGeom prst="rect">
            <a:avLst/>
          </a:prstGeom>
        </p:spPr>
      </p:pic>
      <p:grpSp>
        <p:nvGrpSpPr>
          <p:cNvPr id="147" name="Group 108">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48"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9"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0"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1"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52" name="Straight Connector 114">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222DBCD-3B38-AA73-83A7-A787199C280B}"/>
              </a:ext>
            </a:extLst>
          </p:cNvPr>
          <p:cNvSpPr txBox="1"/>
          <p:nvPr/>
        </p:nvSpPr>
        <p:spPr>
          <a:xfrm>
            <a:off x="651488" y="5370713"/>
            <a:ext cx="8098692" cy="230832"/>
          </a:xfrm>
          <a:prstGeom prst="rect">
            <a:avLst/>
          </a:prstGeom>
          <a:noFill/>
        </p:spPr>
        <p:txBody>
          <a:bodyPr wrap="none" rtlCol="0">
            <a:spAutoFit/>
          </a:bodyPr>
          <a:lstStyle/>
          <a:p>
            <a:r>
              <a:rPr lang="en-US" sz="900" dirty="0"/>
              <a:t>https://</a:t>
            </a:r>
            <a:r>
              <a:rPr lang="en-US" sz="900" dirty="0" err="1"/>
              <a:t>public.tableau.com</a:t>
            </a:r>
            <a:r>
              <a:rPr lang="en-US" sz="900" dirty="0"/>
              <a:t>/views/Top5Customers_16838414115340/Sheet2?:language=</a:t>
            </a:r>
            <a:r>
              <a:rPr lang="en-US" sz="900" dirty="0" err="1"/>
              <a:t>en-US&amp;publish</a:t>
            </a:r>
            <a:r>
              <a:rPr lang="en-US" sz="900" dirty="0"/>
              <a:t>=yes&amp;:</a:t>
            </a:r>
            <a:r>
              <a:rPr lang="en-US" sz="900" dirty="0" err="1"/>
              <a:t>display_count</a:t>
            </a:r>
            <a:r>
              <a:rPr lang="en-US" sz="900" dirty="0"/>
              <a:t>=n&amp;:origin=</a:t>
            </a:r>
            <a:r>
              <a:rPr lang="en-US" sz="900" dirty="0" err="1"/>
              <a:t>viz_share_link</a:t>
            </a:r>
            <a:endParaRPr lang="en-US" sz="900" dirty="0"/>
          </a:p>
        </p:txBody>
      </p:sp>
    </p:spTree>
    <p:extLst>
      <p:ext uri="{BB962C8B-B14F-4D97-AF65-F5344CB8AC3E}">
        <p14:creationId xmlns:p14="http://schemas.microsoft.com/office/powerpoint/2010/main" val="2602799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EB19F-E549-7DA2-955B-CC45561A6243}"/>
              </a:ext>
            </a:extLst>
          </p:cNvPr>
          <p:cNvSpPr>
            <a:spLocks noGrp="1"/>
          </p:cNvSpPr>
          <p:nvPr>
            <p:ph type="title"/>
          </p:nvPr>
        </p:nvSpPr>
        <p:spPr>
          <a:xfrm>
            <a:off x="565150" y="770889"/>
            <a:ext cx="4541445" cy="1587449"/>
          </a:xfrm>
        </p:spPr>
        <p:txBody>
          <a:bodyPr>
            <a:normAutofit/>
          </a:bodyPr>
          <a:lstStyle/>
          <a:p>
            <a:r>
              <a:rPr lang="en-US"/>
              <a:t>Regional Sales</a:t>
            </a:r>
            <a:endParaRPr lang="en-US" dirty="0"/>
          </a:p>
        </p:txBody>
      </p:sp>
      <p:sp>
        <p:nvSpPr>
          <p:cNvPr id="58" name="Content Placeholder 57">
            <a:extLst>
              <a:ext uri="{FF2B5EF4-FFF2-40B4-BE49-F238E27FC236}">
                <a16:creationId xmlns:a16="http://schemas.microsoft.com/office/drawing/2014/main" id="{D5EB1124-8841-D0F1-219D-9847A6881BA9}"/>
              </a:ext>
            </a:extLst>
          </p:cNvPr>
          <p:cNvSpPr>
            <a:spLocks noGrp="1"/>
          </p:cNvSpPr>
          <p:nvPr>
            <p:ph idx="1"/>
          </p:nvPr>
        </p:nvSpPr>
        <p:spPr>
          <a:xfrm>
            <a:off x="6155706" y="817197"/>
            <a:ext cx="5457725" cy="1541148"/>
          </a:xfrm>
        </p:spPr>
        <p:txBody>
          <a:bodyPr>
            <a:normAutofit lnSpcReduction="10000"/>
          </a:bodyPr>
          <a:lstStyle/>
          <a:p>
            <a:r>
              <a:rPr lang="en-US" dirty="0"/>
              <a:t>Asia has collected the most payment out of any region</a:t>
            </a:r>
          </a:p>
          <a:p>
            <a:r>
              <a:rPr lang="en-US" dirty="0"/>
              <a:t>Followed by The Americas and then Europe</a:t>
            </a:r>
          </a:p>
        </p:txBody>
      </p:sp>
      <p:pic>
        <p:nvPicPr>
          <p:cNvPr id="7" name="Content Placeholder 6" descr="A screenshot of a color chart&#10;&#10;Description automatically generated with low confidence">
            <a:extLst>
              <a:ext uri="{FF2B5EF4-FFF2-40B4-BE49-F238E27FC236}">
                <a16:creationId xmlns:a16="http://schemas.microsoft.com/office/drawing/2014/main" id="{89FCBA12-A01A-4180-DECB-7CEC18F95B52}"/>
              </a:ext>
            </a:extLst>
          </p:cNvPr>
          <p:cNvPicPr>
            <a:picLocks noChangeAspect="1"/>
          </p:cNvPicPr>
          <p:nvPr/>
        </p:nvPicPr>
        <p:blipFill>
          <a:blip r:embed="rId2"/>
          <a:stretch>
            <a:fillRect/>
          </a:stretch>
        </p:blipFill>
        <p:spPr>
          <a:xfrm>
            <a:off x="653260" y="2174802"/>
            <a:ext cx="5326632" cy="3661350"/>
          </a:xfrm>
          <a:prstGeom prst="rect">
            <a:avLst/>
          </a:prstGeom>
        </p:spPr>
      </p:pic>
      <p:pic>
        <p:nvPicPr>
          <p:cNvPr id="5" name="Content Placeholder 4" descr="A map of the world&#10;&#10;Description automatically generated with medium confidence">
            <a:extLst>
              <a:ext uri="{FF2B5EF4-FFF2-40B4-BE49-F238E27FC236}">
                <a16:creationId xmlns:a16="http://schemas.microsoft.com/office/drawing/2014/main" id="{5EF0DF63-291F-EEA8-9FE6-8EB2CAE317A2}"/>
              </a:ext>
            </a:extLst>
          </p:cNvPr>
          <p:cNvPicPr>
            <a:picLocks noChangeAspect="1"/>
          </p:cNvPicPr>
          <p:nvPr/>
        </p:nvPicPr>
        <p:blipFill rotWithShape="1">
          <a:blip r:embed="rId3"/>
          <a:srcRect l="5757" r="28779" b="2"/>
          <a:stretch/>
        </p:blipFill>
        <p:spPr>
          <a:xfrm>
            <a:off x="7051713" y="2691637"/>
            <a:ext cx="3643492" cy="3186265"/>
          </a:xfrm>
          <a:prstGeom prst="rect">
            <a:avLst/>
          </a:prstGeom>
        </p:spPr>
      </p:pic>
      <p:grpSp>
        <p:nvGrpSpPr>
          <p:cNvPr id="63" name="Group 62">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64"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69" name="Straight Connector 68">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35A09E5-E111-5536-6D29-1FA4D7CBE2F0}"/>
              </a:ext>
            </a:extLst>
          </p:cNvPr>
          <p:cNvSpPr txBox="1"/>
          <p:nvPr/>
        </p:nvSpPr>
        <p:spPr>
          <a:xfrm>
            <a:off x="565150" y="6111653"/>
            <a:ext cx="5254335" cy="369332"/>
          </a:xfrm>
          <a:prstGeom prst="rect">
            <a:avLst/>
          </a:prstGeom>
          <a:noFill/>
        </p:spPr>
        <p:txBody>
          <a:bodyPr wrap="square" rtlCol="0">
            <a:spAutoFit/>
          </a:bodyPr>
          <a:lstStyle/>
          <a:p>
            <a:r>
              <a:rPr lang="en-US" sz="900" dirty="0"/>
              <a:t>https://</a:t>
            </a:r>
            <a:r>
              <a:rPr lang="en-US" sz="900" dirty="0" err="1"/>
              <a:t>public.tableau.com</a:t>
            </a:r>
            <a:r>
              <a:rPr lang="en-US" sz="900" dirty="0"/>
              <a:t>/views/RegionalSales_16838527072620/Sheet1?:language=</a:t>
            </a:r>
            <a:r>
              <a:rPr lang="en-US" sz="900" dirty="0" err="1"/>
              <a:t>en-US&amp;publish</a:t>
            </a:r>
            <a:r>
              <a:rPr lang="en-US" sz="900" dirty="0"/>
              <a:t>=yes&amp;:</a:t>
            </a:r>
            <a:r>
              <a:rPr lang="en-US" sz="900" dirty="0" err="1"/>
              <a:t>display_count</a:t>
            </a:r>
            <a:r>
              <a:rPr lang="en-US" sz="900" dirty="0"/>
              <a:t>=n&amp;:origin=</a:t>
            </a:r>
            <a:r>
              <a:rPr lang="en-US" sz="900" dirty="0" err="1"/>
              <a:t>viz_share_link</a:t>
            </a:r>
            <a:endParaRPr lang="en-US" sz="900" dirty="0"/>
          </a:p>
        </p:txBody>
      </p:sp>
      <p:sp>
        <p:nvSpPr>
          <p:cNvPr id="35" name="TextBox 34">
            <a:extLst>
              <a:ext uri="{FF2B5EF4-FFF2-40B4-BE49-F238E27FC236}">
                <a16:creationId xmlns:a16="http://schemas.microsoft.com/office/drawing/2014/main" id="{F1267F34-E5B1-C499-1F40-155A86F89BEB}"/>
              </a:ext>
            </a:extLst>
          </p:cNvPr>
          <p:cNvSpPr txBox="1"/>
          <p:nvPr/>
        </p:nvSpPr>
        <p:spPr>
          <a:xfrm>
            <a:off x="7152094" y="6144852"/>
            <a:ext cx="4501086" cy="369332"/>
          </a:xfrm>
          <a:prstGeom prst="rect">
            <a:avLst/>
          </a:prstGeom>
          <a:noFill/>
        </p:spPr>
        <p:txBody>
          <a:bodyPr wrap="square" rtlCol="0">
            <a:spAutoFit/>
          </a:bodyPr>
          <a:lstStyle/>
          <a:p>
            <a:r>
              <a:rPr lang="en-US" sz="900" dirty="0"/>
              <a:t>https://</a:t>
            </a:r>
            <a:r>
              <a:rPr lang="en-US" sz="900" dirty="0" err="1"/>
              <a:t>public.tableau.com</a:t>
            </a:r>
            <a:r>
              <a:rPr lang="en-US" sz="900" dirty="0"/>
              <a:t>/views/RegionalSalesTotals3_10/Sheet1?:language=</a:t>
            </a:r>
            <a:r>
              <a:rPr lang="en-US" sz="900" dirty="0" err="1"/>
              <a:t>en-US&amp;publish</a:t>
            </a:r>
            <a:r>
              <a:rPr lang="en-US" sz="900" dirty="0"/>
              <a:t>=yes&amp;:</a:t>
            </a:r>
            <a:r>
              <a:rPr lang="en-US" sz="900" dirty="0" err="1"/>
              <a:t>display_count</a:t>
            </a:r>
            <a:r>
              <a:rPr lang="en-US" sz="900" dirty="0"/>
              <a:t>=n&amp;:origin=</a:t>
            </a:r>
            <a:r>
              <a:rPr lang="en-US" sz="900" dirty="0" err="1"/>
              <a:t>viz_share_link</a:t>
            </a:r>
            <a:endParaRPr lang="en-US" sz="900" dirty="0"/>
          </a:p>
        </p:txBody>
      </p:sp>
    </p:spTree>
    <p:extLst>
      <p:ext uri="{BB962C8B-B14F-4D97-AF65-F5344CB8AC3E}">
        <p14:creationId xmlns:p14="http://schemas.microsoft.com/office/powerpoint/2010/main" val="2540668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4BFF347-B3C1-FF63-5AE7-F3738652C2E6}"/>
              </a:ext>
            </a:extLst>
          </p:cNvPr>
          <p:cNvSpPr>
            <a:spLocks noGrp="1"/>
          </p:cNvSpPr>
          <p:nvPr>
            <p:ph type="title"/>
          </p:nvPr>
        </p:nvSpPr>
        <p:spPr>
          <a:xfrm>
            <a:off x="5224243" y="770890"/>
            <a:ext cx="6400999" cy="1268984"/>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6D69D342-5A4F-8A4E-55EC-82797AF78B19}"/>
              </a:ext>
            </a:extLst>
          </p:cNvPr>
          <p:cNvSpPr>
            <a:spLocks noGrp="1"/>
          </p:cNvSpPr>
          <p:nvPr>
            <p:ph idx="1"/>
          </p:nvPr>
        </p:nvSpPr>
        <p:spPr>
          <a:xfrm>
            <a:off x="5224243" y="2160015"/>
            <a:ext cx="6400999" cy="3927091"/>
          </a:xfrm>
        </p:spPr>
        <p:txBody>
          <a:bodyPr>
            <a:normAutofit/>
          </a:bodyPr>
          <a:lstStyle/>
          <a:p>
            <a:r>
              <a:rPr lang="en-US" dirty="0"/>
              <a:t>Average rental duration: 4.985 days</a:t>
            </a:r>
          </a:p>
          <a:p>
            <a:r>
              <a:rPr lang="en-US" dirty="0"/>
              <a:t>Average rental rate: $ 2.98</a:t>
            </a:r>
          </a:p>
          <a:p>
            <a:r>
              <a:rPr lang="en-US" dirty="0"/>
              <a:t>Asia is the most popular region for Rockbuster</a:t>
            </a:r>
          </a:p>
          <a:p>
            <a:r>
              <a:rPr lang="en-US" dirty="0"/>
              <a:t>Countries with the most customers:</a:t>
            </a:r>
          </a:p>
          <a:p>
            <a:pPr lvl="1"/>
            <a:r>
              <a:rPr lang="en-US" dirty="0"/>
              <a:t>India, China, United States, Japan, and Mexico</a:t>
            </a:r>
          </a:p>
          <a:p>
            <a:r>
              <a:rPr lang="en-US" dirty="0"/>
              <a:t>Movies that made the most revenue:</a:t>
            </a:r>
          </a:p>
          <a:p>
            <a:pPr lvl="1"/>
            <a:r>
              <a:rPr lang="en-US" dirty="0"/>
              <a:t>Telegraphic Voyage, Zorro Ark, Wife Turn</a:t>
            </a:r>
          </a:p>
        </p:txBody>
      </p:sp>
      <p:pic>
        <p:nvPicPr>
          <p:cNvPr id="5" name="Picture 4" descr="Display stock market numbers">
            <a:extLst>
              <a:ext uri="{FF2B5EF4-FFF2-40B4-BE49-F238E27FC236}">
                <a16:creationId xmlns:a16="http://schemas.microsoft.com/office/drawing/2014/main" id="{19794DDD-CD91-DFAE-2221-682D07AB7B30}"/>
              </a:ext>
            </a:extLst>
          </p:cNvPr>
          <p:cNvPicPr>
            <a:picLocks noChangeAspect="1"/>
          </p:cNvPicPr>
          <p:nvPr/>
        </p:nvPicPr>
        <p:blipFill rotWithShape="1">
          <a:blip r:embed="rId2"/>
          <a:srcRect l="27916" r="26753" b="-2"/>
          <a:stretch/>
        </p:blipFill>
        <p:spPr>
          <a:xfrm>
            <a:off x="20" y="1"/>
            <a:ext cx="4657325" cy="6857999"/>
          </a:xfrm>
          <a:prstGeom prst="rect">
            <a:avLst/>
          </a:prstGeom>
        </p:spPr>
      </p:pic>
      <p:cxnSp>
        <p:nvCxnSpPr>
          <p:cNvPr id="17"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204755"/>
      </p:ext>
    </p:extLst>
  </p:cSld>
  <p:clrMapOvr>
    <a:masterClrMapping/>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4614</TotalTime>
  <Words>625</Words>
  <Application>Microsoft Macintosh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Neue Haas Grotesk Text Pro</vt:lpstr>
      <vt:lpstr>PunchcardVTI</vt:lpstr>
      <vt:lpstr>Rockbuster Stealth Sales Analysis for 2020 Strategy</vt:lpstr>
      <vt:lpstr>Introduction</vt:lpstr>
      <vt:lpstr>Key Questions &amp; Objectives</vt:lpstr>
      <vt:lpstr>Data Overview</vt:lpstr>
      <vt:lpstr>Movies by Revenue</vt:lpstr>
      <vt:lpstr>Countries with Rockbuster Customers</vt:lpstr>
      <vt:lpstr>Top 5 Rockbuster Customers</vt:lpstr>
      <vt:lpstr>Regional Sales</vt:lpstr>
      <vt:lpstr>Summary</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Sales Analysis for 2020 Strategy</dc:title>
  <dc:creator>Madeline Gamache</dc:creator>
  <cp:lastModifiedBy>Madeline Gamache</cp:lastModifiedBy>
  <cp:revision>1</cp:revision>
  <dcterms:created xsi:type="dcterms:W3CDTF">2023-05-08T20:18:31Z</dcterms:created>
  <dcterms:modified xsi:type="dcterms:W3CDTF">2023-05-12T01:12:34Z</dcterms:modified>
</cp:coreProperties>
</file>