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Proxima Nova" panose="02000506030000020004"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FEE0A8-4CC9-4C9D-8119-D49B92A9CBF3}">
  <a:tblStyle styleId="{46FEE0A8-4CC9-4C9D-8119-D49B92A9CBF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75"/>
  </p:normalViewPr>
  <p:slideViewPr>
    <p:cSldViewPr snapToGrid="0">
      <p:cViewPr varScale="1">
        <p:scale>
          <a:sx n="159" d="100"/>
          <a:sy n="159" d="100"/>
        </p:scale>
        <p:origin x="52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8e0c98c5a4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8e0c98c5a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8e0c98c5a4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8e0c98c5a4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8e0c98c5a4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8e0c98c5a4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8e0c98c5a4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8e0c98c5a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8e0c98c5a4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8e0c98c5a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8e0c98c5a4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8e0c98c5a4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8e0c98c5a4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8e0c98c5a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8e0c98c5a4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8e0c98c5a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8e0c98c5a4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8e0c98c5a4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8e0c98c5a4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8e0c98c5a4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8e0c98c5a4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8e0c98c5a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8e0c98c5a4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8e0c98c5a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8e0c98c5a4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8e0c98c5a4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8e0c98c5a4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8e0c98c5a4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8e0c98c5a4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8e0c98c5a4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8e0c98c5a4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8e0c98c5a4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8e0c98c5a4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8e0c98c5a4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8e0c98c5a4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8e0c98c5a4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8e0c98c5a4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8e0c98c5a4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8e0c98c5a4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8e0c98c5a4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8e0c98c5a4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8e0c98c5a4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8e0c98c5a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8e0c98c5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8e0c98c5a4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8e0c98c5a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8e0c98c5a4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8e0c98c5a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e0c98c5a4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e0c98c5a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8e0c98c5a4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8e0c98c5a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8e0c98c5a4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8e0c98c5a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e0c98c5a4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e0c98c5a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Satellite Onboard Fault Attribution and Response (SOFAR)</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Madeline Anderson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Algorithmic Approach Overview</a:t>
            </a:r>
            <a:endParaRPr/>
          </a:p>
        </p:txBody>
      </p:sp>
      <p:sp>
        <p:nvSpPr>
          <p:cNvPr id="118" name="Google Shape;118;p22"/>
          <p:cNvSpPr txBox="1">
            <a:spLocks noGrp="1"/>
          </p:cNvSpPr>
          <p:nvPr>
            <p:ph type="body" idx="1"/>
          </p:nvPr>
        </p:nvSpPr>
        <p:spPr>
          <a:xfrm>
            <a:off x="311700" y="1247250"/>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B45F06"/>
                </a:solidFill>
              </a:rPr>
              <a:t>Goal: detect faults and predict likelihood of possible attributions</a:t>
            </a:r>
            <a:endParaRPr b="1">
              <a:solidFill>
                <a:srgbClr val="B45F06"/>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19" name="Google Shape;119;p22"/>
          <p:cNvPicPr preferRelativeResize="0"/>
          <p:nvPr/>
        </p:nvPicPr>
        <p:blipFill>
          <a:blip r:embed="rId3">
            <a:alphaModFix/>
          </a:blip>
          <a:stretch>
            <a:fillRect/>
          </a:stretch>
        </p:blipFill>
        <p:spPr>
          <a:xfrm>
            <a:off x="1018475" y="1973352"/>
            <a:ext cx="7107052" cy="196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 Framework within Satellite System </a:t>
            </a:r>
            <a:endParaRPr/>
          </a:p>
        </p:txBody>
      </p:sp>
      <p:pic>
        <p:nvPicPr>
          <p:cNvPr id="125" name="Google Shape;125;p23"/>
          <p:cNvPicPr preferRelativeResize="0"/>
          <p:nvPr/>
        </p:nvPicPr>
        <p:blipFill>
          <a:blip r:embed="rId3">
            <a:alphaModFix/>
          </a:blip>
          <a:stretch>
            <a:fillRect/>
          </a:stretch>
        </p:blipFill>
        <p:spPr>
          <a:xfrm>
            <a:off x="1184063" y="1126450"/>
            <a:ext cx="6775874" cy="362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Algorithmic Approach Overview</a:t>
            </a:r>
            <a:endParaRPr/>
          </a:p>
        </p:txBody>
      </p:sp>
      <p:sp>
        <p:nvSpPr>
          <p:cNvPr id="131" name="Google Shape;131;p24"/>
          <p:cNvSpPr txBox="1">
            <a:spLocks noGrp="1"/>
          </p:cNvSpPr>
          <p:nvPr>
            <p:ph type="body" idx="1"/>
          </p:nvPr>
        </p:nvSpPr>
        <p:spPr>
          <a:xfrm>
            <a:off x="311700" y="1247250"/>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B45F06"/>
                </a:solidFill>
              </a:rPr>
              <a:t>Goal: detect faults and predict likelihood of possible attributions</a:t>
            </a:r>
            <a:endParaRPr b="1">
              <a:solidFill>
                <a:srgbClr val="B45F06"/>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32" name="Google Shape;132;p24"/>
          <p:cNvPicPr preferRelativeResize="0"/>
          <p:nvPr/>
        </p:nvPicPr>
        <p:blipFill>
          <a:blip r:embed="rId3">
            <a:alphaModFix/>
          </a:blip>
          <a:stretch>
            <a:fillRect/>
          </a:stretch>
        </p:blipFill>
        <p:spPr>
          <a:xfrm>
            <a:off x="1018475" y="1973352"/>
            <a:ext cx="7107052" cy="1964200"/>
          </a:xfrm>
          <a:prstGeom prst="rect">
            <a:avLst/>
          </a:prstGeom>
          <a:noFill/>
          <a:ln>
            <a:noFill/>
          </a:ln>
        </p:spPr>
      </p:pic>
      <p:sp>
        <p:nvSpPr>
          <p:cNvPr id="133" name="Google Shape;133;p24"/>
          <p:cNvSpPr/>
          <p:nvPr/>
        </p:nvSpPr>
        <p:spPr>
          <a:xfrm>
            <a:off x="2596100" y="1700125"/>
            <a:ext cx="1719900" cy="24288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Representation Learners: Autoencoder</a:t>
            </a:r>
            <a:endParaRPr/>
          </a:p>
        </p:txBody>
      </p:sp>
      <p:sp>
        <p:nvSpPr>
          <p:cNvPr id="139" name="Google Shape;139;p25"/>
          <p:cNvSpPr txBox="1">
            <a:spLocks noGrp="1"/>
          </p:cNvSpPr>
          <p:nvPr>
            <p:ph type="body" idx="1"/>
          </p:nvPr>
        </p:nvSpPr>
        <p:spPr>
          <a:xfrm>
            <a:off x="311700" y="1152475"/>
            <a:ext cx="8520600" cy="26946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en"/>
              <a:t>Unsupervised learning algorithm that learn a lower dimensional representation of data using the hidden layers by performing data reconstruction</a:t>
            </a:r>
            <a:endParaRPr/>
          </a:p>
          <a:p>
            <a:pPr marL="457200" lvl="0" indent="-317182" algn="l" rtl="0">
              <a:spcBef>
                <a:spcPts val="0"/>
              </a:spcBef>
              <a:spcAft>
                <a:spcPts val="0"/>
              </a:spcAft>
              <a:buSzPct val="100000"/>
              <a:buChar char="●"/>
            </a:pPr>
            <a:r>
              <a:rPr lang="en"/>
              <a:t>Anomalies may appear in the reconstruction error, which compares the output of the forward model with the original input</a:t>
            </a:r>
            <a:endParaRPr/>
          </a:p>
          <a:p>
            <a:pPr marL="0" lvl="0" indent="0" algn="l" rtl="0">
              <a:spcBef>
                <a:spcPts val="1200"/>
              </a:spcBef>
              <a:spcAft>
                <a:spcPts val="0"/>
              </a:spcAft>
              <a:buNone/>
            </a:pPr>
            <a:r>
              <a:rPr lang="en" b="1">
                <a:solidFill>
                  <a:schemeClr val="dk2"/>
                </a:solidFill>
              </a:rPr>
              <a:t>Prototype steps:</a:t>
            </a:r>
            <a:endParaRPr b="1">
              <a:solidFill>
                <a:schemeClr val="dk2"/>
              </a:solidFill>
            </a:endParaRPr>
          </a:p>
          <a:p>
            <a:pPr marL="457200" lvl="0" indent="-317182" algn="l" rtl="0">
              <a:spcBef>
                <a:spcPts val="0"/>
              </a:spcBef>
              <a:spcAft>
                <a:spcPts val="0"/>
              </a:spcAft>
              <a:buClr>
                <a:schemeClr val="dk2"/>
              </a:buClr>
              <a:buSzPct val="100000"/>
              <a:buAutoNum type="alphaLcPeriod"/>
            </a:pPr>
            <a:r>
              <a:rPr lang="en">
                <a:solidFill>
                  <a:schemeClr val="dk2"/>
                </a:solidFill>
              </a:rPr>
              <a:t>Train AE on normal non-faulting data</a:t>
            </a:r>
            <a:endParaRPr>
              <a:solidFill>
                <a:schemeClr val="dk2"/>
              </a:solidFill>
            </a:endParaRPr>
          </a:p>
          <a:p>
            <a:pPr marL="457200" lvl="0" indent="-317182" algn="l" rtl="0">
              <a:spcBef>
                <a:spcPts val="0"/>
              </a:spcBef>
              <a:spcAft>
                <a:spcPts val="0"/>
              </a:spcAft>
              <a:buClr>
                <a:schemeClr val="dk2"/>
              </a:buClr>
              <a:buSzPct val="100000"/>
              <a:buAutoNum type="alphaLcPeriod"/>
            </a:pPr>
            <a:r>
              <a:rPr lang="en">
                <a:solidFill>
                  <a:schemeClr val="dk2"/>
                </a:solidFill>
              </a:rPr>
              <a:t>Inference: Extract the reconstruction error for each signal at each time step</a:t>
            </a:r>
            <a:endParaRPr>
              <a:solidFill>
                <a:schemeClr val="dk2"/>
              </a:solidFill>
            </a:endParaRPr>
          </a:p>
          <a:p>
            <a:pPr marL="457200" lvl="0" indent="-317182" algn="l" rtl="0">
              <a:spcBef>
                <a:spcPts val="0"/>
              </a:spcBef>
              <a:spcAft>
                <a:spcPts val="0"/>
              </a:spcAft>
              <a:buClr>
                <a:schemeClr val="dk2"/>
              </a:buClr>
              <a:buSzPct val="100000"/>
              <a:buAutoNum type="alphaLcPeriod"/>
            </a:pPr>
            <a:r>
              <a:rPr lang="en">
                <a:solidFill>
                  <a:schemeClr val="dk2"/>
                </a:solidFill>
              </a:rPr>
              <a:t>Large reconstruction error may indicate anomalies</a:t>
            </a:r>
            <a:endParaRPr>
              <a:solidFill>
                <a:schemeClr val="dk2"/>
              </a:solidFill>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40" name="Google Shape;140;p25"/>
          <p:cNvPicPr preferRelativeResize="0"/>
          <p:nvPr/>
        </p:nvPicPr>
        <p:blipFill>
          <a:blip r:embed="rId3">
            <a:alphaModFix/>
          </a:blip>
          <a:stretch>
            <a:fillRect/>
          </a:stretch>
        </p:blipFill>
        <p:spPr>
          <a:xfrm>
            <a:off x="2785012" y="3138525"/>
            <a:ext cx="3573976" cy="164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Representation Learners: Kalman Filter</a:t>
            </a:r>
            <a:endParaRPr/>
          </a:p>
        </p:txBody>
      </p:sp>
      <p:sp>
        <p:nvSpPr>
          <p:cNvPr id="146" name="Google Shape;146;p26"/>
          <p:cNvSpPr txBox="1">
            <a:spLocks noGrp="1"/>
          </p:cNvSpPr>
          <p:nvPr>
            <p:ph type="body" idx="1"/>
          </p:nvPr>
        </p:nvSpPr>
        <p:spPr>
          <a:xfrm>
            <a:off x="311700" y="1152475"/>
            <a:ext cx="8520600" cy="2452200"/>
          </a:xfrm>
          <a:prstGeom prst="rect">
            <a:avLst/>
          </a:prstGeom>
        </p:spPr>
        <p:txBody>
          <a:bodyPr spcFirstLastPara="1" wrap="square" lIns="91425" tIns="91425" rIns="91425" bIns="91425" anchor="t" anchorCtr="0">
            <a:normAutofit fontScale="70000" lnSpcReduction="20000"/>
          </a:bodyPr>
          <a:lstStyle/>
          <a:p>
            <a:pPr marL="457200" lvl="0" indent="-308610" algn="l" rtl="0">
              <a:spcBef>
                <a:spcPts val="0"/>
              </a:spcBef>
              <a:spcAft>
                <a:spcPts val="0"/>
              </a:spcAft>
              <a:buSzPct val="100000"/>
              <a:buChar char="●"/>
            </a:pPr>
            <a:r>
              <a:rPr lang="en"/>
              <a:t>An estimation algorithm that can model noisy sensor data and provide state estimates by modeling the sensor output as a linear combination of the recorded measurement, expected mean and covariance</a:t>
            </a:r>
            <a:endParaRPr/>
          </a:p>
          <a:p>
            <a:pPr marL="0" lvl="0" indent="0" algn="l" rtl="0">
              <a:spcBef>
                <a:spcPts val="1200"/>
              </a:spcBef>
              <a:spcAft>
                <a:spcPts val="0"/>
              </a:spcAft>
              <a:buNone/>
            </a:pPr>
            <a:r>
              <a:rPr lang="en" b="1">
                <a:solidFill>
                  <a:schemeClr val="dk2"/>
                </a:solidFill>
              </a:rPr>
              <a:t>Prototype steps:</a:t>
            </a:r>
            <a:endParaRPr b="1">
              <a:solidFill>
                <a:schemeClr val="dk2"/>
              </a:solidFill>
            </a:endParaRPr>
          </a:p>
          <a:p>
            <a:pPr marL="457200" lvl="0" indent="-308610" algn="l" rtl="0">
              <a:spcBef>
                <a:spcPts val="0"/>
              </a:spcBef>
              <a:spcAft>
                <a:spcPts val="0"/>
              </a:spcAft>
              <a:buClr>
                <a:schemeClr val="dk2"/>
              </a:buClr>
              <a:buSzPct val="100000"/>
              <a:buAutoNum type="alphaLcPeriod"/>
            </a:pPr>
            <a:r>
              <a:rPr lang="en">
                <a:solidFill>
                  <a:schemeClr val="dk2"/>
                </a:solidFill>
              </a:rPr>
              <a:t>Learn the linear relationship of each signal over time using an autoregressive model and embed it into the Kalman Filter </a:t>
            </a:r>
            <a:endParaRPr>
              <a:solidFill>
                <a:schemeClr val="dk2"/>
              </a:solidFill>
            </a:endParaRPr>
          </a:p>
          <a:p>
            <a:pPr marL="457200" lvl="0" indent="-308610" algn="l" rtl="0">
              <a:spcBef>
                <a:spcPts val="0"/>
              </a:spcBef>
              <a:spcAft>
                <a:spcPts val="0"/>
              </a:spcAft>
              <a:buClr>
                <a:schemeClr val="dk2"/>
              </a:buClr>
              <a:buSzPct val="100000"/>
              <a:buAutoNum type="alphaLcPeriod"/>
            </a:pPr>
            <a:r>
              <a:rPr lang="en">
                <a:solidFill>
                  <a:schemeClr val="dk2"/>
                </a:solidFill>
              </a:rPr>
              <a:t>Inference: pass data through KF and extract the residual error after each update, which measures the distance between observed and expected values</a:t>
            </a:r>
            <a:endParaRPr>
              <a:solidFill>
                <a:schemeClr val="dk2"/>
              </a:solidFill>
            </a:endParaRPr>
          </a:p>
          <a:p>
            <a:pPr marL="457200" lvl="0" indent="-308610" algn="l" rtl="0">
              <a:spcBef>
                <a:spcPts val="0"/>
              </a:spcBef>
              <a:spcAft>
                <a:spcPts val="0"/>
              </a:spcAft>
              <a:buClr>
                <a:schemeClr val="dk2"/>
              </a:buClr>
              <a:buSzPct val="100000"/>
              <a:buAutoNum type="alphaLcPeriod"/>
            </a:pPr>
            <a:r>
              <a:rPr lang="en">
                <a:solidFill>
                  <a:schemeClr val="dk2"/>
                </a:solidFill>
              </a:rPr>
              <a:t>Large residual error may indicate potential anomalies</a:t>
            </a:r>
            <a:endParaRPr>
              <a:solidFill>
                <a:schemeClr val="dk2"/>
              </a:solidFill>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47" name="Google Shape;147;p26"/>
          <p:cNvPicPr preferRelativeResize="0"/>
          <p:nvPr/>
        </p:nvPicPr>
        <p:blipFill>
          <a:blip r:embed="rId3">
            <a:alphaModFix/>
          </a:blip>
          <a:stretch>
            <a:fillRect/>
          </a:stretch>
        </p:blipFill>
        <p:spPr>
          <a:xfrm>
            <a:off x="2958925" y="3027550"/>
            <a:ext cx="3226125" cy="1880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Representation Learners: Gaussian Mixture Model</a:t>
            </a:r>
            <a:endParaRPr/>
          </a:p>
        </p:txBody>
      </p:sp>
      <p:sp>
        <p:nvSpPr>
          <p:cNvPr id="153" name="Google Shape;153;p27"/>
          <p:cNvSpPr txBox="1">
            <a:spLocks noGrp="1"/>
          </p:cNvSpPr>
          <p:nvPr>
            <p:ph type="body" idx="1"/>
          </p:nvPr>
        </p:nvSpPr>
        <p:spPr>
          <a:xfrm>
            <a:off x="311700" y="1152475"/>
            <a:ext cx="8520600" cy="19416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a:t>A probabilistic unsupervised model that represents data as a mixture of Gaussian distributions in which the number of components is predetermined</a:t>
            </a:r>
            <a:endParaRPr/>
          </a:p>
          <a:p>
            <a:pPr marL="0" lvl="0" indent="0" algn="l" rtl="0">
              <a:spcBef>
                <a:spcPts val="1200"/>
              </a:spcBef>
              <a:spcAft>
                <a:spcPts val="0"/>
              </a:spcAft>
              <a:buNone/>
            </a:pPr>
            <a:r>
              <a:rPr lang="en" b="1">
                <a:solidFill>
                  <a:schemeClr val="dk2"/>
                </a:solidFill>
              </a:rPr>
              <a:t>Prototype steps:</a:t>
            </a:r>
            <a:endParaRPr b="1">
              <a:solidFill>
                <a:schemeClr val="dk2"/>
              </a:solidFill>
            </a:endParaRPr>
          </a:p>
          <a:p>
            <a:pPr marL="457200" lvl="0" indent="-325755" algn="l" rtl="0">
              <a:spcBef>
                <a:spcPts val="0"/>
              </a:spcBef>
              <a:spcAft>
                <a:spcPts val="0"/>
              </a:spcAft>
              <a:buClr>
                <a:schemeClr val="dk2"/>
              </a:buClr>
              <a:buSzPct val="100000"/>
              <a:buAutoNum type="alphaLcPeriod"/>
            </a:pPr>
            <a:r>
              <a:rPr lang="en">
                <a:solidFill>
                  <a:schemeClr val="dk2"/>
                </a:solidFill>
              </a:rPr>
              <a:t>Fit the GMM to normal, non-faulting data</a:t>
            </a:r>
            <a:endParaRPr>
              <a:solidFill>
                <a:schemeClr val="dk2"/>
              </a:solidFill>
            </a:endParaRPr>
          </a:p>
          <a:p>
            <a:pPr marL="457200" lvl="0" indent="-325755" algn="l" rtl="0">
              <a:spcBef>
                <a:spcPts val="0"/>
              </a:spcBef>
              <a:spcAft>
                <a:spcPts val="0"/>
              </a:spcAft>
              <a:buClr>
                <a:schemeClr val="dk2"/>
              </a:buClr>
              <a:buSzPct val="100000"/>
              <a:buAutoNum type="alphaLcPeriod"/>
            </a:pPr>
            <a:r>
              <a:rPr lang="en">
                <a:solidFill>
                  <a:schemeClr val="dk2"/>
                </a:solidFill>
              </a:rPr>
              <a:t>Inference: use learned model to score data observations based on the likelihood of the observation under the learned model</a:t>
            </a:r>
            <a:endParaRPr>
              <a:solidFill>
                <a:schemeClr val="dk2"/>
              </a:solidFill>
            </a:endParaRPr>
          </a:p>
          <a:p>
            <a:pPr marL="457200" lvl="0" indent="-325755" algn="l" rtl="0">
              <a:spcBef>
                <a:spcPts val="0"/>
              </a:spcBef>
              <a:spcAft>
                <a:spcPts val="0"/>
              </a:spcAft>
              <a:buClr>
                <a:schemeClr val="dk2"/>
              </a:buClr>
              <a:buSzPct val="100000"/>
              <a:buAutoNum type="alphaLcPeriod"/>
            </a:pPr>
            <a:r>
              <a:rPr lang="en">
                <a:solidFill>
                  <a:schemeClr val="dk2"/>
                </a:solidFill>
              </a:rPr>
              <a:t>Observations with low likelihood may be anomalous cases</a:t>
            </a:r>
            <a:endParaRPr/>
          </a:p>
        </p:txBody>
      </p:sp>
      <p:pic>
        <p:nvPicPr>
          <p:cNvPr id="154" name="Google Shape;154;p27"/>
          <p:cNvPicPr preferRelativeResize="0"/>
          <p:nvPr/>
        </p:nvPicPr>
        <p:blipFill>
          <a:blip r:embed="rId3">
            <a:alphaModFix/>
          </a:blip>
          <a:stretch>
            <a:fillRect/>
          </a:stretch>
        </p:blipFill>
        <p:spPr>
          <a:xfrm>
            <a:off x="2495725" y="3203173"/>
            <a:ext cx="4152549" cy="169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Representation Learners: Long Short Term Memory</a:t>
            </a:r>
            <a:endParaRPr/>
          </a:p>
        </p:txBody>
      </p:sp>
      <p:sp>
        <p:nvSpPr>
          <p:cNvPr id="160" name="Google Shape;160;p28"/>
          <p:cNvSpPr txBox="1">
            <a:spLocks noGrp="1"/>
          </p:cNvSpPr>
          <p:nvPr>
            <p:ph type="body" idx="1"/>
          </p:nvPr>
        </p:nvSpPr>
        <p:spPr>
          <a:xfrm>
            <a:off x="311700" y="1152475"/>
            <a:ext cx="8520600" cy="2268300"/>
          </a:xfrm>
          <a:prstGeom prst="rect">
            <a:avLst/>
          </a:prstGeom>
        </p:spPr>
        <p:txBody>
          <a:bodyPr spcFirstLastPara="1" wrap="square" lIns="91425" tIns="91425" rIns="91425" bIns="91425" anchor="t" anchorCtr="0">
            <a:normAutofit fontScale="70000" lnSpcReduction="20000"/>
          </a:bodyPr>
          <a:lstStyle/>
          <a:p>
            <a:pPr marL="457200" lvl="0" indent="-308610" algn="l" rtl="0">
              <a:spcBef>
                <a:spcPts val="0"/>
              </a:spcBef>
              <a:spcAft>
                <a:spcPts val="0"/>
              </a:spcAft>
              <a:buSzPct val="100000"/>
              <a:buChar char="●"/>
            </a:pPr>
            <a:r>
              <a:rPr lang="en"/>
              <a:t>Type of recurrent neural network (RNN) that captures long-range dependencies in sequential data using gating mechanisms</a:t>
            </a:r>
            <a:endParaRPr/>
          </a:p>
          <a:p>
            <a:pPr marL="457200" lvl="0" indent="-308610" algn="l" rtl="0">
              <a:spcBef>
                <a:spcPts val="0"/>
              </a:spcBef>
              <a:spcAft>
                <a:spcPts val="0"/>
              </a:spcAft>
              <a:buSzPct val="100000"/>
              <a:buChar char="●"/>
            </a:pPr>
            <a:r>
              <a:rPr lang="en"/>
              <a:t>An LSTM network consists of many LSTM “cells” in which each cell processes data through an input gate, forget gate, and output gate</a:t>
            </a:r>
            <a:endParaRPr/>
          </a:p>
          <a:p>
            <a:pPr marL="457200" lvl="0" indent="-308610" algn="l" rtl="0">
              <a:spcBef>
                <a:spcPts val="0"/>
              </a:spcBef>
              <a:spcAft>
                <a:spcPts val="0"/>
              </a:spcAft>
              <a:buSzPct val="100000"/>
              <a:buChar char="●"/>
            </a:pPr>
            <a:r>
              <a:rPr lang="en"/>
              <a:t>LSTMs can learn representations of sequential data that maintains a notion of order and model sequential data of varying lengths</a:t>
            </a:r>
            <a:endParaRPr/>
          </a:p>
          <a:p>
            <a:pPr marL="0" lvl="0" indent="0" algn="l" rtl="0">
              <a:spcBef>
                <a:spcPts val="1200"/>
              </a:spcBef>
              <a:spcAft>
                <a:spcPts val="0"/>
              </a:spcAft>
              <a:buNone/>
            </a:pPr>
            <a:r>
              <a:rPr lang="en" b="1">
                <a:solidFill>
                  <a:schemeClr val="dk2"/>
                </a:solidFill>
              </a:rPr>
              <a:t>Prototype steps:</a:t>
            </a:r>
            <a:endParaRPr b="1">
              <a:solidFill>
                <a:schemeClr val="dk2"/>
              </a:solidFill>
            </a:endParaRPr>
          </a:p>
          <a:p>
            <a:pPr marL="457200" lvl="0" indent="-308610" algn="l" rtl="0">
              <a:spcBef>
                <a:spcPts val="0"/>
              </a:spcBef>
              <a:spcAft>
                <a:spcPts val="0"/>
              </a:spcAft>
              <a:buClr>
                <a:schemeClr val="dk2"/>
              </a:buClr>
              <a:buSzPct val="100000"/>
              <a:buAutoNum type="alphaLcPeriod"/>
            </a:pPr>
            <a:r>
              <a:rPr lang="en">
                <a:solidFill>
                  <a:schemeClr val="dk2"/>
                </a:solidFill>
              </a:rPr>
              <a:t>Train LSTM using normal non-faulting data</a:t>
            </a:r>
            <a:endParaRPr>
              <a:solidFill>
                <a:schemeClr val="dk2"/>
              </a:solidFill>
            </a:endParaRPr>
          </a:p>
          <a:p>
            <a:pPr marL="457200" lvl="0" indent="-308610" algn="l" rtl="0">
              <a:spcBef>
                <a:spcPts val="0"/>
              </a:spcBef>
              <a:spcAft>
                <a:spcPts val="0"/>
              </a:spcAft>
              <a:buClr>
                <a:schemeClr val="dk2"/>
              </a:buClr>
              <a:buSzPct val="100000"/>
              <a:buAutoNum type="alphaLcPeriod"/>
            </a:pPr>
            <a:r>
              <a:rPr lang="en">
                <a:solidFill>
                  <a:schemeClr val="dk2"/>
                </a:solidFill>
              </a:rPr>
              <a:t>Inference: Pass data through LSTM network and extract the mean squared error (MSE) loss at each time step</a:t>
            </a:r>
            <a:endParaRPr>
              <a:solidFill>
                <a:schemeClr val="dk2"/>
              </a:solidFill>
            </a:endParaRPr>
          </a:p>
          <a:p>
            <a:pPr marL="457200" lvl="0" indent="-308610" algn="l" rtl="0">
              <a:spcBef>
                <a:spcPts val="0"/>
              </a:spcBef>
              <a:spcAft>
                <a:spcPts val="0"/>
              </a:spcAft>
              <a:buClr>
                <a:schemeClr val="dk2"/>
              </a:buClr>
              <a:buSzPct val="100000"/>
              <a:buAutoNum type="alphaLcPeriod"/>
            </a:pPr>
            <a:r>
              <a:rPr lang="en">
                <a:solidFill>
                  <a:schemeClr val="dk2"/>
                </a:solidFill>
              </a:rPr>
              <a:t>Anomalous data may result in higher loss because the predicted value differs from the true observation</a:t>
            </a:r>
            <a:endParaRPr/>
          </a:p>
        </p:txBody>
      </p:sp>
      <p:pic>
        <p:nvPicPr>
          <p:cNvPr id="161" name="Google Shape;161;p28"/>
          <p:cNvPicPr preferRelativeResize="0"/>
          <p:nvPr/>
        </p:nvPicPr>
        <p:blipFill>
          <a:blip r:embed="rId3">
            <a:alphaModFix/>
          </a:blip>
          <a:stretch>
            <a:fillRect/>
          </a:stretch>
        </p:blipFill>
        <p:spPr>
          <a:xfrm>
            <a:off x="2652600" y="3363831"/>
            <a:ext cx="3838799" cy="147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Representation Learners: PCMCI Causal Discovery</a:t>
            </a:r>
            <a:endParaRPr/>
          </a:p>
        </p:txBody>
      </p:sp>
      <p:sp>
        <p:nvSpPr>
          <p:cNvPr id="167" name="Google Shape;167;p29"/>
          <p:cNvSpPr txBox="1">
            <a:spLocks noGrp="1"/>
          </p:cNvSpPr>
          <p:nvPr>
            <p:ph type="body" idx="1"/>
          </p:nvPr>
        </p:nvSpPr>
        <p:spPr>
          <a:xfrm>
            <a:off x="311700" y="1152475"/>
            <a:ext cx="8520600" cy="18834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en"/>
              <a:t>Causal network discovery algorithm for time series data</a:t>
            </a:r>
            <a:endParaRPr/>
          </a:p>
          <a:p>
            <a:pPr marL="457200" lvl="0" indent="-317182" algn="l" rtl="0">
              <a:spcBef>
                <a:spcPts val="0"/>
              </a:spcBef>
              <a:spcAft>
                <a:spcPts val="0"/>
              </a:spcAft>
              <a:buSzPct val="100000"/>
              <a:buChar char="●"/>
            </a:pPr>
            <a:r>
              <a:rPr lang="en"/>
              <a:t>Estimates causal parents using a two-step process </a:t>
            </a:r>
            <a:endParaRPr/>
          </a:p>
          <a:p>
            <a:pPr marL="457200" lvl="0" indent="-317182" algn="l" rtl="0">
              <a:spcBef>
                <a:spcPts val="0"/>
              </a:spcBef>
              <a:spcAft>
                <a:spcPts val="0"/>
              </a:spcAft>
              <a:buSzPct val="100000"/>
              <a:buChar char="●"/>
            </a:pPr>
            <a:r>
              <a:rPr lang="en"/>
              <a:t>PC algorithm for initial parent selection </a:t>
            </a:r>
            <a:endParaRPr/>
          </a:p>
          <a:p>
            <a:pPr marL="457200" lvl="0" indent="-317182" algn="l" rtl="0">
              <a:spcBef>
                <a:spcPts val="0"/>
              </a:spcBef>
              <a:spcAft>
                <a:spcPts val="0"/>
              </a:spcAft>
              <a:buSzPct val="100000"/>
              <a:buChar char="●"/>
            </a:pPr>
            <a:r>
              <a:rPr lang="en"/>
              <a:t>Momentary conditional independence (MCI) algorithm for further pruning</a:t>
            </a:r>
            <a:endParaRPr/>
          </a:p>
          <a:p>
            <a:pPr marL="0" lvl="0" indent="0" algn="l" rtl="0">
              <a:spcBef>
                <a:spcPts val="1200"/>
              </a:spcBef>
              <a:spcAft>
                <a:spcPts val="0"/>
              </a:spcAft>
              <a:buNone/>
            </a:pPr>
            <a:r>
              <a:rPr lang="en" b="1">
                <a:solidFill>
                  <a:schemeClr val="dk2"/>
                </a:solidFill>
              </a:rPr>
              <a:t>Prototype steps:</a:t>
            </a:r>
            <a:endParaRPr b="1">
              <a:solidFill>
                <a:schemeClr val="dk2"/>
              </a:solidFill>
            </a:endParaRPr>
          </a:p>
          <a:p>
            <a:pPr marL="457200" lvl="0" indent="-317182" algn="l" rtl="0">
              <a:spcBef>
                <a:spcPts val="0"/>
              </a:spcBef>
              <a:spcAft>
                <a:spcPts val="0"/>
              </a:spcAft>
              <a:buClr>
                <a:schemeClr val="dk2"/>
              </a:buClr>
              <a:buSzPct val="100000"/>
              <a:buAutoNum type="alphaLcPeriod"/>
            </a:pPr>
            <a:r>
              <a:rPr lang="en">
                <a:solidFill>
                  <a:schemeClr val="dk2"/>
                </a:solidFill>
              </a:rPr>
              <a:t>Use PCMCI to evaluate the strongest causal parents of each signal at each time step, which can capture dependencies in the data across a flight system</a:t>
            </a:r>
            <a:endParaRPr/>
          </a:p>
        </p:txBody>
      </p:sp>
      <p:pic>
        <p:nvPicPr>
          <p:cNvPr id="168" name="Google Shape;168;p29"/>
          <p:cNvPicPr preferRelativeResize="0"/>
          <p:nvPr/>
        </p:nvPicPr>
        <p:blipFill>
          <a:blip r:embed="rId3">
            <a:alphaModFix/>
          </a:blip>
          <a:stretch>
            <a:fillRect/>
          </a:stretch>
        </p:blipFill>
        <p:spPr>
          <a:xfrm>
            <a:off x="2970175" y="2959250"/>
            <a:ext cx="3203649" cy="1918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Algorithmic Approach Overview</a:t>
            </a:r>
            <a:endParaRPr/>
          </a:p>
        </p:txBody>
      </p:sp>
      <p:sp>
        <p:nvSpPr>
          <p:cNvPr id="174" name="Google Shape;174;p30"/>
          <p:cNvSpPr txBox="1">
            <a:spLocks noGrp="1"/>
          </p:cNvSpPr>
          <p:nvPr>
            <p:ph type="body" idx="1"/>
          </p:nvPr>
        </p:nvSpPr>
        <p:spPr>
          <a:xfrm>
            <a:off x="311700" y="119432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B45F06"/>
                </a:solidFill>
              </a:rPr>
              <a:t>Goal: detect faults and predict likelihood of possible attributions</a:t>
            </a:r>
            <a:endParaRPr b="1">
              <a:solidFill>
                <a:srgbClr val="B45F06"/>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75" name="Google Shape;175;p30"/>
          <p:cNvPicPr preferRelativeResize="0"/>
          <p:nvPr/>
        </p:nvPicPr>
        <p:blipFill>
          <a:blip r:embed="rId3">
            <a:alphaModFix/>
          </a:blip>
          <a:stretch>
            <a:fillRect/>
          </a:stretch>
        </p:blipFill>
        <p:spPr>
          <a:xfrm>
            <a:off x="1018475" y="1973352"/>
            <a:ext cx="7107052" cy="1964200"/>
          </a:xfrm>
          <a:prstGeom prst="rect">
            <a:avLst/>
          </a:prstGeom>
          <a:noFill/>
          <a:ln>
            <a:noFill/>
          </a:ln>
        </p:spPr>
      </p:pic>
      <p:sp>
        <p:nvSpPr>
          <p:cNvPr id="176" name="Google Shape;176;p30"/>
          <p:cNvSpPr/>
          <p:nvPr/>
        </p:nvSpPr>
        <p:spPr>
          <a:xfrm>
            <a:off x="4880325" y="1741050"/>
            <a:ext cx="1719900" cy="24288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Classifier: XGBoost</a:t>
            </a:r>
            <a:endParaRPr/>
          </a:p>
        </p:txBody>
      </p:sp>
      <p:sp>
        <p:nvSpPr>
          <p:cNvPr id="182" name="Google Shape;182;p31"/>
          <p:cNvSpPr txBox="1">
            <a:spLocks noGrp="1"/>
          </p:cNvSpPr>
          <p:nvPr>
            <p:ph type="body" idx="1"/>
          </p:nvPr>
        </p:nvSpPr>
        <p:spPr>
          <a:xfrm>
            <a:off x="311700" y="1152475"/>
            <a:ext cx="8520600" cy="32802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a:t>Supervised learning method called Extreme Gradient Boosting, a form of Gradient Boosted Decision Trees</a:t>
            </a:r>
            <a:endParaRPr/>
          </a:p>
          <a:p>
            <a:pPr marL="457200" lvl="0" indent="-334327" algn="l" rtl="0">
              <a:spcBef>
                <a:spcPts val="0"/>
              </a:spcBef>
              <a:spcAft>
                <a:spcPts val="0"/>
              </a:spcAft>
              <a:buSzPct val="100000"/>
              <a:buChar char="●"/>
            </a:pPr>
            <a:r>
              <a:rPr lang="en"/>
              <a:t>During training, modifies hierarchical decision trees using log-loss </a:t>
            </a:r>
            <a:endParaRPr/>
          </a:p>
          <a:p>
            <a:pPr marL="457200" lvl="0" indent="-334327" algn="l" rtl="0">
              <a:spcBef>
                <a:spcPts val="0"/>
              </a:spcBef>
              <a:spcAft>
                <a:spcPts val="0"/>
              </a:spcAft>
              <a:buSzPct val="100000"/>
              <a:buChar char="●"/>
            </a:pPr>
            <a:r>
              <a:rPr lang="en"/>
              <a:t>Benefits:</a:t>
            </a:r>
            <a:endParaRPr/>
          </a:p>
          <a:p>
            <a:pPr marL="914400" lvl="1" indent="-310832" algn="l" rtl="0">
              <a:spcBef>
                <a:spcPts val="0"/>
              </a:spcBef>
              <a:spcAft>
                <a:spcPts val="0"/>
              </a:spcAft>
              <a:buSzPct val="100000"/>
              <a:buChar char="○"/>
            </a:pPr>
            <a:r>
              <a:rPr lang="en"/>
              <a:t>Flexibility for datasets with continuous/discrete variables, different scales/units, and can support missing data</a:t>
            </a:r>
            <a:endParaRPr/>
          </a:p>
          <a:p>
            <a:pPr marL="914400" lvl="1" indent="-310832" algn="l" rtl="0">
              <a:spcBef>
                <a:spcPts val="0"/>
              </a:spcBef>
              <a:spcAft>
                <a:spcPts val="0"/>
              </a:spcAft>
              <a:buSzPct val="100000"/>
              <a:buChar char="○"/>
            </a:pPr>
            <a:r>
              <a:rPr lang="en"/>
              <a:t>Very fast and accurate</a:t>
            </a:r>
            <a:endParaRPr/>
          </a:p>
          <a:p>
            <a:pPr marL="0" lvl="0" indent="0" algn="l" rtl="0">
              <a:spcBef>
                <a:spcPts val="1200"/>
              </a:spcBef>
              <a:spcAft>
                <a:spcPts val="0"/>
              </a:spcAft>
              <a:buNone/>
            </a:pPr>
            <a:r>
              <a:rPr lang="en" b="1">
                <a:solidFill>
                  <a:schemeClr val="dk2"/>
                </a:solidFill>
              </a:rPr>
              <a:t>Prototype steps:</a:t>
            </a:r>
            <a:endParaRPr b="1">
              <a:solidFill>
                <a:schemeClr val="dk2"/>
              </a:solidFill>
            </a:endParaRPr>
          </a:p>
          <a:p>
            <a:pPr marL="457200" lvl="0" indent="-334327" algn="l" rtl="0">
              <a:spcBef>
                <a:spcPts val="1200"/>
              </a:spcBef>
              <a:spcAft>
                <a:spcPts val="0"/>
              </a:spcAft>
              <a:buClr>
                <a:schemeClr val="dk2"/>
              </a:buClr>
              <a:buSzPct val="100000"/>
              <a:buAutoNum type="alphaLcPeriod"/>
            </a:pPr>
            <a:r>
              <a:rPr lang="en">
                <a:solidFill>
                  <a:schemeClr val="dk2"/>
                </a:solidFill>
              </a:rPr>
              <a:t>Train the XGBoost model on the outputs of the 5 representation learners (AE, KF, GMM, LSTM, PCMCI) and raw data generated by the simulation tool to classify a sample as either non-faulting or one of 11 possible fault cases</a:t>
            </a:r>
            <a:endParaRPr>
              <a:solidFill>
                <a:schemeClr val="dk2"/>
              </a:solidFill>
            </a:endParaRPr>
          </a:p>
          <a:p>
            <a:pPr marL="457200" lvl="0" indent="-334327" algn="l" rtl="0">
              <a:spcBef>
                <a:spcPts val="0"/>
              </a:spcBef>
              <a:spcAft>
                <a:spcPts val="0"/>
              </a:spcAft>
              <a:buClr>
                <a:schemeClr val="dk2"/>
              </a:buClr>
              <a:buSzPct val="100000"/>
              <a:buAutoNum type="alphaLcPeriod"/>
            </a:pPr>
            <a:r>
              <a:rPr lang="en">
                <a:solidFill>
                  <a:schemeClr val="dk2"/>
                </a:solidFill>
              </a:rPr>
              <a:t>Training data generated by telemetry simulation tool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sz="1850" b="1"/>
              <a:t>Satellite resilience for on-orbit faults</a:t>
            </a:r>
            <a:endParaRPr sz="1850" b="1"/>
          </a:p>
          <a:p>
            <a:pPr marL="457200" lvl="0" indent="-307340" algn="l" rtl="0">
              <a:spcBef>
                <a:spcPts val="1200"/>
              </a:spcBef>
              <a:spcAft>
                <a:spcPts val="0"/>
              </a:spcAft>
              <a:buSzPct val="100000"/>
              <a:buChar char="●"/>
            </a:pPr>
            <a:r>
              <a:rPr lang="en" sz="1600"/>
              <a:t>Satellites may be compromised due to faults from radiation effects, cyberattacks, etc. </a:t>
            </a:r>
            <a:endParaRPr sz="1600"/>
          </a:p>
          <a:p>
            <a:pPr marL="457200" lvl="0" indent="-307340" algn="l" rtl="0">
              <a:spcBef>
                <a:spcPts val="0"/>
              </a:spcBef>
              <a:spcAft>
                <a:spcPts val="0"/>
              </a:spcAft>
              <a:buSzPct val="100000"/>
              <a:buChar char="●"/>
            </a:pPr>
            <a:r>
              <a:rPr lang="en" sz="1600"/>
              <a:t>Multiple operators spend significant time attempting to diagnose the nature of faults, their root cause and their impact</a:t>
            </a:r>
            <a:endParaRPr sz="1600"/>
          </a:p>
          <a:p>
            <a:pPr marL="457200" lvl="0" indent="-307340" algn="l" rtl="0">
              <a:spcBef>
                <a:spcPts val="0"/>
              </a:spcBef>
              <a:spcAft>
                <a:spcPts val="0"/>
              </a:spcAft>
              <a:buSzPct val="100000"/>
              <a:buChar char="●"/>
            </a:pPr>
            <a:r>
              <a:rPr lang="en" sz="1600"/>
              <a:t>Can be tedious to manually evaluate (sometimes large quantities, sometimes incomplete) downlinked data to make these determinations</a:t>
            </a:r>
            <a:endParaRPr sz="1600"/>
          </a:p>
          <a:p>
            <a:pPr marL="0" lvl="0" indent="0" algn="l" rtl="0">
              <a:spcBef>
                <a:spcPts val="1200"/>
              </a:spcBef>
              <a:spcAft>
                <a:spcPts val="0"/>
              </a:spcAft>
              <a:buNone/>
            </a:pPr>
            <a:r>
              <a:rPr lang="en" sz="1885" b="1"/>
              <a:t>Proposed Research</a:t>
            </a:r>
            <a:endParaRPr sz="1885" b="1"/>
          </a:p>
          <a:p>
            <a:pPr marL="457200" lvl="0" indent="-307340" algn="l" rtl="0">
              <a:spcBef>
                <a:spcPts val="1200"/>
              </a:spcBef>
              <a:spcAft>
                <a:spcPts val="0"/>
              </a:spcAft>
              <a:buSzPct val="100000"/>
              <a:buChar char="●"/>
            </a:pPr>
            <a:r>
              <a:rPr lang="en" sz="1600"/>
              <a:t>Develop and mature satellite onboard capabilities to autonomously perform these functions</a:t>
            </a:r>
            <a:endParaRPr sz="1600"/>
          </a:p>
          <a:p>
            <a:pPr marL="457200" lvl="0" indent="-307340" algn="l" rtl="0">
              <a:spcBef>
                <a:spcPts val="0"/>
              </a:spcBef>
              <a:spcAft>
                <a:spcPts val="0"/>
              </a:spcAft>
              <a:buSzPct val="100000"/>
              <a:buChar char="●"/>
            </a:pPr>
            <a:r>
              <a:rPr lang="en" sz="1600"/>
              <a:t>Access to a comprehensive data set, not constrained by what gets transmitted to the operations center</a:t>
            </a:r>
            <a:endParaRPr sz="1600"/>
          </a:p>
          <a:p>
            <a:pPr marL="457200" lvl="0" indent="-307340" algn="l" rtl="0">
              <a:spcBef>
                <a:spcPts val="0"/>
              </a:spcBef>
              <a:spcAft>
                <a:spcPts val="0"/>
              </a:spcAft>
              <a:buSzPct val="100000"/>
              <a:buChar char="●"/>
            </a:pPr>
            <a:r>
              <a:rPr lang="en" sz="1600"/>
              <a:t>Provide automatic detection and attribution (understanding of fault/cause)</a:t>
            </a:r>
            <a:endParaRPr sz="1600"/>
          </a:p>
          <a:p>
            <a:pPr marL="457200" lvl="0" indent="0" algn="l" rtl="0">
              <a:spcBef>
                <a:spcPts val="1200"/>
              </a:spcBef>
              <a:spcAft>
                <a:spcPts val="0"/>
              </a:spcAft>
              <a:buNone/>
            </a:pPr>
            <a:r>
              <a:rPr lang="en" sz="1600" b="1">
                <a:solidFill>
                  <a:schemeClr val="dk2"/>
                </a:solidFill>
              </a:rPr>
              <a:t>Net result: ability to respond much more rapidly and effectively to all faults while reducing operator load </a:t>
            </a:r>
            <a:endParaRPr b="1">
              <a:solidFill>
                <a:schemeClr val="dk2"/>
              </a:solidFill>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Training Data</a:t>
            </a:r>
            <a:endParaRPr/>
          </a:p>
        </p:txBody>
      </p:sp>
      <p:sp>
        <p:nvSpPr>
          <p:cNvPr id="188" name="Google Shape;188;p32"/>
          <p:cNvSpPr txBox="1">
            <a:spLocks noGrp="1"/>
          </p:cNvSpPr>
          <p:nvPr>
            <p:ph type="body" idx="1"/>
          </p:nvPr>
        </p:nvSpPr>
        <p:spPr>
          <a:xfrm>
            <a:off x="311700" y="1152475"/>
            <a:ext cx="49404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Representation learners are trained using simulated </a:t>
            </a:r>
            <a:r>
              <a:rPr lang="en" i="1"/>
              <a:t>normal</a:t>
            </a:r>
            <a:r>
              <a:rPr lang="en"/>
              <a:t> data</a:t>
            </a:r>
            <a:endParaRPr/>
          </a:p>
          <a:p>
            <a:pPr marL="457200" lvl="0" indent="-342900" algn="l" rtl="0">
              <a:spcBef>
                <a:spcPts val="0"/>
              </a:spcBef>
              <a:spcAft>
                <a:spcPts val="0"/>
              </a:spcAft>
              <a:buSzPts val="1800"/>
              <a:buChar char="●"/>
            </a:pPr>
            <a:r>
              <a:rPr lang="en"/>
              <a:t>The classifier (XGBoost) is trained using both </a:t>
            </a:r>
            <a:r>
              <a:rPr lang="en" i="1"/>
              <a:t>normal and faulting</a:t>
            </a:r>
            <a:r>
              <a:rPr lang="en"/>
              <a:t> simulated data</a:t>
            </a:r>
            <a:endParaRPr/>
          </a:p>
        </p:txBody>
      </p:sp>
      <p:pic>
        <p:nvPicPr>
          <p:cNvPr id="189" name="Google Shape;189;p32"/>
          <p:cNvPicPr preferRelativeResize="0"/>
          <p:nvPr/>
        </p:nvPicPr>
        <p:blipFill>
          <a:blip r:embed="rId3">
            <a:alphaModFix/>
          </a:blip>
          <a:stretch>
            <a:fillRect/>
          </a:stretch>
        </p:blipFill>
        <p:spPr>
          <a:xfrm>
            <a:off x="777950" y="2918825"/>
            <a:ext cx="4207199" cy="1054425"/>
          </a:xfrm>
          <a:prstGeom prst="rect">
            <a:avLst/>
          </a:prstGeom>
          <a:noFill/>
          <a:ln>
            <a:noFill/>
          </a:ln>
        </p:spPr>
      </p:pic>
      <p:graphicFrame>
        <p:nvGraphicFramePr>
          <p:cNvPr id="190" name="Google Shape;190;p32"/>
          <p:cNvGraphicFramePr/>
          <p:nvPr/>
        </p:nvGraphicFramePr>
        <p:xfrm>
          <a:off x="5798525" y="429950"/>
          <a:ext cx="3000000" cy="3000000"/>
        </p:xfrm>
        <a:graphic>
          <a:graphicData uri="http://schemas.openxmlformats.org/drawingml/2006/table">
            <a:tbl>
              <a:tblPr>
                <a:noFill/>
                <a:tableStyleId>{46FEE0A8-4CC9-4C9D-8119-D49B92A9CBF3}</a:tableStyleId>
              </a:tblPr>
              <a:tblGrid>
                <a:gridCol w="885750">
                  <a:extLst>
                    <a:ext uri="{9D8B030D-6E8A-4147-A177-3AD203B41FA5}">
                      <a16:colId xmlns:a16="http://schemas.microsoft.com/office/drawing/2014/main" val="20000"/>
                    </a:ext>
                  </a:extLst>
                </a:gridCol>
                <a:gridCol w="911250">
                  <a:extLst>
                    <a:ext uri="{9D8B030D-6E8A-4147-A177-3AD203B41FA5}">
                      <a16:colId xmlns:a16="http://schemas.microsoft.com/office/drawing/2014/main" val="20001"/>
                    </a:ext>
                  </a:extLst>
                </a:gridCol>
                <a:gridCol w="851625">
                  <a:extLst>
                    <a:ext uri="{9D8B030D-6E8A-4147-A177-3AD203B41FA5}">
                      <a16:colId xmlns:a16="http://schemas.microsoft.com/office/drawing/2014/main" val="20002"/>
                    </a:ext>
                  </a:extLst>
                </a:gridCol>
              </a:tblGrid>
              <a:tr h="488125">
                <a:tc gridSpan="3">
                  <a:txBody>
                    <a:bodyPr/>
                    <a:lstStyle/>
                    <a:p>
                      <a:pPr marL="0" lvl="0" indent="0" algn="ctr" rtl="0">
                        <a:lnSpc>
                          <a:spcPct val="115000"/>
                        </a:lnSpc>
                        <a:spcBef>
                          <a:spcPts val="0"/>
                        </a:spcBef>
                        <a:spcAft>
                          <a:spcPts val="0"/>
                        </a:spcAft>
                        <a:buNone/>
                      </a:pPr>
                      <a:r>
                        <a:rPr lang="en" sz="1000" b="1"/>
                        <a:t>Number of individual fault cases in training and test set</a:t>
                      </a:r>
                      <a:endParaRPr sz="10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9525">
                <a:tc>
                  <a:txBody>
                    <a:bodyPr/>
                    <a:lstStyle/>
                    <a:p>
                      <a:pPr marL="0" lvl="0" indent="0" algn="l" rtl="0">
                        <a:spcBef>
                          <a:spcPts val="0"/>
                        </a:spcBef>
                        <a:spcAft>
                          <a:spcPts val="0"/>
                        </a:spcAft>
                        <a:buNone/>
                      </a:pP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b="1"/>
                        <a:t>Train</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b="1"/>
                        <a:t>Test</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28375">
                <a:tc>
                  <a:txBody>
                    <a:bodyPr/>
                    <a:lstStyle/>
                    <a:p>
                      <a:pPr marL="0" lvl="0" indent="0" algn="l" rtl="0">
                        <a:lnSpc>
                          <a:spcPct val="115000"/>
                        </a:lnSpc>
                        <a:spcBef>
                          <a:spcPts val="0"/>
                        </a:spcBef>
                        <a:spcAft>
                          <a:spcPts val="0"/>
                        </a:spcAft>
                        <a:buNone/>
                      </a:pPr>
                      <a:r>
                        <a:rPr lang="en" sz="900" b="1"/>
                        <a:t>No fault</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71653</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18019</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59525">
                <a:tc>
                  <a:txBody>
                    <a:bodyPr/>
                    <a:lstStyle/>
                    <a:p>
                      <a:pPr marL="0" lvl="0" indent="0" algn="l" rtl="0">
                        <a:lnSpc>
                          <a:spcPct val="115000"/>
                        </a:lnSpc>
                        <a:spcBef>
                          <a:spcPts val="0"/>
                        </a:spcBef>
                        <a:spcAft>
                          <a:spcPts val="0"/>
                        </a:spcAft>
                        <a:buNone/>
                      </a:pPr>
                      <a:r>
                        <a:rPr lang="en" sz="900" b="1"/>
                        <a:t>IRF_R</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2197</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563</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59525">
                <a:tc>
                  <a:txBody>
                    <a:bodyPr/>
                    <a:lstStyle/>
                    <a:p>
                      <a:pPr marL="0" lvl="0" indent="0" algn="l" rtl="0">
                        <a:lnSpc>
                          <a:spcPct val="115000"/>
                        </a:lnSpc>
                        <a:spcBef>
                          <a:spcPts val="0"/>
                        </a:spcBef>
                        <a:spcAft>
                          <a:spcPts val="0"/>
                        </a:spcAft>
                        <a:buNone/>
                      </a:pPr>
                      <a:r>
                        <a:rPr lang="en" sz="900" b="1"/>
                        <a:t>IRF_S</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7213</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1706</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59525">
                <a:tc>
                  <a:txBody>
                    <a:bodyPr/>
                    <a:lstStyle/>
                    <a:p>
                      <a:pPr marL="0" lvl="0" indent="0" algn="l" rtl="0">
                        <a:lnSpc>
                          <a:spcPct val="115000"/>
                        </a:lnSpc>
                        <a:spcBef>
                          <a:spcPts val="0"/>
                        </a:spcBef>
                        <a:spcAft>
                          <a:spcPts val="0"/>
                        </a:spcAft>
                        <a:buNone/>
                      </a:pPr>
                      <a:r>
                        <a:rPr lang="en" sz="900" b="1"/>
                        <a:t>IRF_Z</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2292</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561</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59525">
                <a:tc>
                  <a:txBody>
                    <a:bodyPr/>
                    <a:lstStyle/>
                    <a:p>
                      <a:pPr marL="0" lvl="0" indent="0" algn="l" rtl="0">
                        <a:lnSpc>
                          <a:spcPct val="115000"/>
                        </a:lnSpc>
                        <a:spcBef>
                          <a:spcPts val="0"/>
                        </a:spcBef>
                        <a:spcAft>
                          <a:spcPts val="0"/>
                        </a:spcAft>
                        <a:buNone/>
                      </a:pPr>
                      <a:r>
                        <a:rPr lang="en" sz="900" b="1"/>
                        <a:t>K_H</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3704</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937</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59525">
                <a:tc>
                  <a:txBody>
                    <a:bodyPr/>
                    <a:lstStyle/>
                    <a:p>
                      <a:pPr marL="0" lvl="0" indent="0" algn="l" rtl="0">
                        <a:lnSpc>
                          <a:spcPct val="115000"/>
                        </a:lnSpc>
                        <a:spcBef>
                          <a:spcPts val="0"/>
                        </a:spcBef>
                        <a:spcAft>
                          <a:spcPts val="0"/>
                        </a:spcAft>
                        <a:buNone/>
                      </a:pPr>
                      <a:r>
                        <a:rPr lang="en" sz="900" b="1"/>
                        <a:t>K_F</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3509</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861</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59525">
                <a:tc>
                  <a:txBody>
                    <a:bodyPr/>
                    <a:lstStyle/>
                    <a:p>
                      <a:pPr marL="0" lvl="0" indent="0" algn="l" rtl="0">
                        <a:lnSpc>
                          <a:spcPct val="115000"/>
                        </a:lnSpc>
                        <a:spcBef>
                          <a:spcPts val="0"/>
                        </a:spcBef>
                        <a:spcAft>
                          <a:spcPts val="0"/>
                        </a:spcAft>
                        <a:buNone/>
                      </a:pPr>
                      <a:r>
                        <a:rPr lang="en" sz="900" b="1"/>
                        <a:t>K_L</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2458</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602</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59525">
                <a:tc>
                  <a:txBody>
                    <a:bodyPr/>
                    <a:lstStyle/>
                    <a:p>
                      <a:pPr marL="0" lvl="0" indent="0" algn="l" rtl="0">
                        <a:lnSpc>
                          <a:spcPct val="115000"/>
                        </a:lnSpc>
                        <a:spcBef>
                          <a:spcPts val="0"/>
                        </a:spcBef>
                        <a:spcAft>
                          <a:spcPts val="0"/>
                        </a:spcAft>
                        <a:buNone/>
                      </a:pPr>
                      <a:r>
                        <a:rPr lang="en" sz="900" b="1"/>
                        <a:t>K_C</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5173</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1280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59525">
                <a:tc>
                  <a:txBody>
                    <a:bodyPr/>
                    <a:lstStyle/>
                    <a:p>
                      <a:pPr marL="0" lvl="0" indent="0" algn="l" rtl="0">
                        <a:lnSpc>
                          <a:spcPct val="115000"/>
                        </a:lnSpc>
                        <a:spcBef>
                          <a:spcPts val="0"/>
                        </a:spcBef>
                        <a:spcAft>
                          <a:spcPts val="0"/>
                        </a:spcAft>
                        <a:buNone/>
                      </a:pPr>
                      <a:r>
                        <a:rPr lang="en" sz="900" b="1"/>
                        <a:t>I_O</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1894</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462</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59525">
                <a:tc>
                  <a:txBody>
                    <a:bodyPr/>
                    <a:lstStyle/>
                    <a:p>
                      <a:pPr marL="0" lvl="0" indent="0" algn="l" rtl="0">
                        <a:lnSpc>
                          <a:spcPct val="115000"/>
                        </a:lnSpc>
                        <a:spcBef>
                          <a:spcPts val="0"/>
                        </a:spcBef>
                        <a:spcAft>
                          <a:spcPts val="0"/>
                        </a:spcAft>
                        <a:buNone/>
                      </a:pPr>
                      <a:r>
                        <a:rPr lang="en" sz="900" b="1"/>
                        <a:t>I_U</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4943</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1265</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59525">
                <a:tc>
                  <a:txBody>
                    <a:bodyPr/>
                    <a:lstStyle/>
                    <a:p>
                      <a:pPr marL="0" lvl="0" indent="0" algn="l" rtl="0">
                        <a:lnSpc>
                          <a:spcPct val="115000"/>
                        </a:lnSpc>
                        <a:spcBef>
                          <a:spcPts val="0"/>
                        </a:spcBef>
                        <a:spcAft>
                          <a:spcPts val="0"/>
                        </a:spcAft>
                        <a:buNone/>
                      </a:pPr>
                      <a:r>
                        <a:rPr lang="en" sz="900" b="1"/>
                        <a:t>SR_0</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40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13</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259525">
                <a:tc>
                  <a:txBody>
                    <a:bodyPr/>
                    <a:lstStyle/>
                    <a:p>
                      <a:pPr marL="0" lvl="0" indent="0" algn="l" rtl="0">
                        <a:lnSpc>
                          <a:spcPct val="115000"/>
                        </a:lnSpc>
                        <a:spcBef>
                          <a:spcPts val="0"/>
                        </a:spcBef>
                        <a:spcAft>
                          <a:spcPts val="0"/>
                        </a:spcAft>
                        <a:buNone/>
                      </a:pPr>
                      <a:r>
                        <a:rPr lang="en" sz="900" b="1"/>
                        <a:t>SR_J</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45</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7</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Examining XGBoost Model</a:t>
            </a:r>
            <a:endParaRPr/>
          </a:p>
        </p:txBody>
      </p:sp>
      <p:sp>
        <p:nvSpPr>
          <p:cNvPr id="196" name="Google Shape;196;p33"/>
          <p:cNvSpPr txBox="1">
            <a:spLocks noGrp="1"/>
          </p:cNvSpPr>
          <p:nvPr>
            <p:ph type="body" idx="1"/>
          </p:nvPr>
        </p:nvSpPr>
        <p:spPr>
          <a:xfrm>
            <a:off x="311700" y="1152475"/>
            <a:ext cx="46890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Learned tree hierarchy</a:t>
            </a:r>
            <a:endParaRPr/>
          </a:p>
          <a:p>
            <a:pPr marL="457200" lvl="0" indent="-325755" algn="l" rtl="0">
              <a:spcBef>
                <a:spcPts val="1200"/>
              </a:spcBef>
              <a:spcAft>
                <a:spcPts val="0"/>
              </a:spcAft>
              <a:buSzPct val="100000"/>
              <a:buChar char="●"/>
            </a:pPr>
            <a:r>
              <a:rPr lang="en"/>
              <a:t>First 6 levels</a:t>
            </a:r>
            <a:endParaRPr/>
          </a:p>
          <a:p>
            <a:pPr marL="457200" lvl="0" indent="-325755" algn="l" rtl="0">
              <a:spcBef>
                <a:spcPts val="0"/>
              </a:spcBef>
              <a:spcAft>
                <a:spcPts val="0"/>
              </a:spcAft>
              <a:buSzPct val="100000"/>
              <a:buChar char="●"/>
            </a:pPr>
            <a:r>
              <a:rPr lang="en"/>
              <a:t>First feature split Battery Temperature</a:t>
            </a:r>
            <a:endParaRPr/>
          </a:p>
          <a:p>
            <a:pPr marL="457200" lvl="0" indent="-325755" algn="l" rtl="0">
              <a:spcBef>
                <a:spcPts val="0"/>
              </a:spcBef>
              <a:spcAft>
                <a:spcPts val="0"/>
              </a:spcAft>
              <a:buSzPct val="100000"/>
              <a:buChar char="●"/>
            </a:pPr>
            <a:r>
              <a:rPr lang="en"/>
              <a:t>Second feature split Solar Panel Temperature</a:t>
            </a:r>
            <a:endParaRPr/>
          </a:p>
          <a:p>
            <a:pPr marL="0" lvl="0" indent="0" algn="l" rtl="0">
              <a:spcBef>
                <a:spcPts val="1200"/>
              </a:spcBef>
              <a:spcAft>
                <a:spcPts val="0"/>
              </a:spcAft>
              <a:buNone/>
            </a:pPr>
            <a:endParaRPr/>
          </a:p>
          <a:p>
            <a:pPr marL="0" lvl="0" indent="0" algn="l" rtl="0">
              <a:spcBef>
                <a:spcPts val="1200"/>
              </a:spcBef>
              <a:spcAft>
                <a:spcPts val="0"/>
              </a:spcAft>
              <a:buNone/>
            </a:pPr>
            <a:r>
              <a:rPr lang="en"/>
              <a:t>Assess feature importance</a:t>
            </a:r>
            <a:endParaRPr/>
          </a:p>
          <a:p>
            <a:pPr marL="457200" lvl="0" indent="-325755" algn="l" rtl="0">
              <a:spcBef>
                <a:spcPts val="1200"/>
              </a:spcBef>
              <a:spcAft>
                <a:spcPts val="0"/>
              </a:spcAft>
              <a:buSzPct val="100000"/>
              <a:buChar char="●"/>
            </a:pPr>
            <a:r>
              <a:rPr lang="en"/>
              <a:t>Used to decide which features are most important for distinguishing faults, and which features aren’t as important</a:t>
            </a:r>
            <a:endParaRPr/>
          </a:p>
          <a:p>
            <a:pPr marL="457200" lvl="0" indent="-325755" algn="l" rtl="0">
              <a:spcBef>
                <a:spcPts val="0"/>
              </a:spcBef>
              <a:spcAft>
                <a:spcPts val="0"/>
              </a:spcAft>
              <a:buSzPct val="100000"/>
              <a:buChar char="●"/>
            </a:pPr>
            <a:r>
              <a:rPr lang="en"/>
              <a:t>Most important: Clock, KF residual error clk, AE reconstruction error of Solar Panel Temperature</a:t>
            </a:r>
            <a:endParaRPr/>
          </a:p>
        </p:txBody>
      </p:sp>
      <p:pic>
        <p:nvPicPr>
          <p:cNvPr id="197" name="Google Shape;197;p33"/>
          <p:cNvPicPr preferRelativeResize="0"/>
          <p:nvPr/>
        </p:nvPicPr>
        <p:blipFill>
          <a:blip r:embed="rId3">
            <a:alphaModFix/>
          </a:blip>
          <a:stretch>
            <a:fillRect/>
          </a:stretch>
        </p:blipFill>
        <p:spPr>
          <a:xfrm>
            <a:off x="4967600" y="925725"/>
            <a:ext cx="3743436" cy="1926200"/>
          </a:xfrm>
          <a:prstGeom prst="rect">
            <a:avLst/>
          </a:prstGeom>
          <a:noFill/>
          <a:ln>
            <a:noFill/>
          </a:ln>
        </p:spPr>
      </p:pic>
      <p:pic>
        <p:nvPicPr>
          <p:cNvPr id="198" name="Google Shape;198;p33"/>
          <p:cNvPicPr preferRelativeResize="0"/>
          <p:nvPr/>
        </p:nvPicPr>
        <p:blipFill>
          <a:blip r:embed="rId4">
            <a:alphaModFix/>
          </a:blip>
          <a:stretch>
            <a:fillRect/>
          </a:stretch>
        </p:blipFill>
        <p:spPr>
          <a:xfrm>
            <a:off x="5551450" y="2910450"/>
            <a:ext cx="2877749" cy="18842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Evaluation Metrics</a:t>
            </a:r>
            <a:endParaRPr/>
          </a:p>
        </p:txBody>
      </p:sp>
      <p:sp>
        <p:nvSpPr>
          <p:cNvPr id="204" name="Google Shape;204;p34"/>
          <p:cNvSpPr txBox="1">
            <a:spLocks noGrp="1"/>
          </p:cNvSpPr>
          <p:nvPr>
            <p:ph type="body" idx="1"/>
          </p:nvPr>
        </p:nvSpPr>
        <p:spPr>
          <a:xfrm>
            <a:off x="311700" y="1152475"/>
            <a:ext cx="8520600" cy="23223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0"/>
              </a:spcAft>
              <a:buNone/>
            </a:pPr>
            <a:r>
              <a:rPr lang="en"/>
              <a:t>To quantify model performance, we evaluate the </a:t>
            </a:r>
            <a:r>
              <a:rPr lang="en" b="1">
                <a:solidFill>
                  <a:schemeClr val="dk2"/>
                </a:solidFill>
              </a:rPr>
              <a:t>detection and attribution accuracy, true positive rate (TPR) and false positive rate (FPR)</a:t>
            </a:r>
            <a:r>
              <a:rPr lang="en"/>
              <a:t> for each individual faulting case and for the combined system, including</a:t>
            </a:r>
            <a:endParaRPr/>
          </a:p>
          <a:p>
            <a:pPr marL="457200" lvl="0" indent="-317182" algn="l" rtl="0">
              <a:spcBef>
                <a:spcPts val="1200"/>
              </a:spcBef>
              <a:spcAft>
                <a:spcPts val="0"/>
              </a:spcAft>
              <a:buSzPct val="100000"/>
              <a:buChar char="●"/>
            </a:pPr>
            <a:r>
              <a:rPr lang="en"/>
              <a:t>The ability to </a:t>
            </a:r>
            <a:r>
              <a:rPr lang="en" b="1"/>
              <a:t>detect faults</a:t>
            </a:r>
            <a:r>
              <a:rPr lang="en"/>
              <a:t> using TPR, FPR, and overall accuracy</a:t>
            </a:r>
            <a:endParaRPr/>
          </a:p>
          <a:p>
            <a:pPr marL="457200" lvl="0" indent="-317182" algn="l" rtl="0">
              <a:spcBef>
                <a:spcPts val="0"/>
              </a:spcBef>
              <a:spcAft>
                <a:spcPts val="0"/>
              </a:spcAft>
              <a:buSzPct val="100000"/>
              <a:buChar char="●"/>
            </a:pPr>
            <a:r>
              <a:rPr lang="en"/>
              <a:t>The ability to </a:t>
            </a:r>
            <a:r>
              <a:rPr lang="en" b="1"/>
              <a:t>attribute faults</a:t>
            </a:r>
            <a:r>
              <a:rPr lang="en"/>
              <a:t> using TPR, FPR, and overall accuracy</a:t>
            </a:r>
            <a:endParaRPr/>
          </a:p>
          <a:p>
            <a:pPr marL="457200" lvl="0" indent="-317182" algn="l" rtl="0">
              <a:spcBef>
                <a:spcPts val="0"/>
              </a:spcBef>
              <a:spcAft>
                <a:spcPts val="0"/>
              </a:spcAft>
              <a:buSzPct val="100000"/>
              <a:buChar char="●"/>
            </a:pPr>
            <a:r>
              <a:rPr lang="en"/>
              <a:t>The ability to </a:t>
            </a:r>
            <a:r>
              <a:rPr lang="en" b="1"/>
              <a:t>attribute faults on a per-fault basis</a:t>
            </a:r>
            <a:r>
              <a:rPr lang="en"/>
              <a:t> including</a:t>
            </a:r>
            <a:endParaRPr/>
          </a:p>
          <a:p>
            <a:pPr marL="914400" lvl="1" indent="-297497" algn="l" rtl="0">
              <a:spcBef>
                <a:spcPts val="0"/>
              </a:spcBef>
              <a:spcAft>
                <a:spcPts val="0"/>
              </a:spcAft>
              <a:buSzPct val="100000"/>
              <a:buChar char="○"/>
            </a:pPr>
            <a:r>
              <a:rPr lang="en"/>
              <a:t>Ionizing Radiation</a:t>
            </a:r>
            <a:endParaRPr/>
          </a:p>
          <a:p>
            <a:pPr marL="914400" lvl="1" indent="-297497" algn="l" rtl="0">
              <a:spcBef>
                <a:spcPts val="0"/>
              </a:spcBef>
              <a:spcAft>
                <a:spcPts val="0"/>
              </a:spcAft>
              <a:buSzPct val="100000"/>
              <a:buChar char="○"/>
            </a:pPr>
            <a:r>
              <a:rPr lang="en"/>
              <a:t>System Resets</a:t>
            </a:r>
            <a:endParaRPr/>
          </a:p>
          <a:p>
            <a:pPr marL="914400" lvl="1" indent="-297497" algn="l" rtl="0">
              <a:spcBef>
                <a:spcPts val="0"/>
              </a:spcBef>
              <a:spcAft>
                <a:spcPts val="0"/>
              </a:spcAft>
              <a:buSzPct val="100000"/>
              <a:buChar char="○"/>
            </a:pPr>
            <a:r>
              <a:rPr lang="en"/>
              <a:t>Thermal Faults</a:t>
            </a:r>
            <a:endParaRPr/>
          </a:p>
          <a:p>
            <a:pPr marL="914400" lvl="1" indent="-297497" algn="l" rtl="0">
              <a:spcBef>
                <a:spcPts val="0"/>
              </a:spcBef>
              <a:spcAft>
                <a:spcPts val="0"/>
              </a:spcAft>
              <a:buSzPct val="100000"/>
              <a:buChar char="○"/>
            </a:pPr>
            <a:r>
              <a:rPr lang="en"/>
              <a:t>Over/Undercurrent</a:t>
            </a:r>
            <a:endParaRPr/>
          </a:p>
        </p:txBody>
      </p:sp>
      <p:pic>
        <p:nvPicPr>
          <p:cNvPr id="205" name="Google Shape;205;p34"/>
          <p:cNvPicPr preferRelativeResize="0"/>
          <p:nvPr/>
        </p:nvPicPr>
        <p:blipFill>
          <a:blip r:embed="rId3">
            <a:alphaModFix/>
          </a:blip>
          <a:stretch>
            <a:fillRect/>
          </a:stretch>
        </p:blipFill>
        <p:spPr>
          <a:xfrm>
            <a:off x="1919225" y="3801979"/>
            <a:ext cx="5305549" cy="965109"/>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Overall Performance</a:t>
            </a:r>
            <a:endParaRPr/>
          </a:p>
        </p:txBody>
      </p:sp>
      <p:sp>
        <p:nvSpPr>
          <p:cNvPr id="211" name="Google Shape;211;p35"/>
          <p:cNvSpPr txBox="1">
            <a:spLocks noGrp="1"/>
          </p:cNvSpPr>
          <p:nvPr>
            <p:ph type="body" idx="1"/>
          </p:nvPr>
        </p:nvSpPr>
        <p:spPr>
          <a:xfrm>
            <a:off x="311700" y="1152475"/>
            <a:ext cx="4142100" cy="3416400"/>
          </a:xfrm>
          <a:prstGeom prst="rect">
            <a:avLst/>
          </a:prstGeom>
        </p:spPr>
        <p:txBody>
          <a:bodyPr spcFirstLastPara="1" wrap="square" lIns="91425" tIns="91425" rIns="91425" bIns="91425" anchor="t" anchorCtr="0">
            <a:normAutofit fontScale="85000" lnSpcReduction="20000"/>
          </a:bodyPr>
          <a:lstStyle/>
          <a:p>
            <a:pPr marL="457200" lvl="0" indent="-325755" algn="l" rtl="0">
              <a:lnSpc>
                <a:spcPct val="115000"/>
              </a:lnSpc>
              <a:spcBef>
                <a:spcPts val="0"/>
              </a:spcBef>
              <a:spcAft>
                <a:spcPts val="0"/>
              </a:spcAft>
              <a:buSzPct val="100000"/>
              <a:buChar char="●"/>
            </a:pPr>
            <a:r>
              <a:rPr lang="en" b="1"/>
              <a:t>Combined fault detection and attribution accuracy</a:t>
            </a:r>
            <a:r>
              <a:rPr lang="en"/>
              <a:t> measures the number of correct fault detections and attributions to one of 11 fault cases</a:t>
            </a:r>
            <a:endParaRPr/>
          </a:p>
          <a:p>
            <a:pPr marL="914400" lvl="1" indent="-304165" algn="l" rtl="0">
              <a:lnSpc>
                <a:spcPct val="115000"/>
              </a:lnSpc>
              <a:spcBef>
                <a:spcPts val="0"/>
              </a:spcBef>
              <a:spcAft>
                <a:spcPts val="0"/>
              </a:spcAft>
              <a:buSzPct val="100000"/>
              <a:buChar char="○"/>
            </a:pPr>
            <a:r>
              <a:rPr lang="en"/>
              <a:t>Evaluated for the entire dataset (both non-fault and faulting cases) and for only faulting cases</a:t>
            </a:r>
            <a:endParaRPr/>
          </a:p>
          <a:p>
            <a:pPr marL="457200" lvl="0" indent="-325755" algn="l" rtl="0">
              <a:lnSpc>
                <a:spcPct val="115000"/>
              </a:lnSpc>
              <a:spcBef>
                <a:spcPts val="0"/>
              </a:spcBef>
              <a:spcAft>
                <a:spcPts val="0"/>
              </a:spcAft>
              <a:buSzPct val="100000"/>
              <a:buChar char="●"/>
            </a:pPr>
            <a:r>
              <a:rPr lang="en" b="1"/>
              <a:t>Overall detection performance:</a:t>
            </a:r>
            <a:r>
              <a:rPr lang="en"/>
              <a:t> indicates the algorithm’s ability to distinguish the presence and absence of a fault</a:t>
            </a:r>
            <a:endParaRPr/>
          </a:p>
          <a:p>
            <a:pPr marL="457200" lvl="0" indent="-325755" algn="l" rtl="0">
              <a:lnSpc>
                <a:spcPct val="115000"/>
              </a:lnSpc>
              <a:spcBef>
                <a:spcPts val="0"/>
              </a:spcBef>
              <a:spcAft>
                <a:spcPts val="0"/>
              </a:spcAft>
              <a:buSzPct val="100000"/>
              <a:buChar char="●"/>
            </a:pPr>
            <a:r>
              <a:rPr lang="en" b="1"/>
              <a:t>Overall attribution performance:</a:t>
            </a:r>
            <a:r>
              <a:rPr lang="en"/>
              <a:t> measures the algorithm’s ability to attribute faulting data to the correct cause/description</a:t>
            </a:r>
            <a:endParaRPr/>
          </a:p>
        </p:txBody>
      </p:sp>
      <p:graphicFrame>
        <p:nvGraphicFramePr>
          <p:cNvPr id="212" name="Google Shape;212;p35"/>
          <p:cNvGraphicFramePr/>
          <p:nvPr/>
        </p:nvGraphicFramePr>
        <p:xfrm>
          <a:off x="4734100" y="419100"/>
          <a:ext cx="3000000" cy="3000000"/>
        </p:xfrm>
        <a:graphic>
          <a:graphicData uri="http://schemas.openxmlformats.org/drawingml/2006/table">
            <a:tbl>
              <a:tblPr>
                <a:noFill/>
                <a:tableStyleId>{46FEE0A8-4CC9-4C9D-8119-D49B92A9CBF3}</a:tableStyleId>
              </a:tblPr>
              <a:tblGrid>
                <a:gridCol w="2475475">
                  <a:extLst>
                    <a:ext uri="{9D8B030D-6E8A-4147-A177-3AD203B41FA5}">
                      <a16:colId xmlns:a16="http://schemas.microsoft.com/office/drawing/2014/main" val="20000"/>
                    </a:ext>
                  </a:extLst>
                </a:gridCol>
                <a:gridCol w="981925">
                  <a:extLst>
                    <a:ext uri="{9D8B030D-6E8A-4147-A177-3AD203B41FA5}">
                      <a16:colId xmlns:a16="http://schemas.microsoft.com/office/drawing/2014/main" val="20001"/>
                    </a:ext>
                  </a:extLst>
                </a:gridCol>
              </a:tblGrid>
              <a:tr h="304175">
                <a:tc gridSpan="2">
                  <a:txBody>
                    <a:bodyPr/>
                    <a:lstStyle/>
                    <a:p>
                      <a:pPr marL="0" lvl="0" indent="0" algn="ctr" rtl="0">
                        <a:lnSpc>
                          <a:spcPct val="115000"/>
                        </a:lnSpc>
                        <a:spcBef>
                          <a:spcPts val="0"/>
                        </a:spcBef>
                        <a:spcAft>
                          <a:spcPts val="0"/>
                        </a:spcAft>
                        <a:buNone/>
                      </a:pPr>
                      <a:r>
                        <a:rPr lang="en" sz="1100" b="1"/>
                        <a:t>Overall Performance</a:t>
                      </a:r>
                      <a:endParaRPr sz="11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9CCFF"/>
                    </a:solidFill>
                  </a:tcPr>
                </a:tc>
                <a:tc hMerge="1">
                  <a:txBody>
                    <a:bodyPr/>
                    <a:lstStyle/>
                    <a:p>
                      <a:endParaRPr lang="en-US"/>
                    </a:p>
                  </a:txBody>
                  <a:tcPr/>
                </a:tc>
                <a:extLst>
                  <a:ext uri="{0D108BD9-81ED-4DB2-BD59-A6C34878D82A}">
                    <a16:rowId xmlns:a16="http://schemas.microsoft.com/office/drawing/2014/main" val="10000"/>
                  </a:ext>
                </a:extLst>
              </a:tr>
              <a:tr h="833425">
                <a:tc>
                  <a:txBody>
                    <a:bodyPr/>
                    <a:lstStyle/>
                    <a:p>
                      <a:pPr marL="0" lvl="0" indent="0" algn="l" rtl="0">
                        <a:lnSpc>
                          <a:spcPct val="115000"/>
                        </a:lnSpc>
                        <a:spcBef>
                          <a:spcPts val="0"/>
                        </a:spcBef>
                        <a:spcAft>
                          <a:spcPts val="0"/>
                        </a:spcAft>
                        <a:buNone/>
                      </a:pPr>
                      <a:r>
                        <a:rPr lang="en"/>
                        <a:t>Combined fault detection and attribution accuracy of both non-fault and faulting cases</a:t>
                      </a:r>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t>99.89%</a:t>
                      </a:r>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01"/>
                  </a:ext>
                </a:extLst>
              </a:tr>
              <a:tr h="833425">
                <a:tc>
                  <a:txBody>
                    <a:bodyPr/>
                    <a:lstStyle/>
                    <a:p>
                      <a:pPr marL="0" lvl="0" indent="0" algn="l" rtl="0">
                        <a:lnSpc>
                          <a:spcPct val="115000"/>
                        </a:lnSpc>
                        <a:spcBef>
                          <a:spcPts val="0"/>
                        </a:spcBef>
                        <a:spcAft>
                          <a:spcPts val="0"/>
                        </a:spcAft>
                        <a:buNone/>
                      </a:pPr>
                      <a:r>
                        <a:rPr lang="en"/>
                        <a:t>Combined fault detection and attribution accuracy of only faulting cases</a:t>
                      </a:r>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t>99.79%</a:t>
                      </a:r>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02"/>
                  </a:ext>
                </a:extLst>
              </a:tr>
              <a:tr h="358925">
                <a:tc>
                  <a:txBody>
                    <a:bodyPr/>
                    <a:lstStyle/>
                    <a:p>
                      <a:pPr marL="0" lvl="0" indent="0" algn="l" rtl="0">
                        <a:lnSpc>
                          <a:spcPct val="115000"/>
                        </a:lnSpc>
                        <a:spcBef>
                          <a:spcPts val="0"/>
                        </a:spcBef>
                        <a:spcAft>
                          <a:spcPts val="0"/>
                        </a:spcAft>
                        <a:buNone/>
                      </a:pPr>
                      <a:r>
                        <a:rPr lang="en"/>
                        <a:t>Detection accuracy</a:t>
                      </a:r>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t>99.94%</a:t>
                      </a:r>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03"/>
                  </a:ext>
                </a:extLst>
              </a:tr>
              <a:tr h="358925">
                <a:tc>
                  <a:txBody>
                    <a:bodyPr/>
                    <a:lstStyle/>
                    <a:p>
                      <a:pPr marL="0" lvl="0" indent="0" algn="l" rtl="0">
                        <a:lnSpc>
                          <a:spcPct val="115000"/>
                        </a:lnSpc>
                        <a:spcBef>
                          <a:spcPts val="0"/>
                        </a:spcBef>
                        <a:spcAft>
                          <a:spcPts val="0"/>
                        </a:spcAft>
                        <a:buNone/>
                      </a:pPr>
                      <a:r>
                        <a:rPr lang="en"/>
                        <a:t>Detection TPR</a:t>
                      </a:r>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t>99.88%</a:t>
                      </a:r>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04"/>
                  </a:ext>
                </a:extLst>
              </a:tr>
              <a:tr h="358925">
                <a:tc>
                  <a:txBody>
                    <a:bodyPr/>
                    <a:lstStyle/>
                    <a:p>
                      <a:pPr marL="0" lvl="0" indent="0" algn="l" rtl="0">
                        <a:lnSpc>
                          <a:spcPct val="115000"/>
                        </a:lnSpc>
                        <a:spcBef>
                          <a:spcPts val="0"/>
                        </a:spcBef>
                        <a:spcAft>
                          <a:spcPts val="0"/>
                        </a:spcAft>
                        <a:buNone/>
                      </a:pPr>
                      <a:r>
                        <a:rPr lang="en"/>
                        <a:t>Detection FPR</a:t>
                      </a:r>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t>0.039%</a:t>
                      </a:r>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05"/>
                  </a:ext>
                </a:extLst>
              </a:tr>
              <a:tr h="358925">
                <a:tc>
                  <a:txBody>
                    <a:bodyPr/>
                    <a:lstStyle/>
                    <a:p>
                      <a:pPr marL="0" lvl="0" indent="0" algn="l" rtl="0">
                        <a:lnSpc>
                          <a:spcPct val="115000"/>
                        </a:lnSpc>
                        <a:spcBef>
                          <a:spcPts val="0"/>
                        </a:spcBef>
                        <a:spcAft>
                          <a:spcPts val="0"/>
                        </a:spcAft>
                        <a:buNone/>
                      </a:pPr>
                      <a:r>
                        <a:rPr lang="en"/>
                        <a:t>Average attribution accuracy</a:t>
                      </a:r>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t>99.97%</a:t>
                      </a:r>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06"/>
                  </a:ext>
                </a:extLst>
              </a:tr>
              <a:tr h="358925">
                <a:tc>
                  <a:txBody>
                    <a:bodyPr/>
                    <a:lstStyle/>
                    <a:p>
                      <a:pPr marL="0" lvl="0" indent="0" algn="l" rtl="0">
                        <a:lnSpc>
                          <a:spcPct val="115000"/>
                        </a:lnSpc>
                        <a:spcBef>
                          <a:spcPts val="0"/>
                        </a:spcBef>
                        <a:spcAft>
                          <a:spcPts val="0"/>
                        </a:spcAft>
                        <a:buNone/>
                      </a:pPr>
                      <a:r>
                        <a:rPr lang="en"/>
                        <a:t>Average attribution TPR</a:t>
                      </a:r>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t>99.85%</a:t>
                      </a:r>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07"/>
                  </a:ext>
                </a:extLst>
              </a:tr>
              <a:tr h="358925">
                <a:tc>
                  <a:txBody>
                    <a:bodyPr/>
                    <a:lstStyle/>
                    <a:p>
                      <a:pPr marL="0" lvl="0" indent="0" algn="l" rtl="0">
                        <a:lnSpc>
                          <a:spcPct val="115000"/>
                        </a:lnSpc>
                        <a:spcBef>
                          <a:spcPts val="0"/>
                        </a:spcBef>
                        <a:spcAft>
                          <a:spcPts val="0"/>
                        </a:spcAft>
                        <a:buNone/>
                      </a:pPr>
                      <a:r>
                        <a:rPr lang="en"/>
                        <a:t>Average attribution FPR</a:t>
                      </a:r>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t>0.023%</a:t>
                      </a:r>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Per-Fault Performance</a:t>
            </a:r>
            <a:endParaRPr/>
          </a:p>
        </p:txBody>
      </p:sp>
      <p:sp>
        <p:nvSpPr>
          <p:cNvPr id="218" name="Google Shape;218;p36"/>
          <p:cNvSpPr txBox="1">
            <a:spLocks noGrp="1"/>
          </p:cNvSpPr>
          <p:nvPr>
            <p:ph type="body" idx="1"/>
          </p:nvPr>
        </p:nvSpPr>
        <p:spPr>
          <a:xfrm>
            <a:off x="311700" y="1152475"/>
            <a:ext cx="3895200" cy="3592500"/>
          </a:xfrm>
          <a:prstGeom prst="rect">
            <a:avLst/>
          </a:prstGeom>
        </p:spPr>
        <p:txBody>
          <a:bodyPr spcFirstLastPara="1" wrap="square" lIns="91425" tIns="91425" rIns="91425" bIns="91425" anchor="t" anchorCtr="0">
            <a:normAutofit fontScale="70000" lnSpcReduction="10000"/>
          </a:bodyPr>
          <a:lstStyle/>
          <a:p>
            <a:pPr marL="457200" lvl="0" indent="-308610" algn="l" rtl="0">
              <a:lnSpc>
                <a:spcPct val="115000"/>
              </a:lnSpc>
              <a:spcBef>
                <a:spcPts val="0"/>
              </a:spcBef>
              <a:spcAft>
                <a:spcPts val="0"/>
              </a:spcAft>
              <a:buSzPct val="100000"/>
              <a:buChar char="●"/>
            </a:pPr>
            <a:r>
              <a:rPr lang="en"/>
              <a:t>Investigated per-fault performance metrics to evaluate the consistency of the algorithm across different fault types</a:t>
            </a:r>
            <a:endParaRPr/>
          </a:p>
          <a:p>
            <a:pPr marL="457200" lvl="0" indent="-308610" algn="l" rtl="0">
              <a:lnSpc>
                <a:spcPct val="115000"/>
              </a:lnSpc>
              <a:spcBef>
                <a:spcPts val="0"/>
              </a:spcBef>
              <a:spcAft>
                <a:spcPts val="0"/>
              </a:spcAft>
              <a:buSzPct val="100000"/>
              <a:buChar char="●"/>
            </a:pPr>
            <a:r>
              <a:rPr lang="en"/>
              <a:t>For each of the 11 fault cases, we evaluate: </a:t>
            </a:r>
            <a:endParaRPr/>
          </a:p>
          <a:p>
            <a:pPr marL="914400" lvl="1" indent="-290830" algn="l" rtl="0">
              <a:lnSpc>
                <a:spcPct val="115000"/>
              </a:lnSpc>
              <a:spcBef>
                <a:spcPts val="0"/>
              </a:spcBef>
              <a:spcAft>
                <a:spcPts val="0"/>
              </a:spcAft>
              <a:buSzPct val="100000"/>
              <a:buChar char="○"/>
            </a:pPr>
            <a:r>
              <a:rPr lang="en" b="1"/>
              <a:t>Attribution accuracy:</a:t>
            </a:r>
            <a:r>
              <a:rPr lang="en"/>
              <a:t> Measures the algorithm’s ability to correctly attribute the fault given fault detection</a:t>
            </a:r>
            <a:endParaRPr/>
          </a:p>
          <a:p>
            <a:pPr marL="914400" lvl="1" indent="-290830" algn="l" rtl="0">
              <a:lnSpc>
                <a:spcPct val="115000"/>
              </a:lnSpc>
              <a:spcBef>
                <a:spcPts val="0"/>
              </a:spcBef>
              <a:spcAft>
                <a:spcPts val="0"/>
              </a:spcAft>
              <a:buSzPct val="100000"/>
              <a:buChar char="○"/>
            </a:pPr>
            <a:r>
              <a:rPr lang="en" b="1"/>
              <a:t>Combined detection and attribution accuracy: </a:t>
            </a:r>
            <a:r>
              <a:rPr lang="en"/>
              <a:t>Measures the algorithm’s ability to both detect and attribute the fault</a:t>
            </a:r>
            <a:endParaRPr/>
          </a:p>
          <a:p>
            <a:pPr marL="914400" lvl="1" indent="-290830" algn="l" rtl="0">
              <a:lnSpc>
                <a:spcPct val="115000"/>
              </a:lnSpc>
              <a:spcBef>
                <a:spcPts val="0"/>
              </a:spcBef>
              <a:spcAft>
                <a:spcPts val="0"/>
              </a:spcAft>
              <a:buSzPct val="100000"/>
              <a:buChar char="○"/>
            </a:pPr>
            <a:r>
              <a:rPr lang="en" b="1"/>
              <a:t>Attribution TPR and FPR:</a:t>
            </a:r>
            <a:r>
              <a:rPr lang="en"/>
              <a:t> Measures rate of true and false negatives throughout</a:t>
            </a:r>
            <a:endParaRPr/>
          </a:p>
          <a:p>
            <a:pPr marL="457200" lvl="0" indent="-308610" algn="l" rtl="0">
              <a:lnSpc>
                <a:spcPct val="115000"/>
              </a:lnSpc>
              <a:spcBef>
                <a:spcPts val="0"/>
              </a:spcBef>
              <a:spcAft>
                <a:spcPts val="0"/>
              </a:spcAft>
              <a:buClr>
                <a:schemeClr val="dk2"/>
              </a:buClr>
              <a:buSzPct val="100000"/>
              <a:buChar char="●"/>
            </a:pPr>
            <a:r>
              <a:rPr lang="en" b="1">
                <a:solidFill>
                  <a:schemeClr val="dk2"/>
                </a:solidFill>
              </a:rPr>
              <a:t>Across all 11 fault cases, high attribution accuracy, high combined detection and attribution accuracy, high attribution TPR, and low attribution FPR indicate that the prototype can learn and identify various diverse known fault types</a:t>
            </a:r>
            <a:endParaRPr b="1">
              <a:solidFill>
                <a:schemeClr val="dk2"/>
              </a:solidFill>
            </a:endParaRPr>
          </a:p>
        </p:txBody>
      </p:sp>
      <p:graphicFrame>
        <p:nvGraphicFramePr>
          <p:cNvPr id="219" name="Google Shape;219;p36"/>
          <p:cNvGraphicFramePr/>
          <p:nvPr/>
        </p:nvGraphicFramePr>
        <p:xfrm>
          <a:off x="4438975" y="292025"/>
          <a:ext cx="3000000" cy="3000000"/>
        </p:xfrm>
        <a:graphic>
          <a:graphicData uri="http://schemas.openxmlformats.org/drawingml/2006/table">
            <a:tbl>
              <a:tblPr>
                <a:noFill/>
                <a:tableStyleId>{46FEE0A8-4CC9-4C9D-8119-D49B92A9CBF3}</a:tableStyleId>
              </a:tblPr>
              <a:tblGrid>
                <a:gridCol w="835650">
                  <a:extLst>
                    <a:ext uri="{9D8B030D-6E8A-4147-A177-3AD203B41FA5}">
                      <a16:colId xmlns:a16="http://schemas.microsoft.com/office/drawing/2014/main" val="20000"/>
                    </a:ext>
                  </a:extLst>
                </a:gridCol>
                <a:gridCol w="920150">
                  <a:extLst>
                    <a:ext uri="{9D8B030D-6E8A-4147-A177-3AD203B41FA5}">
                      <a16:colId xmlns:a16="http://schemas.microsoft.com/office/drawing/2014/main" val="20001"/>
                    </a:ext>
                  </a:extLst>
                </a:gridCol>
                <a:gridCol w="929525">
                  <a:extLst>
                    <a:ext uri="{9D8B030D-6E8A-4147-A177-3AD203B41FA5}">
                      <a16:colId xmlns:a16="http://schemas.microsoft.com/office/drawing/2014/main" val="20002"/>
                    </a:ext>
                  </a:extLst>
                </a:gridCol>
                <a:gridCol w="920150">
                  <a:extLst>
                    <a:ext uri="{9D8B030D-6E8A-4147-A177-3AD203B41FA5}">
                      <a16:colId xmlns:a16="http://schemas.microsoft.com/office/drawing/2014/main" val="20003"/>
                    </a:ext>
                  </a:extLst>
                </a:gridCol>
                <a:gridCol w="920150">
                  <a:extLst>
                    <a:ext uri="{9D8B030D-6E8A-4147-A177-3AD203B41FA5}">
                      <a16:colId xmlns:a16="http://schemas.microsoft.com/office/drawing/2014/main" val="20004"/>
                    </a:ext>
                  </a:extLst>
                </a:gridCol>
              </a:tblGrid>
              <a:tr h="301125">
                <a:tc gridSpan="5">
                  <a:txBody>
                    <a:bodyPr/>
                    <a:lstStyle/>
                    <a:p>
                      <a:pPr marL="0" lvl="0" indent="0" algn="ctr" rtl="0">
                        <a:lnSpc>
                          <a:spcPct val="115000"/>
                        </a:lnSpc>
                        <a:spcBef>
                          <a:spcPts val="0"/>
                        </a:spcBef>
                        <a:spcAft>
                          <a:spcPts val="0"/>
                        </a:spcAft>
                        <a:buNone/>
                      </a:pPr>
                      <a:r>
                        <a:rPr lang="en" sz="1000" b="1"/>
                        <a:t>Per-Fault Performance</a:t>
                      </a:r>
                      <a:endParaRPr sz="10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9CC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45050">
                <a:tc>
                  <a:txBody>
                    <a:bodyPr/>
                    <a:lstStyle/>
                    <a:p>
                      <a:pPr marL="0" lvl="0" indent="0" algn="l" rtl="0">
                        <a:spcBef>
                          <a:spcPts val="0"/>
                        </a:spcBef>
                        <a:spcAft>
                          <a:spcPts val="0"/>
                        </a:spcAft>
                        <a:buNone/>
                      </a:pPr>
                      <a:endParaRPr sz="13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b="1"/>
                        <a:t>Attribution accuracy</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b="1"/>
                        <a:t>Combined detection and attribution accuracy</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b="1"/>
                        <a:t>Attribution TPR</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b="1"/>
                        <a:t>Attribution FPR</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91525">
                <a:tc>
                  <a:txBody>
                    <a:bodyPr/>
                    <a:lstStyle/>
                    <a:p>
                      <a:pPr marL="0" lvl="0" indent="0" algn="l" rtl="0">
                        <a:lnSpc>
                          <a:spcPct val="115000"/>
                        </a:lnSpc>
                        <a:spcBef>
                          <a:spcPts val="0"/>
                        </a:spcBef>
                        <a:spcAft>
                          <a:spcPts val="0"/>
                        </a:spcAft>
                        <a:buNone/>
                      </a:pPr>
                      <a:r>
                        <a:rPr lang="en" sz="900" b="1"/>
                        <a:t>IRF_R</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99.90%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99.11%</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98.75%</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0.013%</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02"/>
                  </a:ext>
                </a:extLst>
              </a:tr>
              <a:tr h="291525">
                <a:tc>
                  <a:txBody>
                    <a:bodyPr/>
                    <a:lstStyle/>
                    <a:p>
                      <a:pPr marL="0" lvl="0" indent="0" algn="l" rtl="0">
                        <a:lnSpc>
                          <a:spcPct val="115000"/>
                        </a:lnSpc>
                        <a:spcBef>
                          <a:spcPts val="0"/>
                        </a:spcBef>
                        <a:spcAft>
                          <a:spcPts val="0"/>
                        </a:spcAft>
                        <a:buNone/>
                      </a:pPr>
                      <a:r>
                        <a:rPr lang="en" sz="900" b="1"/>
                        <a:t>IRF_S</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99.98%</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99.88%</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100.0%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0.031%</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03"/>
                  </a:ext>
                </a:extLst>
              </a:tr>
              <a:tr h="291525">
                <a:tc>
                  <a:txBody>
                    <a:bodyPr/>
                    <a:lstStyle/>
                    <a:p>
                      <a:pPr marL="0" lvl="0" indent="0" algn="l" rtl="0">
                        <a:lnSpc>
                          <a:spcPct val="115000"/>
                        </a:lnSpc>
                        <a:spcBef>
                          <a:spcPts val="0"/>
                        </a:spcBef>
                        <a:spcAft>
                          <a:spcPts val="0"/>
                        </a:spcAft>
                        <a:buNone/>
                      </a:pPr>
                      <a:r>
                        <a:rPr lang="en" sz="900" b="1"/>
                        <a:t>IRF_Z</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99.98%</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99.73%</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100.0%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0.026%</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04"/>
                  </a:ext>
                </a:extLst>
              </a:tr>
              <a:tr h="291525">
                <a:tc>
                  <a:txBody>
                    <a:bodyPr/>
                    <a:lstStyle/>
                    <a:p>
                      <a:pPr marL="0" lvl="0" indent="0" algn="l" rtl="0">
                        <a:lnSpc>
                          <a:spcPct val="115000"/>
                        </a:lnSpc>
                        <a:spcBef>
                          <a:spcPts val="0"/>
                        </a:spcBef>
                        <a:spcAft>
                          <a:spcPts val="0"/>
                        </a:spcAft>
                        <a:buNone/>
                      </a:pPr>
                      <a:r>
                        <a:rPr lang="en" sz="900" b="1"/>
                        <a:t>K_H</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99.96%</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99.84%</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100.0%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0.041%</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05"/>
                  </a:ext>
                </a:extLst>
              </a:tr>
              <a:tr h="291525">
                <a:tc>
                  <a:txBody>
                    <a:bodyPr/>
                    <a:lstStyle/>
                    <a:p>
                      <a:pPr marL="0" lvl="0" indent="0" algn="l" rtl="0">
                        <a:lnSpc>
                          <a:spcPct val="115000"/>
                        </a:lnSpc>
                        <a:spcBef>
                          <a:spcPts val="0"/>
                        </a:spcBef>
                        <a:spcAft>
                          <a:spcPts val="0"/>
                        </a:spcAft>
                        <a:buNone/>
                      </a:pPr>
                      <a:r>
                        <a:rPr lang="en" sz="900" b="1"/>
                        <a:t>K_F</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99.96%</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99.77%</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99.65%</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0.000%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06"/>
                  </a:ext>
                </a:extLst>
              </a:tr>
              <a:tr h="291525">
                <a:tc>
                  <a:txBody>
                    <a:bodyPr/>
                    <a:lstStyle/>
                    <a:p>
                      <a:pPr marL="0" lvl="0" indent="0" algn="l" rtl="0">
                        <a:lnSpc>
                          <a:spcPct val="115000"/>
                        </a:lnSpc>
                        <a:spcBef>
                          <a:spcPts val="0"/>
                        </a:spcBef>
                        <a:spcAft>
                          <a:spcPts val="0"/>
                        </a:spcAft>
                        <a:buNone/>
                      </a:pPr>
                      <a:r>
                        <a:rPr lang="en" sz="900" b="1"/>
                        <a:t>K_L</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99.98%</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99.83%</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100.0%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0.026%</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07"/>
                  </a:ext>
                </a:extLst>
              </a:tr>
              <a:tr h="291525">
                <a:tc>
                  <a:txBody>
                    <a:bodyPr/>
                    <a:lstStyle/>
                    <a:p>
                      <a:pPr marL="0" lvl="0" indent="0" algn="l" rtl="0">
                        <a:lnSpc>
                          <a:spcPct val="115000"/>
                        </a:lnSpc>
                        <a:spcBef>
                          <a:spcPts val="0"/>
                        </a:spcBef>
                        <a:spcAft>
                          <a:spcPts val="0"/>
                        </a:spcAft>
                        <a:buNone/>
                      </a:pPr>
                      <a:r>
                        <a:rPr lang="en" sz="900" b="1"/>
                        <a:t>K_C</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99.93%</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99.65%</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99.92%</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0.072%</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08"/>
                  </a:ext>
                </a:extLst>
              </a:tr>
              <a:tr h="291525">
                <a:tc>
                  <a:txBody>
                    <a:bodyPr/>
                    <a:lstStyle/>
                    <a:p>
                      <a:pPr marL="0" lvl="0" indent="0" algn="l" rtl="0">
                        <a:lnSpc>
                          <a:spcPct val="115000"/>
                        </a:lnSpc>
                        <a:spcBef>
                          <a:spcPts val="0"/>
                        </a:spcBef>
                        <a:spcAft>
                          <a:spcPts val="0"/>
                        </a:spcAft>
                        <a:buNone/>
                      </a:pPr>
                      <a:r>
                        <a:rPr lang="en" sz="900" b="1"/>
                        <a:t>I_O</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100.0%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100.0%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100.0%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0.000%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09"/>
                  </a:ext>
                </a:extLst>
              </a:tr>
              <a:tr h="291525">
                <a:tc>
                  <a:txBody>
                    <a:bodyPr/>
                    <a:lstStyle/>
                    <a:p>
                      <a:pPr marL="0" lvl="0" indent="0" algn="l" rtl="0">
                        <a:lnSpc>
                          <a:spcPct val="115000"/>
                        </a:lnSpc>
                        <a:spcBef>
                          <a:spcPts val="0"/>
                        </a:spcBef>
                        <a:spcAft>
                          <a:spcPts val="0"/>
                        </a:spcAft>
                        <a:buNone/>
                      </a:pPr>
                      <a:r>
                        <a:rPr lang="en" sz="900" b="1"/>
                        <a:t>I_U</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99.96%</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99.84%</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100.0%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0.043%</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10"/>
                  </a:ext>
                </a:extLst>
              </a:tr>
              <a:tr h="291525">
                <a:tc>
                  <a:txBody>
                    <a:bodyPr/>
                    <a:lstStyle/>
                    <a:p>
                      <a:pPr marL="0" lvl="0" indent="0" algn="l" rtl="0">
                        <a:lnSpc>
                          <a:spcPct val="115000"/>
                        </a:lnSpc>
                        <a:spcBef>
                          <a:spcPts val="0"/>
                        </a:spcBef>
                        <a:spcAft>
                          <a:spcPts val="0"/>
                        </a:spcAft>
                        <a:buNone/>
                      </a:pPr>
                      <a:r>
                        <a:rPr lang="en" sz="900" b="1"/>
                        <a:t>SR_0</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100.0%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100.0%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100.0%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0.000%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11"/>
                  </a:ext>
                </a:extLst>
              </a:tr>
              <a:tr h="291525">
                <a:tc>
                  <a:txBody>
                    <a:bodyPr/>
                    <a:lstStyle/>
                    <a:p>
                      <a:pPr marL="0" lvl="0" indent="0" algn="l" rtl="0">
                        <a:lnSpc>
                          <a:spcPct val="115000"/>
                        </a:lnSpc>
                        <a:spcBef>
                          <a:spcPts val="0"/>
                        </a:spcBef>
                        <a:spcAft>
                          <a:spcPts val="0"/>
                        </a:spcAft>
                        <a:buNone/>
                      </a:pPr>
                      <a:r>
                        <a:rPr lang="en" sz="900" b="1"/>
                        <a:t>SR_J</a:t>
                      </a:r>
                      <a:endParaRPr sz="9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100.0%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100.0%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100.0%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tc>
                  <a:txBody>
                    <a:bodyPr/>
                    <a:lstStyle/>
                    <a:p>
                      <a:pPr marL="0" lvl="0" indent="0" algn="l" rtl="0">
                        <a:lnSpc>
                          <a:spcPct val="115000"/>
                        </a:lnSpc>
                        <a:spcBef>
                          <a:spcPts val="0"/>
                        </a:spcBef>
                        <a:spcAft>
                          <a:spcPts val="0"/>
                        </a:spcAft>
                        <a:buNone/>
                      </a:pPr>
                      <a:r>
                        <a:rPr lang="en" sz="900"/>
                        <a:t>0.000%</a:t>
                      </a:r>
                      <a:endParaRPr sz="9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BECAA"/>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Per-Fault Error Rates</a:t>
            </a:r>
            <a:endParaRPr/>
          </a:p>
        </p:txBody>
      </p:sp>
      <p:sp>
        <p:nvSpPr>
          <p:cNvPr id="225" name="Google Shape;225;p37"/>
          <p:cNvSpPr txBox="1">
            <a:spLocks noGrp="1"/>
          </p:cNvSpPr>
          <p:nvPr>
            <p:ph type="body" idx="1"/>
          </p:nvPr>
        </p:nvSpPr>
        <p:spPr>
          <a:xfrm>
            <a:off x="311700" y="1152475"/>
            <a:ext cx="8520600" cy="787800"/>
          </a:xfrm>
          <a:prstGeom prst="rect">
            <a:avLst/>
          </a:prstGeom>
        </p:spPr>
        <p:txBody>
          <a:bodyPr spcFirstLastPara="1" wrap="square" lIns="91425" tIns="91425" rIns="91425" bIns="91425" anchor="t" anchorCtr="0">
            <a:normAutofit fontScale="92500"/>
          </a:bodyPr>
          <a:lstStyle/>
          <a:p>
            <a:pPr marL="457200" lvl="0" indent="-334327" algn="l" rtl="0">
              <a:spcBef>
                <a:spcPts val="0"/>
              </a:spcBef>
              <a:spcAft>
                <a:spcPts val="0"/>
              </a:spcAft>
              <a:buSzPct val="100000"/>
              <a:buChar char="●"/>
            </a:pPr>
            <a:r>
              <a:rPr lang="en"/>
              <a:t>Graph shows a comparison of error rates, including FPR and FNR, for each fault case</a:t>
            </a:r>
            <a:endParaRPr/>
          </a:p>
          <a:p>
            <a:pPr marL="457200" lvl="0" indent="-334327" algn="l" rtl="0">
              <a:spcBef>
                <a:spcPts val="0"/>
              </a:spcBef>
              <a:spcAft>
                <a:spcPts val="0"/>
              </a:spcAft>
              <a:buSzPct val="100000"/>
              <a:buChar char="●"/>
            </a:pPr>
            <a:r>
              <a:rPr lang="en"/>
              <a:t>Low error rates across </a:t>
            </a:r>
            <a:r>
              <a:rPr lang="en" b="1"/>
              <a:t>all</a:t>
            </a:r>
            <a:r>
              <a:rPr lang="en"/>
              <a:t> fault types, with a maximum error rate of only </a:t>
            </a:r>
            <a:r>
              <a:rPr lang="en" b="1"/>
              <a:t>0.013%</a:t>
            </a:r>
            <a:endParaRPr/>
          </a:p>
        </p:txBody>
      </p:sp>
      <p:pic>
        <p:nvPicPr>
          <p:cNvPr id="226" name="Google Shape;226;p37"/>
          <p:cNvPicPr preferRelativeResize="0"/>
          <p:nvPr/>
        </p:nvPicPr>
        <p:blipFill>
          <a:blip r:embed="rId3">
            <a:alphaModFix/>
          </a:blip>
          <a:stretch>
            <a:fillRect/>
          </a:stretch>
        </p:blipFill>
        <p:spPr>
          <a:xfrm>
            <a:off x="2498870" y="2237874"/>
            <a:ext cx="4146259" cy="264907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Computing Performance Benchmark Tests</a:t>
            </a:r>
            <a:endParaRPr/>
          </a:p>
        </p:txBody>
      </p:sp>
      <p:sp>
        <p:nvSpPr>
          <p:cNvPr id="232" name="Google Shape;232;p38"/>
          <p:cNvSpPr txBox="1">
            <a:spLocks noGrp="1"/>
          </p:cNvSpPr>
          <p:nvPr>
            <p:ph type="body" idx="1"/>
          </p:nvPr>
        </p:nvSpPr>
        <p:spPr>
          <a:xfrm>
            <a:off x="311700" y="1152475"/>
            <a:ext cx="8520600" cy="1484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Training and evaluation times were run on both desktop and flight-like hardware to characterize performance</a:t>
            </a:r>
            <a:endParaRPr/>
          </a:p>
          <a:p>
            <a:pPr marL="457200" lvl="0" indent="-334327" algn="l" rtl="0">
              <a:spcBef>
                <a:spcPts val="1200"/>
              </a:spcBef>
              <a:spcAft>
                <a:spcPts val="0"/>
              </a:spcAft>
              <a:buSzPct val="100000"/>
              <a:buChar char="●"/>
            </a:pPr>
            <a:r>
              <a:rPr lang="en"/>
              <a:t>Ran for 115,000 time steps, 15 telemetry variables, and 1.7 million total data points</a:t>
            </a:r>
            <a:endParaRPr/>
          </a:p>
          <a:p>
            <a:pPr marL="0" lvl="0" indent="0" algn="l" rtl="0">
              <a:spcBef>
                <a:spcPts val="1200"/>
              </a:spcBef>
              <a:spcAft>
                <a:spcPts val="1200"/>
              </a:spcAft>
              <a:buNone/>
            </a:pPr>
            <a:endParaRPr/>
          </a:p>
        </p:txBody>
      </p:sp>
      <p:graphicFrame>
        <p:nvGraphicFramePr>
          <p:cNvPr id="233" name="Google Shape;233;p38"/>
          <p:cNvGraphicFramePr/>
          <p:nvPr>
            <p:extLst>
              <p:ext uri="{D42A27DB-BD31-4B8C-83A1-F6EECF244321}">
                <p14:modId xmlns:p14="http://schemas.microsoft.com/office/powerpoint/2010/main" val="451220246"/>
              </p:ext>
            </p:extLst>
          </p:nvPr>
        </p:nvGraphicFramePr>
        <p:xfrm>
          <a:off x="747814" y="2263156"/>
          <a:ext cx="7648372" cy="2046144"/>
        </p:xfrm>
        <a:graphic>
          <a:graphicData uri="http://schemas.openxmlformats.org/drawingml/2006/table">
            <a:tbl>
              <a:tblPr>
                <a:noFill/>
                <a:tableStyleId>{46FEE0A8-4CC9-4C9D-8119-D49B92A9CBF3}</a:tableStyleId>
              </a:tblPr>
              <a:tblGrid>
                <a:gridCol w="1227405">
                  <a:extLst>
                    <a:ext uri="{9D8B030D-6E8A-4147-A177-3AD203B41FA5}">
                      <a16:colId xmlns:a16="http://schemas.microsoft.com/office/drawing/2014/main" val="20000"/>
                    </a:ext>
                  </a:extLst>
                </a:gridCol>
                <a:gridCol w="801568">
                  <a:extLst>
                    <a:ext uri="{9D8B030D-6E8A-4147-A177-3AD203B41FA5}">
                      <a16:colId xmlns:a16="http://schemas.microsoft.com/office/drawing/2014/main" val="20001"/>
                    </a:ext>
                  </a:extLst>
                </a:gridCol>
                <a:gridCol w="981898">
                  <a:extLst>
                    <a:ext uri="{9D8B030D-6E8A-4147-A177-3AD203B41FA5}">
                      <a16:colId xmlns:a16="http://schemas.microsoft.com/office/drawing/2014/main" val="20002"/>
                    </a:ext>
                  </a:extLst>
                </a:gridCol>
                <a:gridCol w="1136013">
                  <a:extLst>
                    <a:ext uri="{9D8B030D-6E8A-4147-A177-3AD203B41FA5}">
                      <a16:colId xmlns:a16="http://schemas.microsoft.com/office/drawing/2014/main" val="20003"/>
                    </a:ext>
                  </a:extLst>
                </a:gridCol>
                <a:gridCol w="919098">
                  <a:extLst>
                    <a:ext uri="{9D8B030D-6E8A-4147-A177-3AD203B41FA5}">
                      <a16:colId xmlns:a16="http://schemas.microsoft.com/office/drawing/2014/main" val="20004"/>
                    </a:ext>
                  </a:extLst>
                </a:gridCol>
                <a:gridCol w="1129521">
                  <a:extLst>
                    <a:ext uri="{9D8B030D-6E8A-4147-A177-3AD203B41FA5}">
                      <a16:colId xmlns:a16="http://schemas.microsoft.com/office/drawing/2014/main" val="20005"/>
                    </a:ext>
                  </a:extLst>
                </a:gridCol>
                <a:gridCol w="1452869">
                  <a:extLst>
                    <a:ext uri="{9D8B030D-6E8A-4147-A177-3AD203B41FA5}">
                      <a16:colId xmlns:a16="http://schemas.microsoft.com/office/drawing/2014/main" val="20006"/>
                    </a:ext>
                  </a:extLst>
                </a:gridCol>
              </a:tblGrid>
              <a:tr h="774600">
                <a:tc>
                  <a:txBody>
                    <a:bodyPr/>
                    <a:lstStyle/>
                    <a:p>
                      <a:pPr marL="0" lvl="0" indent="0" algn="ctr" rtl="0">
                        <a:lnSpc>
                          <a:spcPct val="115000"/>
                        </a:lnSpc>
                        <a:spcBef>
                          <a:spcPts val="0"/>
                        </a:spcBef>
                        <a:spcAft>
                          <a:spcPts val="0"/>
                        </a:spcAft>
                        <a:buNone/>
                      </a:pPr>
                      <a:r>
                        <a:rPr lang="en" sz="1600" b="1">
                          <a:solidFill>
                            <a:srgbClr val="FFFFFF"/>
                          </a:solidFill>
                          <a:latin typeface="Calibri"/>
                          <a:ea typeface="Calibri"/>
                          <a:cs typeface="Calibri"/>
                          <a:sym typeface="Calibri"/>
                        </a:rPr>
                        <a:t>Platform</a:t>
                      </a:r>
                      <a:endParaRPr sz="1600" b="1">
                        <a:solidFill>
                          <a:srgbClr val="FFFFFF"/>
                        </a:solidFill>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497AE"/>
                    </a:solidFill>
                  </a:tcPr>
                </a:tc>
                <a:tc>
                  <a:txBody>
                    <a:bodyPr/>
                    <a:lstStyle/>
                    <a:p>
                      <a:pPr marL="0" lvl="0" indent="0" algn="ctr" rtl="0">
                        <a:lnSpc>
                          <a:spcPct val="115000"/>
                        </a:lnSpc>
                        <a:spcBef>
                          <a:spcPts val="0"/>
                        </a:spcBef>
                        <a:spcAft>
                          <a:spcPts val="0"/>
                        </a:spcAft>
                        <a:buNone/>
                      </a:pPr>
                      <a:r>
                        <a:rPr lang="en" sz="1600" b="1">
                          <a:solidFill>
                            <a:srgbClr val="FFFFFF"/>
                          </a:solidFill>
                          <a:latin typeface="Calibri"/>
                          <a:ea typeface="Calibri"/>
                          <a:cs typeface="Calibri"/>
                          <a:sym typeface="Calibri"/>
                        </a:rPr>
                        <a:t>RAM Size</a:t>
                      </a:r>
                      <a:endParaRPr sz="1600" b="1">
                        <a:solidFill>
                          <a:srgbClr val="FFFFFF"/>
                        </a:solidFill>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497AE"/>
                    </a:solidFill>
                  </a:tcPr>
                </a:tc>
                <a:tc>
                  <a:txBody>
                    <a:bodyPr/>
                    <a:lstStyle/>
                    <a:p>
                      <a:pPr marL="0" lvl="0" indent="0" algn="ctr" rtl="0">
                        <a:lnSpc>
                          <a:spcPct val="115000"/>
                        </a:lnSpc>
                        <a:spcBef>
                          <a:spcPts val="0"/>
                        </a:spcBef>
                        <a:spcAft>
                          <a:spcPts val="0"/>
                        </a:spcAft>
                        <a:buNone/>
                      </a:pPr>
                      <a:r>
                        <a:rPr lang="en" sz="1600" b="1">
                          <a:solidFill>
                            <a:srgbClr val="FFFFFF"/>
                          </a:solidFill>
                          <a:latin typeface="Calibri"/>
                          <a:ea typeface="Calibri"/>
                          <a:cs typeface="Calibri"/>
                          <a:sym typeface="Calibri"/>
                        </a:rPr>
                        <a:t>Memory Usage</a:t>
                      </a:r>
                      <a:endParaRPr sz="1600" b="1">
                        <a:solidFill>
                          <a:srgbClr val="FFFFFF"/>
                        </a:solidFill>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497AE"/>
                    </a:solidFill>
                  </a:tcPr>
                </a:tc>
                <a:tc>
                  <a:txBody>
                    <a:bodyPr/>
                    <a:lstStyle/>
                    <a:p>
                      <a:pPr marL="0" lvl="0" indent="0" algn="ctr" rtl="0">
                        <a:lnSpc>
                          <a:spcPct val="115000"/>
                        </a:lnSpc>
                        <a:spcBef>
                          <a:spcPts val="0"/>
                        </a:spcBef>
                        <a:spcAft>
                          <a:spcPts val="0"/>
                        </a:spcAft>
                        <a:buNone/>
                      </a:pPr>
                      <a:r>
                        <a:rPr lang="en" sz="1600" b="1">
                          <a:solidFill>
                            <a:srgbClr val="FFFFFF"/>
                          </a:solidFill>
                          <a:latin typeface="Calibri"/>
                          <a:ea typeface="Calibri"/>
                          <a:cs typeface="Calibri"/>
                          <a:sym typeface="Calibri"/>
                        </a:rPr>
                        <a:t>CPU</a:t>
                      </a:r>
                      <a:endParaRPr sz="1600" b="1">
                        <a:solidFill>
                          <a:srgbClr val="FFFFFF"/>
                        </a:solidFill>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497AE"/>
                    </a:solidFill>
                  </a:tcPr>
                </a:tc>
                <a:tc>
                  <a:txBody>
                    <a:bodyPr/>
                    <a:lstStyle/>
                    <a:p>
                      <a:pPr marL="0" lvl="0" indent="0" algn="ctr" rtl="0">
                        <a:lnSpc>
                          <a:spcPct val="115000"/>
                        </a:lnSpc>
                        <a:spcBef>
                          <a:spcPts val="0"/>
                        </a:spcBef>
                        <a:spcAft>
                          <a:spcPts val="0"/>
                        </a:spcAft>
                        <a:buNone/>
                      </a:pPr>
                      <a:r>
                        <a:rPr lang="en" sz="1600" b="1">
                          <a:solidFill>
                            <a:srgbClr val="FFFFFF"/>
                          </a:solidFill>
                          <a:latin typeface="Calibri"/>
                          <a:ea typeface="Calibri"/>
                          <a:cs typeface="Calibri"/>
                          <a:sym typeface="Calibri"/>
                        </a:rPr>
                        <a:t>Threads</a:t>
                      </a:r>
                      <a:endParaRPr sz="1600" b="1">
                        <a:solidFill>
                          <a:srgbClr val="FFFFFF"/>
                        </a:solidFill>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497AE"/>
                    </a:solidFill>
                  </a:tcPr>
                </a:tc>
                <a:tc>
                  <a:txBody>
                    <a:bodyPr/>
                    <a:lstStyle/>
                    <a:p>
                      <a:pPr marL="0" lvl="0" indent="0" algn="ctr" rtl="0">
                        <a:lnSpc>
                          <a:spcPct val="115000"/>
                        </a:lnSpc>
                        <a:spcBef>
                          <a:spcPts val="0"/>
                        </a:spcBef>
                        <a:spcAft>
                          <a:spcPts val="0"/>
                        </a:spcAft>
                        <a:buNone/>
                      </a:pPr>
                      <a:r>
                        <a:rPr lang="en" sz="1600" b="1">
                          <a:solidFill>
                            <a:srgbClr val="FFFFFF"/>
                          </a:solidFill>
                          <a:latin typeface="Calibri"/>
                          <a:ea typeface="Calibri"/>
                          <a:cs typeface="Calibri"/>
                          <a:sym typeface="Calibri"/>
                        </a:rPr>
                        <a:t>Training Time</a:t>
                      </a:r>
                      <a:endParaRPr sz="1600" b="1">
                        <a:solidFill>
                          <a:srgbClr val="FFFFFF"/>
                        </a:solidFill>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497AE"/>
                    </a:solidFill>
                  </a:tcPr>
                </a:tc>
                <a:tc>
                  <a:txBody>
                    <a:bodyPr/>
                    <a:lstStyle/>
                    <a:p>
                      <a:pPr marL="0" lvl="0" indent="0" algn="ctr" rtl="0">
                        <a:lnSpc>
                          <a:spcPct val="115000"/>
                        </a:lnSpc>
                        <a:spcBef>
                          <a:spcPts val="0"/>
                        </a:spcBef>
                        <a:spcAft>
                          <a:spcPts val="0"/>
                        </a:spcAft>
                        <a:buNone/>
                      </a:pPr>
                      <a:r>
                        <a:rPr lang="en" sz="1600" b="1">
                          <a:solidFill>
                            <a:srgbClr val="FFFFFF"/>
                          </a:solidFill>
                          <a:latin typeface="Calibri"/>
                          <a:ea typeface="Calibri"/>
                          <a:cs typeface="Calibri"/>
                          <a:sym typeface="Calibri"/>
                        </a:rPr>
                        <a:t>Evaluation Time</a:t>
                      </a:r>
                      <a:endParaRPr sz="1600" b="1">
                        <a:solidFill>
                          <a:srgbClr val="FFFFFF"/>
                        </a:solidFill>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497AE"/>
                    </a:solidFill>
                  </a:tcPr>
                </a:tc>
                <a:extLst>
                  <a:ext uri="{0D108BD9-81ED-4DB2-BD59-A6C34878D82A}">
                    <a16:rowId xmlns:a16="http://schemas.microsoft.com/office/drawing/2014/main" val="10000"/>
                  </a:ext>
                </a:extLst>
              </a:tr>
              <a:tr h="630700">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Desktop</a:t>
                      </a:r>
                      <a:endParaRPr sz="1600">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DDDE3"/>
                    </a:solidFill>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32 GB</a:t>
                      </a:r>
                      <a:endParaRPr sz="1600">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DDDE3"/>
                    </a:solidFill>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&lt;100 Mb</a:t>
                      </a:r>
                      <a:endParaRPr sz="1600">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DDDE3"/>
                    </a:solidFill>
                  </a:tcPr>
                </a:tc>
                <a:tc>
                  <a:txBody>
                    <a:bodyPr/>
                    <a:lstStyle/>
                    <a:p>
                      <a:pPr marL="0" lvl="0" indent="0" algn="ctr" rtl="0">
                        <a:lnSpc>
                          <a:spcPct val="115000"/>
                        </a:lnSpc>
                        <a:spcBef>
                          <a:spcPts val="0"/>
                        </a:spcBef>
                        <a:spcAft>
                          <a:spcPts val="0"/>
                        </a:spcAft>
                        <a:buNone/>
                      </a:pPr>
                      <a:r>
                        <a:rPr lang="en" sz="1600" dirty="0">
                          <a:latin typeface="Calibri"/>
                          <a:ea typeface="Calibri"/>
                          <a:cs typeface="Calibri"/>
                          <a:sym typeface="Calibri"/>
                        </a:rPr>
                        <a:t>Intel i7 2.60GHz</a:t>
                      </a:r>
                      <a:endParaRPr sz="1600" dirty="0">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DDDE3"/>
                    </a:solidFill>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12</a:t>
                      </a:r>
                      <a:endParaRPr sz="1600">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DDDE3"/>
                    </a:solidFill>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17m 40s</a:t>
                      </a:r>
                      <a:endParaRPr sz="1600">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DDDE3"/>
                    </a:solidFill>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0.9s</a:t>
                      </a:r>
                      <a:endParaRPr sz="1600">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DDDE3"/>
                    </a:solidFill>
                  </a:tcPr>
                </a:tc>
                <a:extLst>
                  <a:ext uri="{0D108BD9-81ED-4DB2-BD59-A6C34878D82A}">
                    <a16:rowId xmlns:a16="http://schemas.microsoft.com/office/drawing/2014/main" val="10001"/>
                  </a:ext>
                </a:extLst>
              </a:tr>
              <a:tr h="630700">
                <a:tc>
                  <a:txBody>
                    <a:bodyPr/>
                    <a:lstStyle/>
                    <a:p>
                      <a:pPr marL="0" lvl="0" indent="0" algn="ctr" rtl="0">
                        <a:lnSpc>
                          <a:spcPct val="115000"/>
                        </a:lnSpc>
                        <a:spcBef>
                          <a:spcPts val="0"/>
                        </a:spcBef>
                        <a:spcAft>
                          <a:spcPts val="0"/>
                        </a:spcAft>
                        <a:buNone/>
                      </a:pPr>
                      <a:r>
                        <a:rPr lang="en" sz="1600" dirty="0">
                          <a:latin typeface="Calibri"/>
                          <a:ea typeface="Calibri"/>
                          <a:cs typeface="Calibri"/>
                          <a:sym typeface="Calibri"/>
                        </a:rPr>
                        <a:t>Raspberry Pi</a:t>
                      </a:r>
                      <a:endParaRPr sz="1600" dirty="0">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8EFF2"/>
                    </a:solidFill>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1.8 GB</a:t>
                      </a:r>
                      <a:endParaRPr sz="1600">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8EFF2"/>
                    </a:solidFill>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&lt;100 Mb</a:t>
                      </a:r>
                      <a:endParaRPr sz="1600">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8EFF2"/>
                    </a:solidFill>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Cortex-A72 1.8GHz</a:t>
                      </a:r>
                      <a:endParaRPr sz="1600">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8EFF2"/>
                    </a:solidFill>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a:t>
                      </a:r>
                      <a:endParaRPr sz="1600">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8EFF2"/>
                    </a:solidFill>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67m 51s</a:t>
                      </a:r>
                      <a:endParaRPr sz="1600">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8EFF2"/>
                    </a:solidFill>
                  </a:tcPr>
                </a:tc>
                <a:tc>
                  <a:txBody>
                    <a:bodyPr/>
                    <a:lstStyle/>
                    <a:p>
                      <a:pPr marL="0" lvl="0" indent="0" algn="ctr" rtl="0">
                        <a:lnSpc>
                          <a:spcPct val="115000"/>
                        </a:lnSpc>
                        <a:spcBef>
                          <a:spcPts val="0"/>
                        </a:spcBef>
                        <a:spcAft>
                          <a:spcPts val="0"/>
                        </a:spcAft>
                        <a:buNone/>
                      </a:pPr>
                      <a:r>
                        <a:rPr lang="en" sz="1600" dirty="0">
                          <a:latin typeface="Calibri"/>
                          <a:ea typeface="Calibri"/>
                          <a:cs typeface="Calibri"/>
                          <a:sym typeface="Calibri"/>
                        </a:rPr>
                        <a:t>3.0s</a:t>
                      </a:r>
                      <a:endParaRPr sz="1600" dirty="0">
                        <a:latin typeface="Calibri"/>
                        <a:ea typeface="Calibri"/>
                        <a:cs typeface="Calibri"/>
                        <a:sym typeface="Calibri"/>
                      </a:endParaRPr>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8EFF2"/>
                    </a:solidFill>
                  </a:tcPr>
                </a:tc>
                <a:extLst>
                  <a:ext uri="{0D108BD9-81ED-4DB2-BD59-A6C34878D82A}">
                    <a16:rowId xmlns:a16="http://schemas.microsoft.com/office/drawing/2014/main" val="10002"/>
                  </a:ext>
                </a:extLst>
              </a:tr>
            </a:tbl>
          </a:graphicData>
        </a:graphic>
      </p:graphicFrame>
      <p:sp>
        <p:nvSpPr>
          <p:cNvPr id="234" name="Google Shape;234;p38"/>
          <p:cNvSpPr txBox="1"/>
          <p:nvPr/>
        </p:nvSpPr>
        <p:spPr>
          <a:xfrm>
            <a:off x="4745875" y="4369575"/>
            <a:ext cx="3157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dk2"/>
                </a:solidFill>
                <a:latin typeface="Proxima Nova"/>
                <a:ea typeface="Proxima Nova"/>
                <a:cs typeface="Proxima Nova"/>
                <a:sym typeface="Proxima Nova"/>
              </a:rPr>
              <a:t>Note that pre-trained models should not require onboard training</a:t>
            </a:r>
            <a:endParaRPr b="1" dirty="0">
              <a:solidFill>
                <a:schemeClr val="dk2"/>
              </a:solidFill>
              <a:latin typeface="Proxima Nova"/>
              <a:ea typeface="Proxima Nova"/>
              <a:cs typeface="Proxima Nova"/>
              <a:sym typeface="Proxima Nova"/>
            </a:endParaRPr>
          </a:p>
        </p:txBody>
      </p:sp>
      <p:cxnSp>
        <p:nvCxnSpPr>
          <p:cNvPr id="235" name="Google Shape;235;p38"/>
          <p:cNvCxnSpPr/>
          <p:nvPr/>
        </p:nvCxnSpPr>
        <p:spPr>
          <a:xfrm rot="10800000" flipH="1">
            <a:off x="6208900" y="4147150"/>
            <a:ext cx="37200" cy="3243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Contributions</a:t>
            </a:r>
            <a:endParaRPr/>
          </a:p>
        </p:txBody>
      </p:sp>
      <p:sp>
        <p:nvSpPr>
          <p:cNvPr id="241" name="Google Shape;241;p39"/>
          <p:cNvSpPr txBox="1">
            <a:spLocks noGrp="1"/>
          </p:cNvSpPr>
          <p:nvPr>
            <p:ph type="body" idx="1"/>
          </p:nvPr>
        </p:nvSpPr>
        <p:spPr>
          <a:xfrm>
            <a:off x="311700" y="1081925"/>
            <a:ext cx="8520600" cy="3327900"/>
          </a:xfrm>
          <a:prstGeom prst="rect">
            <a:avLst/>
          </a:prstGeom>
        </p:spPr>
        <p:txBody>
          <a:bodyPr spcFirstLastPara="1" wrap="square" lIns="91425" tIns="91425" rIns="91425" bIns="91425" anchor="t" anchorCtr="0">
            <a:normAutofit fontScale="85000" lnSpcReduction="20000"/>
          </a:bodyPr>
          <a:lstStyle/>
          <a:p>
            <a:pPr marL="457200" lvl="0" indent="-325755" algn="l" rtl="0">
              <a:lnSpc>
                <a:spcPct val="150000"/>
              </a:lnSpc>
              <a:spcBef>
                <a:spcPts val="0"/>
              </a:spcBef>
              <a:spcAft>
                <a:spcPts val="0"/>
              </a:spcAft>
              <a:buSzPct val="100000"/>
              <a:buChar char="●"/>
            </a:pPr>
            <a:r>
              <a:rPr lang="en"/>
              <a:t>Development of a </a:t>
            </a:r>
            <a:r>
              <a:rPr lang="en" b="1"/>
              <a:t>novel telemetry simulation tool </a:t>
            </a:r>
            <a:r>
              <a:rPr lang="en"/>
              <a:t>that provides a </a:t>
            </a:r>
            <a:r>
              <a:rPr lang="en" i="1"/>
              <a:t>controlled</a:t>
            </a:r>
            <a:r>
              <a:rPr lang="en"/>
              <a:t> benchmarking dataset for training and evaluation of fault detection and attribution approaches, addressing </a:t>
            </a:r>
            <a:r>
              <a:rPr lang="en" i="1"/>
              <a:t>sparsity and lack of ground truth</a:t>
            </a:r>
            <a:endParaRPr i="1"/>
          </a:p>
          <a:p>
            <a:pPr marL="457200" lvl="0" indent="-325755" algn="l" rtl="0">
              <a:lnSpc>
                <a:spcPct val="150000"/>
              </a:lnSpc>
              <a:spcBef>
                <a:spcPts val="0"/>
              </a:spcBef>
              <a:spcAft>
                <a:spcPts val="0"/>
              </a:spcAft>
              <a:buSzPct val="100000"/>
              <a:buChar char="●"/>
            </a:pPr>
            <a:r>
              <a:rPr lang="en"/>
              <a:t>Our prototype can both detect and attribute faults with </a:t>
            </a:r>
            <a:r>
              <a:rPr lang="en" b="1"/>
              <a:t>high accuracy, high true positive and low false positive rates</a:t>
            </a:r>
            <a:r>
              <a:rPr lang="en"/>
              <a:t> using simulated telemetry data</a:t>
            </a:r>
            <a:endParaRPr/>
          </a:p>
          <a:p>
            <a:pPr marL="457200" lvl="0" indent="-325755" algn="l" rtl="0">
              <a:lnSpc>
                <a:spcPct val="150000"/>
              </a:lnSpc>
              <a:spcBef>
                <a:spcPts val="0"/>
              </a:spcBef>
              <a:spcAft>
                <a:spcPts val="0"/>
              </a:spcAft>
              <a:buSzPct val="100000"/>
              <a:buChar char="●"/>
            </a:pPr>
            <a:r>
              <a:rPr lang="en"/>
              <a:t>Across all 11 fault cases, evaluated metrics indicate that the prototype is </a:t>
            </a:r>
            <a:r>
              <a:rPr lang="en" b="1"/>
              <a:t>highly capable of learning and identifying various diverse fault types</a:t>
            </a:r>
            <a:endParaRPr b="1"/>
          </a:p>
          <a:p>
            <a:pPr marL="457200" lvl="0" indent="-325755" algn="l" rtl="0">
              <a:lnSpc>
                <a:spcPct val="150000"/>
              </a:lnSpc>
              <a:spcBef>
                <a:spcPts val="0"/>
              </a:spcBef>
              <a:spcAft>
                <a:spcPts val="0"/>
              </a:spcAft>
              <a:buSzPct val="100000"/>
              <a:buChar char="●"/>
            </a:pPr>
            <a:r>
              <a:rPr lang="en"/>
              <a:t>XGBoost model </a:t>
            </a:r>
            <a:r>
              <a:rPr lang="en" b="1"/>
              <a:t>leverages the data representations</a:t>
            </a:r>
            <a:r>
              <a:rPr lang="en"/>
              <a:t> from the ensemble methods to </a:t>
            </a:r>
            <a:r>
              <a:rPr lang="en" b="1"/>
              <a:t>efficiently</a:t>
            </a:r>
            <a:r>
              <a:rPr lang="en"/>
              <a:t> learn patterns in faulting and non-faulting data</a:t>
            </a:r>
            <a:endParaRPr/>
          </a:p>
          <a:p>
            <a:pPr marL="0" lvl="0" indent="0" algn="l" rtl="0">
              <a:lnSpc>
                <a:spcPct val="150000"/>
              </a:lnSpc>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 and Future Work</a:t>
            </a:r>
            <a:endParaRPr/>
          </a:p>
        </p:txBody>
      </p:sp>
      <p:sp>
        <p:nvSpPr>
          <p:cNvPr id="247" name="Google Shape;247;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10000"/>
          </a:bodyPr>
          <a:lstStyle/>
          <a:p>
            <a:pPr marL="457200" lvl="0" indent="-317182" algn="l" rtl="0">
              <a:lnSpc>
                <a:spcPct val="150000"/>
              </a:lnSpc>
              <a:spcBef>
                <a:spcPts val="0"/>
              </a:spcBef>
              <a:spcAft>
                <a:spcPts val="0"/>
              </a:spcAft>
              <a:buSzPct val="100000"/>
              <a:buChar char="●"/>
            </a:pPr>
            <a:r>
              <a:rPr lang="en"/>
              <a:t>While the XGBoost model is highly accurate in our demonstration, it is a supervised method that may not perform well for </a:t>
            </a:r>
            <a:r>
              <a:rPr lang="en" b="1"/>
              <a:t>unseen data, </a:t>
            </a:r>
            <a:r>
              <a:rPr lang="en"/>
              <a:t>which may require the use of </a:t>
            </a:r>
            <a:r>
              <a:rPr lang="en" b="1"/>
              <a:t>unsupervised techniques</a:t>
            </a:r>
            <a:endParaRPr b="1"/>
          </a:p>
          <a:p>
            <a:pPr marL="914400" lvl="1" indent="-297497" algn="l" rtl="0">
              <a:lnSpc>
                <a:spcPct val="150000"/>
              </a:lnSpc>
              <a:spcBef>
                <a:spcPts val="0"/>
              </a:spcBef>
              <a:spcAft>
                <a:spcPts val="0"/>
              </a:spcAft>
              <a:buSzPct val="100000"/>
              <a:buChar char="○"/>
            </a:pPr>
            <a:r>
              <a:rPr lang="en"/>
              <a:t>Using Bayesian networks to infer causality of faults across spacecraft system and components</a:t>
            </a:r>
            <a:endParaRPr/>
          </a:p>
          <a:p>
            <a:pPr marL="457200" lvl="0" indent="-317182" algn="l" rtl="0">
              <a:lnSpc>
                <a:spcPct val="150000"/>
              </a:lnSpc>
              <a:spcBef>
                <a:spcPts val="0"/>
              </a:spcBef>
              <a:spcAft>
                <a:spcPts val="0"/>
              </a:spcAft>
              <a:buSzPct val="100000"/>
              <a:buChar char="●"/>
            </a:pPr>
            <a:r>
              <a:rPr lang="en"/>
              <a:t>Further investigate which representation learners are most useful and why</a:t>
            </a:r>
            <a:endParaRPr/>
          </a:p>
          <a:p>
            <a:pPr marL="457200" lvl="0" indent="-317182" algn="l" rtl="0">
              <a:lnSpc>
                <a:spcPct val="150000"/>
              </a:lnSpc>
              <a:spcBef>
                <a:spcPts val="0"/>
              </a:spcBef>
              <a:spcAft>
                <a:spcPts val="0"/>
              </a:spcAft>
              <a:buSzPct val="100000"/>
              <a:buChar char="●"/>
            </a:pPr>
            <a:r>
              <a:rPr lang="en"/>
              <a:t>Opportunities to further </a:t>
            </a:r>
            <a:r>
              <a:rPr lang="en" b="1"/>
              <a:t>enhance telemetry simulation tool</a:t>
            </a:r>
            <a:endParaRPr b="1"/>
          </a:p>
          <a:p>
            <a:pPr marL="914400" lvl="1" indent="-297497" algn="l" rtl="0">
              <a:lnSpc>
                <a:spcPct val="150000"/>
              </a:lnSpc>
              <a:spcBef>
                <a:spcPts val="0"/>
              </a:spcBef>
              <a:spcAft>
                <a:spcPts val="0"/>
              </a:spcAft>
              <a:buSzPct val="100000"/>
              <a:buChar char="○"/>
            </a:pPr>
            <a:r>
              <a:rPr lang="en"/>
              <a:t>Model data more realistically (e.g. using generative networks)</a:t>
            </a:r>
            <a:endParaRPr/>
          </a:p>
          <a:p>
            <a:pPr marL="914400" lvl="1" indent="-297497" algn="l" rtl="0">
              <a:lnSpc>
                <a:spcPct val="150000"/>
              </a:lnSpc>
              <a:spcBef>
                <a:spcPts val="0"/>
              </a:spcBef>
              <a:spcAft>
                <a:spcPts val="0"/>
              </a:spcAft>
              <a:buSzPct val="100000"/>
              <a:buChar char="○"/>
            </a:pPr>
            <a:r>
              <a:rPr lang="en"/>
              <a:t>Add additional fault types for more complex scenarios and provide more detailed attribution descriptors</a:t>
            </a:r>
            <a:endParaRPr/>
          </a:p>
          <a:p>
            <a:pPr marL="457200" lvl="0" indent="-317182" algn="l" rtl="0">
              <a:lnSpc>
                <a:spcPct val="150000"/>
              </a:lnSpc>
              <a:spcBef>
                <a:spcPts val="0"/>
              </a:spcBef>
              <a:spcAft>
                <a:spcPts val="0"/>
              </a:spcAft>
              <a:buSzPct val="100000"/>
              <a:buChar char="●"/>
            </a:pPr>
            <a:r>
              <a:rPr lang="en"/>
              <a:t>Tying framework into larger </a:t>
            </a:r>
            <a:r>
              <a:rPr lang="en" b="1"/>
              <a:t>autonomous planning system</a:t>
            </a:r>
            <a:endParaRPr b="1"/>
          </a:p>
          <a:p>
            <a:pPr marL="914400" lvl="1" indent="-297497" algn="l" rtl="0">
              <a:lnSpc>
                <a:spcPct val="150000"/>
              </a:lnSpc>
              <a:spcBef>
                <a:spcPts val="0"/>
              </a:spcBef>
              <a:spcAft>
                <a:spcPts val="0"/>
              </a:spcAft>
              <a:buSzPct val="100000"/>
              <a:buChar char="○"/>
            </a:pPr>
            <a:r>
              <a:rPr lang="en"/>
              <a:t>Infer impact and urgency of fault</a:t>
            </a:r>
            <a:endParaRPr/>
          </a:p>
          <a:p>
            <a:pPr marL="914400" lvl="1" indent="-297497" algn="l" rtl="0">
              <a:lnSpc>
                <a:spcPct val="150000"/>
              </a:lnSpc>
              <a:spcBef>
                <a:spcPts val="0"/>
              </a:spcBef>
              <a:spcAft>
                <a:spcPts val="0"/>
              </a:spcAft>
              <a:buSzPct val="100000"/>
              <a:buChar char="○"/>
            </a:pPr>
            <a:r>
              <a:rPr lang="en"/>
              <a:t>Decision-making: plan actions to address and mitigate faults</a:t>
            </a:r>
            <a:endParaRPr/>
          </a:p>
          <a:p>
            <a:pPr marL="457200" lvl="0" indent="-317182" algn="l" rtl="0">
              <a:lnSpc>
                <a:spcPct val="150000"/>
              </a:lnSpc>
              <a:spcBef>
                <a:spcPts val="0"/>
              </a:spcBef>
              <a:spcAft>
                <a:spcPts val="0"/>
              </a:spcAft>
              <a:buSzPct val="100000"/>
              <a:buChar char="●"/>
            </a:pPr>
            <a:r>
              <a:rPr lang="en"/>
              <a:t>Apply to real datasets</a:t>
            </a:r>
            <a:endParaRPr/>
          </a:p>
          <a:p>
            <a:pPr marL="457200" lvl="0" indent="-317182" algn="l" rtl="0">
              <a:lnSpc>
                <a:spcPct val="150000"/>
              </a:lnSpc>
              <a:spcBef>
                <a:spcPts val="0"/>
              </a:spcBef>
              <a:spcAft>
                <a:spcPts val="0"/>
              </a:spcAft>
              <a:buSzPct val="100000"/>
              <a:buChar char="●"/>
            </a:pPr>
            <a:r>
              <a:rPr lang="en"/>
              <a:t>Test representation learners individually, see if prototype could be simplified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lt1"/>
                </a:solidFill>
              </a:rPr>
              <a:t>Questions?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718600" y="745075"/>
            <a:ext cx="7706784" cy="34892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Telemetry Simulation Tool</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Received datasets from previous missions (AFRL, DeMi, KSP, QuickScat) that included manifestation of multiple known faults</a:t>
            </a:r>
            <a:endParaRPr/>
          </a:p>
          <a:p>
            <a:pPr marL="0" lvl="0" indent="0" algn="l" rtl="0">
              <a:spcBef>
                <a:spcPts val="1200"/>
              </a:spcBef>
              <a:spcAft>
                <a:spcPts val="0"/>
              </a:spcAft>
              <a:buNone/>
            </a:pPr>
            <a:r>
              <a:rPr lang="en"/>
              <a:t>Upon analyzing the datasets, noticed that faults are extremely sparse and many datasets lack ground truth labels</a:t>
            </a:r>
            <a:endParaRPr/>
          </a:p>
          <a:p>
            <a:pPr marL="0" lvl="0" indent="0" algn="l" rtl="0">
              <a:spcBef>
                <a:spcPts val="1200"/>
              </a:spcBef>
              <a:spcAft>
                <a:spcPts val="0"/>
              </a:spcAft>
              <a:buNone/>
            </a:pPr>
            <a:r>
              <a:rPr lang="en" b="1"/>
              <a:t>Motivated the need for a data simulation tool that produces normal and faulting telemetry data inspired by real datasets to properly train and evaluate methods</a:t>
            </a:r>
            <a:endParaRPr b="1"/>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Telemetry Simulation Tool</a:t>
            </a:r>
            <a:endParaRPr/>
          </a:p>
        </p:txBody>
      </p:sp>
      <p:sp>
        <p:nvSpPr>
          <p:cNvPr id="83" name="Google Shape;83;p17"/>
          <p:cNvSpPr txBox="1">
            <a:spLocks noGrp="1"/>
          </p:cNvSpPr>
          <p:nvPr>
            <p:ph type="body" idx="1"/>
          </p:nvPr>
        </p:nvSpPr>
        <p:spPr>
          <a:xfrm>
            <a:off x="311700" y="1017725"/>
            <a:ext cx="8520600" cy="572700"/>
          </a:xfrm>
          <a:prstGeom prst="rect">
            <a:avLst/>
          </a:prstGeom>
        </p:spPr>
        <p:txBody>
          <a:bodyPr spcFirstLastPara="1" wrap="square" lIns="91425" tIns="91425" rIns="91425" bIns="91425" anchor="t" anchorCtr="0">
            <a:noAutofit/>
          </a:bodyPr>
          <a:lstStyle/>
          <a:p>
            <a:pPr marL="457200" lvl="0" indent="-311150" algn="l" rtl="0">
              <a:lnSpc>
                <a:spcPct val="105000"/>
              </a:lnSpc>
              <a:spcBef>
                <a:spcPts val="0"/>
              </a:spcBef>
              <a:spcAft>
                <a:spcPts val="0"/>
              </a:spcAft>
              <a:buSzPts val="1300"/>
              <a:buChar char="●"/>
            </a:pPr>
            <a:r>
              <a:rPr lang="en" sz="1300"/>
              <a:t>Tool accommodates simulation of non-faulting data and 11 known fault types with adjustable parameters</a:t>
            </a:r>
            <a:endParaRPr sz="1300"/>
          </a:p>
          <a:p>
            <a:pPr marL="457200" lvl="0" indent="-311150" algn="l" rtl="0">
              <a:lnSpc>
                <a:spcPct val="105000"/>
              </a:lnSpc>
              <a:spcBef>
                <a:spcPts val="0"/>
              </a:spcBef>
              <a:spcAft>
                <a:spcPts val="0"/>
              </a:spcAft>
              <a:buSzPts val="1300"/>
              <a:buChar char="●"/>
            </a:pPr>
            <a:r>
              <a:rPr lang="en" sz="1300"/>
              <a:t>Randomness using mean and variance variables to simulate real data and prevent overfitting</a:t>
            </a:r>
            <a:endParaRPr sz="1300"/>
          </a:p>
        </p:txBody>
      </p:sp>
      <p:graphicFrame>
        <p:nvGraphicFramePr>
          <p:cNvPr id="84" name="Google Shape;84;p17"/>
          <p:cNvGraphicFramePr/>
          <p:nvPr/>
        </p:nvGraphicFramePr>
        <p:xfrm>
          <a:off x="792625" y="1653150"/>
          <a:ext cx="3000000" cy="3000000"/>
        </p:xfrm>
        <a:graphic>
          <a:graphicData uri="http://schemas.openxmlformats.org/drawingml/2006/table">
            <a:tbl>
              <a:tblPr>
                <a:noFill/>
                <a:tableStyleId>{46FEE0A8-4CC9-4C9D-8119-D49B92A9CBF3}</a:tableStyleId>
              </a:tblPr>
              <a:tblGrid>
                <a:gridCol w="1415600">
                  <a:extLst>
                    <a:ext uri="{9D8B030D-6E8A-4147-A177-3AD203B41FA5}">
                      <a16:colId xmlns:a16="http://schemas.microsoft.com/office/drawing/2014/main" val="20000"/>
                    </a:ext>
                  </a:extLst>
                </a:gridCol>
                <a:gridCol w="1468050">
                  <a:extLst>
                    <a:ext uri="{9D8B030D-6E8A-4147-A177-3AD203B41FA5}">
                      <a16:colId xmlns:a16="http://schemas.microsoft.com/office/drawing/2014/main" val="20001"/>
                    </a:ext>
                  </a:extLst>
                </a:gridCol>
                <a:gridCol w="1712750">
                  <a:extLst>
                    <a:ext uri="{9D8B030D-6E8A-4147-A177-3AD203B41FA5}">
                      <a16:colId xmlns:a16="http://schemas.microsoft.com/office/drawing/2014/main" val="20002"/>
                    </a:ext>
                  </a:extLst>
                </a:gridCol>
                <a:gridCol w="1651575">
                  <a:extLst>
                    <a:ext uri="{9D8B030D-6E8A-4147-A177-3AD203B41FA5}">
                      <a16:colId xmlns:a16="http://schemas.microsoft.com/office/drawing/2014/main" val="20003"/>
                    </a:ext>
                  </a:extLst>
                </a:gridCol>
                <a:gridCol w="1310775">
                  <a:extLst>
                    <a:ext uri="{9D8B030D-6E8A-4147-A177-3AD203B41FA5}">
                      <a16:colId xmlns:a16="http://schemas.microsoft.com/office/drawing/2014/main" val="20004"/>
                    </a:ext>
                  </a:extLst>
                </a:gridCol>
              </a:tblGrid>
              <a:tr h="318750">
                <a:tc gridSpan="5">
                  <a:txBody>
                    <a:bodyPr/>
                    <a:lstStyle/>
                    <a:p>
                      <a:pPr marL="0" lvl="0" indent="0" algn="ctr" rtl="0">
                        <a:lnSpc>
                          <a:spcPct val="115000"/>
                        </a:lnSpc>
                        <a:spcBef>
                          <a:spcPts val="0"/>
                        </a:spcBef>
                        <a:spcAft>
                          <a:spcPts val="0"/>
                        </a:spcAft>
                        <a:buNone/>
                      </a:pPr>
                      <a:r>
                        <a:rPr lang="en" sz="1000" b="1"/>
                        <a:t>Simulated Fault Scenarios</a:t>
                      </a:r>
                      <a:endParaRPr sz="1000" b="1"/>
                    </a:p>
                  </a:txBody>
                  <a:tcPr marL="88900" marR="88900" marT="88900" marB="88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23825" cap="flat" cmpd="sng">
                      <a:solidFill>
                        <a:srgbClr val="9E9E9E"/>
                      </a:solidFill>
                      <a:prstDash val="solid"/>
                      <a:round/>
                      <a:headEnd type="none" w="sm" len="sm"/>
                      <a:tailEnd type="none" w="sm" len="sm"/>
                    </a:lnB>
                    <a:solidFill>
                      <a:srgbClr val="99CC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1275">
                <a:tc>
                  <a:txBody>
                    <a:bodyPr/>
                    <a:lstStyle/>
                    <a:p>
                      <a:pPr marL="0" lvl="0" indent="0" algn="l" rtl="0">
                        <a:lnSpc>
                          <a:spcPct val="115000"/>
                        </a:lnSpc>
                        <a:spcBef>
                          <a:spcPts val="0"/>
                        </a:spcBef>
                        <a:spcAft>
                          <a:spcPts val="0"/>
                        </a:spcAft>
                        <a:buNone/>
                      </a:pPr>
                      <a:r>
                        <a:rPr lang="en" sz="800" b="1"/>
                        <a:t>Ionizing Radiation Fault</a:t>
                      </a:r>
                      <a:endParaRPr sz="800" b="1"/>
                    </a:p>
                  </a:txBody>
                  <a:tcPr marL="88900" marR="88900" marT="88900" marB="88900">
                    <a:lnL w="9525"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23825" cap="flat" cmpd="sng">
                      <a:solidFill>
                        <a:srgbClr val="9E9E9E"/>
                      </a:solidFill>
                      <a:prstDash val="solid"/>
                      <a:round/>
                      <a:headEnd type="none" w="sm" len="sm"/>
                      <a:tailEnd type="none" w="sm" len="sm"/>
                    </a:lnT>
                    <a:lnB w="238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00" b="1"/>
                        <a:t>Name: IRF_Z</a:t>
                      </a:r>
                      <a:endParaRPr sz="700" b="1"/>
                    </a:p>
                    <a:p>
                      <a:pPr marL="0" lvl="0" indent="0" algn="l" rtl="0">
                        <a:lnSpc>
                          <a:spcPct val="115000"/>
                        </a:lnSpc>
                        <a:spcBef>
                          <a:spcPts val="0"/>
                        </a:spcBef>
                        <a:spcAft>
                          <a:spcPts val="0"/>
                        </a:spcAft>
                        <a:buNone/>
                      </a:pPr>
                      <a:r>
                        <a:rPr lang="en" sz="700"/>
                        <a:t>Radiation causes zeros for some variables</a:t>
                      </a:r>
                      <a:endParaRPr sz="700"/>
                    </a:p>
                  </a:txBody>
                  <a:tcPr marL="88900" marR="88900" marT="88900" marB="88900">
                    <a:lnL w="19050"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00" b="1"/>
                        <a:t>Name: IRF_S</a:t>
                      </a:r>
                      <a:endParaRPr sz="700" b="1"/>
                    </a:p>
                    <a:p>
                      <a:pPr marL="0" lvl="0" indent="0" algn="l" rtl="0">
                        <a:lnSpc>
                          <a:spcPct val="115000"/>
                        </a:lnSpc>
                        <a:spcBef>
                          <a:spcPts val="0"/>
                        </a:spcBef>
                        <a:spcAft>
                          <a:spcPts val="0"/>
                        </a:spcAft>
                        <a:buNone/>
                      </a:pPr>
                      <a:r>
                        <a:rPr lang="en" sz="700"/>
                        <a:t>Radiation causes stale data (stuck until reset or power change)</a:t>
                      </a:r>
                      <a:endParaRPr sz="700"/>
                    </a:p>
                  </a:txBody>
                  <a:tcPr marL="88900" marR="88900" marT="88900" marB="88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00" b="1"/>
                        <a:t>Name: IRF_R</a:t>
                      </a:r>
                      <a:endParaRPr sz="700" b="1"/>
                    </a:p>
                    <a:p>
                      <a:pPr marL="0" lvl="0" indent="0" algn="l" rtl="0">
                        <a:lnSpc>
                          <a:spcPct val="115000"/>
                        </a:lnSpc>
                        <a:spcBef>
                          <a:spcPts val="0"/>
                        </a:spcBef>
                        <a:spcAft>
                          <a:spcPts val="0"/>
                        </a:spcAft>
                        <a:buNone/>
                      </a:pPr>
                      <a:r>
                        <a:rPr lang="en" sz="700"/>
                        <a:t>Radiation causes garbage values (bit flips)</a:t>
                      </a:r>
                      <a:endParaRPr sz="700"/>
                    </a:p>
                  </a:txBody>
                  <a:tcPr marL="88900" marR="88900" marT="88900" marB="88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100"/>
                    </a:p>
                  </a:txBody>
                  <a:tcPr marL="88900" marR="88900" marT="88900" marB="88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14300">
                <a:tc>
                  <a:txBody>
                    <a:bodyPr/>
                    <a:lstStyle/>
                    <a:p>
                      <a:pPr marL="0" lvl="0" indent="0" algn="l" rtl="0">
                        <a:lnSpc>
                          <a:spcPct val="115000"/>
                        </a:lnSpc>
                        <a:spcBef>
                          <a:spcPts val="0"/>
                        </a:spcBef>
                        <a:spcAft>
                          <a:spcPts val="0"/>
                        </a:spcAft>
                        <a:buNone/>
                      </a:pPr>
                      <a:r>
                        <a:rPr lang="en" sz="800" b="1"/>
                        <a:t>System Reset</a:t>
                      </a:r>
                      <a:endParaRPr sz="800" b="1"/>
                    </a:p>
                  </a:txBody>
                  <a:tcPr marL="88900" marR="88900" marT="88900" marB="88900">
                    <a:lnL w="9525"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23825" cap="flat" cmpd="sng">
                      <a:solidFill>
                        <a:srgbClr val="9E9E9E"/>
                      </a:solidFill>
                      <a:prstDash val="solid"/>
                      <a:round/>
                      <a:headEnd type="none" w="sm" len="sm"/>
                      <a:tailEnd type="none" w="sm" len="sm"/>
                    </a:lnT>
                    <a:lnB w="238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00" b="1"/>
                        <a:t>Name: SR_C</a:t>
                      </a:r>
                      <a:endParaRPr sz="700" b="1"/>
                    </a:p>
                    <a:p>
                      <a:pPr marL="0" lvl="0" indent="0" algn="l" rtl="0">
                        <a:lnSpc>
                          <a:spcPct val="115000"/>
                        </a:lnSpc>
                        <a:spcBef>
                          <a:spcPts val="0"/>
                        </a:spcBef>
                        <a:spcAft>
                          <a:spcPts val="0"/>
                        </a:spcAft>
                        <a:buNone/>
                      </a:pPr>
                      <a:r>
                        <a:rPr lang="en" sz="700"/>
                        <a:t>System reset causes jump in data (all variables, including onboard clock)</a:t>
                      </a:r>
                      <a:endParaRPr sz="700"/>
                    </a:p>
                  </a:txBody>
                  <a:tcPr marL="88900" marR="88900" marT="88900" marB="88900">
                    <a:lnL w="19050"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00" b="1"/>
                        <a:t>Name: SR_N</a:t>
                      </a:r>
                      <a:endParaRPr sz="700" b="1"/>
                    </a:p>
                    <a:p>
                      <a:pPr marL="0" lvl="0" indent="0" algn="l" rtl="0">
                        <a:lnSpc>
                          <a:spcPct val="115000"/>
                        </a:lnSpc>
                        <a:spcBef>
                          <a:spcPts val="0"/>
                        </a:spcBef>
                        <a:spcAft>
                          <a:spcPts val="0"/>
                        </a:spcAft>
                        <a:buNone/>
                      </a:pPr>
                      <a:r>
                        <a:rPr lang="en" sz="700"/>
                        <a:t>System reset causes jump in data (all variables except clock in the case that clock is a ground clock)</a:t>
                      </a:r>
                      <a:endParaRPr sz="700"/>
                    </a:p>
                  </a:txBody>
                  <a:tcPr marL="88900" marR="88900" marT="88900" marB="88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100"/>
                    </a:p>
                  </a:txBody>
                  <a:tcPr marL="88900" marR="88900" marT="88900" marB="88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100"/>
                    </a:p>
                  </a:txBody>
                  <a:tcPr marL="88900" marR="88900" marT="88900" marB="88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856400">
                <a:tc>
                  <a:txBody>
                    <a:bodyPr/>
                    <a:lstStyle/>
                    <a:p>
                      <a:pPr marL="0" lvl="0" indent="0" algn="l" rtl="0">
                        <a:lnSpc>
                          <a:spcPct val="115000"/>
                        </a:lnSpc>
                        <a:spcBef>
                          <a:spcPts val="0"/>
                        </a:spcBef>
                        <a:spcAft>
                          <a:spcPts val="0"/>
                        </a:spcAft>
                        <a:buNone/>
                      </a:pPr>
                      <a:r>
                        <a:rPr lang="en" sz="800" b="1"/>
                        <a:t>Thermal Fault</a:t>
                      </a:r>
                      <a:endParaRPr sz="800" b="1"/>
                    </a:p>
                  </a:txBody>
                  <a:tcPr marL="88900" marR="88900" marT="88900" marB="88900">
                    <a:lnL w="9525"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23825" cap="flat" cmpd="sng">
                      <a:solidFill>
                        <a:srgbClr val="9E9E9E"/>
                      </a:solidFill>
                      <a:prstDash val="solid"/>
                      <a:round/>
                      <a:headEnd type="none" w="sm" len="sm"/>
                      <a:tailEnd type="none" w="sm" len="sm"/>
                    </a:lnT>
                    <a:lnB w="238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00" b="1"/>
                        <a:t>Name: K_L</a:t>
                      </a:r>
                      <a:endParaRPr sz="700" b="1"/>
                    </a:p>
                    <a:p>
                      <a:pPr marL="0" lvl="0" indent="0" algn="l" rtl="0">
                        <a:lnSpc>
                          <a:spcPct val="115000"/>
                        </a:lnSpc>
                        <a:spcBef>
                          <a:spcPts val="0"/>
                        </a:spcBef>
                        <a:spcAft>
                          <a:spcPts val="0"/>
                        </a:spcAft>
                        <a:buNone/>
                      </a:pPr>
                      <a:r>
                        <a:rPr lang="en" sz="700"/>
                        <a:t>Sensor loss causes NAN values (-999)</a:t>
                      </a:r>
                      <a:endParaRPr sz="700"/>
                    </a:p>
                  </a:txBody>
                  <a:tcPr marL="88900" marR="88900" marT="88900" marB="88900">
                    <a:lnL w="19050"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00" b="1"/>
                        <a:t>Name: K_F</a:t>
                      </a:r>
                      <a:endParaRPr sz="700" b="1"/>
                    </a:p>
                    <a:p>
                      <a:pPr marL="0" lvl="0" indent="0" algn="l" rtl="0">
                        <a:lnSpc>
                          <a:spcPct val="115000"/>
                        </a:lnSpc>
                        <a:spcBef>
                          <a:spcPts val="0"/>
                        </a:spcBef>
                        <a:spcAft>
                          <a:spcPts val="0"/>
                        </a:spcAft>
                        <a:buNone/>
                      </a:pPr>
                      <a:r>
                        <a:rPr lang="en" sz="700"/>
                        <a:t>Sensor failure causes abnormally high/low, or garbage thermal values, or stale values</a:t>
                      </a:r>
                      <a:endParaRPr sz="700"/>
                    </a:p>
                  </a:txBody>
                  <a:tcPr marL="88900" marR="88900" marT="88900" marB="88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00" b="1"/>
                        <a:t>Name: K_C</a:t>
                      </a:r>
                      <a:endParaRPr sz="700" b="1"/>
                    </a:p>
                    <a:p>
                      <a:pPr marL="0" lvl="0" indent="0" algn="l" rtl="0">
                        <a:lnSpc>
                          <a:spcPct val="115000"/>
                        </a:lnSpc>
                        <a:spcBef>
                          <a:spcPts val="0"/>
                        </a:spcBef>
                        <a:spcAft>
                          <a:spcPts val="0"/>
                        </a:spcAft>
                        <a:buNone/>
                      </a:pPr>
                      <a:r>
                        <a:rPr lang="en" sz="700"/>
                        <a:t>Nearby component failure causes abnormally low/abnormally decreasing thermal values, abnormally high/abnormally increasing thermal values</a:t>
                      </a:r>
                      <a:endParaRPr sz="700"/>
                    </a:p>
                  </a:txBody>
                  <a:tcPr marL="88900" marR="88900" marT="88900" marB="88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00" b="1"/>
                        <a:t>Name: K_H</a:t>
                      </a:r>
                      <a:endParaRPr sz="700" b="1"/>
                    </a:p>
                    <a:p>
                      <a:pPr marL="0" lvl="0" indent="0" algn="l" rtl="0">
                        <a:lnSpc>
                          <a:spcPct val="115000"/>
                        </a:lnSpc>
                        <a:spcBef>
                          <a:spcPts val="0"/>
                        </a:spcBef>
                        <a:spcAft>
                          <a:spcPts val="0"/>
                        </a:spcAft>
                        <a:buNone/>
                      </a:pPr>
                      <a:r>
                        <a:rPr lang="en" sz="700"/>
                        <a:t>High temperatures over sensor maximum reading</a:t>
                      </a:r>
                      <a:endParaRPr sz="700"/>
                    </a:p>
                  </a:txBody>
                  <a:tcPr marL="88900" marR="88900" marT="88900" marB="88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565375">
                <a:tc>
                  <a:txBody>
                    <a:bodyPr/>
                    <a:lstStyle/>
                    <a:p>
                      <a:pPr marL="0" lvl="0" indent="0" algn="l" rtl="0">
                        <a:lnSpc>
                          <a:spcPct val="115000"/>
                        </a:lnSpc>
                        <a:spcBef>
                          <a:spcPts val="0"/>
                        </a:spcBef>
                        <a:spcAft>
                          <a:spcPts val="0"/>
                        </a:spcAft>
                        <a:buNone/>
                      </a:pPr>
                      <a:r>
                        <a:rPr lang="en" sz="800" b="1"/>
                        <a:t>Over/undercurrents</a:t>
                      </a:r>
                      <a:endParaRPr sz="800" b="1"/>
                    </a:p>
                  </a:txBody>
                  <a:tcPr marL="88900" marR="88900" marT="88900" marB="88900">
                    <a:lnL w="9525"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238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00" b="1"/>
                        <a:t>Name: I_O</a:t>
                      </a:r>
                      <a:endParaRPr sz="700" b="1"/>
                    </a:p>
                    <a:p>
                      <a:pPr marL="0" lvl="0" indent="0" algn="l" rtl="0">
                        <a:lnSpc>
                          <a:spcPct val="115000"/>
                        </a:lnSpc>
                        <a:spcBef>
                          <a:spcPts val="0"/>
                        </a:spcBef>
                        <a:spcAft>
                          <a:spcPts val="0"/>
                        </a:spcAft>
                        <a:buNone/>
                      </a:pPr>
                      <a:r>
                        <a:rPr lang="en" sz="700"/>
                        <a:t>Mechanical failure overcurrent: high current values</a:t>
                      </a:r>
                      <a:endParaRPr sz="700"/>
                    </a:p>
                  </a:txBody>
                  <a:tcPr marL="88900" marR="88900" marT="88900" marB="88900">
                    <a:lnL w="19050"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700" b="1"/>
                        <a:t>Name: I_U</a:t>
                      </a:r>
                      <a:endParaRPr sz="700" b="1"/>
                    </a:p>
                    <a:p>
                      <a:pPr marL="0" lvl="0" indent="0" algn="l" rtl="0">
                        <a:lnSpc>
                          <a:spcPct val="115000"/>
                        </a:lnSpc>
                        <a:spcBef>
                          <a:spcPts val="0"/>
                        </a:spcBef>
                        <a:spcAft>
                          <a:spcPts val="0"/>
                        </a:spcAft>
                        <a:buNone/>
                      </a:pPr>
                      <a:r>
                        <a:rPr lang="en" sz="700"/>
                        <a:t>Mechanical failure undercurrent: low current values</a:t>
                      </a:r>
                      <a:endParaRPr sz="700"/>
                    </a:p>
                  </a:txBody>
                  <a:tcPr marL="88900" marR="88900" marT="88900" marB="88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100"/>
                    </a:p>
                  </a:txBody>
                  <a:tcPr marL="88900" marR="88900" marT="88900" marB="88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100"/>
                    </a:p>
                  </a:txBody>
                  <a:tcPr marL="88900" marR="88900" marT="88900" marB="88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Mission Data Examples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STPSat-4:</a:t>
            </a:r>
            <a:r>
              <a:rPr lang="en"/>
              <a:t> A power outage resulted in abnormal heating increases and decreases and loss of attitude control</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1" name="Google Shape;91;p18"/>
          <p:cNvPicPr preferRelativeResize="0"/>
          <p:nvPr/>
        </p:nvPicPr>
        <p:blipFill>
          <a:blip r:embed="rId3">
            <a:alphaModFix/>
          </a:blip>
          <a:stretch>
            <a:fillRect/>
          </a:stretch>
        </p:blipFill>
        <p:spPr>
          <a:xfrm>
            <a:off x="1615612" y="1906400"/>
            <a:ext cx="5912774" cy="2934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Mission Data Examples</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Tool:</a:t>
            </a:r>
            <a:r>
              <a:rPr lang="en"/>
              <a:t> similarly models abnormal increases/decreases in temperature, zero values, random high/low values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8" name="Google Shape;98;p19"/>
          <p:cNvPicPr preferRelativeResize="0"/>
          <p:nvPr/>
        </p:nvPicPr>
        <p:blipFill>
          <a:blip r:embed="rId3">
            <a:alphaModFix/>
          </a:blip>
          <a:stretch>
            <a:fillRect/>
          </a:stretch>
        </p:blipFill>
        <p:spPr>
          <a:xfrm>
            <a:off x="1026838" y="2110026"/>
            <a:ext cx="7090324" cy="198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Mission Data Examples</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t>SHARC:</a:t>
            </a:r>
            <a:r>
              <a:rPr lang="en"/>
              <a:t> EPS system reset causes a jump in data values</a:t>
            </a:r>
            <a:endParaRPr/>
          </a:p>
          <a:p>
            <a:pPr marL="0" lvl="0" indent="0" algn="l" rtl="0">
              <a:lnSpc>
                <a:spcPct val="100000"/>
              </a:lnSpc>
              <a:spcBef>
                <a:spcPts val="0"/>
              </a:spcBef>
              <a:spcAft>
                <a:spcPts val="0"/>
              </a:spcAft>
              <a:buNone/>
            </a:pPr>
            <a:r>
              <a:rPr lang="en" b="1"/>
              <a:t>Tool:</a:t>
            </a:r>
            <a:r>
              <a:rPr lang="en"/>
              <a:t> Similarly models system resets, which exhibit abnormal jumps in data values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pic>
        <p:nvPicPr>
          <p:cNvPr id="105" name="Google Shape;105;p20"/>
          <p:cNvPicPr preferRelativeResize="0"/>
          <p:nvPr/>
        </p:nvPicPr>
        <p:blipFill>
          <a:blip r:embed="rId3">
            <a:alphaModFix/>
          </a:blip>
          <a:stretch>
            <a:fillRect/>
          </a:stretch>
        </p:blipFill>
        <p:spPr>
          <a:xfrm>
            <a:off x="932524" y="2094300"/>
            <a:ext cx="7278950" cy="2221225"/>
          </a:xfrm>
          <a:prstGeom prst="rect">
            <a:avLst/>
          </a:prstGeom>
          <a:noFill/>
          <a:ln>
            <a:noFill/>
          </a:ln>
        </p:spPr>
      </p:pic>
      <p:sp>
        <p:nvSpPr>
          <p:cNvPr id="106" name="Google Shape;106;p20"/>
          <p:cNvSpPr txBox="1"/>
          <p:nvPr/>
        </p:nvSpPr>
        <p:spPr>
          <a:xfrm>
            <a:off x="5193700" y="4240250"/>
            <a:ext cx="30777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FF0000"/>
                </a:solidFill>
                <a:latin typeface="Proxima Nova"/>
                <a:ea typeface="Proxima Nova"/>
                <a:cs typeface="Proxima Nova"/>
                <a:sym typeface="Proxima Nova"/>
              </a:rPr>
              <a:t>The jump in panel temperature, which normally increases at a steady rate when in the sun, indicates a system reset.</a:t>
            </a:r>
            <a:endParaRPr sz="1100">
              <a:solidFill>
                <a:srgbClr val="FF0000"/>
              </a:solidFill>
              <a:latin typeface="Proxima Nova"/>
              <a:ea typeface="Proxima Nova"/>
              <a:cs typeface="Proxima Nova"/>
              <a:sym typeface="Proxima Nova"/>
            </a:endParaRPr>
          </a:p>
          <a:p>
            <a:pPr marL="0" lvl="0" indent="0" algn="l" rtl="0">
              <a:spcBef>
                <a:spcPts val="0"/>
              </a:spcBef>
              <a:spcAft>
                <a:spcPts val="0"/>
              </a:spcAft>
              <a:buNone/>
            </a:pPr>
            <a:endParaRPr sz="1100">
              <a:solidFill>
                <a:srgbClr val="FF0000"/>
              </a:solidFill>
              <a:latin typeface="Proxima Nova"/>
              <a:ea typeface="Proxima Nova"/>
              <a:cs typeface="Proxima Nova"/>
              <a:sym typeface="Proxima Nova"/>
            </a:endParaRPr>
          </a:p>
          <a:p>
            <a:pPr marL="0" lvl="0" indent="0" algn="l" rtl="0">
              <a:spcBef>
                <a:spcPts val="0"/>
              </a:spcBef>
              <a:spcAft>
                <a:spcPts val="0"/>
              </a:spcAft>
              <a:buNone/>
            </a:pPr>
            <a:endParaRPr sz="1100">
              <a:solidFill>
                <a:srgbClr val="FF000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Fault Detection and Attribution Algorithmic Strategies</a:t>
            </a:r>
            <a:endParaRPr/>
          </a:p>
        </p:txBody>
      </p:sp>
      <p:sp>
        <p:nvSpPr>
          <p:cNvPr id="112" name="Google Shape;11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2228" b="1"/>
              <a:t>2-step joint fault detection and attribution approach</a:t>
            </a:r>
            <a:endParaRPr sz="2228" b="1"/>
          </a:p>
          <a:p>
            <a:pPr marL="0" lvl="0" indent="0" algn="l" rtl="0">
              <a:spcBef>
                <a:spcPts val="1200"/>
              </a:spcBef>
              <a:spcAft>
                <a:spcPts val="0"/>
              </a:spcAft>
              <a:buNone/>
            </a:pPr>
            <a:r>
              <a:rPr lang="en">
                <a:solidFill>
                  <a:schemeClr val="dk2"/>
                </a:solidFill>
              </a:rPr>
              <a:t>Step 1: Representation learning ensemble</a:t>
            </a:r>
            <a:endParaRPr>
              <a:solidFill>
                <a:schemeClr val="dk2"/>
              </a:solidFill>
            </a:endParaRPr>
          </a:p>
          <a:p>
            <a:pPr marL="914400" lvl="1" indent="-317500" algn="l" rtl="0">
              <a:spcBef>
                <a:spcPts val="1200"/>
              </a:spcBef>
              <a:spcAft>
                <a:spcPts val="0"/>
              </a:spcAft>
              <a:buSzPts val="1400"/>
              <a:buAutoNum type="alphaLcPeriod"/>
            </a:pPr>
            <a:r>
              <a:rPr lang="en"/>
              <a:t>Autoencoder (AE)</a:t>
            </a:r>
            <a:endParaRPr/>
          </a:p>
          <a:p>
            <a:pPr marL="914400" lvl="1" indent="-317500" algn="l" rtl="0">
              <a:spcBef>
                <a:spcPts val="0"/>
              </a:spcBef>
              <a:spcAft>
                <a:spcPts val="0"/>
              </a:spcAft>
              <a:buSzPts val="1400"/>
              <a:buAutoNum type="alphaLcPeriod"/>
            </a:pPr>
            <a:r>
              <a:rPr lang="en"/>
              <a:t>Kalman Filter (KF)</a:t>
            </a:r>
            <a:endParaRPr/>
          </a:p>
          <a:p>
            <a:pPr marL="914400" lvl="1" indent="-317500" algn="l" rtl="0">
              <a:spcBef>
                <a:spcPts val="0"/>
              </a:spcBef>
              <a:spcAft>
                <a:spcPts val="0"/>
              </a:spcAft>
              <a:buSzPts val="1400"/>
              <a:buAutoNum type="alphaLcPeriod"/>
            </a:pPr>
            <a:r>
              <a:rPr lang="en"/>
              <a:t>Gaussian Mixture Model (GMM)</a:t>
            </a:r>
            <a:endParaRPr/>
          </a:p>
          <a:p>
            <a:pPr marL="914400" lvl="1" indent="-317500" algn="l" rtl="0">
              <a:spcBef>
                <a:spcPts val="0"/>
              </a:spcBef>
              <a:spcAft>
                <a:spcPts val="0"/>
              </a:spcAft>
              <a:buSzPts val="1400"/>
              <a:buAutoNum type="alphaLcPeriod"/>
            </a:pPr>
            <a:r>
              <a:rPr lang="en"/>
              <a:t>Long Short Term Memory (LSTM)</a:t>
            </a:r>
            <a:endParaRPr/>
          </a:p>
          <a:p>
            <a:pPr marL="914400" lvl="1" indent="-317500" algn="l" rtl="0">
              <a:spcBef>
                <a:spcPts val="0"/>
              </a:spcBef>
              <a:spcAft>
                <a:spcPts val="0"/>
              </a:spcAft>
              <a:buSzPts val="1400"/>
              <a:buAutoNum type="alphaLcPeriod"/>
            </a:pPr>
            <a:r>
              <a:rPr lang="en"/>
              <a:t>PCMCI Causal Discovery</a:t>
            </a:r>
            <a:endParaRPr/>
          </a:p>
          <a:p>
            <a:pPr marL="0" lvl="0" indent="0" algn="l" rtl="0">
              <a:spcBef>
                <a:spcPts val="1200"/>
              </a:spcBef>
              <a:spcAft>
                <a:spcPts val="0"/>
              </a:spcAft>
              <a:buNone/>
            </a:pPr>
            <a:r>
              <a:rPr lang="en">
                <a:solidFill>
                  <a:schemeClr val="dk2"/>
                </a:solidFill>
              </a:rPr>
              <a:t>Step 2: Decision tree classifier</a:t>
            </a:r>
            <a:endParaRPr>
              <a:solidFill>
                <a:schemeClr val="dk2"/>
              </a:solidFill>
            </a:endParaRPr>
          </a:p>
          <a:p>
            <a:pPr marL="914400" lvl="1" indent="-317500" algn="l" rtl="0">
              <a:spcBef>
                <a:spcPts val="1200"/>
              </a:spcBef>
              <a:spcAft>
                <a:spcPts val="0"/>
              </a:spcAft>
              <a:buSzPts val="1400"/>
              <a:buAutoNum type="alphaLcPeriod"/>
            </a:pPr>
            <a:r>
              <a:rPr lang="en"/>
              <a:t>Gradient Boosted Decision Tree (XGBoost)</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2098</Words>
  <Application>Microsoft Macintosh PowerPoint</Application>
  <PresentationFormat>On-screen Show (16:9)</PresentationFormat>
  <Paragraphs>311</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Proxima Nova</vt:lpstr>
      <vt:lpstr>Calibri</vt:lpstr>
      <vt:lpstr>Spearmint</vt:lpstr>
      <vt:lpstr>Satellite Onboard Fault Attribution and Response (SOFAR)</vt:lpstr>
      <vt:lpstr>Motivation</vt:lpstr>
      <vt:lpstr>PowerPoint Presentation</vt:lpstr>
      <vt:lpstr>Telemetry Simulation Tool</vt:lpstr>
      <vt:lpstr>Telemetry Simulation Tool</vt:lpstr>
      <vt:lpstr>Mission Data Examples</vt:lpstr>
      <vt:lpstr>Mission Data Examples</vt:lpstr>
      <vt:lpstr>Mission Data Examples</vt:lpstr>
      <vt:lpstr>Fault Detection and Attribution Algorithmic Strategies</vt:lpstr>
      <vt:lpstr>Algorithmic Approach Overview</vt:lpstr>
      <vt:lpstr>Solution Framework within Satellite System </vt:lpstr>
      <vt:lpstr>Algorithmic Approach Overview</vt:lpstr>
      <vt:lpstr>Representation Learners: Autoencoder</vt:lpstr>
      <vt:lpstr>Representation Learners: Kalman Filter</vt:lpstr>
      <vt:lpstr>Representation Learners: Gaussian Mixture Model</vt:lpstr>
      <vt:lpstr>Representation Learners: Long Short Term Memory</vt:lpstr>
      <vt:lpstr>Representation Learners: PCMCI Causal Discovery</vt:lpstr>
      <vt:lpstr>Algorithmic Approach Overview</vt:lpstr>
      <vt:lpstr>Classifier: XGBoost</vt:lpstr>
      <vt:lpstr>Training Data</vt:lpstr>
      <vt:lpstr>Results: Examining XGBoost Model</vt:lpstr>
      <vt:lpstr>Evaluation Metrics</vt:lpstr>
      <vt:lpstr>Overall Performance</vt:lpstr>
      <vt:lpstr>Per-Fault Performance</vt:lpstr>
      <vt:lpstr>Per-Fault Error Rates</vt:lpstr>
      <vt:lpstr>Computing Performance Benchmark Tests</vt:lpstr>
      <vt:lpstr>Key Contributions</vt:lpstr>
      <vt:lpstr>Limitations and 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Onboard Fault Attribution and Response (SOFAR)</dc:title>
  <cp:lastModifiedBy>Madeline L Anderson</cp:lastModifiedBy>
  <cp:revision>1</cp:revision>
  <dcterms:modified xsi:type="dcterms:W3CDTF">2023-11-13T15:03:39Z</dcterms:modified>
</cp:coreProperties>
</file>