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D4C60-3C2E-4260-9711-A3C23E8ECB31}" v="365" dt="2022-02-21T02:03:1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eline Macmillan" userId="d3c11cb6c53a64f6" providerId="LiveId" clId="{93FD4C60-3C2E-4260-9711-A3C23E8ECB31}"/>
    <pc:docChg chg="custSel addSld modSld">
      <pc:chgData name="Madeline Macmillan" userId="d3c11cb6c53a64f6" providerId="LiveId" clId="{93FD4C60-3C2E-4260-9711-A3C23E8ECB31}" dt="2022-02-21T02:13:13.320" v="2324" actId="27636"/>
      <pc:docMkLst>
        <pc:docMk/>
      </pc:docMkLst>
      <pc:sldChg chg="modSp mod">
        <pc:chgData name="Madeline Macmillan" userId="d3c11cb6c53a64f6" providerId="LiveId" clId="{93FD4C60-3C2E-4260-9711-A3C23E8ECB31}" dt="2022-02-20T23:34:52.752" v="5" actId="20577"/>
        <pc:sldMkLst>
          <pc:docMk/>
          <pc:sldMk cId="3725040732" sldId="256"/>
        </pc:sldMkLst>
        <pc:spChg chg="mod">
          <ac:chgData name="Madeline Macmillan" userId="d3c11cb6c53a64f6" providerId="LiveId" clId="{93FD4C60-3C2E-4260-9711-A3C23E8ECB31}" dt="2022-02-20T23:34:52.752" v="5" actId="20577"/>
          <ac:spMkLst>
            <pc:docMk/>
            <pc:sldMk cId="3725040732" sldId="256"/>
            <ac:spMk id="3" creationId="{4BE4FAFA-85C2-4198-B6CE-59FE24DA26F9}"/>
          </ac:spMkLst>
        </pc:spChg>
      </pc:sldChg>
      <pc:sldChg chg="modSp mod">
        <pc:chgData name="Madeline Macmillan" userId="d3c11cb6c53a64f6" providerId="LiveId" clId="{93FD4C60-3C2E-4260-9711-A3C23E8ECB31}" dt="2022-02-21T00:09:26.772" v="433" actId="20577"/>
        <pc:sldMkLst>
          <pc:docMk/>
          <pc:sldMk cId="2416244497" sldId="257"/>
        </pc:sldMkLst>
        <pc:spChg chg="mod">
          <ac:chgData name="Madeline Macmillan" userId="d3c11cb6c53a64f6" providerId="LiveId" clId="{93FD4C60-3C2E-4260-9711-A3C23E8ECB31}" dt="2022-02-21T00:09:26.772" v="433" actId="20577"/>
          <ac:spMkLst>
            <pc:docMk/>
            <pc:sldMk cId="2416244497" sldId="257"/>
            <ac:spMk id="3" creationId="{F689E2AA-DB4F-41E1-B915-3B72710B833D}"/>
          </ac:spMkLst>
        </pc:spChg>
      </pc:sldChg>
      <pc:sldChg chg="modSp mod">
        <pc:chgData name="Madeline Macmillan" userId="d3c11cb6c53a64f6" providerId="LiveId" clId="{93FD4C60-3C2E-4260-9711-A3C23E8ECB31}" dt="2022-02-21T01:57:25.781" v="939" actId="21"/>
        <pc:sldMkLst>
          <pc:docMk/>
          <pc:sldMk cId="2698337441" sldId="258"/>
        </pc:sldMkLst>
        <pc:spChg chg="mod">
          <ac:chgData name="Madeline Macmillan" userId="d3c11cb6c53a64f6" providerId="LiveId" clId="{93FD4C60-3C2E-4260-9711-A3C23E8ECB31}" dt="2022-02-21T00:02:33.570" v="99" actId="20577"/>
          <ac:spMkLst>
            <pc:docMk/>
            <pc:sldMk cId="2698337441" sldId="258"/>
            <ac:spMk id="2" creationId="{E657DDFD-BCFB-4869-BF68-99552F3B7808}"/>
          </ac:spMkLst>
        </pc:spChg>
        <pc:spChg chg="mod">
          <ac:chgData name="Madeline Macmillan" userId="d3c11cb6c53a64f6" providerId="LiveId" clId="{93FD4C60-3C2E-4260-9711-A3C23E8ECB31}" dt="2022-02-21T01:57:25.781" v="939" actId="21"/>
          <ac:spMkLst>
            <pc:docMk/>
            <pc:sldMk cId="2698337441" sldId="258"/>
            <ac:spMk id="3" creationId="{BD112A96-506E-4E05-8DC1-52378C8E166A}"/>
          </ac:spMkLst>
        </pc:spChg>
      </pc:sldChg>
      <pc:sldChg chg="modSp new mod">
        <pc:chgData name="Madeline Macmillan" userId="d3c11cb6c53a64f6" providerId="LiveId" clId="{93FD4C60-3C2E-4260-9711-A3C23E8ECB31}" dt="2022-02-21T01:47:18.458" v="818" actId="20577"/>
        <pc:sldMkLst>
          <pc:docMk/>
          <pc:sldMk cId="2309941048" sldId="259"/>
        </pc:sldMkLst>
        <pc:spChg chg="mod">
          <ac:chgData name="Madeline Macmillan" userId="d3c11cb6c53a64f6" providerId="LiveId" clId="{93FD4C60-3C2E-4260-9711-A3C23E8ECB31}" dt="2022-02-21T00:02:44.705" v="138" actId="20577"/>
          <ac:spMkLst>
            <pc:docMk/>
            <pc:sldMk cId="2309941048" sldId="259"/>
            <ac:spMk id="2" creationId="{5253A25C-188E-4FD6-997C-E1E2C50452C6}"/>
          </ac:spMkLst>
        </pc:spChg>
        <pc:spChg chg="mod">
          <ac:chgData name="Madeline Macmillan" userId="d3c11cb6c53a64f6" providerId="LiveId" clId="{93FD4C60-3C2E-4260-9711-A3C23E8ECB31}" dt="2022-02-21T01:47:18.458" v="818" actId="20577"/>
          <ac:spMkLst>
            <pc:docMk/>
            <pc:sldMk cId="2309941048" sldId="259"/>
            <ac:spMk id="3" creationId="{88407A9B-901E-44A9-8EEA-19F2C5A3C1BC}"/>
          </ac:spMkLst>
        </pc:spChg>
      </pc:sldChg>
      <pc:sldChg chg="addSp delSp modSp new mod setBg">
        <pc:chgData name="Madeline Macmillan" userId="d3c11cb6c53a64f6" providerId="LiveId" clId="{93FD4C60-3C2E-4260-9711-A3C23E8ECB31}" dt="2022-02-21T01:17:49.023" v="664" actId="403"/>
        <pc:sldMkLst>
          <pc:docMk/>
          <pc:sldMk cId="2111701670" sldId="260"/>
        </pc:sldMkLst>
        <pc:spChg chg="mod">
          <ac:chgData name="Madeline Macmillan" userId="d3c11cb6c53a64f6" providerId="LiveId" clId="{93FD4C60-3C2E-4260-9711-A3C23E8ECB31}" dt="2022-02-21T01:17:30.439" v="640" actId="26606"/>
          <ac:spMkLst>
            <pc:docMk/>
            <pc:sldMk cId="2111701670" sldId="260"/>
            <ac:spMk id="2" creationId="{AC8BD3F3-5F53-4A8B-99BC-E25848424A9B}"/>
          </ac:spMkLst>
        </pc:spChg>
        <pc:spChg chg="del">
          <ac:chgData name="Madeline Macmillan" userId="d3c11cb6c53a64f6" providerId="LiveId" clId="{93FD4C60-3C2E-4260-9711-A3C23E8ECB31}" dt="2022-02-21T01:17:27.288" v="639"/>
          <ac:spMkLst>
            <pc:docMk/>
            <pc:sldMk cId="2111701670" sldId="260"/>
            <ac:spMk id="3" creationId="{2109AAFA-4135-4FF3-95CF-AEB705DBD20A}"/>
          </ac:spMkLst>
        </pc:spChg>
        <pc:spChg chg="add">
          <ac:chgData name="Madeline Macmillan" userId="d3c11cb6c53a64f6" providerId="LiveId" clId="{93FD4C60-3C2E-4260-9711-A3C23E8ECB31}" dt="2022-02-21T01:17:30.439" v="640" actId="26606"/>
          <ac:spMkLst>
            <pc:docMk/>
            <pc:sldMk cId="2111701670" sldId="260"/>
            <ac:spMk id="73" creationId="{1A95671B-3CC6-4792-9114-B74FAEA224E6}"/>
          </ac:spMkLst>
        </pc:spChg>
        <pc:spChg chg="add mod">
          <ac:chgData name="Madeline Macmillan" userId="d3c11cb6c53a64f6" providerId="LiveId" clId="{93FD4C60-3C2E-4260-9711-A3C23E8ECB31}" dt="2022-02-21T01:17:49.023" v="664" actId="403"/>
          <ac:spMkLst>
            <pc:docMk/>
            <pc:sldMk cId="2111701670" sldId="260"/>
            <ac:spMk id="1030" creationId="{1B75C9E2-FD7B-4B68-9959-A67C87863512}"/>
          </ac:spMkLst>
        </pc:spChg>
        <pc:picChg chg="add mod">
          <ac:chgData name="Madeline Macmillan" userId="d3c11cb6c53a64f6" providerId="LiveId" clId="{93FD4C60-3C2E-4260-9711-A3C23E8ECB31}" dt="2022-02-21T01:17:31.991" v="642" actId="962"/>
          <ac:picMkLst>
            <pc:docMk/>
            <pc:sldMk cId="2111701670" sldId="260"/>
            <ac:picMk id="1026" creationId="{9BCD7E1F-ECFF-4CA3-8471-3A9BB54D6740}"/>
          </ac:picMkLst>
        </pc:picChg>
      </pc:sldChg>
      <pc:sldChg chg="modSp new mod">
        <pc:chgData name="Madeline Macmillan" userId="d3c11cb6c53a64f6" providerId="LiveId" clId="{93FD4C60-3C2E-4260-9711-A3C23E8ECB31}" dt="2022-02-21T02:13:13.320" v="2324" actId="27636"/>
        <pc:sldMkLst>
          <pc:docMk/>
          <pc:sldMk cId="1379775412" sldId="261"/>
        </pc:sldMkLst>
        <pc:spChg chg="mod">
          <ac:chgData name="Madeline Macmillan" userId="d3c11cb6c53a64f6" providerId="LiveId" clId="{93FD4C60-3C2E-4260-9711-A3C23E8ECB31}" dt="2022-02-21T02:12:11.218" v="2164" actId="20577"/>
          <ac:spMkLst>
            <pc:docMk/>
            <pc:sldMk cId="1379775412" sldId="261"/>
            <ac:spMk id="2" creationId="{D334E57E-F368-47C0-A57C-AD66922404FD}"/>
          </ac:spMkLst>
        </pc:spChg>
        <pc:spChg chg="mod">
          <ac:chgData name="Madeline Macmillan" userId="d3c11cb6c53a64f6" providerId="LiveId" clId="{93FD4C60-3C2E-4260-9711-A3C23E8ECB31}" dt="2022-02-21T02:13:13.320" v="2324" actId="27636"/>
          <ac:spMkLst>
            <pc:docMk/>
            <pc:sldMk cId="1379775412" sldId="261"/>
            <ac:spMk id="3" creationId="{754033B7-CA11-4CD3-8EF8-A02FB80DF1AA}"/>
          </ac:spMkLst>
        </pc:spChg>
      </pc:sldChg>
      <pc:sldChg chg="modSp new mod">
        <pc:chgData name="Madeline Macmillan" userId="d3c11cb6c53a64f6" providerId="LiveId" clId="{93FD4C60-3C2E-4260-9711-A3C23E8ECB31}" dt="2022-02-21T02:03:14.969" v="1546" actId="20577"/>
        <pc:sldMkLst>
          <pc:docMk/>
          <pc:sldMk cId="2553753028" sldId="262"/>
        </pc:sldMkLst>
        <pc:spChg chg="mod">
          <ac:chgData name="Madeline Macmillan" userId="d3c11cb6c53a64f6" providerId="LiveId" clId="{93FD4C60-3C2E-4260-9711-A3C23E8ECB31}" dt="2022-02-21T01:57:49.471" v="996" actId="20577"/>
          <ac:spMkLst>
            <pc:docMk/>
            <pc:sldMk cId="2553753028" sldId="262"/>
            <ac:spMk id="2" creationId="{D53AF1C0-A0B6-4CAE-8F4A-9989EF1039C9}"/>
          </ac:spMkLst>
        </pc:spChg>
        <pc:spChg chg="mod">
          <ac:chgData name="Madeline Macmillan" userId="d3c11cb6c53a64f6" providerId="LiveId" clId="{93FD4C60-3C2E-4260-9711-A3C23E8ECB31}" dt="2022-02-21T02:03:14.969" v="1546" actId="20577"/>
          <ac:spMkLst>
            <pc:docMk/>
            <pc:sldMk cId="2553753028" sldId="262"/>
            <ac:spMk id="3" creationId="{8E9F0DEF-B985-458C-B0FE-4D0DD8DF7CDF}"/>
          </ac:spMkLst>
        </pc:spChg>
      </pc:sldChg>
      <pc:sldChg chg="modSp new mod">
        <pc:chgData name="Madeline Macmillan" userId="d3c11cb6c53a64f6" providerId="LiveId" clId="{93FD4C60-3C2E-4260-9711-A3C23E8ECB31}" dt="2022-02-21T02:11:15.788" v="1963" actId="20577"/>
        <pc:sldMkLst>
          <pc:docMk/>
          <pc:sldMk cId="4252994944" sldId="263"/>
        </pc:sldMkLst>
        <pc:spChg chg="mod">
          <ac:chgData name="Madeline Macmillan" userId="d3c11cb6c53a64f6" providerId="LiveId" clId="{93FD4C60-3C2E-4260-9711-A3C23E8ECB31}" dt="2022-02-21T02:10:08.979" v="1951" actId="20577"/>
          <ac:spMkLst>
            <pc:docMk/>
            <pc:sldMk cId="4252994944" sldId="263"/>
            <ac:spMk id="2" creationId="{8B2A59E3-44E6-4B81-8F45-918801B3BF44}"/>
          </ac:spMkLst>
        </pc:spChg>
        <pc:spChg chg="mod">
          <ac:chgData name="Madeline Macmillan" userId="d3c11cb6c53a64f6" providerId="LiveId" clId="{93FD4C60-3C2E-4260-9711-A3C23E8ECB31}" dt="2022-02-21T02:11:15.788" v="1963" actId="20577"/>
          <ac:spMkLst>
            <pc:docMk/>
            <pc:sldMk cId="4252994944" sldId="263"/>
            <ac:spMk id="3" creationId="{E20612BC-8D5A-496D-A8F2-48E6AA3AE2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0ED6-778F-4DA7-9EB9-94884A4A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6009B-3831-4A51-BB40-0CAAFD6D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661A-7C53-4DDA-B65F-21DC82E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0090-70E0-43F3-98BA-610093D6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7E28-67D6-4732-833E-3B5499F8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3D6D-53A4-476E-9365-5D908895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CDCB1-46E2-44A0-B541-9FDE3F53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9B46-28B2-4017-BC6E-4EB96B20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2EC4-BD55-42EB-9304-FD7F8EC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8A22-D06A-4B1B-9E5C-48202872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AACBD-CA41-42C0-8093-5F1BBE1B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75E6F-E52E-413F-A6A7-7817AECE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5704-0225-42D7-9121-4471C87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60A1-EE50-4798-8EEF-3FE4997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4D31-F12D-491D-B7B1-3C430ED9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D769-C348-4F47-8E0E-2D5F1741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B956-F4EF-4BD4-B9AA-FA3D3C03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7B72-7FE2-46C7-ABA1-C15BD8B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0953-949C-4AA3-BFE4-5E3D9C5C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2218-848D-49A4-B90A-DDFC2B4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D018-DB6D-4063-AA77-A8E3D96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CE7C-5F2E-46D8-8642-ACDC66D2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7CDB-6CF7-4F40-8EE3-EA26075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F916-8F7F-43DA-9CB9-8A5DBBDE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85CF-ACFA-49F3-91D4-08137DC5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558-DF6A-4DC3-96FE-480643EA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24C6-81A9-4846-95AD-75A4D69E5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37CAA-9888-4B4E-9DA8-4BC11ADD3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9C47-A95E-4A05-ABD2-705F6203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F7CD2-1B06-4852-8504-A225024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B465-55AC-43B6-86D9-65C29687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53E4-1B7B-4B87-B7E6-DF157B4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A563-3E3C-4A24-A0EF-165F9FBA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A58C3-AAC6-4AAC-AEAD-D5D318FAB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324E4-6A66-4ADB-80ED-547DB1B4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93377-0807-42E2-A3D2-9CD1577FD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7812B-6CA1-42A7-A434-495521BB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41FA4-FEDE-4F8F-8FA2-308E4E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E8E2E-FB7E-44A4-A84D-81710E1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1FEE-8A40-4DF0-830F-2AE9D476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5F017-848B-4BFC-A2A4-71A93224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4D8C8-5EE4-40CE-BA52-E0556E65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682AD-259D-4437-AE33-E35DC91B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08DFA-03EF-4961-8DD4-B0292937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68C16-A527-4CB9-92C2-FC93B9F7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FF57-FF2A-4A15-8B68-D759A766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13D8-9C5E-44EB-82F0-5E9C1E10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5835-18B8-4380-824C-8F80F04F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B853-C0E5-46C4-B7AE-03B44206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3B81-FD97-436F-ADC9-FF331AE3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94FEA-6A0E-4D7A-AF6B-F274DB12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167BB-98F8-427D-825E-78CF56E4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99E1-6325-4B74-9495-1FA83BC8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F767C-7A77-4490-940C-E7AD24C79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E55B-470F-49D4-A619-11CD8C46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3AAC-9752-4867-B99E-24FBFFB5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B7C08-E0A9-4C4B-993B-9DA9BBFF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A6A7-8BD0-4AEF-8E6C-9DA9D0E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3984F-921C-4BFC-89A7-0E1C9B5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A641-528F-47F2-8545-1A799E8A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742C-1ADF-4EC1-AB25-5022DDED8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63F9-FE5C-461D-B5E4-8083C550648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68D5-5AD4-4A7D-9352-020A9FF9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CF77-C9AA-4FCD-B6A4-88BC2F95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96B5-19EB-4810-9CB1-96A255FDC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 vs.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4FAFA-85C2-4198-B6CE-59FE24DA2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28FB-ED2B-42BD-B162-B3B7CE02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 of PRIM and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E2AA-DB4F-41E1-B915-3B72710B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ranges of input space that develop certain output spaces</a:t>
            </a:r>
          </a:p>
          <a:p>
            <a:pPr lvl="1"/>
            <a:r>
              <a:rPr lang="en-US" dirty="0"/>
              <a:t>Input: X</a:t>
            </a:r>
          </a:p>
          <a:p>
            <a:pPr lvl="1"/>
            <a:r>
              <a:rPr lang="en-US" dirty="0"/>
              <a:t>Function: f(Y|X)</a:t>
            </a:r>
          </a:p>
          <a:p>
            <a:pPr lvl="1"/>
            <a:r>
              <a:rPr lang="en-US" dirty="0"/>
              <a:t>Output: Y</a:t>
            </a:r>
          </a:p>
          <a:p>
            <a:r>
              <a:rPr lang="en-US" dirty="0"/>
              <a:t>Subgroup discovery algorithm</a:t>
            </a:r>
          </a:p>
          <a:p>
            <a:r>
              <a:rPr lang="en-US" dirty="0"/>
              <a:t>Example: probability of survival based on patient and treatment</a:t>
            </a:r>
          </a:p>
          <a:p>
            <a:pPr lvl="1"/>
            <a:r>
              <a:rPr lang="en-US" dirty="0"/>
              <a:t>PRIM and CART would highlight multiple ideal pathways with a range of desired survival probabilities</a:t>
            </a:r>
          </a:p>
          <a:p>
            <a:pPr lvl="1"/>
            <a:r>
              <a:rPr lang="en-US" dirty="0"/>
              <a:t>This is instead of just ONE treatment plan</a:t>
            </a:r>
          </a:p>
          <a:p>
            <a:pPr lvl="1"/>
            <a:r>
              <a:rPr lang="en-US" dirty="0"/>
              <a:t>Ideal for identifying subgroups of patients that respond or don’t respond to certain treatments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DDFD-BCFB-4869-BF68-99552F3B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PRIM: Patient Rule Induction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2A96-506E-4E05-8DC1-52378C8E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Identify a box (B) in input space that results in the mean of the output variable being larger than that of the population</a:t>
            </a:r>
          </a:p>
          <a:p>
            <a:r>
              <a:rPr lang="en-US" dirty="0"/>
              <a:t>Iteratively discards “unpromising regions” based on all data</a:t>
            </a:r>
          </a:p>
          <a:p>
            <a:r>
              <a:rPr lang="en-US" dirty="0"/>
              <a:t>Gradually “zooms in” to regions with y values of interest</a:t>
            </a:r>
          </a:p>
          <a:p>
            <a:r>
              <a:rPr lang="en-US" dirty="0"/>
              <a:t>When assessing B, each variable is considered in isolation</a:t>
            </a:r>
          </a:p>
          <a:p>
            <a:r>
              <a:rPr lang="en-US" dirty="0"/>
              <a:t>Removes observations until a user-specified minimum, ideally ending in a high support and high mean subgroup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A25C-188E-4FD6-997C-E1E2C504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CART: Classification and 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7A9B-901E-44A9-8EEA-19F2C5A3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Identify a set of partitions in input space that results in the mean of the output variable being at least twice than that of the population</a:t>
            </a:r>
          </a:p>
          <a:p>
            <a:r>
              <a:rPr lang="en-US" dirty="0"/>
              <a:t>Does not regard the minimum size of resulting groups</a:t>
            </a:r>
          </a:p>
          <a:p>
            <a:r>
              <a:rPr lang="en-US" dirty="0"/>
              <a:t>Requires less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3099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BD3F3-5F53-4A8B-99BC-E2584842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Visualization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B75C9E2-FD7B-4B68-9959-A67C8786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PRIM vs. CART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9BCD7E1F-ECFF-4CA3-8471-3A9BB54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4" y="2422605"/>
            <a:ext cx="10515595" cy="38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0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F1C0-A0B6-4CAE-8F4A-9989EF10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F0DEF-B985-458C-B0FE-4D0DD8DF7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Coverage ratio: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CART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CR&gt;1 better performance for PRIM, where the coverage is equivalent to the sum of the difference of the B and global means for all subgroups multiplied by the subgroup support</a:t>
                </a:r>
              </a:p>
              <a:p>
                <a:r>
                  <a:rPr lang="en-US" dirty="0"/>
                  <a:t>Relative odds ratio: meaningful for binary outcomes, focuses on the target mean, ROR&gt;1 means better performance for PRIM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F0DEF-B985-458C-B0FE-4D0DD8DF7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5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57E-F368-47C0-A57C-AD66922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33B7-CA11-4CD3-8EF8-A02FB80D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an example, when seeking the single best subgroup, PRIM failed to find a large subgroup with ordinal variables and CART had superior performance based on the metrics of success</a:t>
            </a:r>
          </a:p>
          <a:p>
            <a:r>
              <a:rPr lang="en-US" dirty="0"/>
              <a:t>Another paper found that PRIM can be superior in complex situations (few observations, multiple subgroups) and is </a:t>
            </a:r>
            <a:r>
              <a:rPr lang="en-US"/>
              <a:t>more flexible </a:t>
            </a:r>
          </a:p>
          <a:p>
            <a:r>
              <a:rPr lang="en-US"/>
              <a:t>If </a:t>
            </a:r>
            <a:r>
              <a:rPr lang="en-US" dirty="0"/>
              <a:t>using PRIM:</a:t>
            </a:r>
          </a:p>
          <a:p>
            <a:pPr lvl="1"/>
            <a:r>
              <a:rPr lang="en-US" dirty="0"/>
              <a:t>Make accommodations for ordinal variables</a:t>
            </a:r>
          </a:p>
          <a:p>
            <a:pPr lvl="1"/>
            <a:r>
              <a:rPr lang="en-US" dirty="0"/>
              <a:t>Improve trade-off between number of peeled observations and the subsequent increase in quality of the subgroup</a:t>
            </a:r>
          </a:p>
          <a:p>
            <a:pPr lvl="1"/>
            <a:r>
              <a:rPr lang="en-US" dirty="0"/>
              <a:t>Extend search for alternatives with a beam search</a:t>
            </a:r>
          </a:p>
          <a:p>
            <a:pPr lvl="1"/>
            <a:r>
              <a:rPr lang="en-US" dirty="0"/>
              <a:t>F-PRIM?</a:t>
            </a:r>
          </a:p>
          <a:p>
            <a:pPr lvl="1"/>
            <a:r>
              <a:rPr lang="en-US" dirty="0"/>
              <a:t>All additional steps do increase the complexity of search process and algorithm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59E3-44E6-4B81-8F45-918801B3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12BC-8D5A-496D-A8F2-48E6AA3A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A. Abu-Hanna,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Nannings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Dongelmans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“PRIM versus CART in subgroup discovery: When patience is harmful,”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Biomedical Informatics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43, no. 5, pp. 701–708, Oct. 2010,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10.1016/j.jbi.2010.05.009.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	A. Ott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Hapfelmeier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“Nonparametric Subgroup Identification by PRIM and CART: A Simulation and Application Study,”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 and Mathematical Methods in Medicine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2017, p. e5271091, May 2017,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10.1155/2017/5271091.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9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502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PRIM vs. CART</vt:lpstr>
      <vt:lpstr>Primary objective of PRIM and CART</vt:lpstr>
      <vt:lpstr>PRIM: Patient Rule Induction Method</vt:lpstr>
      <vt:lpstr>CART: Classification and Regression Trees</vt:lpstr>
      <vt:lpstr>Visualization</vt:lpstr>
      <vt:lpstr>Metrics of Success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 vs. CART</dc:title>
  <dc:creator>Madeline Macmillan</dc:creator>
  <cp:lastModifiedBy>Madeline Macmillan</cp:lastModifiedBy>
  <cp:revision>1</cp:revision>
  <dcterms:created xsi:type="dcterms:W3CDTF">2022-02-19T18:32:48Z</dcterms:created>
  <dcterms:modified xsi:type="dcterms:W3CDTF">2022-02-21T02:13:14Z</dcterms:modified>
</cp:coreProperties>
</file>