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62" r:id="rId2"/>
    <p:sldId id="1994" r:id="rId3"/>
    <p:sldId id="293" r:id="rId4"/>
    <p:sldId id="1995" r:id="rId5"/>
    <p:sldId id="1996" r:id="rId6"/>
    <p:sldId id="1998" r:id="rId7"/>
    <p:sldId id="1997" r:id="rId8"/>
    <p:sldId id="2009" r:id="rId9"/>
    <p:sldId id="2000" r:id="rId10"/>
    <p:sldId id="2011" r:id="rId11"/>
    <p:sldId id="2026" r:id="rId12"/>
    <p:sldId id="2024" r:id="rId13"/>
    <p:sldId id="2027" r:id="rId14"/>
    <p:sldId id="2013" r:id="rId15"/>
    <p:sldId id="2001" r:id="rId16"/>
    <p:sldId id="284" r:id="rId17"/>
    <p:sldId id="278" r:id="rId18"/>
    <p:sldId id="287" r:id="rId19"/>
    <p:sldId id="294" r:id="rId20"/>
    <p:sldId id="290" r:id="rId21"/>
    <p:sldId id="279" r:id="rId22"/>
    <p:sldId id="280" r:id="rId23"/>
    <p:sldId id="289" r:id="rId24"/>
    <p:sldId id="291" r:id="rId25"/>
    <p:sldId id="283" r:id="rId26"/>
    <p:sldId id="281" r:id="rId27"/>
    <p:sldId id="2002" r:id="rId28"/>
    <p:sldId id="2016" r:id="rId29"/>
    <p:sldId id="663" r:id="rId30"/>
    <p:sldId id="2020" r:id="rId31"/>
    <p:sldId id="2021" r:id="rId32"/>
    <p:sldId id="295" r:id="rId33"/>
    <p:sldId id="2003" r:id="rId34"/>
    <p:sldId id="2015" r:id="rId35"/>
    <p:sldId id="2004" r:id="rId36"/>
    <p:sldId id="2018" r:id="rId37"/>
    <p:sldId id="2022" r:id="rId38"/>
    <p:sldId id="303" r:id="rId39"/>
    <p:sldId id="304" r:id="rId40"/>
    <p:sldId id="305" r:id="rId41"/>
    <p:sldId id="306" r:id="rId42"/>
    <p:sldId id="309" r:id="rId43"/>
    <p:sldId id="2007" r:id="rId44"/>
    <p:sldId id="2008" r:id="rId45"/>
    <p:sldId id="2010" r:id="rId46"/>
    <p:sldId id="26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on, Kate" initials="AK" lastIdx="4" clrIdx="0">
    <p:extLst>
      <p:ext uri="{19B8F6BF-5375-455C-9EA6-DF929625EA0E}">
        <p15:presenceInfo xmlns:p15="http://schemas.microsoft.com/office/powerpoint/2012/main" userId="S::kanderso2@nrel.gov::3771ba31-de33-4332-b53e-3a675bc26b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4B3"/>
    <a:srgbClr val="8B8D8E"/>
    <a:srgbClr val="CED5DD"/>
    <a:srgbClr val="21314D"/>
    <a:srgbClr val="263F6A"/>
    <a:srgbClr val="DD5F36"/>
    <a:srgbClr val="D2492A"/>
    <a:srgbClr val="92A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9"/>
    <p:restoredTop sz="63023" autoAdjust="0"/>
  </p:normalViewPr>
  <p:slideViewPr>
    <p:cSldViewPr snapToGrid="0" snapToObjects="1">
      <p:cViewPr varScale="1">
        <p:scale>
          <a:sx n="68" d="100"/>
          <a:sy n="68" d="100"/>
        </p:scale>
        <p:origin x="2550" y="60"/>
      </p:cViewPr>
      <p:guideLst/>
    </p:cSldViewPr>
  </p:slideViewPr>
  <p:notesTextViewPr>
    <p:cViewPr>
      <p:scale>
        <a:sx n="3" d="2"/>
        <a:sy n="3" d="2"/>
      </p:scale>
      <p:origin x="0" y="-732"/>
    </p:cViewPr>
  </p:notesText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nderso2\Documents\Personal\School\MEGN688\Research%20project\Graph%20for%20pap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1"/>
          <c:tx>
            <c:strRef>
              <c:f>Sheet1!$D$41</c:f>
              <c:strCache>
                <c:ptCount val="1"/>
                <c:pt idx="0">
                  <c:v>PV</c:v>
                </c:pt>
              </c:strCache>
            </c:strRef>
          </c:tx>
          <c:spPr>
            <a:solidFill>
              <a:schemeClr val="accent2"/>
            </a:solidFill>
            <a:ln>
              <a:noFill/>
            </a:ln>
            <a:effectLst/>
          </c:spPr>
          <c:invertIfNegative val="0"/>
          <c:cat>
            <c:strRef>
              <c:f>Sheet1!$K$42:$K$51</c:f>
              <c:strCache>
                <c:ptCount val="8"/>
                <c:pt idx="0">
                  <c:v>Optimal</c:v>
                </c:pt>
                <c:pt idx="1">
                  <c:v>3.2</c:v>
                </c:pt>
                <c:pt idx="2">
                  <c:v>3.3</c:v>
                </c:pt>
                <c:pt idx="3">
                  <c:v>3.1</c:v>
                </c:pt>
                <c:pt idx="4">
                  <c:v>2.1</c:v>
                </c:pt>
                <c:pt idx="5">
                  <c:v>1.2</c:v>
                </c:pt>
                <c:pt idx="6">
                  <c:v>2.2</c:v>
                </c:pt>
                <c:pt idx="7">
                  <c:v>1.1</c:v>
                </c:pt>
              </c:strCache>
            </c:strRef>
          </c:cat>
          <c:val>
            <c:numRef>
              <c:f>Sheet1!$D$42:$D$51</c:f>
              <c:numCache>
                <c:formatCode>General</c:formatCode>
                <c:ptCount val="8"/>
                <c:pt idx="0">
                  <c:v>62.55</c:v>
                </c:pt>
                <c:pt idx="1">
                  <c:v>46.92</c:v>
                </c:pt>
                <c:pt idx="2">
                  <c:v>80.7</c:v>
                </c:pt>
                <c:pt idx="3">
                  <c:v>93.83</c:v>
                </c:pt>
                <c:pt idx="4">
                  <c:v>105.7</c:v>
                </c:pt>
                <c:pt idx="5">
                  <c:v>46.83</c:v>
                </c:pt>
                <c:pt idx="6">
                  <c:v>0</c:v>
                </c:pt>
                <c:pt idx="7">
                  <c:v>40.18</c:v>
                </c:pt>
              </c:numCache>
            </c:numRef>
          </c:val>
          <c:extLst>
            <c:ext xmlns:c16="http://schemas.microsoft.com/office/drawing/2014/chart" uri="{C3380CC4-5D6E-409C-BE32-E72D297353CC}">
              <c16:uniqueId val="{00000000-DB8A-47DC-889A-8A0D4EC82C93}"/>
            </c:ext>
          </c:extLst>
        </c:ser>
        <c:ser>
          <c:idx val="2"/>
          <c:order val="2"/>
          <c:tx>
            <c:strRef>
              <c:f>Sheet1!$E$41</c:f>
              <c:strCache>
                <c:ptCount val="1"/>
                <c:pt idx="0">
                  <c:v>Wind</c:v>
                </c:pt>
              </c:strCache>
            </c:strRef>
          </c:tx>
          <c:spPr>
            <a:solidFill>
              <a:schemeClr val="accent3"/>
            </a:solidFill>
            <a:ln>
              <a:noFill/>
            </a:ln>
            <a:effectLst/>
          </c:spPr>
          <c:invertIfNegative val="0"/>
          <c:cat>
            <c:strRef>
              <c:f>Sheet1!$K$42:$K$51</c:f>
              <c:strCache>
                <c:ptCount val="8"/>
                <c:pt idx="0">
                  <c:v>Optimal</c:v>
                </c:pt>
                <c:pt idx="1">
                  <c:v>3.2</c:v>
                </c:pt>
                <c:pt idx="2">
                  <c:v>3.3</c:v>
                </c:pt>
                <c:pt idx="3">
                  <c:v>3.1</c:v>
                </c:pt>
                <c:pt idx="4">
                  <c:v>2.1</c:v>
                </c:pt>
                <c:pt idx="5">
                  <c:v>1.2</c:v>
                </c:pt>
                <c:pt idx="6">
                  <c:v>2.2</c:v>
                </c:pt>
                <c:pt idx="7">
                  <c:v>1.1</c:v>
                </c:pt>
              </c:strCache>
            </c:strRef>
          </c:cat>
          <c:val>
            <c:numRef>
              <c:f>Sheet1!$E$42:$E$51</c:f>
              <c:numCache>
                <c:formatCode>General</c:formatCode>
                <c:ptCount val="8"/>
                <c:pt idx="0">
                  <c:v>41.17</c:v>
                </c:pt>
                <c:pt idx="1">
                  <c:v>46.1</c:v>
                </c:pt>
                <c:pt idx="2">
                  <c:v>23.05</c:v>
                </c:pt>
                <c:pt idx="3">
                  <c:v>20.6</c:v>
                </c:pt>
                <c:pt idx="4">
                  <c:v>0</c:v>
                </c:pt>
                <c:pt idx="5">
                  <c:v>56.47</c:v>
                </c:pt>
                <c:pt idx="6">
                  <c:v>52.71</c:v>
                </c:pt>
                <c:pt idx="7">
                  <c:v>84.27</c:v>
                </c:pt>
              </c:numCache>
            </c:numRef>
          </c:val>
          <c:extLst>
            <c:ext xmlns:c16="http://schemas.microsoft.com/office/drawing/2014/chart" uri="{C3380CC4-5D6E-409C-BE32-E72D297353CC}">
              <c16:uniqueId val="{00000001-DB8A-47DC-889A-8A0D4EC82C93}"/>
            </c:ext>
          </c:extLst>
        </c:ser>
        <c:ser>
          <c:idx val="3"/>
          <c:order val="3"/>
          <c:tx>
            <c:strRef>
              <c:f>Sheet1!$F$41</c:f>
              <c:strCache>
                <c:ptCount val="1"/>
                <c:pt idx="0">
                  <c:v>Battery kW</c:v>
                </c:pt>
              </c:strCache>
            </c:strRef>
          </c:tx>
          <c:spPr>
            <a:solidFill>
              <a:schemeClr val="accent4"/>
            </a:solidFill>
            <a:ln>
              <a:noFill/>
            </a:ln>
            <a:effectLst/>
          </c:spPr>
          <c:invertIfNegative val="0"/>
          <c:cat>
            <c:strRef>
              <c:f>Sheet1!$K$42:$K$51</c:f>
              <c:strCache>
                <c:ptCount val="8"/>
                <c:pt idx="0">
                  <c:v>Optimal</c:v>
                </c:pt>
                <c:pt idx="1">
                  <c:v>3.2</c:v>
                </c:pt>
                <c:pt idx="2">
                  <c:v>3.3</c:v>
                </c:pt>
                <c:pt idx="3">
                  <c:v>3.1</c:v>
                </c:pt>
                <c:pt idx="4">
                  <c:v>2.1</c:v>
                </c:pt>
                <c:pt idx="5">
                  <c:v>1.2</c:v>
                </c:pt>
                <c:pt idx="6">
                  <c:v>2.2</c:v>
                </c:pt>
                <c:pt idx="7">
                  <c:v>1.1</c:v>
                </c:pt>
              </c:strCache>
            </c:strRef>
          </c:cat>
          <c:val>
            <c:numRef>
              <c:f>Sheet1!$F$42:$F$51</c:f>
              <c:numCache>
                <c:formatCode>General</c:formatCode>
                <c:ptCount val="8"/>
                <c:pt idx="0">
                  <c:v>11.64</c:v>
                </c:pt>
                <c:pt idx="1">
                  <c:v>10.31</c:v>
                </c:pt>
                <c:pt idx="2">
                  <c:v>16.53</c:v>
                </c:pt>
                <c:pt idx="3">
                  <c:v>17.2</c:v>
                </c:pt>
                <c:pt idx="4">
                  <c:v>23.13</c:v>
                </c:pt>
                <c:pt idx="5">
                  <c:v>7.5</c:v>
                </c:pt>
                <c:pt idx="6">
                  <c:v>8.52</c:v>
                </c:pt>
                <c:pt idx="7">
                  <c:v>0</c:v>
                </c:pt>
              </c:numCache>
            </c:numRef>
          </c:val>
          <c:extLst>
            <c:ext xmlns:c16="http://schemas.microsoft.com/office/drawing/2014/chart" uri="{C3380CC4-5D6E-409C-BE32-E72D297353CC}">
              <c16:uniqueId val="{00000002-DB8A-47DC-889A-8A0D4EC82C93}"/>
            </c:ext>
          </c:extLst>
        </c:ser>
        <c:dLbls>
          <c:showLegendKey val="0"/>
          <c:showVal val="0"/>
          <c:showCatName val="0"/>
          <c:showSerName val="0"/>
          <c:showPercent val="0"/>
          <c:showBubbleSize val="0"/>
        </c:dLbls>
        <c:gapWidth val="150"/>
        <c:overlap val="100"/>
        <c:axId val="783470512"/>
        <c:axId val="783462640"/>
        <c:extLst>
          <c:ext xmlns:c15="http://schemas.microsoft.com/office/drawing/2012/chart" uri="{02D57815-91ED-43cb-92C2-25804820EDAC}">
            <c15:filteredBarSeries>
              <c15:ser>
                <c:idx val="0"/>
                <c:order val="0"/>
                <c:tx>
                  <c:strRef>
                    <c:extLst>
                      <c:ext uri="{02D57815-91ED-43cb-92C2-25804820EDAC}">
                        <c15:formulaRef>
                          <c15:sqref>Sheet1!$K$41</c15:sqref>
                        </c15:formulaRef>
                      </c:ext>
                    </c:extLst>
                    <c:strCache>
                      <c:ptCount val="1"/>
                      <c:pt idx="0">
                        <c:v>Approach</c:v>
                      </c:pt>
                    </c:strCache>
                  </c:strRef>
                </c:tx>
                <c:spPr>
                  <a:solidFill>
                    <a:schemeClr val="accent1"/>
                  </a:solidFill>
                  <a:ln>
                    <a:noFill/>
                  </a:ln>
                  <a:effectLst/>
                </c:spPr>
                <c:invertIfNegative val="0"/>
                <c:cat>
                  <c:strRef>
                    <c:extLst>
                      <c:ext uri="{02D57815-91ED-43cb-92C2-25804820EDAC}">
                        <c15:formulaRef>
                          <c15:sqref>Sheet1!$K$42:$K$51</c15:sqref>
                        </c15:formulaRef>
                      </c:ext>
                    </c:extLst>
                    <c:strCache>
                      <c:ptCount val="8"/>
                      <c:pt idx="0">
                        <c:v>Optimal</c:v>
                      </c:pt>
                      <c:pt idx="1">
                        <c:v>3.2</c:v>
                      </c:pt>
                      <c:pt idx="2">
                        <c:v>3.3</c:v>
                      </c:pt>
                      <c:pt idx="3">
                        <c:v>3.1</c:v>
                      </c:pt>
                      <c:pt idx="4">
                        <c:v>2.1</c:v>
                      </c:pt>
                      <c:pt idx="5">
                        <c:v>1.2</c:v>
                      </c:pt>
                      <c:pt idx="6">
                        <c:v>2.2</c:v>
                      </c:pt>
                      <c:pt idx="7">
                        <c:v>1.1</c:v>
                      </c:pt>
                    </c:strCache>
                  </c:strRef>
                </c:cat>
                <c:val>
                  <c:numRef>
                    <c:extLst>
                      <c:ext uri="{02D57815-91ED-43cb-92C2-25804820EDAC}">
                        <c15:formulaRef>
                          <c15:sqref>Sheet1!$K$42:$K$51</c15:sqref>
                        </c15:formulaRef>
                      </c:ext>
                    </c:extLst>
                    <c:numCache>
                      <c:formatCode>General</c:formatCode>
                      <c:ptCount val="8"/>
                      <c:pt idx="0">
                        <c:v>0</c:v>
                      </c:pt>
                      <c:pt idx="1">
                        <c:v>3.2</c:v>
                      </c:pt>
                      <c:pt idx="2">
                        <c:v>3.3</c:v>
                      </c:pt>
                      <c:pt idx="3">
                        <c:v>3.1</c:v>
                      </c:pt>
                      <c:pt idx="4">
                        <c:v>2.1</c:v>
                      </c:pt>
                      <c:pt idx="5">
                        <c:v>1.2</c:v>
                      </c:pt>
                      <c:pt idx="6">
                        <c:v>2.2000000000000002</c:v>
                      </c:pt>
                      <c:pt idx="7">
                        <c:v>1.1000000000000001</c:v>
                      </c:pt>
                    </c:numCache>
                  </c:numRef>
                </c:val>
                <c:extLst>
                  <c:ext xmlns:c16="http://schemas.microsoft.com/office/drawing/2014/chart" uri="{C3380CC4-5D6E-409C-BE32-E72D297353CC}">
                    <c16:uniqueId val="{00000004-DB8A-47DC-889A-8A0D4EC82C93}"/>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Sheet1!$G$41</c15:sqref>
                        </c15:formulaRef>
                      </c:ext>
                    </c:extLst>
                    <c:strCache>
                      <c:ptCount val="1"/>
                      <c:pt idx="0">
                        <c:v>Battery kWh</c:v>
                      </c:pt>
                    </c:strCache>
                  </c:strRef>
                </c:tx>
                <c:spPr>
                  <a:solidFill>
                    <a:schemeClr val="accent6"/>
                  </a:solidFill>
                  <a:ln>
                    <a:noFill/>
                  </a:ln>
                  <a:effectLst/>
                </c:spPr>
                <c:invertIfNegative val="0"/>
                <c:val>
                  <c:numRef>
                    <c:extLst xmlns:c15="http://schemas.microsoft.com/office/drawing/2012/chart">
                      <c:ext xmlns:c15="http://schemas.microsoft.com/office/drawing/2012/chart" uri="{02D57815-91ED-43cb-92C2-25804820EDAC}">
                        <c15:formulaRef>
                          <c15:sqref>Sheet1!$G$42:$G$51</c15:sqref>
                        </c15:formulaRef>
                      </c:ext>
                    </c:extLst>
                    <c:numCache>
                      <c:formatCode>General</c:formatCode>
                      <c:ptCount val="8"/>
                      <c:pt idx="0">
                        <c:v>47.042999999999999</c:v>
                      </c:pt>
                      <c:pt idx="1">
                        <c:v>33.58</c:v>
                      </c:pt>
                      <c:pt idx="2">
                        <c:v>97.44</c:v>
                      </c:pt>
                      <c:pt idx="3">
                        <c:v>104.03</c:v>
                      </c:pt>
                      <c:pt idx="4">
                        <c:v>161.5</c:v>
                      </c:pt>
                      <c:pt idx="5">
                        <c:v>45.62</c:v>
                      </c:pt>
                      <c:pt idx="6">
                        <c:v>21.14</c:v>
                      </c:pt>
                      <c:pt idx="7">
                        <c:v>0</c:v>
                      </c:pt>
                    </c:numCache>
                  </c:numRef>
                </c:val>
                <c:extLst xmlns:c15="http://schemas.microsoft.com/office/drawing/2012/chart">
                  <c:ext xmlns:c16="http://schemas.microsoft.com/office/drawing/2014/chart" uri="{C3380CC4-5D6E-409C-BE32-E72D297353CC}">
                    <c16:uniqueId val="{00000005-DB8A-47DC-889A-8A0D4EC82C93}"/>
                  </c:ext>
                </c:extLst>
              </c15:ser>
            </c15:filteredBarSeries>
          </c:ext>
        </c:extLst>
      </c:barChart>
      <c:lineChart>
        <c:grouping val="standard"/>
        <c:varyColors val="0"/>
        <c:ser>
          <c:idx val="4"/>
          <c:order val="4"/>
          <c:tx>
            <c:v>LCC</c:v>
          </c:tx>
          <c:spPr>
            <a:ln w="28575" cap="rnd">
              <a:solidFill>
                <a:schemeClr val="accent5"/>
              </a:solidFill>
              <a:round/>
            </a:ln>
            <a:effectLst/>
          </c:spPr>
          <c:marker>
            <c:symbol val="none"/>
          </c:marker>
          <c:cat>
            <c:strLit>
              <c:ptCount val="8"/>
              <c:pt idx="0">
                <c:v>$1 </c:v>
              </c:pt>
              <c:pt idx="1">
                <c:v>$2 </c:v>
              </c:pt>
              <c:pt idx="2">
                <c:v>$3 </c:v>
              </c:pt>
              <c:pt idx="3">
                <c:v>$4 </c:v>
              </c:pt>
              <c:pt idx="4">
                <c:v>$5 </c:v>
              </c:pt>
              <c:pt idx="5">
                <c:v>$6 </c:v>
              </c:pt>
              <c:pt idx="6">
                <c:v>$7 </c:v>
              </c:pt>
              <c:pt idx="7">
                <c:v>$8 </c:v>
              </c:pt>
              <c:extLst>
                <c:ext xmlns:c15="http://schemas.microsoft.com/office/drawing/2012/chart" uri="{02D57815-91ED-43cb-92C2-25804820EDAC}">
                  <c15:autoCat val="1"/>
                </c:ext>
              </c:extLst>
            </c:strLit>
          </c:cat>
          <c:val>
            <c:numRef>
              <c:f>Sheet1!$C$42:$C$51</c:f>
              <c:numCache>
                <c:formatCode>"$"#,##0_);[Red]\("$"#,##0\)</c:formatCode>
                <c:ptCount val="8"/>
                <c:pt idx="0">
                  <c:v>504.68700000000001</c:v>
                </c:pt>
                <c:pt idx="1">
                  <c:v>506.68099999999998</c:v>
                </c:pt>
                <c:pt idx="2">
                  <c:v>509.92200000000003</c:v>
                </c:pt>
                <c:pt idx="3">
                  <c:v>512.31600000000003</c:v>
                </c:pt>
                <c:pt idx="4">
                  <c:v>526.54300000000001</c:v>
                </c:pt>
                <c:pt idx="5">
                  <c:v>533.09400000000005</c:v>
                </c:pt>
                <c:pt idx="6">
                  <c:v>534.38</c:v>
                </c:pt>
                <c:pt idx="7">
                  <c:v>549.18799999999999</c:v>
                </c:pt>
              </c:numCache>
            </c:numRef>
          </c:val>
          <c:smooth val="0"/>
          <c:extLst>
            <c:ext xmlns:c16="http://schemas.microsoft.com/office/drawing/2014/chart" uri="{C3380CC4-5D6E-409C-BE32-E72D297353CC}">
              <c16:uniqueId val="{00000003-DB8A-47DC-889A-8A0D4EC82C93}"/>
            </c:ext>
          </c:extLst>
        </c:ser>
        <c:dLbls>
          <c:showLegendKey val="0"/>
          <c:showVal val="0"/>
          <c:showCatName val="0"/>
          <c:showSerName val="0"/>
          <c:showPercent val="0"/>
          <c:showBubbleSize val="0"/>
        </c:dLbls>
        <c:marker val="1"/>
        <c:smooth val="0"/>
        <c:axId val="844820312"/>
        <c:axId val="844819328"/>
      </c:lineChart>
      <c:catAx>
        <c:axId val="78347051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Solution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3462640"/>
        <c:crosses val="autoZero"/>
        <c:auto val="1"/>
        <c:lblAlgn val="ctr"/>
        <c:lblOffset val="100"/>
        <c:noMultiLvlLbl val="0"/>
      </c:catAx>
      <c:valAx>
        <c:axId val="783462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Technology Size (kW)</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3470512"/>
        <c:crosses val="autoZero"/>
        <c:crossBetween val="between"/>
      </c:valAx>
      <c:valAx>
        <c:axId val="844819328"/>
        <c:scaling>
          <c:orientation val="minMax"/>
        </c:scaling>
        <c:delete val="0"/>
        <c:axPos val="r"/>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Life Cycle Cost ($K)</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4820312"/>
        <c:crosses val="max"/>
        <c:crossBetween val="between"/>
      </c:valAx>
      <c:catAx>
        <c:axId val="844820312"/>
        <c:scaling>
          <c:orientation val="minMax"/>
        </c:scaling>
        <c:delete val="1"/>
        <c:axPos val="b"/>
        <c:numFmt formatCode="General" sourceLinked="1"/>
        <c:majorTickMark val="out"/>
        <c:minorTickMark val="none"/>
        <c:tickLblPos val="nextTo"/>
        <c:crossAx val="8448193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5093317181506155E-2"/>
          <c:y val="3.9467795649780014E-2"/>
          <c:w val="0.92688374722390465"/>
          <c:h val="0.78380954776819034"/>
        </c:manualLayout>
      </c:layout>
      <c:barChart>
        <c:barDir val="col"/>
        <c:grouping val="clustered"/>
        <c:varyColors val="0"/>
        <c:ser>
          <c:idx val="0"/>
          <c:order val="0"/>
          <c:tx>
            <c:v>drivers</c:v>
          </c:tx>
          <c:spPr>
            <a:solidFill>
              <a:schemeClr val="accent6">
                <a:lumMod val="75000"/>
              </a:schemeClr>
            </a:solidFill>
            <a:ln>
              <a:noFill/>
            </a:ln>
            <a:effectLst/>
          </c:spPr>
          <c:invertIfNegative val="0"/>
          <c:cat>
            <c:strRef>
              <c:f>'DRIVERS VS BARRIERS v2'!$A$2:$A$12</c:f>
              <c:strCache>
                <c:ptCount val="11"/>
                <c:pt idx="0">
                  <c:v>Economics</c:v>
                </c:pt>
                <c:pt idx="1">
                  <c:v>Funding</c:v>
                </c:pt>
                <c:pt idx="2">
                  <c:v>Contracting</c:v>
                </c:pt>
                <c:pt idx="3">
                  <c:v>People Support</c:v>
                </c:pt>
                <c:pt idx="4">
                  <c:v>Site Resources</c:v>
                </c:pt>
                <c:pt idx="5">
                  <c:v>Load</c:v>
                </c:pt>
                <c:pt idx="6">
                  <c:v>Grants &amp; Incentives</c:v>
                </c:pt>
                <c:pt idx="7">
                  <c:v>Laws &amp; Policies</c:v>
                </c:pt>
                <c:pt idx="8">
                  <c:v>Site Suitability</c:v>
                </c:pt>
                <c:pt idx="9">
                  <c:v>Land &amp; Building Ownership</c:v>
                </c:pt>
                <c:pt idx="10">
                  <c:v>Resilience</c:v>
                </c:pt>
              </c:strCache>
            </c:strRef>
          </c:cat>
          <c:val>
            <c:numRef>
              <c:f>'DRIVERS VS BARRIERS v2'!$C$2:$C$12</c:f>
              <c:numCache>
                <c:formatCode>General</c:formatCode>
                <c:ptCount val="11"/>
                <c:pt idx="0">
                  <c:v>22</c:v>
                </c:pt>
                <c:pt idx="1">
                  <c:v>13</c:v>
                </c:pt>
                <c:pt idx="2">
                  <c:v>20</c:v>
                </c:pt>
                <c:pt idx="3">
                  <c:v>38</c:v>
                </c:pt>
                <c:pt idx="4">
                  <c:v>16</c:v>
                </c:pt>
                <c:pt idx="5">
                  <c:v>9</c:v>
                </c:pt>
                <c:pt idx="6">
                  <c:v>11</c:v>
                </c:pt>
                <c:pt idx="7">
                  <c:v>11</c:v>
                </c:pt>
                <c:pt idx="8">
                  <c:v>11</c:v>
                </c:pt>
                <c:pt idx="9">
                  <c:v>8</c:v>
                </c:pt>
                <c:pt idx="10">
                  <c:v>15</c:v>
                </c:pt>
              </c:numCache>
            </c:numRef>
          </c:val>
          <c:extLst>
            <c:ext xmlns:c16="http://schemas.microsoft.com/office/drawing/2014/chart" uri="{C3380CC4-5D6E-409C-BE32-E72D297353CC}">
              <c16:uniqueId val="{00000000-1144-4747-8D8E-78FBD4311C77}"/>
            </c:ext>
          </c:extLst>
        </c:ser>
        <c:ser>
          <c:idx val="1"/>
          <c:order val="1"/>
          <c:tx>
            <c:v>barriers</c:v>
          </c:tx>
          <c:spPr>
            <a:solidFill>
              <a:schemeClr val="accent2">
                <a:lumMod val="75000"/>
              </a:schemeClr>
            </a:solidFill>
            <a:ln>
              <a:noFill/>
            </a:ln>
            <a:effectLst/>
          </c:spPr>
          <c:invertIfNegative val="0"/>
          <c:cat>
            <c:strRef>
              <c:f>'DRIVERS VS BARRIERS v2'!$A$2:$A$12</c:f>
              <c:strCache>
                <c:ptCount val="11"/>
                <c:pt idx="0">
                  <c:v>Economics</c:v>
                </c:pt>
                <c:pt idx="1">
                  <c:v>Funding</c:v>
                </c:pt>
                <c:pt idx="2">
                  <c:v>Contracting</c:v>
                </c:pt>
                <c:pt idx="3">
                  <c:v>People Support</c:v>
                </c:pt>
                <c:pt idx="4">
                  <c:v>Site Resources</c:v>
                </c:pt>
                <c:pt idx="5">
                  <c:v>Load</c:v>
                </c:pt>
                <c:pt idx="6">
                  <c:v>Grants &amp; Incentives</c:v>
                </c:pt>
                <c:pt idx="7">
                  <c:v>Laws &amp; Policies</c:v>
                </c:pt>
                <c:pt idx="8">
                  <c:v>Site Suitability</c:v>
                </c:pt>
                <c:pt idx="9">
                  <c:v>Land &amp; Building Ownership</c:v>
                </c:pt>
                <c:pt idx="10">
                  <c:v>Resilience</c:v>
                </c:pt>
              </c:strCache>
            </c:strRef>
          </c:cat>
          <c:val>
            <c:numRef>
              <c:f>'DRIVERS VS BARRIERS v2'!$B$2:$B$12</c:f>
              <c:numCache>
                <c:formatCode>General</c:formatCode>
                <c:ptCount val="11"/>
                <c:pt idx="0">
                  <c:v>37</c:v>
                </c:pt>
                <c:pt idx="1">
                  <c:v>32</c:v>
                </c:pt>
                <c:pt idx="2">
                  <c:v>21</c:v>
                </c:pt>
                <c:pt idx="3">
                  <c:v>13</c:v>
                </c:pt>
                <c:pt idx="4">
                  <c:v>26</c:v>
                </c:pt>
                <c:pt idx="5">
                  <c:v>7</c:v>
                </c:pt>
                <c:pt idx="6">
                  <c:v>7</c:v>
                </c:pt>
                <c:pt idx="7">
                  <c:v>17</c:v>
                </c:pt>
                <c:pt idx="8">
                  <c:v>23</c:v>
                </c:pt>
                <c:pt idx="9">
                  <c:v>10</c:v>
                </c:pt>
                <c:pt idx="10">
                  <c:v>0</c:v>
                </c:pt>
              </c:numCache>
            </c:numRef>
          </c:val>
          <c:extLst>
            <c:ext xmlns:c16="http://schemas.microsoft.com/office/drawing/2014/chart" uri="{C3380CC4-5D6E-409C-BE32-E72D297353CC}">
              <c16:uniqueId val="{00000001-1144-4747-8D8E-78FBD4311C77}"/>
            </c:ext>
          </c:extLst>
        </c:ser>
        <c:dLbls>
          <c:showLegendKey val="0"/>
          <c:showVal val="0"/>
          <c:showCatName val="0"/>
          <c:showSerName val="0"/>
          <c:showPercent val="0"/>
          <c:showBubbleSize val="0"/>
        </c:dLbls>
        <c:gapWidth val="50"/>
        <c:axId val="285896144"/>
        <c:axId val="285895816"/>
      </c:barChart>
      <c:catAx>
        <c:axId val="285896144"/>
        <c:scaling>
          <c:orientation val="minMax"/>
        </c:scaling>
        <c:delete val="0"/>
        <c:axPos val="b"/>
        <c:title>
          <c:tx>
            <c:rich>
              <a:bodyPr rot="0" spcFirstLastPara="1" vertOverflow="ellipsis" vert="horz" wrap="square" anchor="ctr" anchorCtr="1"/>
              <a:lstStyle/>
              <a:p>
                <a:pPr>
                  <a:defRPr sz="12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Factors Considered</a:t>
                </a:r>
              </a:p>
            </c:rich>
          </c:tx>
          <c:layout>
            <c:manualLayout>
              <c:xMode val="edge"/>
              <c:yMode val="edge"/>
              <c:x val="0.4147396333167605"/>
              <c:y val="0.93402320611562895"/>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5895816"/>
        <c:crosses val="autoZero"/>
        <c:auto val="1"/>
        <c:lblAlgn val="ctr"/>
        <c:lblOffset val="100"/>
        <c:noMultiLvlLbl val="0"/>
      </c:catAx>
      <c:valAx>
        <c:axId val="285895816"/>
        <c:scaling>
          <c:orientation val="minMax"/>
        </c:scaling>
        <c:delete val="0"/>
        <c:axPos val="l"/>
        <c:title>
          <c:tx>
            <c:rich>
              <a:bodyPr rot="-5400000" spcFirstLastPara="1" vertOverflow="ellipsis" vert="horz" wrap="square" anchor="ctr" anchorCtr="1"/>
              <a:lstStyle/>
              <a:p>
                <a:pPr>
                  <a:defRPr sz="12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Codes Counted</a:t>
                </a:r>
              </a:p>
            </c:rich>
          </c:tx>
          <c:layout>
            <c:manualLayout>
              <c:xMode val="edge"/>
              <c:yMode val="edge"/>
              <c:x val="4.8992334108016239E-3"/>
              <c:y val="0.2835545068267117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5896144"/>
        <c:crosses val="autoZero"/>
        <c:crossBetween val="between"/>
      </c:valAx>
      <c:spPr>
        <a:noFill/>
        <a:ln>
          <a:solidFill>
            <a:schemeClr val="tx1"/>
          </a:solidFill>
        </a:ln>
        <a:effectLst/>
      </c:spPr>
    </c:plotArea>
    <c:legend>
      <c:legendPos val="r"/>
      <c:layout>
        <c:manualLayout>
          <c:xMode val="edge"/>
          <c:yMode val="edge"/>
          <c:x val="0.82353512081086322"/>
          <c:y val="8.31613665399768E-2"/>
          <c:w val="0.12750538015545484"/>
          <c:h val="0.11834430532249042"/>
        </c:manualLayout>
      </c:layout>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AC5F-AF3C-43C4-9D3F-9A5B38B6E0D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822D352-00AA-423D-B3E5-AC5C457754B9}">
      <dgm:prSet phldrT="[Text]"/>
      <dgm:spPr/>
      <dgm:t>
        <a:bodyPr/>
        <a:lstStyle/>
        <a:p>
          <a:r>
            <a:rPr lang="en-US" dirty="0"/>
            <a:t>Increasing Model Transparency</a:t>
          </a:r>
        </a:p>
      </dgm:t>
    </dgm:pt>
    <dgm:pt modelId="{23F9D226-C148-4100-808A-5AC0EEA2949D}" type="parTrans" cxnId="{00D0FF25-11C4-44B0-A7A4-BD7435BD62A4}">
      <dgm:prSet/>
      <dgm:spPr/>
      <dgm:t>
        <a:bodyPr/>
        <a:lstStyle/>
        <a:p>
          <a:endParaRPr lang="en-US"/>
        </a:p>
      </dgm:t>
    </dgm:pt>
    <dgm:pt modelId="{F6BE4005-F112-442B-ABBA-B484CAA4FC40}" type="sibTrans" cxnId="{00D0FF25-11C4-44B0-A7A4-BD7435BD62A4}">
      <dgm:prSet/>
      <dgm:spPr/>
      <dgm:t>
        <a:bodyPr/>
        <a:lstStyle/>
        <a:p>
          <a:endParaRPr lang="en-US"/>
        </a:p>
      </dgm:t>
    </dgm:pt>
    <dgm:pt modelId="{849FC69B-C74E-4184-A3A0-DA48B02D9C5F}">
      <dgm:prSet phldrT="[Text]"/>
      <dgm:spPr/>
      <dgm:t>
        <a:bodyPr/>
        <a:lstStyle/>
        <a:p>
          <a:r>
            <a:rPr lang="en-US" dirty="0"/>
            <a:t>Providing Multiple Options</a:t>
          </a:r>
        </a:p>
      </dgm:t>
    </dgm:pt>
    <dgm:pt modelId="{2998A44C-F0AA-4EEC-9CBC-F10B40E1EFA7}" type="parTrans" cxnId="{E0F74E1C-9CC6-4516-953D-7FBB85AE234C}">
      <dgm:prSet/>
      <dgm:spPr/>
      <dgm:t>
        <a:bodyPr/>
        <a:lstStyle/>
        <a:p>
          <a:endParaRPr lang="en-US"/>
        </a:p>
      </dgm:t>
    </dgm:pt>
    <dgm:pt modelId="{5946A9F4-8513-4A87-B418-9D282F963311}" type="sibTrans" cxnId="{E0F74E1C-9CC6-4516-953D-7FBB85AE234C}">
      <dgm:prSet/>
      <dgm:spPr/>
      <dgm:t>
        <a:bodyPr/>
        <a:lstStyle/>
        <a:p>
          <a:endParaRPr lang="en-US"/>
        </a:p>
      </dgm:t>
    </dgm:pt>
    <dgm:pt modelId="{9648A679-9574-40A5-931A-5A802456F4BF}">
      <dgm:prSet phldrT="[Text]"/>
      <dgm:spPr/>
      <dgm:t>
        <a:bodyPr/>
        <a:lstStyle/>
        <a:p>
          <a:r>
            <a:rPr lang="en-US" dirty="0"/>
            <a:t>Integrating Qualitative Values</a:t>
          </a:r>
        </a:p>
      </dgm:t>
    </dgm:pt>
    <dgm:pt modelId="{C74C7DAA-9FFC-4E12-BAD1-012A4BFCE318}" type="parTrans" cxnId="{2D272615-FDFF-48FA-8986-F355A0CA8437}">
      <dgm:prSet/>
      <dgm:spPr/>
      <dgm:t>
        <a:bodyPr/>
        <a:lstStyle/>
        <a:p>
          <a:endParaRPr lang="en-US"/>
        </a:p>
      </dgm:t>
    </dgm:pt>
    <dgm:pt modelId="{D56390F9-9337-4A80-87F7-FFF769CADC04}" type="sibTrans" cxnId="{2D272615-FDFF-48FA-8986-F355A0CA8437}">
      <dgm:prSet/>
      <dgm:spPr/>
      <dgm:t>
        <a:bodyPr/>
        <a:lstStyle/>
        <a:p>
          <a:endParaRPr lang="en-US"/>
        </a:p>
      </dgm:t>
    </dgm:pt>
    <dgm:pt modelId="{E67DAEF2-E59B-4036-B478-C53D59E3E3E3}">
      <dgm:prSet phldrT="[Text]"/>
      <dgm:spPr/>
      <dgm:t>
        <a:bodyPr/>
        <a:lstStyle/>
        <a:p>
          <a:r>
            <a:rPr lang="en-US" dirty="0"/>
            <a:t>Modifying Tool Use and Communication</a:t>
          </a:r>
        </a:p>
      </dgm:t>
    </dgm:pt>
    <dgm:pt modelId="{FF9F9C09-3F4E-4EB8-BF41-23F9A5B90822}" type="parTrans" cxnId="{C0F1C371-1B07-4F93-970F-922E91F7AD34}">
      <dgm:prSet/>
      <dgm:spPr/>
      <dgm:t>
        <a:bodyPr/>
        <a:lstStyle/>
        <a:p>
          <a:endParaRPr lang="en-US"/>
        </a:p>
      </dgm:t>
    </dgm:pt>
    <dgm:pt modelId="{1155F595-5AD9-4FEE-843F-E45EF7DEC2D5}" type="sibTrans" cxnId="{C0F1C371-1B07-4F93-970F-922E91F7AD34}">
      <dgm:prSet/>
      <dgm:spPr/>
      <dgm:t>
        <a:bodyPr/>
        <a:lstStyle/>
        <a:p>
          <a:endParaRPr lang="en-US"/>
        </a:p>
      </dgm:t>
    </dgm:pt>
    <dgm:pt modelId="{E388A938-8ABB-48B3-A02C-ED2ECFBDF2DC}" type="pres">
      <dgm:prSet presAssocID="{EF47AC5F-AF3C-43C4-9D3F-9A5B38B6E0DC}" presName="matrix" presStyleCnt="0">
        <dgm:presLayoutVars>
          <dgm:chMax val="1"/>
          <dgm:dir/>
          <dgm:resizeHandles val="exact"/>
        </dgm:presLayoutVars>
      </dgm:prSet>
      <dgm:spPr/>
    </dgm:pt>
    <dgm:pt modelId="{5BEEE7E8-DF55-473D-9157-0BA1D34095DB}" type="pres">
      <dgm:prSet presAssocID="{EF47AC5F-AF3C-43C4-9D3F-9A5B38B6E0DC}" presName="diamond" presStyleLbl="bgShp" presStyleIdx="0" presStyleCnt="1"/>
      <dgm:spPr/>
    </dgm:pt>
    <dgm:pt modelId="{4DD99A2D-EAF1-412F-AA00-2A99B0D1909F}" type="pres">
      <dgm:prSet presAssocID="{EF47AC5F-AF3C-43C4-9D3F-9A5B38B6E0DC}" presName="quad1" presStyleLbl="node1" presStyleIdx="0" presStyleCnt="4">
        <dgm:presLayoutVars>
          <dgm:chMax val="0"/>
          <dgm:chPref val="0"/>
          <dgm:bulletEnabled val="1"/>
        </dgm:presLayoutVars>
      </dgm:prSet>
      <dgm:spPr/>
    </dgm:pt>
    <dgm:pt modelId="{5A429C13-9FDD-4119-B71B-79E334FAC1DE}" type="pres">
      <dgm:prSet presAssocID="{EF47AC5F-AF3C-43C4-9D3F-9A5B38B6E0DC}" presName="quad2" presStyleLbl="node1" presStyleIdx="1" presStyleCnt="4">
        <dgm:presLayoutVars>
          <dgm:chMax val="0"/>
          <dgm:chPref val="0"/>
          <dgm:bulletEnabled val="1"/>
        </dgm:presLayoutVars>
      </dgm:prSet>
      <dgm:spPr/>
    </dgm:pt>
    <dgm:pt modelId="{A3C86A27-AF4D-4709-BEAB-5B2373596428}" type="pres">
      <dgm:prSet presAssocID="{EF47AC5F-AF3C-43C4-9D3F-9A5B38B6E0DC}" presName="quad3" presStyleLbl="node1" presStyleIdx="2" presStyleCnt="4">
        <dgm:presLayoutVars>
          <dgm:chMax val="0"/>
          <dgm:chPref val="0"/>
          <dgm:bulletEnabled val="1"/>
        </dgm:presLayoutVars>
      </dgm:prSet>
      <dgm:spPr/>
    </dgm:pt>
    <dgm:pt modelId="{36471660-6451-4189-9936-054C4466B739}" type="pres">
      <dgm:prSet presAssocID="{EF47AC5F-AF3C-43C4-9D3F-9A5B38B6E0DC}" presName="quad4" presStyleLbl="node1" presStyleIdx="3" presStyleCnt="4">
        <dgm:presLayoutVars>
          <dgm:chMax val="0"/>
          <dgm:chPref val="0"/>
          <dgm:bulletEnabled val="1"/>
        </dgm:presLayoutVars>
      </dgm:prSet>
      <dgm:spPr/>
    </dgm:pt>
  </dgm:ptLst>
  <dgm:cxnLst>
    <dgm:cxn modelId="{93F79402-7479-4417-B54F-343BCC29F703}" type="presOf" srcId="{9648A679-9574-40A5-931A-5A802456F4BF}" destId="{A3C86A27-AF4D-4709-BEAB-5B2373596428}" srcOrd="0" destOrd="0" presId="urn:microsoft.com/office/officeart/2005/8/layout/matrix3"/>
    <dgm:cxn modelId="{2D272615-FDFF-48FA-8986-F355A0CA8437}" srcId="{EF47AC5F-AF3C-43C4-9D3F-9A5B38B6E0DC}" destId="{9648A679-9574-40A5-931A-5A802456F4BF}" srcOrd="2" destOrd="0" parTransId="{C74C7DAA-9FFC-4E12-BAD1-012A4BFCE318}" sibTransId="{D56390F9-9337-4A80-87F7-FFF769CADC04}"/>
    <dgm:cxn modelId="{E0F74E1C-9CC6-4516-953D-7FBB85AE234C}" srcId="{EF47AC5F-AF3C-43C4-9D3F-9A5B38B6E0DC}" destId="{849FC69B-C74E-4184-A3A0-DA48B02D9C5F}" srcOrd="1" destOrd="0" parTransId="{2998A44C-F0AA-4EEC-9CBC-F10B40E1EFA7}" sibTransId="{5946A9F4-8513-4A87-B418-9D282F963311}"/>
    <dgm:cxn modelId="{D2D1861D-7A02-40BF-8FBD-5A2E5CA754C7}" type="presOf" srcId="{E67DAEF2-E59B-4036-B478-C53D59E3E3E3}" destId="{36471660-6451-4189-9936-054C4466B739}" srcOrd="0" destOrd="0" presId="urn:microsoft.com/office/officeart/2005/8/layout/matrix3"/>
    <dgm:cxn modelId="{00D0FF25-11C4-44B0-A7A4-BD7435BD62A4}" srcId="{EF47AC5F-AF3C-43C4-9D3F-9A5B38B6E0DC}" destId="{D822D352-00AA-423D-B3E5-AC5C457754B9}" srcOrd="0" destOrd="0" parTransId="{23F9D226-C148-4100-808A-5AC0EEA2949D}" sibTransId="{F6BE4005-F112-442B-ABBA-B484CAA4FC40}"/>
    <dgm:cxn modelId="{1359DA42-E8BE-4BA8-A343-7F29A8A5E7E2}" type="presOf" srcId="{EF47AC5F-AF3C-43C4-9D3F-9A5B38B6E0DC}" destId="{E388A938-8ABB-48B3-A02C-ED2ECFBDF2DC}" srcOrd="0" destOrd="0" presId="urn:microsoft.com/office/officeart/2005/8/layout/matrix3"/>
    <dgm:cxn modelId="{C0F1C371-1B07-4F93-970F-922E91F7AD34}" srcId="{EF47AC5F-AF3C-43C4-9D3F-9A5B38B6E0DC}" destId="{E67DAEF2-E59B-4036-B478-C53D59E3E3E3}" srcOrd="3" destOrd="0" parTransId="{FF9F9C09-3F4E-4EB8-BF41-23F9A5B90822}" sibTransId="{1155F595-5AD9-4FEE-843F-E45EF7DEC2D5}"/>
    <dgm:cxn modelId="{7D1D327F-1B84-4F56-8308-0989629B2753}" type="presOf" srcId="{849FC69B-C74E-4184-A3A0-DA48B02D9C5F}" destId="{5A429C13-9FDD-4119-B71B-79E334FAC1DE}" srcOrd="0" destOrd="0" presId="urn:microsoft.com/office/officeart/2005/8/layout/matrix3"/>
    <dgm:cxn modelId="{63985096-003B-417C-8488-956A58D14D85}" type="presOf" srcId="{D822D352-00AA-423D-B3E5-AC5C457754B9}" destId="{4DD99A2D-EAF1-412F-AA00-2A99B0D1909F}" srcOrd="0" destOrd="0" presId="urn:microsoft.com/office/officeart/2005/8/layout/matrix3"/>
    <dgm:cxn modelId="{A34831C8-6A79-49FF-A114-647E97ED83D8}" type="presParOf" srcId="{E388A938-8ABB-48B3-A02C-ED2ECFBDF2DC}" destId="{5BEEE7E8-DF55-473D-9157-0BA1D34095DB}" srcOrd="0" destOrd="0" presId="urn:microsoft.com/office/officeart/2005/8/layout/matrix3"/>
    <dgm:cxn modelId="{B698D05E-76A1-4E85-80B7-6C3B405F0B4E}" type="presParOf" srcId="{E388A938-8ABB-48B3-A02C-ED2ECFBDF2DC}" destId="{4DD99A2D-EAF1-412F-AA00-2A99B0D1909F}" srcOrd="1" destOrd="0" presId="urn:microsoft.com/office/officeart/2005/8/layout/matrix3"/>
    <dgm:cxn modelId="{591121A8-5EB7-4673-8912-9723C3B08482}" type="presParOf" srcId="{E388A938-8ABB-48B3-A02C-ED2ECFBDF2DC}" destId="{5A429C13-9FDD-4119-B71B-79E334FAC1DE}" srcOrd="2" destOrd="0" presId="urn:microsoft.com/office/officeart/2005/8/layout/matrix3"/>
    <dgm:cxn modelId="{B9707692-8E76-4655-9E94-32C1089123F5}" type="presParOf" srcId="{E388A938-8ABB-48B3-A02C-ED2ECFBDF2DC}" destId="{A3C86A27-AF4D-4709-BEAB-5B2373596428}" srcOrd="3" destOrd="0" presId="urn:microsoft.com/office/officeart/2005/8/layout/matrix3"/>
    <dgm:cxn modelId="{7DEFB0FD-066D-4B8C-A522-6164FDD8876C}" type="presParOf" srcId="{E388A938-8ABB-48B3-A02C-ED2ECFBDF2DC}" destId="{36471660-6451-4189-9936-054C4466B7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47AC5F-AF3C-43C4-9D3F-9A5B38B6E0D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822D352-00AA-423D-B3E5-AC5C457754B9}">
      <dgm:prSet phldrT="[Text]"/>
      <dgm:spPr/>
      <dgm:t>
        <a:bodyPr/>
        <a:lstStyle/>
        <a:p>
          <a:r>
            <a:rPr lang="en-US" dirty="0"/>
            <a:t>Increasing Model Transparency</a:t>
          </a:r>
        </a:p>
      </dgm:t>
    </dgm:pt>
    <dgm:pt modelId="{23F9D226-C148-4100-808A-5AC0EEA2949D}" type="parTrans" cxnId="{00D0FF25-11C4-44B0-A7A4-BD7435BD62A4}">
      <dgm:prSet/>
      <dgm:spPr/>
      <dgm:t>
        <a:bodyPr/>
        <a:lstStyle/>
        <a:p>
          <a:endParaRPr lang="en-US"/>
        </a:p>
      </dgm:t>
    </dgm:pt>
    <dgm:pt modelId="{F6BE4005-F112-442B-ABBA-B484CAA4FC40}" type="sibTrans" cxnId="{00D0FF25-11C4-44B0-A7A4-BD7435BD62A4}">
      <dgm:prSet/>
      <dgm:spPr/>
      <dgm:t>
        <a:bodyPr/>
        <a:lstStyle/>
        <a:p>
          <a:endParaRPr lang="en-US"/>
        </a:p>
      </dgm:t>
    </dgm:pt>
    <dgm:pt modelId="{849FC69B-C74E-4184-A3A0-DA48B02D9C5F}">
      <dgm:prSet phldrT="[Text]"/>
      <dgm:spPr>
        <a:solidFill>
          <a:srgbClr val="B2B4B3"/>
        </a:solidFill>
      </dgm:spPr>
      <dgm:t>
        <a:bodyPr/>
        <a:lstStyle/>
        <a:p>
          <a:r>
            <a:rPr lang="en-US" dirty="0"/>
            <a:t>Providing Multiple Options</a:t>
          </a:r>
        </a:p>
      </dgm:t>
    </dgm:pt>
    <dgm:pt modelId="{2998A44C-F0AA-4EEC-9CBC-F10B40E1EFA7}" type="parTrans" cxnId="{E0F74E1C-9CC6-4516-953D-7FBB85AE234C}">
      <dgm:prSet/>
      <dgm:spPr/>
      <dgm:t>
        <a:bodyPr/>
        <a:lstStyle/>
        <a:p>
          <a:endParaRPr lang="en-US"/>
        </a:p>
      </dgm:t>
    </dgm:pt>
    <dgm:pt modelId="{5946A9F4-8513-4A87-B418-9D282F963311}" type="sibTrans" cxnId="{E0F74E1C-9CC6-4516-953D-7FBB85AE234C}">
      <dgm:prSet/>
      <dgm:spPr/>
      <dgm:t>
        <a:bodyPr/>
        <a:lstStyle/>
        <a:p>
          <a:endParaRPr lang="en-US"/>
        </a:p>
      </dgm:t>
    </dgm:pt>
    <dgm:pt modelId="{9648A679-9574-40A5-931A-5A802456F4BF}">
      <dgm:prSet phldrT="[Text]"/>
      <dgm:spPr>
        <a:solidFill>
          <a:srgbClr val="B2B4B3"/>
        </a:solidFill>
      </dgm:spPr>
      <dgm:t>
        <a:bodyPr/>
        <a:lstStyle/>
        <a:p>
          <a:r>
            <a:rPr lang="en-US" dirty="0"/>
            <a:t>Integrating Qualitative Values</a:t>
          </a:r>
        </a:p>
      </dgm:t>
    </dgm:pt>
    <dgm:pt modelId="{C74C7DAA-9FFC-4E12-BAD1-012A4BFCE318}" type="parTrans" cxnId="{2D272615-FDFF-48FA-8986-F355A0CA8437}">
      <dgm:prSet/>
      <dgm:spPr/>
      <dgm:t>
        <a:bodyPr/>
        <a:lstStyle/>
        <a:p>
          <a:endParaRPr lang="en-US"/>
        </a:p>
      </dgm:t>
    </dgm:pt>
    <dgm:pt modelId="{D56390F9-9337-4A80-87F7-FFF769CADC04}" type="sibTrans" cxnId="{2D272615-FDFF-48FA-8986-F355A0CA8437}">
      <dgm:prSet/>
      <dgm:spPr/>
      <dgm:t>
        <a:bodyPr/>
        <a:lstStyle/>
        <a:p>
          <a:endParaRPr lang="en-US"/>
        </a:p>
      </dgm:t>
    </dgm:pt>
    <dgm:pt modelId="{E67DAEF2-E59B-4036-B478-C53D59E3E3E3}">
      <dgm:prSet phldrT="[Text]"/>
      <dgm:spPr>
        <a:solidFill>
          <a:srgbClr val="B2B4B3"/>
        </a:solidFill>
      </dgm:spPr>
      <dgm:t>
        <a:bodyPr/>
        <a:lstStyle/>
        <a:p>
          <a:r>
            <a:rPr lang="en-US" dirty="0"/>
            <a:t>Modifying Tool Use and Communication</a:t>
          </a:r>
        </a:p>
      </dgm:t>
    </dgm:pt>
    <dgm:pt modelId="{FF9F9C09-3F4E-4EB8-BF41-23F9A5B90822}" type="parTrans" cxnId="{C0F1C371-1B07-4F93-970F-922E91F7AD34}">
      <dgm:prSet/>
      <dgm:spPr/>
      <dgm:t>
        <a:bodyPr/>
        <a:lstStyle/>
        <a:p>
          <a:endParaRPr lang="en-US"/>
        </a:p>
      </dgm:t>
    </dgm:pt>
    <dgm:pt modelId="{1155F595-5AD9-4FEE-843F-E45EF7DEC2D5}" type="sibTrans" cxnId="{C0F1C371-1B07-4F93-970F-922E91F7AD34}">
      <dgm:prSet/>
      <dgm:spPr/>
      <dgm:t>
        <a:bodyPr/>
        <a:lstStyle/>
        <a:p>
          <a:endParaRPr lang="en-US"/>
        </a:p>
      </dgm:t>
    </dgm:pt>
    <dgm:pt modelId="{E388A938-8ABB-48B3-A02C-ED2ECFBDF2DC}" type="pres">
      <dgm:prSet presAssocID="{EF47AC5F-AF3C-43C4-9D3F-9A5B38B6E0DC}" presName="matrix" presStyleCnt="0">
        <dgm:presLayoutVars>
          <dgm:chMax val="1"/>
          <dgm:dir/>
          <dgm:resizeHandles val="exact"/>
        </dgm:presLayoutVars>
      </dgm:prSet>
      <dgm:spPr/>
    </dgm:pt>
    <dgm:pt modelId="{5BEEE7E8-DF55-473D-9157-0BA1D34095DB}" type="pres">
      <dgm:prSet presAssocID="{EF47AC5F-AF3C-43C4-9D3F-9A5B38B6E0DC}" presName="diamond" presStyleLbl="bgShp" presStyleIdx="0" presStyleCnt="1"/>
      <dgm:spPr/>
    </dgm:pt>
    <dgm:pt modelId="{4DD99A2D-EAF1-412F-AA00-2A99B0D1909F}" type="pres">
      <dgm:prSet presAssocID="{EF47AC5F-AF3C-43C4-9D3F-9A5B38B6E0DC}" presName="quad1" presStyleLbl="node1" presStyleIdx="0" presStyleCnt="4">
        <dgm:presLayoutVars>
          <dgm:chMax val="0"/>
          <dgm:chPref val="0"/>
          <dgm:bulletEnabled val="1"/>
        </dgm:presLayoutVars>
      </dgm:prSet>
      <dgm:spPr/>
    </dgm:pt>
    <dgm:pt modelId="{5A429C13-9FDD-4119-B71B-79E334FAC1DE}" type="pres">
      <dgm:prSet presAssocID="{EF47AC5F-AF3C-43C4-9D3F-9A5B38B6E0DC}" presName="quad2" presStyleLbl="node1" presStyleIdx="1" presStyleCnt="4">
        <dgm:presLayoutVars>
          <dgm:chMax val="0"/>
          <dgm:chPref val="0"/>
          <dgm:bulletEnabled val="1"/>
        </dgm:presLayoutVars>
      </dgm:prSet>
      <dgm:spPr/>
    </dgm:pt>
    <dgm:pt modelId="{A3C86A27-AF4D-4709-BEAB-5B2373596428}" type="pres">
      <dgm:prSet presAssocID="{EF47AC5F-AF3C-43C4-9D3F-9A5B38B6E0DC}" presName="quad3" presStyleLbl="node1" presStyleIdx="2" presStyleCnt="4">
        <dgm:presLayoutVars>
          <dgm:chMax val="0"/>
          <dgm:chPref val="0"/>
          <dgm:bulletEnabled val="1"/>
        </dgm:presLayoutVars>
      </dgm:prSet>
      <dgm:spPr/>
    </dgm:pt>
    <dgm:pt modelId="{36471660-6451-4189-9936-054C4466B739}" type="pres">
      <dgm:prSet presAssocID="{EF47AC5F-AF3C-43C4-9D3F-9A5B38B6E0DC}" presName="quad4" presStyleLbl="node1" presStyleIdx="3" presStyleCnt="4">
        <dgm:presLayoutVars>
          <dgm:chMax val="0"/>
          <dgm:chPref val="0"/>
          <dgm:bulletEnabled val="1"/>
        </dgm:presLayoutVars>
      </dgm:prSet>
      <dgm:spPr/>
    </dgm:pt>
  </dgm:ptLst>
  <dgm:cxnLst>
    <dgm:cxn modelId="{93F79402-7479-4417-B54F-343BCC29F703}" type="presOf" srcId="{9648A679-9574-40A5-931A-5A802456F4BF}" destId="{A3C86A27-AF4D-4709-BEAB-5B2373596428}" srcOrd="0" destOrd="0" presId="urn:microsoft.com/office/officeart/2005/8/layout/matrix3"/>
    <dgm:cxn modelId="{2D272615-FDFF-48FA-8986-F355A0CA8437}" srcId="{EF47AC5F-AF3C-43C4-9D3F-9A5B38B6E0DC}" destId="{9648A679-9574-40A5-931A-5A802456F4BF}" srcOrd="2" destOrd="0" parTransId="{C74C7DAA-9FFC-4E12-BAD1-012A4BFCE318}" sibTransId="{D56390F9-9337-4A80-87F7-FFF769CADC04}"/>
    <dgm:cxn modelId="{E0F74E1C-9CC6-4516-953D-7FBB85AE234C}" srcId="{EF47AC5F-AF3C-43C4-9D3F-9A5B38B6E0DC}" destId="{849FC69B-C74E-4184-A3A0-DA48B02D9C5F}" srcOrd="1" destOrd="0" parTransId="{2998A44C-F0AA-4EEC-9CBC-F10B40E1EFA7}" sibTransId="{5946A9F4-8513-4A87-B418-9D282F963311}"/>
    <dgm:cxn modelId="{D2D1861D-7A02-40BF-8FBD-5A2E5CA754C7}" type="presOf" srcId="{E67DAEF2-E59B-4036-B478-C53D59E3E3E3}" destId="{36471660-6451-4189-9936-054C4466B739}" srcOrd="0" destOrd="0" presId="urn:microsoft.com/office/officeart/2005/8/layout/matrix3"/>
    <dgm:cxn modelId="{00D0FF25-11C4-44B0-A7A4-BD7435BD62A4}" srcId="{EF47AC5F-AF3C-43C4-9D3F-9A5B38B6E0DC}" destId="{D822D352-00AA-423D-B3E5-AC5C457754B9}" srcOrd="0" destOrd="0" parTransId="{23F9D226-C148-4100-808A-5AC0EEA2949D}" sibTransId="{F6BE4005-F112-442B-ABBA-B484CAA4FC40}"/>
    <dgm:cxn modelId="{1359DA42-E8BE-4BA8-A343-7F29A8A5E7E2}" type="presOf" srcId="{EF47AC5F-AF3C-43C4-9D3F-9A5B38B6E0DC}" destId="{E388A938-8ABB-48B3-A02C-ED2ECFBDF2DC}" srcOrd="0" destOrd="0" presId="urn:microsoft.com/office/officeart/2005/8/layout/matrix3"/>
    <dgm:cxn modelId="{C0F1C371-1B07-4F93-970F-922E91F7AD34}" srcId="{EF47AC5F-AF3C-43C4-9D3F-9A5B38B6E0DC}" destId="{E67DAEF2-E59B-4036-B478-C53D59E3E3E3}" srcOrd="3" destOrd="0" parTransId="{FF9F9C09-3F4E-4EB8-BF41-23F9A5B90822}" sibTransId="{1155F595-5AD9-4FEE-843F-E45EF7DEC2D5}"/>
    <dgm:cxn modelId="{7D1D327F-1B84-4F56-8308-0989629B2753}" type="presOf" srcId="{849FC69B-C74E-4184-A3A0-DA48B02D9C5F}" destId="{5A429C13-9FDD-4119-B71B-79E334FAC1DE}" srcOrd="0" destOrd="0" presId="urn:microsoft.com/office/officeart/2005/8/layout/matrix3"/>
    <dgm:cxn modelId="{63985096-003B-417C-8488-956A58D14D85}" type="presOf" srcId="{D822D352-00AA-423D-B3E5-AC5C457754B9}" destId="{4DD99A2D-EAF1-412F-AA00-2A99B0D1909F}" srcOrd="0" destOrd="0" presId="urn:microsoft.com/office/officeart/2005/8/layout/matrix3"/>
    <dgm:cxn modelId="{A34831C8-6A79-49FF-A114-647E97ED83D8}" type="presParOf" srcId="{E388A938-8ABB-48B3-A02C-ED2ECFBDF2DC}" destId="{5BEEE7E8-DF55-473D-9157-0BA1D34095DB}" srcOrd="0" destOrd="0" presId="urn:microsoft.com/office/officeart/2005/8/layout/matrix3"/>
    <dgm:cxn modelId="{B698D05E-76A1-4E85-80B7-6C3B405F0B4E}" type="presParOf" srcId="{E388A938-8ABB-48B3-A02C-ED2ECFBDF2DC}" destId="{4DD99A2D-EAF1-412F-AA00-2A99B0D1909F}" srcOrd="1" destOrd="0" presId="urn:microsoft.com/office/officeart/2005/8/layout/matrix3"/>
    <dgm:cxn modelId="{591121A8-5EB7-4673-8912-9723C3B08482}" type="presParOf" srcId="{E388A938-8ABB-48B3-A02C-ED2ECFBDF2DC}" destId="{5A429C13-9FDD-4119-B71B-79E334FAC1DE}" srcOrd="2" destOrd="0" presId="urn:microsoft.com/office/officeart/2005/8/layout/matrix3"/>
    <dgm:cxn modelId="{B9707692-8E76-4655-9E94-32C1089123F5}" type="presParOf" srcId="{E388A938-8ABB-48B3-A02C-ED2ECFBDF2DC}" destId="{A3C86A27-AF4D-4709-BEAB-5B2373596428}" srcOrd="3" destOrd="0" presId="urn:microsoft.com/office/officeart/2005/8/layout/matrix3"/>
    <dgm:cxn modelId="{7DEFB0FD-066D-4B8C-A522-6164FDD8876C}" type="presParOf" srcId="{E388A938-8ABB-48B3-A02C-ED2ECFBDF2DC}" destId="{36471660-6451-4189-9936-054C4466B7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47AC5F-AF3C-43C4-9D3F-9A5B38B6E0D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822D352-00AA-423D-B3E5-AC5C457754B9}">
      <dgm:prSet phldrT="[Text]"/>
      <dgm:spPr>
        <a:solidFill>
          <a:srgbClr val="B2B4B3"/>
        </a:solidFill>
      </dgm:spPr>
      <dgm:t>
        <a:bodyPr/>
        <a:lstStyle/>
        <a:p>
          <a:r>
            <a:rPr lang="en-US" dirty="0"/>
            <a:t>Increasing Model Transparency</a:t>
          </a:r>
        </a:p>
      </dgm:t>
    </dgm:pt>
    <dgm:pt modelId="{23F9D226-C148-4100-808A-5AC0EEA2949D}" type="parTrans" cxnId="{00D0FF25-11C4-44B0-A7A4-BD7435BD62A4}">
      <dgm:prSet/>
      <dgm:spPr/>
      <dgm:t>
        <a:bodyPr/>
        <a:lstStyle/>
        <a:p>
          <a:endParaRPr lang="en-US"/>
        </a:p>
      </dgm:t>
    </dgm:pt>
    <dgm:pt modelId="{F6BE4005-F112-442B-ABBA-B484CAA4FC40}" type="sibTrans" cxnId="{00D0FF25-11C4-44B0-A7A4-BD7435BD62A4}">
      <dgm:prSet/>
      <dgm:spPr/>
      <dgm:t>
        <a:bodyPr/>
        <a:lstStyle/>
        <a:p>
          <a:endParaRPr lang="en-US"/>
        </a:p>
      </dgm:t>
    </dgm:pt>
    <dgm:pt modelId="{849FC69B-C74E-4184-A3A0-DA48B02D9C5F}">
      <dgm:prSet phldrT="[Text]"/>
      <dgm:spPr>
        <a:solidFill>
          <a:schemeClr val="accent1"/>
        </a:solidFill>
      </dgm:spPr>
      <dgm:t>
        <a:bodyPr/>
        <a:lstStyle/>
        <a:p>
          <a:r>
            <a:rPr lang="en-US" dirty="0"/>
            <a:t>Providing Multiple Options</a:t>
          </a:r>
        </a:p>
      </dgm:t>
    </dgm:pt>
    <dgm:pt modelId="{2998A44C-F0AA-4EEC-9CBC-F10B40E1EFA7}" type="parTrans" cxnId="{E0F74E1C-9CC6-4516-953D-7FBB85AE234C}">
      <dgm:prSet/>
      <dgm:spPr/>
      <dgm:t>
        <a:bodyPr/>
        <a:lstStyle/>
        <a:p>
          <a:endParaRPr lang="en-US"/>
        </a:p>
      </dgm:t>
    </dgm:pt>
    <dgm:pt modelId="{5946A9F4-8513-4A87-B418-9D282F963311}" type="sibTrans" cxnId="{E0F74E1C-9CC6-4516-953D-7FBB85AE234C}">
      <dgm:prSet/>
      <dgm:spPr/>
      <dgm:t>
        <a:bodyPr/>
        <a:lstStyle/>
        <a:p>
          <a:endParaRPr lang="en-US"/>
        </a:p>
      </dgm:t>
    </dgm:pt>
    <dgm:pt modelId="{9648A679-9574-40A5-931A-5A802456F4BF}">
      <dgm:prSet phldrT="[Text]"/>
      <dgm:spPr>
        <a:solidFill>
          <a:srgbClr val="B2B4B3"/>
        </a:solidFill>
      </dgm:spPr>
      <dgm:t>
        <a:bodyPr/>
        <a:lstStyle/>
        <a:p>
          <a:r>
            <a:rPr lang="en-US" dirty="0"/>
            <a:t>Integrating Qualitative Values</a:t>
          </a:r>
        </a:p>
      </dgm:t>
    </dgm:pt>
    <dgm:pt modelId="{C74C7DAA-9FFC-4E12-BAD1-012A4BFCE318}" type="parTrans" cxnId="{2D272615-FDFF-48FA-8986-F355A0CA8437}">
      <dgm:prSet/>
      <dgm:spPr/>
      <dgm:t>
        <a:bodyPr/>
        <a:lstStyle/>
        <a:p>
          <a:endParaRPr lang="en-US"/>
        </a:p>
      </dgm:t>
    </dgm:pt>
    <dgm:pt modelId="{D56390F9-9337-4A80-87F7-FFF769CADC04}" type="sibTrans" cxnId="{2D272615-FDFF-48FA-8986-F355A0CA8437}">
      <dgm:prSet/>
      <dgm:spPr/>
      <dgm:t>
        <a:bodyPr/>
        <a:lstStyle/>
        <a:p>
          <a:endParaRPr lang="en-US"/>
        </a:p>
      </dgm:t>
    </dgm:pt>
    <dgm:pt modelId="{E67DAEF2-E59B-4036-B478-C53D59E3E3E3}">
      <dgm:prSet phldrT="[Text]"/>
      <dgm:spPr>
        <a:solidFill>
          <a:srgbClr val="B2B4B3"/>
        </a:solidFill>
      </dgm:spPr>
      <dgm:t>
        <a:bodyPr/>
        <a:lstStyle/>
        <a:p>
          <a:r>
            <a:rPr lang="en-US" dirty="0"/>
            <a:t>Modifying Tool Use and Communication</a:t>
          </a:r>
        </a:p>
      </dgm:t>
    </dgm:pt>
    <dgm:pt modelId="{FF9F9C09-3F4E-4EB8-BF41-23F9A5B90822}" type="parTrans" cxnId="{C0F1C371-1B07-4F93-970F-922E91F7AD34}">
      <dgm:prSet/>
      <dgm:spPr/>
      <dgm:t>
        <a:bodyPr/>
        <a:lstStyle/>
        <a:p>
          <a:endParaRPr lang="en-US"/>
        </a:p>
      </dgm:t>
    </dgm:pt>
    <dgm:pt modelId="{1155F595-5AD9-4FEE-843F-E45EF7DEC2D5}" type="sibTrans" cxnId="{C0F1C371-1B07-4F93-970F-922E91F7AD34}">
      <dgm:prSet/>
      <dgm:spPr/>
      <dgm:t>
        <a:bodyPr/>
        <a:lstStyle/>
        <a:p>
          <a:endParaRPr lang="en-US"/>
        </a:p>
      </dgm:t>
    </dgm:pt>
    <dgm:pt modelId="{E388A938-8ABB-48B3-A02C-ED2ECFBDF2DC}" type="pres">
      <dgm:prSet presAssocID="{EF47AC5F-AF3C-43C4-9D3F-9A5B38B6E0DC}" presName="matrix" presStyleCnt="0">
        <dgm:presLayoutVars>
          <dgm:chMax val="1"/>
          <dgm:dir/>
          <dgm:resizeHandles val="exact"/>
        </dgm:presLayoutVars>
      </dgm:prSet>
      <dgm:spPr/>
    </dgm:pt>
    <dgm:pt modelId="{5BEEE7E8-DF55-473D-9157-0BA1D34095DB}" type="pres">
      <dgm:prSet presAssocID="{EF47AC5F-AF3C-43C4-9D3F-9A5B38B6E0DC}" presName="diamond" presStyleLbl="bgShp" presStyleIdx="0" presStyleCnt="1"/>
      <dgm:spPr/>
    </dgm:pt>
    <dgm:pt modelId="{4DD99A2D-EAF1-412F-AA00-2A99B0D1909F}" type="pres">
      <dgm:prSet presAssocID="{EF47AC5F-AF3C-43C4-9D3F-9A5B38B6E0DC}" presName="quad1" presStyleLbl="node1" presStyleIdx="0" presStyleCnt="4">
        <dgm:presLayoutVars>
          <dgm:chMax val="0"/>
          <dgm:chPref val="0"/>
          <dgm:bulletEnabled val="1"/>
        </dgm:presLayoutVars>
      </dgm:prSet>
      <dgm:spPr/>
    </dgm:pt>
    <dgm:pt modelId="{5A429C13-9FDD-4119-B71B-79E334FAC1DE}" type="pres">
      <dgm:prSet presAssocID="{EF47AC5F-AF3C-43C4-9D3F-9A5B38B6E0DC}" presName="quad2" presStyleLbl="node1" presStyleIdx="1" presStyleCnt="4">
        <dgm:presLayoutVars>
          <dgm:chMax val="0"/>
          <dgm:chPref val="0"/>
          <dgm:bulletEnabled val="1"/>
        </dgm:presLayoutVars>
      </dgm:prSet>
      <dgm:spPr/>
    </dgm:pt>
    <dgm:pt modelId="{A3C86A27-AF4D-4709-BEAB-5B2373596428}" type="pres">
      <dgm:prSet presAssocID="{EF47AC5F-AF3C-43C4-9D3F-9A5B38B6E0DC}" presName="quad3" presStyleLbl="node1" presStyleIdx="2" presStyleCnt="4">
        <dgm:presLayoutVars>
          <dgm:chMax val="0"/>
          <dgm:chPref val="0"/>
          <dgm:bulletEnabled val="1"/>
        </dgm:presLayoutVars>
      </dgm:prSet>
      <dgm:spPr/>
    </dgm:pt>
    <dgm:pt modelId="{36471660-6451-4189-9936-054C4466B739}" type="pres">
      <dgm:prSet presAssocID="{EF47AC5F-AF3C-43C4-9D3F-9A5B38B6E0DC}" presName="quad4" presStyleLbl="node1" presStyleIdx="3" presStyleCnt="4">
        <dgm:presLayoutVars>
          <dgm:chMax val="0"/>
          <dgm:chPref val="0"/>
          <dgm:bulletEnabled val="1"/>
        </dgm:presLayoutVars>
      </dgm:prSet>
      <dgm:spPr/>
    </dgm:pt>
  </dgm:ptLst>
  <dgm:cxnLst>
    <dgm:cxn modelId="{93F79402-7479-4417-B54F-343BCC29F703}" type="presOf" srcId="{9648A679-9574-40A5-931A-5A802456F4BF}" destId="{A3C86A27-AF4D-4709-BEAB-5B2373596428}" srcOrd="0" destOrd="0" presId="urn:microsoft.com/office/officeart/2005/8/layout/matrix3"/>
    <dgm:cxn modelId="{2D272615-FDFF-48FA-8986-F355A0CA8437}" srcId="{EF47AC5F-AF3C-43C4-9D3F-9A5B38B6E0DC}" destId="{9648A679-9574-40A5-931A-5A802456F4BF}" srcOrd="2" destOrd="0" parTransId="{C74C7DAA-9FFC-4E12-BAD1-012A4BFCE318}" sibTransId="{D56390F9-9337-4A80-87F7-FFF769CADC04}"/>
    <dgm:cxn modelId="{E0F74E1C-9CC6-4516-953D-7FBB85AE234C}" srcId="{EF47AC5F-AF3C-43C4-9D3F-9A5B38B6E0DC}" destId="{849FC69B-C74E-4184-A3A0-DA48B02D9C5F}" srcOrd="1" destOrd="0" parTransId="{2998A44C-F0AA-4EEC-9CBC-F10B40E1EFA7}" sibTransId="{5946A9F4-8513-4A87-B418-9D282F963311}"/>
    <dgm:cxn modelId="{D2D1861D-7A02-40BF-8FBD-5A2E5CA754C7}" type="presOf" srcId="{E67DAEF2-E59B-4036-B478-C53D59E3E3E3}" destId="{36471660-6451-4189-9936-054C4466B739}" srcOrd="0" destOrd="0" presId="urn:microsoft.com/office/officeart/2005/8/layout/matrix3"/>
    <dgm:cxn modelId="{00D0FF25-11C4-44B0-A7A4-BD7435BD62A4}" srcId="{EF47AC5F-AF3C-43C4-9D3F-9A5B38B6E0DC}" destId="{D822D352-00AA-423D-B3E5-AC5C457754B9}" srcOrd="0" destOrd="0" parTransId="{23F9D226-C148-4100-808A-5AC0EEA2949D}" sibTransId="{F6BE4005-F112-442B-ABBA-B484CAA4FC40}"/>
    <dgm:cxn modelId="{1359DA42-E8BE-4BA8-A343-7F29A8A5E7E2}" type="presOf" srcId="{EF47AC5F-AF3C-43C4-9D3F-9A5B38B6E0DC}" destId="{E388A938-8ABB-48B3-A02C-ED2ECFBDF2DC}" srcOrd="0" destOrd="0" presId="urn:microsoft.com/office/officeart/2005/8/layout/matrix3"/>
    <dgm:cxn modelId="{C0F1C371-1B07-4F93-970F-922E91F7AD34}" srcId="{EF47AC5F-AF3C-43C4-9D3F-9A5B38B6E0DC}" destId="{E67DAEF2-E59B-4036-B478-C53D59E3E3E3}" srcOrd="3" destOrd="0" parTransId="{FF9F9C09-3F4E-4EB8-BF41-23F9A5B90822}" sibTransId="{1155F595-5AD9-4FEE-843F-E45EF7DEC2D5}"/>
    <dgm:cxn modelId="{7D1D327F-1B84-4F56-8308-0989629B2753}" type="presOf" srcId="{849FC69B-C74E-4184-A3A0-DA48B02D9C5F}" destId="{5A429C13-9FDD-4119-B71B-79E334FAC1DE}" srcOrd="0" destOrd="0" presId="urn:microsoft.com/office/officeart/2005/8/layout/matrix3"/>
    <dgm:cxn modelId="{63985096-003B-417C-8488-956A58D14D85}" type="presOf" srcId="{D822D352-00AA-423D-B3E5-AC5C457754B9}" destId="{4DD99A2D-EAF1-412F-AA00-2A99B0D1909F}" srcOrd="0" destOrd="0" presId="urn:microsoft.com/office/officeart/2005/8/layout/matrix3"/>
    <dgm:cxn modelId="{A34831C8-6A79-49FF-A114-647E97ED83D8}" type="presParOf" srcId="{E388A938-8ABB-48B3-A02C-ED2ECFBDF2DC}" destId="{5BEEE7E8-DF55-473D-9157-0BA1D34095DB}" srcOrd="0" destOrd="0" presId="urn:microsoft.com/office/officeart/2005/8/layout/matrix3"/>
    <dgm:cxn modelId="{B698D05E-76A1-4E85-80B7-6C3B405F0B4E}" type="presParOf" srcId="{E388A938-8ABB-48B3-A02C-ED2ECFBDF2DC}" destId="{4DD99A2D-EAF1-412F-AA00-2A99B0D1909F}" srcOrd="1" destOrd="0" presId="urn:microsoft.com/office/officeart/2005/8/layout/matrix3"/>
    <dgm:cxn modelId="{591121A8-5EB7-4673-8912-9723C3B08482}" type="presParOf" srcId="{E388A938-8ABB-48B3-A02C-ED2ECFBDF2DC}" destId="{5A429C13-9FDD-4119-B71B-79E334FAC1DE}" srcOrd="2" destOrd="0" presId="urn:microsoft.com/office/officeart/2005/8/layout/matrix3"/>
    <dgm:cxn modelId="{B9707692-8E76-4655-9E94-32C1089123F5}" type="presParOf" srcId="{E388A938-8ABB-48B3-A02C-ED2ECFBDF2DC}" destId="{A3C86A27-AF4D-4709-BEAB-5B2373596428}" srcOrd="3" destOrd="0" presId="urn:microsoft.com/office/officeart/2005/8/layout/matrix3"/>
    <dgm:cxn modelId="{7DEFB0FD-066D-4B8C-A522-6164FDD8876C}" type="presParOf" srcId="{E388A938-8ABB-48B3-A02C-ED2ECFBDF2DC}" destId="{36471660-6451-4189-9936-054C4466B7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2CBB42-48FC-4181-BD64-CEFDED86A73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B84902-8A6B-424D-8268-623B1FA0F8C2}">
      <dgm:prSet phldrT="[Text]" custT="1"/>
      <dgm:spPr/>
      <dgm:t>
        <a:bodyPr/>
        <a:lstStyle/>
        <a:p>
          <a:r>
            <a:rPr lang="en-US" sz="2400" dirty="0"/>
            <a:t>Parametric</a:t>
          </a:r>
        </a:p>
      </dgm:t>
    </dgm:pt>
    <dgm:pt modelId="{2497D144-1FDE-4C78-999A-618C1EFD289E}" type="parTrans" cxnId="{5D7671FA-E44A-47EA-B6A8-C7F5B1C78721}">
      <dgm:prSet/>
      <dgm:spPr/>
      <dgm:t>
        <a:bodyPr/>
        <a:lstStyle/>
        <a:p>
          <a:endParaRPr lang="en-US"/>
        </a:p>
      </dgm:t>
    </dgm:pt>
    <dgm:pt modelId="{690E7F8F-794D-4919-9F30-48B255FA71D2}" type="sibTrans" cxnId="{5D7671FA-E44A-47EA-B6A8-C7F5B1C78721}">
      <dgm:prSet/>
      <dgm:spPr/>
      <dgm:t>
        <a:bodyPr/>
        <a:lstStyle/>
        <a:p>
          <a:endParaRPr lang="en-US"/>
        </a:p>
      </dgm:t>
    </dgm:pt>
    <dgm:pt modelId="{D8D43A60-C924-4A72-87FD-DA350D71AF89}">
      <dgm:prSet phldrT="[Text]" custT="1"/>
      <dgm:spPr/>
      <dgm:t>
        <a:bodyPr/>
        <a:lstStyle/>
        <a:p>
          <a:pPr>
            <a:buFont typeface="Arial" panose="020B0604020202020204" pitchFamily="34" charset="0"/>
            <a:buChar char="•"/>
          </a:pPr>
          <a:r>
            <a:rPr lang="en-US" sz="2000" dirty="0">
              <a:solidFill>
                <a:schemeClr val="tx1"/>
              </a:solidFill>
            </a:rPr>
            <a:t>Sensitivity Analysis</a:t>
          </a:r>
          <a:endParaRPr lang="en-US" sz="2000" dirty="0"/>
        </a:p>
      </dgm:t>
    </dgm:pt>
    <dgm:pt modelId="{EBF891B8-D79A-4164-AF1A-6CB926792A7E}" type="parTrans" cxnId="{F97FEE01-D25E-4F19-B382-91C1E65A849B}">
      <dgm:prSet/>
      <dgm:spPr/>
      <dgm:t>
        <a:bodyPr/>
        <a:lstStyle/>
        <a:p>
          <a:endParaRPr lang="en-US"/>
        </a:p>
      </dgm:t>
    </dgm:pt>
    <dgm:pt modelId="{CC0F6C40-A152-4C5A-9B93-E829DFF4C760}" type="sibTrans" cxnId="{F97FEE01-D25E-4F19-B382-91C1E65A849B}">
      <dgm:prSet/>
      <dgm:spPr/>
      <dgm:t>
        <a:bodyPr/>
        <a:lstStyle/>
        <a:p>
          <a:endParaRPr lang="en-US"/>
        </a:p>
      </dgm:t>
    </dgm:pt>
    <dgm:pt modelId="{6519D194-723F-4465-A6A9-5D1AA918F9D8}">
      <dgm:prSet phldrT="[Text]" custT="1"/>
      <dgm:spPr/>
      <dgm:t>
        <a:bodyPr/>
        <a:lstStyle/>
        <a:p>
          <a:r>
            <a:rPr lang="en-US" sz="2400" dirty="0"/>
            <a:t>Structural</a:t>
          </a:r>
        </a:p>
      </dgm:t>
    </dgm:pt>
    <dgm:pt modelId="{1AD19CC3-DB42-47C5-BF0F-2730270AF3EC}" type="parTrans" cxnId="{3510C5C3-5F12-4473-9238-3C65DCE9BDF4}">
      <dgm:prSet/>
      <dgm:spPr/>
      <dgm:t>
        <a:bodyPr/>
        <a:lstStyle/>
        <a:p>
          <a:endParaRPr lang="en-US"/>
        </a:p>
      </dgm:t>
    </dgm:pt>
    <dgm:pt modelId="{0AED9992-A607-4994-B579-ED5DC599B0CB}" type="sibTrans" cxnId="{3510C5C3-5F12-4473-9238-3C65DCE9BDF4}">
      <dgm:prSet/>
      <dgm:spPr/>
      <dgm:t>
        <a:bodyPr/>
        <a:lstStyle/>
        <a:p>
          <a:endParaRPr lang="en-US"/>
        </a:p>
      </dgm:t>
    </dgm:pt>
    <dgm:pt modelId="{012AB04D-5F4E-428A-9F3D-A87095F4B655}">
      <dgm:prSet phldrT="[Text]" custT="1"/>
      <dgm:spPr/>
      <dgm:t>
        <a:bodyPr/>
        <a:lstStyle/>
        <a:p>
          <a:pPr>
            <a:buFont typeface="Arial" panose="020B0604020202020204" pitchFamily="34" charset="0"/>
            <a:buChar char="•"/>
          </a:pPr>
          <a:r>
            <a:rPr lang="en-US" sz="2000" dirty="0">
              <a:solidFill>
                <a:schemeClr val="tx1"/>
              </a:solidFill>
            </a:rPr>
            <a:t>Modeling to Generate Alternatives</a:t>
          </a:r>
          <a:endParaRPr lang="en-US" sz="2000" dirty="0"/>
        </a:p>
      </dgm:t>
    </dgm:pt>
    <dgm:pt modelId="{EF13CD1D-F77E-4C85-AC87-A1EE24A3EB18}" type="parTrans" cxnId="{79105386-F573-472E-A498-B2DCA16CE296}">
      <dgm:prSet/>
      <dgm:spPr/>
      <dgm:t>
        <a:bodyPr/>
        <a:lstStyle/>
        <a:p>
          <a:endParaRPr lang="en-US"/>
        </a:p>
      </dgm:t>
    </dgm:pt>
    <dgm:pt modelId="{3E5D7932-CF55-4566-8C4F-A0273411C815}" type="sibTrans" cxnId="{79105386-F573-472E-A498-B2DCA16CE296}">
      <dgm:prSet/>
      <dgm:spPr/>
      <dgm:t>
        <a:bodyPr/>
        <a:lstStyle/>
        <a:p>
          <a:endParaRPr lang="en-US"/>
        </a:p>
      </dgm:t>
    </dgm:pt>
    <dgm:pt modelId="{6E93A37B-85E6-4590-B082-DBE1991B8046}">
      <dgm:prSet custT="1"/>
      <dgm:spPr/>
      <dgm:t>
        <a:bodyPr/>
        <a:lstStyle/>
        <a:p>
          <a:pPr>
            <a:buFont typeface="Arial" panose="020B0604020202020204" pitchFamily="34" charset="0"/>
            <a:buChar char="•"/>
          </a:pPr>
          <a:r>
            <a:rPr lang="en-US" sz="2000" dirty="0">
              <a:solidFill>
                <a:schemeClr val="tx1"/>
              </a:solidFill>
            </a:rPr>
            <a:t>Monte Carlo Simulation</a:t>
          </a:r>
        </a:p>
      </dgm:t>
    </dgm:pt>
    <dgm:pt modelId="{46E04010-709C-4A77-8F9C-5BD02A2FE1D8}" type="parTrans" cxnId="{003C7E91-2F94-48B7-8A5F-628CA5911619}">
      <dgm:prSet/>
      <dgm:spPr/>
      <dgm:t>
        <a:bodyPr/>
        <a:lstStyle/>
        <a:p>
          <a:endParaRPr lang="en-US"/>
        </a:p>
      </dgm:t>
    </dgm:pt>
    <dgm:pt modelId="{55679EFC-8311-449D-A780-584539746C64}" type="sibTrans" cxnId="{003C7E91-2F94-48B7-8A5F-628CA5911619}">
      <dgm:prSet/>
      <dgm:spPr/>
      <dgm:t>
        <a:bodyPr/>
        <a:lstStyle/>
        <a:p>
          <a:endParaRPr lang="en-US"/>
        </a:p>
      </dgm:t>
    </dgm:pt>
    <dgm:pt modelId="{35743538-C251-47D8-A4CD-19218C2A5A25}">
      <dgm:prSet custT="1"/>
      <dgm:spPr/>
      <dgm:t>
        <a:bodyPr/>
        <a:lstStyle/>
        <a:p>
          <a:pPr>
            <a:buFont typeface="Arial" panose="020B0604020202020204" pitchFamily="34" charset="0"/>
            <a:buChar char="•"/>
          </a:pPr>
          <a:r>
            <a:rPr lang="en-US" sz="2000" dirty="0">
              <a:solidFill>
                <a:schemeClr val="tx1"/>
              </a:solidFill>
            </a:rPr>
            <a:t>Stochastic Programming</a:t>
          </a:r>
        </a:p>
      </dgm:t>
    </dgm:pt>
    <dgm:pt modelId="{69B01614-A51C-4E4F-946A-42E8724B6644}" type="parTrans" cxnId="{A7BB3E9C-FE9F-42D9-9FA2-EAFC844FF50B}">
      <dgm:prSet/>
      <dgm:spPr/>
      <dgm:t>
        <a:bodyPr/>
        <a:lstStyle/>
        <a:p>
          <a:endParaRPr lang="en-US"/>
        </a:p>
      </dgm:t>
    </dgm:pt>
    <dgm:pt modelId="{3020B26F-536C-453F-8539-0C3737A13A88}" type="sibTrans" cxnId="{A7BB3E9C-FE9F-42D9-9FA2-EAFC844FF50B}">
      <dgm:prSet/>
      <dgm:spPr/>
      <dgm:t>
        <a:bodyPr/>
        <a:lstStyle/>
        <a:p>
          <a:endParaRPr lang="en-US"/>
        </a:p>
      </dgm:t>
    </dgm:pt>
    <dgm:pt modelId="{89C38F80-4C6D-4A72-B0C8-54C4276DE848}">
      <dgm:prSet custT="1"/>
      <dgm:spPr/>
      <dgm:t>
        <a:bodyPr/>
        <a:lstStyle/>
        <a:p>
          <a:pPr>
            <a:buFont typeface="Arial" panose="020B0604020202020204" pitchFamily="34" charset="0"/>
            <a:buChar char="•"/>
          </a:pPr>
          <a:r>
            <a:rPr lang="en-US" sz="2000" dirty="0">
              <a:solidFill>
                <a:schemeClr val="tx1"/>
              </a:solidFill>
            </a:rPr>
            <a:t>Robust Optimization</a:t>
          </a:r>
        </a:p>
      </dgm:t>
    </dgm:pt>
    <dgm:pt modelId="{71B58375-8750-4F22-B1EB-5EC7766F4688}" type="parTrans" cxnId="{590AB783-9B2B-4420-8E2C-5FAC20CA478C}">
      <dgm:prSet/>
      <dgm:spPr/>
      <dgm:t>
        <a:bodyPr/>
        <a:lstStyle/>
        <a:p>
          <a:endParaRPr lang="en-US"/>
        </a:p>
      </dgm:t>
    </dgm:pt>
    <dgm:pt modelId="{3030B58C-64BC-4919-92D1-C4D764D93CE7}" type="sibTrans" cxnId="{590AB783-9B2B-4420-8E2C-5FAC20CA478C}">
      <dgm:prSet/>
      <dgm:spPr/>
      <dgm:t>
        <a:bodyPr/>
        <a:lstStyle/>
        <a:p>
          <a:endParaRPr lang="en-US"/>
        </a:p>
      </dgm:t>
    </dgm:pt>
    <dgm:pt modelId="{287AEA0F-65AF-4262-9AC1-ABC94870236B}" type="pres">
      <dgm:prSet presAssocID="{172CBB42-48FC-4181-BD64-CEFDED86A73D}" presName="Name0" presStyleCnt="0">
        <dgm:presLayoutVars>
          <dgm:dir/>
          <dgm:animLvl val="lvl"/>
          <dgm:resizeHandles val="exact"/>
        </dgm:presLayoutVars>
      </dgm:prSet>
      <dgm:spPr/>
    </dgm:pt>
    <dgm:pt modelId="{563B026B-E121-445B-A9F5-AA5A25CD7CEB}" type="pres">
      <dgm:prSet presAssocID="{D9B84902-8A6B-424D-8268-623B1FA0F8C2}" presName="composite" presStyleCnt="0"/>
      <dgm:spPr/>
    </dgm:pt>
    <dgm:pt modelId="{F4D26696-E79A-45ED-B7A7-CDA5E4E9676D}" type="pres">
      <dgm:prSet presAssocID="{D9B84902-8A6B-424D-8268-623B1FA0F8C2}" presName="parTx" presStyleLbl="alignNode1" presStyleIdx="0" presStyleCnt="2" custScaleY="100340" custLinFactNeighborX="-161" custLinFactNeighborY="8089">
        <dgm:presLayoutVars>
          <dgm:chMax val="0"/>
          <dgm:chPref val="0"/>
          <dgm:bulletEnabled val="1"/>
        </dgm:presLayoutVars>
      </dgm:prSet>
      <dgm:spPr/>
    </dgm:pt>
    <dgm:pt modelId="{34111B4D-9843-4AE8-A1A3-F8DA5B47EAD1}" type="pres">
      <dgm:prSet presAssocID="{D9B84902-8A6B-424D-8268-623B1FA0F8C2}" presName="desTx" presStyleLbl="alignAccFollowNode1" presStyleIdx="0" presStyleCnt="2">
        <dgm:presLayoutVars>
          <dgm:bulletEnabled val="1"/>
        </dgm:presLayoutVars>
      </dgm:prSet>
      <dgm:spPr/>
    </dgm:pt>
    <dgm:pt modelId="{1DA97320-8FDD-4530-A907-212B17EF7F01}" type="pres">
      <dgm:prSet presAssocID="{690E7F8F-794D-4919-9F30-48B255FA71D2}" presName="space" presStyleCnt="0"/>
      <dgm:spPr/>
    </dgm:pt>
    <dgm:pt modelId="{94AFDD1A-53F4-4940-9E08-8043AE61E867}" type="pres">
      <dgm:prSet presAssocID="{6519D194-723F-4465-A6A9-5D1AA918F9D8}" presName="composite" presStyleCnt="0"/>
      <dgm:spPr/>
    </dgm:pt>
    <dgm:pt modelId="{307605F7-3141-47F2-92A9-E0C405E6DD95}" type="pres">
      <dgm:prSet presAssocID="{6519D194-723F-4465-A6A9-5D1AA918F9D8}" presName="parTx" presStyleLbl="alignNode1" presStyleIdx="1" presStyleCnt="2">
        <dgm:presLayoutVars>
          <dgm:chMax val="0"/>
          <dgm:chPref val="0"/>
          <dgm:bulletEnabled val="1"/>
        </dgm:presLayoutVars>
      </dgm:prSet>
      <dgm:spPr/>
    </dgm:pt>
    <dgm:pt modelId="{057221CF-5F9D-4987-8EF6-FD7E6B178821}" type="pres">
      <dgm:prSet presAssocID="{6519D194-723F-4465-A6A9-5D1AA918F9D8}" presName="desTx" presStyleLbl="alignAccFollowNode1" presStyleIdx="1" presStyleCnt="2" custLinFactNeighborX="162" custLinFactNeighborY="-262">
        <dgm:presLayoutVars>
          <dgm:bulletEnabled val="1"/>
        </dgm:presLayoutVars>
      </dgm:prSet>
      <dgm:spPr/>
    </dgm:pt>
  </dgm:ptLst>
  <dgm:cxnLst>
    <dgm:cxn modelId="{F97FEE01-D25E-4F19-B382-91C1E65A849B}" srcId="{D9B84902-8A6B-424D-8268-623B1FA0F8C2}" destId="{D8D43A60-C924-4A72-87FD-DA350D71AF89}" srcOrd="0" destOrd="0" parTransId="{EBF891B8-D79A-4164-AF1A-6CB926792A7E}" sibTransId="{CC0F6C40-A152-4C5A-9B93-E829DFF4C760}"/>
    <dgm:cxn modelId="{4E8B8217-E6F7-4256-B3F5-DEC3727802EB}" type="presOf" srcId="{012AB04D-5F4E-428A-9F3D-A87095F4B655}" destId="{057221CF-5F9D-4987-8EF6-FD7E6B178821}" srcOrd="0" destOrd="0" presId="urn:microsoft.com/office/officeart/2005/8/layout/hList1"/>
    <dgm:cxn modelId="{07511B38-9743-4262-BF0A-4E19A6EEDB0D}" type="presOf" srcId="{D9B84902-8A6B-424D-8268-623B1FA0F8C2}" destId="{F4D26696-E79A-45ED-B7A7-CDA5E4E9676D}" srcOrd="0" destOrd="0" presId="urn:microsoft.com/office/officeart/2005/8/layout/hList1"/>
    <dgm:cxn modelId="{D709176D-7B74-4ACB-B3F5-F209696C3B85}" type="presOf" srcId="{172CBB42-48FC-4181-BD64-CEFDED86A73D}" destId="{287AEA0F-65AF-4262-9AC1-ABC94870236B}" srcOrd="0" destOrd="0" presId="urn:microsoft.com/office/officeart/2005/8/layout/hList1"/>
    <dgm:cxn modelId="{2F353571-FD93-48EC-A9B4-E082E5409586}" type="presOf" srcId="{6519D194-723F-4465-A6A9-5D1AA918F9D8}" destId="{307605F7-3141-47F2-92A9-E0C405E6DD95}" srcOrd="0" destOrd="0" presId="urn:microsoft.com/office/officeart/2005/8/layout/hList1"/>
    <dgm:cxn modelId="{44FCA280-4D11-4424-94B0-014EF130D17A}" type="presOf" srcId="{D8D43A60-C924-4A72-87FD-DA350D71AF89}" destId="{34111B4D-9843-4AE8-A1A3-F8DA5B47EAD1}" srcOrd="0" destOrd="0" presId="urn:microsoft.com/office/officeart/2005/8/layout/hList1"/>
    <dgm:cxn modelId="{590AB783-9B2B-4420-8E2C-5FAC20CA478C}" srcId="{D9B84902-8A6B-424D-8268-623B1FA0F8C2}" destId="{89C38F80-4C6D-4A72-B0C8-54C4276DE848}" srcOrd="3" destOrd="0" parTransId="{71B58375-8750-4F22-B1EB-5EC7766F4688}" sibTransId="{3030B58C-64BC-4919-92D1-C4D764D93CE7}"/>
    <dgm:cxn modelId="{79105386-F573-472E-A498-B2DCA16CE296}" srcId="{6519D194-723F-4465-A6A9-5D1AA918F9D8}" destId="{012AB04D-5F4E-428A-9F3D-A87095F4B655}" srcOrd="0" destOrd="0" parTransId="{EF13CD1D-F77E-4C85-AC87-A1EE24A3EB18}" sibTransId="{3E5D7932-CF55-4566-8C4F-A0273411C815}"/>
    <dgm:cxn modelId="{59683F8F-0911-4879-935B-A619DFAE5760}" type="presOf" srcId="{89C38F80-4C6D-4A72-B0C8-54C4276DE848}" destId="{34111B4D-9843-4AE8-A1A3-F8DA5B47EAD1}" srcOrd="0" destOrd="3" presId="urn:microsoft.com/office/officeart/2005/8/layout/hList1"/>
    <dgm:cxn modelId="{003C7E91-2F94-48B7-8A5F-628CA5911619}" srcId="{D9B84902-8A6B-424D-8268-623B1FA0F8C2}" destId="{6E93A37B-85E6-4590-B082-DBE1991B8046}" srcOrd="1" destOrd="0" parTransId="{46E04010-709C-4A77-8F9C-5BD02A2FE1D8}" sibTransId="{55679EFC-8311-449D-A780-584539746C64}"/>
    <dgm:cxn modelId="{A7BB3E9C-FE9F-42D9-9FA2-EAFC844FF50B}" srcId="{D9B84902-8A6B-424D-8268-623B1FA0F8C2}" destId="{35743538-C251-47D8-A4CD-19218C2A5A25}" srcOrd="2" destOrd="0" parTransId="{69B01614-A51C-4E4F-946A-42E8724B6644}" sibTransId="{3020B26F-536C-453F-8539-0C3737A13A88}"/>
    <dgm:cxn modelId="{3510C5C3-5F12-4473-9238-3C65DCE9BDF4}" srcId="{172CBB42-48FC-4181-BD64-CEFDED86A73D}" destId="{6519D194-723F-4465-A6A9-5D1AA918F9D8}" srcOrd="1" destOrd="0" parTransId="{1AD19CC3-DB42-47C5-BF0F-2730270AF3EC}" sibTransId="{0AED9992-A607-4994-B579-ED5DC599B0CB}"/>
    <dgm:cxn modelId="{4567B9C7-ABFA-40CB-AF80-08EBB7D8FB66}" type="presOf" srcId="{35743538-C251-47D8-A4CD-19218C2A5A25}" destId="{34111B4D-9843-4AE8-A1A3-F8DA5B47EAD1}" srcOrd="0" destOrd="2" presId="urn:microsoft.com/office/officeart/2005/8/layout/hList1"/>
    <dgm:cxn modelId="{6A58E9D2-70E8-411C-9B3B-C478EE287924}" type="presOf" srcId="{6E93A37B-85E6-4590-B082-DBE1991B8046}" destId="{34111B4D-9843-4AE8-A1A3-F8DA5B47EAD1}" srcOrd="0" destOrd="1" presId="urn:microsoft.com/office/officeart/2005/8/layout/hList1"/>
    <dgm:cxn modelId="{5D7671FA-E44A-47EA-B6A8-C7F5B1C78721}" srcId="{172CBB42-48FC-4181-BD64-CEFDED86A73D}" destId="{D9B84902-8A6B-424D-8268-623B1FA0F8C2}" srcOrd="0" destOrd="0" parTransId="{2497D144-1FDE-4C78-999A-618C1EFD289E}" sibTransId="{690E7F8F-794D-4919-9F30-48B255FA71D2}"/>
    <dgm:cxn modelId="{78D98E8D-49DE-4D38-9AFD-63C820DDE828}" type="presParOf" srcId="{287AEA0F-65AF-4262-9AC1-ABC94870236B}" destId="{563B026B-E121-445B-A9F5-AA5A25CD7CEB}" srcOrd="0" destOrd="0" presId="urn:microsoft.com/office/officeart/2005/8/layout/hList1"/>
    <dgm:cxn modelId="{66A097A8-C658-4370-9D8C-91B20C97CBDE}" type="presParOf" srcId="{563B026B-E121-445B-A9F5-AA5A25CD7CEB}" destId="{F4D26696-E79A-45ED-B7A7-CDA5E4E9676D}" srcOrd="0" destOrd="0" presId="urn:microsoft.com/office/officeart/2005/8/layout/hList1"/>
    <dgm:cxn modelId="{0D6A35BC-9716-4298-B307-145F898D3591}" type="presParOf" srcId="{563B026B-E121-445B-A9F5-AA5A25CD7CEB}" destId="{34111B4D-9843-4AE8-A1A3-F8DA5B47EAD1}" srcOrd="1" destOrd="0" presId="urn:microsoft.com/office/officeart/2005/8/layout/hList1"/>
    <dgm:cxn modelId="{0228619B-0FDA-48DF-B28B-8E9B95BCE3EC}" type="presParOf" srcId="{287AEA0F-65AF-4262-9AC1-ABC94870236B}" destId="{1DA97320-8FDD-4530-A907-212B17EF7F01}" srcOrd="1" destOrd="0" presId="urn:microsoft.com/office/officeart/2005/8/layout/hList1"/>
    <dgm:cxn modelId="{9CC1EFF9-E507-42D8-9565-DDB812D04C4B}" type="presParOf" srcId="{287AEA0F-65AF-4262-9AC1-ABC94870236B}" destId="{94AFDD1A-53F4-4940-9E08-8043AE61E867}" srcOrd="2" destOrd="0" presId="urn:microsoft.com/office/officeart/2005/8/layout/hList1"/>
    <dgm:cxn modelId="{9BF177DE-AECE-4A86-9810-F3962F3ACE04}" type="presParOf" srcId="{94AFDD1A-53F4-4940-9E08-8043AE61E867}" destId="{307605F7-3141-47F2-92A9-E0C405E6DD95}" srcOrd="0" destOrd="0" presId="urn:microsoft.com/office/officeart/2005/8/layout/hList1"/>
    <dgm:cxn modelId="{F2D0E11B-99FC-49C3-9D9B-DA876D84CDFB}" type="presParOf" srcId="{94AFDD1A-53F4-4940-9E08-8043AE61E867}" destId="{057221CF-5F9D-4987-8EF6-FD7E6B1788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47AC5F-AF3C-43C4-9D3F-9A5B38B6E0D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822D352-00AA-423D-B3E5-AC5C457754B9}">
      <dgm:prSet phldrT="[Text]"/>
      <dgm:spPr>
        <a:solidFill>
          <a:srgbClr val="B2B4B3"/>
        </a:solidFill>
      </dgm:spPr>
      <dgm:t>
        <a:bodyPr/>
        <a:lstStyle/>
        <a:p>
          <a:r>
            <a:rPr lang="en-US" dirty="0"/>
            <a:t>Increasing Model Transparency</a:t>
          </a:r>
        </a:p>
      </dgm:t>
    </dgm:pt>
    <dgm:pt modelId="{23F9D226-C148-4100-808A-5AC0EEA2949D}" type="parTrans" cxnId="{00D0FF25-11C4-44B0-A7A4-BD7435BD62A4}">
      <dgm:prSet/>
      <dgm:spPr/>
      <dgm:t>
        <a:bodyPr/>
        <a:lstStyle/>
        <a:p>
          <a:endParaRPr lang="en-US"/>
        </a:p>
      </dgm:t>
    </dgm:pt>
    <dgm:pt modelId="{F6BE4005-F112-442B-ABBA-B484CAA4FC40}" type="sibTrans" cxnId="{00D0FF25-11C4-44B0-A7A4-BD7435BD62A4}">
      <dgm:prSet/>
      <dgm:spPr/>
      <dgm:t>
        <a:bodyPr/>
        <a:lstStyle/>
        <a:p>
          <a:endParaRPr lang="en-US"/>
        </a:p>
      </dgm:t>
    </dgm:pt>
    <dgm:pt modelId="{849FC69B-C74E-4184-A3A0-DA48B02D9C5F}">
      <dgm:prSet phldrT="[Text]"/>
      <dgm:spPr>
        <a:solidFill>
          <a:srgbClr val="B2B4B3"/>
        </a:solidFill>
      </dgm:spPr>
      <dgm:t>
        <a:bodyPr/>
        <a:lstStyle/>
        <a:p>
          <a:r>
            <a:rPr lang="en-US" dirty="0"/>
            <a:t>Providing Multiple Options</a:t>
          </a:r>
        </a:p>
      </dgm:t>
    </dgm:pt>
    <dgm:pt modelId="{2998A44C-F0AA-4EEC-9CBC-F10B40E1EFA7}" type="parTrans" cxnId="{E0F74E1C-9CC6-4516-953D-7FBB85AE234C}">
      <dgm:prSet/>
      <dgm:spPr/>
      <dgm:t>
        <a:bodyPr/>
        <a:lstStyle/>
        <a:p>
          <a:endParaRPr lang="en-US"/>
        </a:p>
      </dgm:t>
    </dgm:pt>
    <dgm:pt modelId="{5946A9F4-8513-4A87-B418-9D282F963311}" type="sibTrans" cxnId="{E0F74E1C-9CC6-4516-953D-7FBB85AE234C}">
      <dgm:prSet/>
      <dgm:spPr/>
      <dgm:t>
        <a:bodyPr/>
        <a:lstStyle/>
        <a:p>
          <a:endParaRPr lang="en-US"/>
        </a:p>
      </dgm:t>
    </dgm:pt>
    <dgm:pt modelId="{9648A679-9574-40A5-931A-5A802456F4BF}">
      <dgm:prSet phldrT="[Text]"/>
      <dgm:spPr>
        <a:solidFill>
          <a:schemeClr val="accent1"/>
        </a:solidFill>
      </dgm:spPr>
      <dgm:t>
        <a:bodyPr/>
        <a:lstStyle/>
        <a:p>
          <a:r>
            <a:rPr lang="en-US" dirty="0"/>
            <a:t>Integrating Qualitative Values</a:t>
          </a:r>
        </a:p>
      </dgm:t>
    </dgm:pt>
    <dgm:pt modelId="{C74C7DAA-9FFC-4E12-BAD1-012A4BFCE318}" type="parTrans" cxnId="{2D272615-FDFF-48FA-8986-F355A0CA8437}">
      <dgm:prSet/>
      <dgm:spPr/>
      <dgm:t>
        <a:bodyPr/>
        <a:lstStyle/>
        <a:p>
          <a:endParaRPr lang="en-US"/>
        </a:p>
      </dgm:t>
    </dgm:pt>
    <dgm:pt modelId="{D56390F9-9337-4A80-87F7-FFF769CADC04}" type="sibTrans" cxnId="{2D272615-FDFF-48FA-8986-F355A0CA8437}">
      <dgm:prSet/>
      <dgm:spPr/>
      <dgm:t>
        <a:bodyPr/>
        <a:lstStyle/>
        <a:p>
          <a:endParaRPr lang="en-US"/>
        </a:p>
      </dgm:t>
    </dgm:pt>
    <dgm:pt modelId="{E67DAEF2-E59B-4036-B478-C53D59E3E3E3}">
      <dgm:prSet phldrT="[Text]"/>
      <dgm:spPr>
        <a:solidFill>
          <a:srgbClr val="B2B4B3"/>
        </a:solidFill>
      </dgm:spPr>
      <dgm:t>
        <a:bodyPr/>
        <a:lstStyle/>
        <a:p>
          <a:r>
            <a:rPr lang="en-US" dirty="0"/>
            <a:t>Modifying Tool Use and Communication</a:t>
          </a:r>
        </a:p>
      </dgm:t>
    </dgm:pt>
    <dgm:pt modelId="{FF9F9C09-3F4E-4EB8-BF41-23F9A5B90822}" type="parTrans" cxnId="{C0F1C371-1B07-4F93-970F-922E91F7AD34}">
      <dgm:prSet/>
      <dgm:spPr/>
      <dgm:t>
        <a:bodyPr/>
        <a:lstStyle/>
        <a:p>
          <a:endParaRPr lang="en-US"/>
        </a:p>
      </dgm:t>
    </dgm:pt>
    <dgm:pt modelId="{1155F595-5AD9-4FEE-843F-E45EF7DEC2D5}" type="sibTrans" cxnId="{C0F1C371-1B07-4F93-970F-922E91F7AD34}">
      <dgm:prSet/>
      <dgm:spPr/>
      <dgm:t>
        <a:bodyPr/>
        <a:lstStyle/>
        <a:p>
          <a:endParaRPr lang="en-US"/>
        </a:p>
      </dgm:t>
    </dgm:pt>
    <dgm:pt modelId="{E388A938-8ABB-48B3-A02C-ED2ECFBDF2DC}" type="pres">
      <dgm:prSet presAssocID="{EF47AC5F-AF3C-43C4-9D3F-9A5B38B6E0DC}" presName="matrix" presStyleCnt="0">
        <dgm:presLayoutVars>
          <dgm:chMax val="1"/>
          <dgm:dir/>
          <dgm:resizeHandles val="exact"/>
        </dgm:presLayoutVars>
      </dgm:prSet>
      <dgm:spPr/>
    </dgm:pt>
    <dgm:pt modelId="{5BEEE7E8-DF55-473D-9157-0BA1D34095DB}" type="pres">
      <dgm:prSet presAssocID="{EF47AC5F-AF3C-43C4-9D3F-9A5B38B6E0DC}" presName="diamond" presStyleLbl="bgShp" presStyleIdx="0" presStyleCnt="1"/>
      <dgm:spPr/>
    </dgm:pt>
    <dgm:pt modelId="{4DD99A2D-EAF1-412F-AA00-2A99B0D1909F}" type="pres">
      <dgm:prSet presAssocID="{EF47AC5F-AF3C-43C4-9D3F-9A5B38B6E0DC}" presName="quad1" presStyleLbl="node1" presStyleIdx="0" presStyleCnt="4">
        <dgm:presLayoutVars>
          <dgm:chMax val="0"/>
          <dgm:chPref val="0"/>
          <dgm:bulletEnabled val="1"/>
        </dgm:presLayoutVars>
      </dgm:prSet>
      <dgm:spPr/>
    </dgm:pt>
    <dgm:pt modelId="{5A429C13-9FDD-4119-B71B-79E334FAC1DE}" type="pres">
      <dgm:prSet presAssocID="{EF47AC5F-AF3C-43C4-9D3F-9A5B38B6E0DC}" presName="quad2" presStyleLbl="node1" presStyleIdx="1" presStyleCnt="4">
        <dgm:presLayoutVars>
          <dgm:chMax val="0"/>
          <dgm:chPref val="0"/>
          <dgm:bulletEnabled val="1"/>
        </dgm:presLayoutVars>
      </dgm:prSet>
      <dgm:spPr/>
    </dgm:pt>
    <dgm:pt modelId="{A3C86A27-AF4D-4709-BEAB-5B2373596428}" type="pres">
      <dgm:prSet presAssocID="{EF47AC5F-AF3C-43C4-9D3F-9A5B38B6E0DC}" presName="quad3" presStyleLbl="node1" presStyleIdx="2" presStyleCnt="4">
        <dgm:presLayoutVars>
          <dgm:chMax val="0"/>
          <dgm:chPref val="0"/>
          <dgm:bulletEnabled val="1"/>
        </dgm:presLayoutVars>
      </dgm:prSet>
      <dgm:spPr/>
    </dgm:pt>
    <dgm:pt modelId="{36471660-6451-4189-9936-054C4466B739}" type="pres">
      <dgm:prSet presAssocID="{EF47AC5F-AF3C-43C4-9D3F-9A5B38B6E0DC}" presName="quad4" presStyleLbl="node1" presStyleIdx="3" presStyleCnt="4">
        <dgm:presLayoutVars>
          <dgm:chMax val="0"/>
          <dgm:chPref val="0"/>
          <dgm:bulletEnabled val="1"/>
        </dgm:presLayoutVars>
      </dgm:prSet>
      <dgm:spPr/>
    </dgm:pt>
  </dgm:ptLst>
  <dgm:cxnLst>
    <dgm:cxn modelId="{93F79402-7479-4417-B54F-343BCC29F703}" type="presOf" srcId="{9648A679-9574-40A5-931A-5A802456F4BF}" destId="{A3C86A27-AF4D-4709-BEAB-5B2373596428}" srcOrd="0" destOrd="0" presId="urn:microsoft.com/office/officeart/2005/8/layout/matrix3"/>
    <dgm:cxn modelId="{2D272615-FDFF-48FA-8986-F355A0CA8437}" srcId="{EF47AC5F-AF3C-43C4-9D3F-9A5B38B6E0DC}" destId="{9648A679-9574-40A5-931A-5A802456F4BF}" srcOrd="2" destOrd="0" parTransId="{C74C7DAA-9FFC-4E12-BAD1-012A4BFCE318}" sibTransId="{D56390F9-9337-4A80-87F7-FFF769CADC04}"/>
    <dgm:cxn modelId="{E0F74E1C-9CC6-4516-953D-7FBB85AE234C}" srcId="{EF47AC5F-AF3C-43C4-9D3F-9A5B38B6E0DC}" destId="{849FC69B-C74E-4184-A3A0-DA48B02D9C5F}" srcOrd="1" destOrd="0" parTransId="{2998A44C-F0AA-4EEC-9CBC-F10B40E1EFA7}" sibTransId="{5946A9F4-8513-4A87-B418-9D282F963311}"/>
    <dgm:cxn modelId="{D2D1861D-7A02-40BF-8FBD-5A2E5CA754C7}" type="presOf" srcId="{E67DAEF2-E59B-4036-B478-C53D59E3E3E3}" destId="{36471660-6451-4189-9936-054C4466B739}" srcOrd="0" destOrd="0" presId="urn:microsoft.com/office/officeart/2005/8/layout/matrix3"/>
    <dgm:cxn modelId="{00D0FF25-11C4-44B0-A7A4-BD7435BD62A4}" srcId="{EF47AC5F-AF3C-43C4-9D3F-9A5B38B6E0DC}" destId="{D822D352-00AA-423D-B3E5-AC5C457754B9}" srcOrd="0" destOrd="0" parTransId="{23F9D226-C148-4100-808A-5AC0EEA2949D}" sibTransId="{F6BE4005-F112-442B-ABBA-B484CAA4FC40}"/>
    <dgm:cxn modelId="{1359DA42-E8BE-4BA8-A343-7F29A8A5E7E2}" type="presOf" srcId="{EF47AC5F-AF3C-43C4-9D3F-9A5B38B6E0DC}" destId="{E388A938-8ABB-48B3-A02C-ED2ECFBDF2DC}" srcOrd="0" destOrd="0" presId="urn:microsoft.com/office/officeart/2005/8/layout/matrix3"/>
    <dgm:cxn modelId="{C0F1C371-1B07-4F93-970F-922E91F7AD34}" srcId="{EF47AC5F-AF3C-43C4-9D3F-9A5B38B6E0DC}" destId="{E67DAEF2-E59B-4036-B478-C53D59E3E3E3}" srcOrd="3" destOrd="0" parTransId="{FF9F9C09-3F4E-4EB8-BF41-23F9A5B90822}" sibTransId="{1155F595-5AD9-4FEE-843F-E45EF7DEC2D5}"/>
    <dgm:cxn modelId="{7D1D327F-1B84-4F56-8308-0989629B2753}" type="presOf" srcId="{849FC69B-C74E-4184-A3A0-DA48B02D9C5F}" destId="{5A429C13-9FDD-4119-B71B-79E334FAC1DE}" srcOrd="0" destOrd="0" presId="urn:microsoft.com/office/officeart/2005/8/layout/matrix3"/>
    <dgm:cxn modelId="{63985096-003B-417C-8488-956A58D14D85}" type="presOf" srcId="{D822D352-00AA-423D-B3E5-AC5C457754B9}" destId="{4DD99A2D-EAF1-412F-AA00-2A99B0D1909F}" srcOrd="0" destOrd="0" presId="urn:microsoft.com/office/officeart/2005/8/layout/matrix3"/>
    <dgm:cxn modelId="{A34831C8-6A79-49FF-A114-647E97ED83D8}" type="presParOf" srcId="{E388A938-8ABB-48B3-A02C-ED2ECFBDF2DC}" destId="{5BEEE7E8-DF55-473D-9157-0BA1D34095DB}" srcOrd="0" destOrd="0" presId="urn:microsoft.com/office/officeart/2005/8/layout/matrix3"/>
    <dgm:cxn modelId="{B698D05E-76A1-4E85-80B7-6C3B405F0B4E}" type="presParOf" srcId="{E388A938-8ABB-48B3-A02C-ED2ECFBDF2DC}" destId="{4DD99A2D-EAF1-412F-AA00-2A99B0D1909F}" srcOrd="1" destOrd="0" presId="urn:microsoft.com/office/officeart/2005/8/layout/matrix3"/>
    <dgm:cxn modelId="{591121A8-5EB7-4673-8912-9723C3B08482}" type="presParOf" srcId="{E388A938-8ABB-48B3-A02C-ED2ECFBDF2DC}" destId="{5A429C13-9FDD-4119-B71B-79E334FAC1DE}" srcOrd="2" destOrd="0" presId="urn:microsoft.com/office/officeart/2005/8/layout/matrix3"/>
    <dgm:cxn modelId="{B9707692-8E76-4655-9E94-32C1089123F5}" type="presParOf" srcId="{E388A938-8ABB-48B3-A02C-ED2ECFBDF2DC}" destId="{A3C86A27-AF4D-4709-BEAB-5B2373596428}" srcOrd="3" destOrd="0" presId="urn:microsoft.com/office/officeart/2005/8/layout/matrix3"/>
    <dgm:cxn modelId="{7DEFB0FD-066D-4B8C-A522-6164FDD8876C}" type="presParOf" srcId="{E388A938-8ABB-48B3-A02C-ED2ECFBDF2DC}" destId="{36471660-6451-4189-9936-054C4466B7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7AC5F-AF3C-43C4-9D3F-9A5B38B6E0D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D822D352-00AA-423D-B3E5-AC5C457754B9}">
      <dgm:prSet phldrT="[Text]"/>
      <dgm:spPr>
        <a:solidFill>
          <a:srgbClr val="B2B4B3"/>
        </a:solidFill>
      </dgm:spPr>
      <dgm:t>
        <a:bodyPr/>
        <a:lstStyle/>
        <a:p>
          <a:r>
            <a:rPr lang="en-US" dirty="0"/>
            <a:t>Increasing Model Transparency</a:t>
          </a:r>
        </a:p>
      </dgm:t>
    </dgm:pt>
    <dgm:pt modelId="{23F9D226-C148-4100-808A-5AC0EEA2949D}" type="parTrans" cxnId="{00D0FF25-11C4-44B0-A7A4-BD7435BD62A4}">
      <dgm:prSet/>
      <dgm:spPr/>
      <dgm:t>
        <a:bodyPr/>
        <a:lstStyle/>
        <a:p>
          <a:endParaRPr lang="en-US"/>
        </a:p>
      </dgm:t>
    </dgm:pt>
    <dgm:pt modelId="{F6BE4005-F112-442B-ABBA-B484CAA4FC40}" type="sibTrans" cxnId="{00D0FF25-11C4-44B0-A7A4-BD7435BD62A4}">
      <dgm:prSet/>
      <dgm:spPr/>
      <dgm:t>
        <a:bodyPr/>
        <a:lstStyle/>
        <a:p>
          <a:endParaRPr lang="en-US"/>
        </a:p>
      </dgm:t>
    </dgm:pt>
    <dgm:pt modelId="{849FC69B-C74E-4184-A3A0-DA48B02D9C5F}">
      <dgm:prSet phldrT="[Text]"/>
      <dgm:spPr>
        <a:solidFill>
          <a:srgbClr val="B2B4B3"/>
        </a:solidFill>
      </dgm:spPr>
      <dgm:t>
        <a:bodyPr/>
        <a:lstStyle/>
        <a:p>
          <a:r>
            <a:rPr lang="en-US" dirty="0"/>
            <a:t>Providing Multiple Options</a:t>
          </a:r>
        </a:p>
      </dgm:t>
    </dgm:pt>
    <dgm:pt modelId="{2998A44C-F0AA-4EEC-9CBC-F10B40E1EFA7}" type="parTrans" cxnId="{E0F74E1C-9CC6-4516-953D-7FBB85AE234C}">
      <dgm:prSet/>
      <dgm:spPr/>
      <dgm:t>
        <a:bodyPr/>
        <a:lstStyle/>
        <a:p>
          <a:endParaRPr lang="en-US"/>
        </a:p>
      </dgm:t>
    </dgm:pt>
    <dgm:pt modelId="{5946A9F4-8513-4A87-B418-9D282F963311}" type="sibTrans" cxnId="{E0F74E1C-9CC6-4516-953D-7FBB85AE234C}">
      <dgm:prSet/>
      <dgm:spPr/>
      <dgm:t>
        <a:bodyPr/>
        <a:lstStyle/>
        <a:p>
          <a:endParaRPr lang="en-US"/>
        </a:p>
      </dgm:t>
    </dgm:pt>
    <dgm:pt modelId="{9648A679-9574-40A5-931A-5A802456F4BF}">
      <dgm:prSet phldrT="[Text]"/>
      <dgm:spPr>
        <a:solidFill>
          <a:srgbClr val="B2B4B3"/>
        </a:solidFill>
      </dgm:spPr>
      <dgm:t>
        <a:bodyPr/>
        <a:lstStyle/>
        <a:p>
          <a:r>
            <a:rPr lang="en-US" dirty="0"/>
            <a:t>Integrating Qualitative Values</a:t>
          </a:r>
        </a:p>
      </dgm:t>
    </dgm:pt>
    <dgm:pt modelId="{C74C7DAA-9FFC-4E12-BAD1-012A4BFCE318}" type="parTrans" cxnId="{2D272615-FDFF-48FA-8986-F355A0CA8437}">
      <dgm:prSet/>
      <dgm:spPr/>
      <dgm:t>
        <a:bodyPr/>
        <a:lstStyle/>
        <a:p>
          <a:endParaRPr lang="en-US"/>
        </a:p>
      </dgm:t>
    </dgm:pt>
    <dgm:pt modelId="{D56390F9-9337-4A80-87F7-FFF769CADC04}" type="sibTrans" cxnId="{2D272615-FDFF-48FA-8986-F355A0CA8437}">
      <dgm:prSet/>
      <dgm:spPr/>
      <dgm:t>
        <a:bodyPr/>
        <a:lstStyle/>
        <a:p>
          <a:endParaRPr lang="en-US"/>
        </a:p>
      </dgm:t>
    </dgm:pt>
    <dgm:pt modelId="{E67DAEF2-E59B-4036-B478-C53D59E3E3E3}">
      <dgm:prSet phldrT="[Text]"/>
      <dgm:spPr>
        <a:solidFill>
          <a:schemeClr val="accent1"/>
        </a:solidFill>
      </dgm:spPr>
      <dgm:t>
        <a:bodyPr/>
        <a:lstStyle/>
        <a:p>
          <a:r>
            <a:rPr lang="en-US" dirty="0"/>
            <a:t>Modifying Tool Use and Communication</a:t>
          </a:r>
        </a:p>
      </dgm:t>
    </dgm:pt>
    <dgm:pt modelId="{FF9F9C09-3F4E-4EB8-BF41-23F9A5B90822}" type="parTrans" cxnId="{C0F1C371-1B07-4F93-970F-922E91F7AD34}">
      <dgm:prSet/>
      <dgm:spPr/>
      <dgm:t>
        <a:bodyPr/>
        <a:lstStyle/>
        <a:p>
          <a:endParaRPr lang="en-US"/>
        </a:p>
      </dgm:t>
    </dgm:pt>
    <dgm:pt modelId="{1155F595-5AD9-4FEE-843F-E45EF7DEC2D5}" type="sibTrans" cxnId="{C0F1C371-1B07-4F93-970F-922E91F7AD34}">
      <dgm:prSet/>
      <dgm:spPr/>
      <dgm:t>
        <a:bodyPr/>
        <a:lstStyle/>
        <a:p>
          <a:endParaRPr lang="en-US"/>
        </a:p>
      </dgm:t>
    </dgm:pt>
    <dgm:pt modelId="{E388A938-8ABB-48B3-A02C-ED2ECFBDF2DC}" type="pres">
      <dgm:prSet presAssocID="{EF47AC5F-AF3C-43C4-9D3F-9A5B38B6E0DC}" presName="matrix" presStyleCnt="0">
        <dgm:presLayoutVars>
          <dgm:chMax val="1"/>
          <dgm:dir/>
          <dgm:resizeHandles val="exact"/>
        </dgm:presLayoutVars>
      </dgm:prSet>
      <dgm:spPr/>
    </dgm:pt>
    <dgm:pt modelId="{5BEEE7E8-DF55-473D-9157-0BA1D34095DB}" type="pres">
      <dgm:prSet presAssocID="{EF47AC5F-AF3C-43C4-9D3F-9A5B38B6E0DC}" presName="diamond" presStyleLbl="bgShp" presStyleIdx="0" presStyleCnt="1"/>
      <dgm:spPr/>
    </dgm:pt>
    <dgm:pt modelId="{4DD99A2D-EAF1-412F-AA00-2A99B0D1909F}" type="pres">
      <dgm:prSet presAssocID="{EF47AC5F-AF3C-43C4-9D3F-9A5B38B6E0DC}" presName="quad1" presStyleLbl="node1" presStyleIdx="0" presStyleCnt="4">
        <dgm:presLayoutVars>
          <dgm:chMax val="0"/>
          <dgm:chPref val="0"/>
          <dgm:bulletEnabled val="1"/>
        </dgm:presLayoutVars>
      </dgm:prSet>
      <dgm:spPr/>
    </dgm:pt>
    <dgm:pt modelId="{5A429C13-9FDD-4119-B71B-79E334FAC1DE}" type="pres">
      <dgm:prSet presAssocID="{EF47AC5F-AF3C-43C4-9D3F-9A5B38B6E0DC}" presName="quad2" presStyleLbl="node1" presStyleIdx="1" presStyleCnt="4">
        <dgm:presLayoutVars>
          <dgm:chMax val="0"/>
          <dgm:chPref val="0"/>
          <dgm:bulletEnabled val="1"/>
        </dgm:presLayoutVars>
      </dgm:prSet>
      <dgm:spPr/>
    </dgm:pt>
    <dgm:pt modelId="{A3C86A27-AF4D-4709-BEAB-5B2373596428}" type="pres">
      <dgm:prSet presAssocID="{EF47AC5F-AF3C-43C4-9D3F-9A5B38B6E0DC}" presName="quad3" presStyleLbl="node1" presStyleIdx="2" presStyleCnt="4">
        <dgm:presLayoutVars>
          <dgm:chMax val="0"/>
          <dgm:chPref val="0"/>
          <dgm:bulletEnabled val="1"/>
        </dgm:presLayoutVars>
      </dgm:prSet>
      <dgm:spPr/>
    </dgm:pt>
    <dgm:pt modelId="{36471660-6451-4189-9936-054C4466B739}" type="pres">
      <dgm:prSet presAssocID="{EF47AC5F-AF3C-43C4-9D3F-9A5B38B6E0DC}" presName="quad4" presStyleLbl="node1" presStyleIdx="3" presStyleCnt="4">
        <dgm:presLayoutVars>
          <dgm:chMax val="0"/>
          <dgm:chPref val="0"/>
          <dgm:bulletEnabled val="1"/>
        </dgm:presLayoutVars>
      </dgm:prSet>
      <dgm:spPr/>
    </dgm:pt>
  </dgm:ptLst>
  <dgm:cxnLst>
    <dgm:cxn modelId="{93F79402-7479-4417-B54F-343BCC29F703}" type="presOf" srcId="{9648A679-9574-40A5-931A-5A802456F4BF}" destId="{A3C86A27-AF4D-4709-BEAB-5B2373596428}" srcOrd="0" destOrd="0" presId="urn:microsoft.com/office/officeart/2005/8/layout/matrix3"/>
    <dgm:cxn modelId="{2D272615-FDFF-48FA-8986-F355A0CA8437}" srcId="{EF47AC5F-AF3C-43C4-9D3F-9A5B38B6E0DC}" destId="{9648A679-9574-40A5-931A-5A802456F4BF}" srcOrd="2" destOrd="0" parTransId="{C74C7DAA-9FFC-4E12-BAD1-012A4BFCE318}" sibTransId="{D56390F9-9337-4A80-87F7-FFF769CADC04}"/>
    <dgm:cxn modelId="{E0F74E1C-9CC6-4516-953D-7FBB85AE234C}" srcId="{EF47AC5F-AF3C-43C4-9D3F-9A5B38B6E0DC}" destId="{849FC69B-C74E-4184-A3A0-DA48B02D9C5F}" srcOrd="1" destOrd="0" parTransId="{2998A44C-F0AA-4EEC-9CBC-F10B40E1EFA7}" sibTransId="{5946A9F4-8513-4A87-B418-9D282F963311}"/>
    <dgm:cxn modelId="{D2D1861D-7A02-40BF-8FBD-5A2E5CA754C7}" type="presOf" srcId="{E67DAEF2-E59B-4036-B478-C53D59E3E3E3}" destId="{36471660-6451-4189-9936-054C4466B739}" srcOrd="0" destOrd="0" presId="urn:microsoft.com/office/officeart/2005/8/layout/matrix3"/>
    <dgm:cxn modelId="{00D0FF25-11C4-44B0-A7A4-BD7435BD62A4}" srcId="{EF47AC5F-AF3C-43C4-9D3F-9A5B38B6E0DC}" destId="{D822D352-00AA-423D-B3E5-AC5C457754B9}" srcOrd="0" destOrd="0" parTransId="{23F9D226-C148-4100-808A-5AC0EEA2949D}" sibTransId="{F6BE4005-F112-442B-ABBA-B484CAA4FC40}"/>
    <dgm:cxn modelId="{1359DA42-E8BE-4BA8-A343-7F29A8A5E7E2}" type="presOf" srcId="{EF47AC5F-AF3C-43C4-9D3F-9A5B38B6E0DC}" destId="{E388A938-8ABB-48B3-A02C-ED2ECFBDF2DC}" srcOrd="0" destOrd="0" presId="urn:microsoft.com/office/officeart/2005/8/layout/matrix3"/>
    <dgm:cxn modelId="{C0F1C371-1B07-4F93-970F-922E91F7AD34}" srcId="{EF47AC5F-AF3C-43C4-9D3F-9A5B38B6E0DC}" destId="{E67DAEF2-E59B-4036-B478-C53D59E3E3E3}" srcOrd="3" destOrd="0" parTransId="{FF9F9C09-3F4E-4EB8-BF41-23F9A5B90822}" sibTransId="{1155F595-5AD9-4FEE-843F-E45EF7DEC2D5}"/>
    <dgm:cxn modelId="{7D1D327F-1B84-4F56-8308-0989629B2753}" type="presOf" srcId="{849FC69B-C74E-4184-A3A0-DA48B02D9C5F}" destId="{5A429C13-9FDD-4119-B71B-79E334FAC1DE}" srcOrd="0" destOrd="0" presId="urn:microsoft.com/office/officeart/2005/8/layout/matrix3"/>
    <dgm:cxn modelId="{63985096-003B-417C-8488-956A58D14D85}" type="presOf" srcId="{D822D352-00AA-423D-B3E5-AC5C457754B9}" destId="{4DD99A2D-EAF1-412F-AA00-2A99B0D1909F}" srcOrd="0" destOrd="0" presId="urn:microsoft.com/office/officeart/2005/8/layout/matrix3"/>
    <dgm:cxn modelId="{A34831C8-6A79-49FF-A114-647E97ED83D8}" type="presParOf" srcId="{E388A938-8ABB-48B3-A02C-ED2ECFBDF2DC}" destId="{5BEEE7E8-DF55-473D-9157-0BA1D34095DB}" srcOrd="0" destOrd="0" presId="urn:microsoft.com/office/officeart/2005/8/layout/matrix3"/>
    <dgm:cxn modelId="{B698D05E-76A1-4E85-80B7-6C3B405F0B4E}" type="presParOf" srcId="{E388A938-8ABB-48B3-A02C-ED2ECFBDF2DC}" destId="{4DD99A2D-EAF1-412F-AA00-2A99B0D1909F}" srcOrd="1" destOrd="0" presId="urn:microsoft.com/office/officeart/2005/8/layout/matrix3"/>
    <dgm:cxn modelId="{591121A8-5EB7-4673-8912-9723C3B08482}" type="presParOf" srcId="{E388A938-8ABB-48B3-A02C-ED2ECFBDF2DC}" destId="{5A429C13-9FDD-4119-B71B-79E334FAC1DE}" srcOrd="2" destOrd="0" presId="urn:microsoft.com/office/officeart/2005/8/layout/matrix3"/>
    <dgm:cxn modelId="{B9707692-8E76-4655-9E94-32C1089123F5}" type="presParOf" srcId="{E388A938-8ABB-48B3-A02C-ED2ECFBDF2DC}" destId="{A3C86A27-AF4D-4709-BEAB-5B2373596428}" srcOrd="3" destOrd="0" presId="urn:microsoft.com/office/officeart/2005/8/layout/matrix3"/>
    <dgm:cxn modelId="{7DEFB0FD-066D-4B8C-A522-6164FDD8876C}" type="presParOf" srcId="{E388A938-8ABB-48B3-A02C-ED2ECFBDF2DC}" destId="{36471660-6451-4189-9936-054C4466B73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4C5324-1969-48E3-A423-4585B49B555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59B6945-A65B-43F0-8FC2-8B24E499EB5D}">
      <dgm:prSet phldrT="[Text]" custT="1"/>
      <dgm:spPr/>
      <dgm:t>
        <a:bodyPr/>
        <a:lstStyle/>
        <a:p>
          <a:r>
            <a:rPr lang="en-US" sz="2000" b="0" dirty="0"/>
            <a:t>Additional Capabilities</a:t>
          </a:r>
        </a:p>
      </dgm:t>
    </dgm:pt>
    <dgm:pt modelId="{8F45BB5B-AFD8-4BCB-9568-AFC5C3CE49AE}" type="parTrans" cxnId="{94D6ACB7-EA94-4D0B-BD7F-A9BE611C6CDB}">
      <dgm:prSet/>
      <dgm:spPr/>
      <dgm:t>
        <a:bodyPr/>
        <a:lstStyle/>
        <a:p>
          <a:endParaRPr lang="en-US" sz="3200" b="0"/>
        </a:p>
      </dgm:t>
    </dgm:pt>
    <dgm:pt modelId="{99E8C2DD-7DEC-4300-9466-509DF3BFE1A5}" type="sibTrans" cxnId="{94D6ACB7-EA94-4D0B-BD7F-A9BE611C6CDB}">
      <dgm:prSet/>
      <dgm:spPr/>
      <dgm:t>
        <a:bodyPr/>
        <a:lstStyle/>
        <a:p>
          <a:endParaRPr lang="en-US" sz="3200" b="0"/>
        </a:p>
      </dgm:t>
    </dgm:pt>
    <dgm:pt modelId="{7C1E5A5F-4834-44AD-9AC0-ADF3BE7E6B4C}">
      <dgm:prSet phldrT="[Text]" custT="1"/>
      <dgm:spPr>
        <a:noFill/>
      </dgm:spPr>
      <dgm:t>
        <a:bodyPr/>
        <a:lstStyle/>
        <a:p>
          <a:r>
            <a:rPr lang="en-US" sz="1400" b="0" dirty="0"/>
            <a:t>Accurate sizing and production estimates</a:t>
          </a:r>
        </a:p>
      </dgm:t>
    </dgm:pt>
    <dgm:pt modelId="{32DE5A08-CDE3-4815-A1F8-E54D01920CE7}" type="parTrans" cxnId="{F59A409F-CFD9-4056-9C46-5CC2C4A635E1}">
      <dgm:prSet/>
      <dgm:spPr/>
      <dgm:t>
        <a:bodyPr/>
        <a:lstStyle/>
        <a:p>
          <a:endParaRPr lang="en-US" sz="3200" b="0"/>
        </a:p>
      </dgm:t>
    </dgm:pt>
    <dgm:pt modelId="{ACD922C0-6735-410E-ACB4-AA1F32696CFF}" type="sibTrans" cxnId="{F59A409F-CFD9-4056-9C46-5CC2C4A635E1}">
      <dgm:prSet/>
      <dgm:spPr/>
      <dgm:t>
        <a:bodyPr/>
        <a:lstStyle/>
        <a:p>
          <a:endParaRPr lang="en-US" sz="3200" b="0"/>
        </a:p>
      </dgm:t>
    </dgm:pt>
    <dgm:pt modelId="{2051EFA6-F346-45F4-8A9D-812C962380D0}">
      <dgm:prSet phldrT="[Text]" custT="1"/>
      <dgm:spPr>
        <a:noFill/>
      </dgm:spPr>
      <dgm:t>
        <a:bodyPr/>
        <a:lstStyle/>
        <a:p>
          <a:r>
            <a:rPr lang="en-US" sz="1400" b="0" dirty="0"/>
            <a:t>Accurate cost estimates</a:t>
          </a:r>
        </a:p>
      </dgm:t>
    </dgm:pt>
    <dgm:pt modelId="{C634C6EC-57FE-4D26-BF82-74DAF8206B46}" type="parTrans" cxnId="{B71F692D-087B-4A60-BDA1-E3A407C3DFFB}">
      <dgm:prSet/>
      <dgm:spPr/>
      <dgm:t>
        <a:bodyPr/>
        <a:lstStyle/>
        <a:p>
          <a:endParaRPr lang="en-US" sz="3200" b="0"/>
        </a:p>
      </dgm:t>
    </dgm:pt>
    <dgm:pt modelId="{8DFD977D-153D-4FCF-880D-CD2EC8756EC9}" type="sibTrans" cxnId="{B71F692D-087B-4A60-BDA1-E3A407C3DFFB}">
      <dgm:prSet/>
      <dgm:spPr/>
      <dgm:t>
        <a:bodyPr/>
        <a:lstStyle/>
        <a:p>
          <a:endParaRPr lang="en-US" sz="3200" b="0"/>
        </a:p>
      </dgm:t>
    </dgm:pt>
    <dgm:pt modelId="{37701880-1A14-4FDE-B2EC-41A2F4310744}">
      <dgm:prSet phldrT="[Text]" custT="1"/>
      <dgm:spPr/>
      <dgm:t>
        <a:bodyPr/>
        <a:lstStyle/>
        <a:p>
          <a:r>
            <a:rPr lang="en-US" sz="2000" b="0" dirty="0"/>
            <a:t>Analysis Approach</a:t>
          </a:r>
        </a:p>
      </dgm:t>
    </dgm:pt>
    <dgm:pt modelId="{AD1E0C44-529C-4D36-9DD9-1C74FD1865ED}" type="parTrans" cxnId="{7F848244-6B88-4E24-B308-E50FAE109EEE}">
      <dgm:prSet/>
      <dgm:spPr/>
      <dgm:t>
        <a:bodyPr/>
        <a:lstStyle/>
        <a:p>
          <a:endParaRPr lang="en-US" sz="3200" b="0"/>
        </a:p>
      </dgm:t>
    </dgm:pt>
    <dgm:pt modelId="{167E8518-1696-499A-91DE-FD600D8F039E}" type="sibTrans" cxnId="{7F848244-6B88-4E24-B308-E50FAE109EEE}">
      <dgm:prSet/>
      <dgm:spPr/>
      <dgm:t>
        <a:bodyPr/>
        <a:lstStyle/>
        <a:p>
          <a:endParaRPr lang="en-US" sz="3200" b="0"/>
        </a:p>
      </dgm:t>
    </dgm:pt>
    <dgm:pt modelId="{A6EAC50E-708D-4CE3-932B-D31CC18DB198}">
      <dgm:prSet phldrT="[Text]" custT="1"/>
      <dgm:spPr>
        <a:noFill/>
      </dgm:spPr>
      <dgm:t>
        <a:bodyPr/>
        <a:lstStyle/>
        <a:p>
          <a:r>
            <a:rPr lang="en-US" sz="1400" b="0" dirty="0"/>
            <a:t>Complete representation of law, taxes, incentives</a:t>
          </a:r>
        </a:p>
      </dgm:t>
    </dgm:pt>
    <dgm:pt modelId="{7FA8DE95-94F6-46F0-AF43-C7D6598BEEE1}" type="parTrans" cxnId="{F35D726F-4DA6-4B9A-807A-886606567A46}">
      <dgm:prSet/>
      <dgm:spPr/>
      <dgm:t>
        <a:bodyPr/>
        <a:lstStyle/>
        <a:p>
          <a:endParaRPr lang="en-US" sz="3200" b="0"/>
        </a:p>
      </dgm:t>
    </dgm:pt>
    <dgm:pt modelId="{16079996-DD2F-4D45-84FB-C1D9AC8E3C16}" type="sibTrans" cxnId="{F35D726F-4DA6-4B9A-807A-886606567A46}">
      <dgm:prSet/>
      <dgm:spPr/>
      <dgm:t>
        <a:bodyPr/>
        <a:lstStyle/>
        <a:p>
          <a:endParaRPr lang="en-US" sz="3200" b="0"/>
        </a:p>
      </dgm:t>
    </dgm:pt>
    <dgm:pt modelId="{09DA2516-EB9C-48C0-B56D-6982C69FEDEB}">
      <dgm:prSet phldrT="[Text]" custT="1"/>
      <dgm:spPr/>
      <dgm:t>
        <a:bodyPr/>
        <a:lstStyle/>
        <a:p>
          <a:r>
            <a:rPr lang="en-US" sz="1400" b="0" dirty="0"/>
            <a:t>Additional technologies</a:t>
          </a:r>
        </a:p>
      </dgm:t>
    </dgm:pt>
    <dgm:pt modelId="{5529EF00-D70A-4FF2-8ADC-F1C1DD45F1CA}" type="parTrans" cxnId="{7B3CB104-B727-4097-BD9E-567D9BEA3048}">
      <dgm:prSet/>
      <dgm:spPr/>
      <dgm:t>
        <a:bodyPr/>
        <a:lstStyle/>
        <a:p>
          <a:endParaRPr lang="en-US" sz="3200" b="0"/>
        </a:p>
      </dgm:t>
    </dgm:pt>
    <dgm:pt modelId="{183A33DB-9CC4-4886-BD37-D065F71DFD11}" type="sibTrans" cxnId="{7B3CB104-B727-4097-BD9E-567D9BEA3048}">
      <dgm:prSet/>
      <dgm:spPr/>
      <dgm:t>
        <a:bodyPr/>
        <a:lstStyle/>
        <a:p>
          <a:endParaRPr lang="en-US" sz="3200" b="0"/>
        </a:p>
      </dgm:t>
    </dgm:pt>
    <dgm:pt modelId="{7794F06C-E605-4D16-A20B-52CF02D79DA4}">
      <dgm:prSet phldrT="[Text]" custT="1"/>
      <dgm:spPr/>
      <dgm:t>
        <a:bodyPr/>
        <a:lstStyle/>
        <a:p>
          <a:r>
            <a:rPr lang="en-US" sz="1400" b="0" dirty="0"/>
            <a:t>Historic building requirements</a:t>
          </a:r>
        </a:p>
      </dgm:t>
    </dgm:pt>
    <dgm:pt modelId="{2387FC0B-F7CB-4D4F-BF4C-48289298D251}" type="parTrans" cxnId="{DABA258E-8C0B-4B5E-A09F-B9F9106002C7}">
      <dgm:prSet/>
      <dgm:spPr/>
      <dgm:t>
        <a:bodyPr/>
        <a:lstStyle/>
        <a:p>
          <a:endParaRPr lang="en-US" sz="3200" b="0"/>
        </a:p>
      </dgm:t>
    </dgm:pt>
    <dgm:pt modelId="{9B50EA18-772E-4ADF-9C4F-CE903346CFA4}" type="sibTrans" cxnId="{DABA258E-8C0B-4B5E-A09F-B9F9106002C7}">
      <dgm:prSet/>
      <dgm:spPr/>
      <dgm:t>
        <a:bodyPr/>
        <a:lstStyle/>
        <a:p>
          <a:endParaRPr lang="en-US" sz="3200" b="0"/>
        </a:p>
      </dgm:t>
    </dgm:pt>
    <dgm:pt modelId="{B1ED07F7-53E2-47AE-90CF-BAD5127793C9}">
      <dgm:prSet phldrT="[Text]" custT="1"/>
      <dgm:spPr/>
      <dgm:t>
        <a:bodyPr/>
        <a:lstStyle/>
        <a:p>
          <a:r>
            <a:rPr lang="en-US" sz="1400" b="0" dirty="0"/>
            <a:t>Assistance collecting data</a:t>
          </a:r>
        </a:p>
      </dgm:t>
    </dgm:pt>
    <dgm:pt modelId="{A81FF7EB-3418-46FC-8BDD-A4E5ED08B2BB}" type="parTrans" cxnId="{893A0B2A-54E0-494A-91E6-8AB8412038D9}">
      <dgm:prSet/>
      <dgm:spPr/>
      <dgm:t>
        <a:bodyPr/>
        <a:lstStyle/>
        <a:p>
          <a:endParaRPr lang="en-US" sz="3200" b="0"/>
        </a:p>
      </dgm:t>
    </dgm:pt>
    <dgm:pt modelId="{0FBA3467-89AE-4CBA-BF4A-97129022E9EE}" type="sibTrans" cxnId="{893A0B2A-54E0-494A-91E6-8AB8412038D9}">
      <dgm:prSet/>
      <dgm:spPr/>
      <dgm:t>
        <a:bodyPr/>
        <a:lstStyle/>
        <a:p>
          <a:endParaRPr lang="en-US" sz="3200" b="0"/>
        </a:p>
      </dgm:t>
    </dgm:pt>
    <dgm:pt modelId="{5A618C57-0D49-4BD6-8177-DA2882515F24}">
      <dgm:prSet phldrT="[Text]" custT="1"/>
      <dgm:spPr/>
      <dgm:t>
        <a:bodyPr/>
        <a:lstStyle/>
        <a:p>
          <a:r>
            <a:rPr lang="en-US" sz="1400" b="0" dirty="0"/>
            <a:t>Interface changes</a:t>
          </a:r>
        </a:p>
      </dgm:t>
    </dgm:pt>
    <dgm:pt modelId="{FA51B977-B080-4334-A4F6-8251CB6A0876}" type="parTrans" cxnId="{A9767436-D43E-4DFC-A1F6-1FA9A19C18E2}">
      <dgm:prSet/>
      <dgm:spPr/>
      <dgm:t>
        <a:bodyPr/>
        <a:lstStyle/>
        <a:p>
          <a:endParaRPr lang="en-US" sz="3200" b="0"/>
        </a:p>
      </dgm:t>
    </dgm:pt>
    <dgm:pt modelId="{98046F28-D9C7-4332-9DD5-1DF2DCE34D2C}" type="sibTrans" cxnId="{A9767436-D43E-4DFC-A1F6-1FA9A19C18E2}">
      <dgm:prSet/>
      <dgm:spPr/>
      <dgm:t>
        <a:bodyPr/>
        <a:lstStyle/>
        <a:p>
          <a:endParaRPr lang="en-US" sz="3200" b="0"/>
        </a:p>
      </dgm:t>
    </dgm:pt>
    <dgm:pt modelId="{A7390928-1FFF-46E4-86BC-F697B0FD89A5}">
      <dgm:prSet phldrT="[Text]" custT="1"/>
      <dgm:spPr/>
      <dgm:t>
        <a:bodyPr/>
        <a:lstStyle/>
        <a:p>
          <a:r>
            <a:rPr lang="en-US" sz="1400" b="0" dirty="0"/>
            <a:t>Better analysis goal definition</a:t>
          </a:r>
        </a:p>
      </dgm:t>
    </dgm:pt>
    <dgm:pt modelId="{4C676D0A-A332-4AC3-BC42-7BA2DFDAD723}" type="parTrans" cxnId="{5A54D865-35B2-4DBF-9B4E-9FFC5C9711BA}">
      <dgm:prSet/>
      <dgm:spPr/>
      <dgm:t>
        <a:bodyPr/>
        <a:lstStyle/>
        <a:p>
          <a:endParaRPr lang="en-US" sz="3200" b="0"/>
        </a:p>
      </dgm:t>
    </dgm:pt>
    <dgm:pt modelId="{43E4A5E2-88D1-49F3-9FCA-E04632131953}" type="sibTrans" cxnId="{5A54D865-35B2-4DBF-9B4E-9FFC5C9711BA}">
      <dgm:prSet/>
      <dgm:spPr/>
      <dgm:t>
        <a:bodyPr/>
        <a:lstStyle/>
        <a:p>
          <a:endParaRPr lang="en-US" sz="3200" b="0"/>
        </a:p>
      </dgm:t>
    </dgm:pt>
    <dgm:pt modelId="{7522427A-E1E3-45E4-9ACD-DD6EB21B4420}">
      <dgm:prSet phldrT="[Text]" custT="1"/>
      <dgm:spPr>
        <a:noFill/>
      </dgm:spPr>
      <dgm:t>
        <a:bodyPr/>
        <a:lstStyle/>
        <a:p>
          <a:r>
            <a:rPr lang="en-US" sz="1400" b="0" dirty="0"/>
            <a:t>Primary screening to narrow considered sites</a:t>
          </a:r>
        </a:p>
      </dgm:t>
    </dgm:pt>
    <dgm:pt modelId="{20BF45A1-89FF-4029-93A1-CE4E1D5EFE94}" type="parTrans" cxnId="{BFC9C842-9A4C-4D7C-8DB4-DE89129CBA64}">
      <dgm:prSet/>
      <dgm:spPr/>
      <dgm:t>
        <a:bodyPr/>
        <a:lstStyle/>
        <a:p>
          <a:endParaRPr lang="en-US" sz="3200" b="0"/>
        </a:p>
      </dgm:t>
    </dgm:pt>
    <dgm:pt modelId="{9AE62EEB-9B3B-44FB-BBDC-DA0825581EC5}" type="sibTrans" cxnId="{BFC9C842-9A4C-4D7C-8DB4-DE89129CBA64}">
      <dgm:prSet/>
      <dgm:spPr/>
      <dgm:t>
        <a:bodyPr/>
        <a:lstStyle/>
        <a:p>
          <a:endParaRPr lang="en-US" sz="3200" b="0"/>
        </a:p>
      </dgm:t>
    </dgm:pt>
    <dgm:pt modelId="{BFE295CB-13AD-4D9E-B30B-0D6A22F7BB1F}">
      <dgm:prSet phldrT="[Text]" custT="1"/>
      <dgm:spPr>
        <a:noFill/>
      </dgm:spPr>
      <dgm:t>
        <a:bodyPr/>
        <a:lstStyle/>
        <a:p>
          <a:r>
            <a:rPr lang="en-US" sz="1400" b="0" dirty="0"/>
            <a:t>Multiple scenarios based on project needs</a:t>
          </a:r>
        </a:p>
      </dgm:t>
    </dgm:pt>
    <dgm:pt modelId="{E5F3CCE1-BB26-4282-B3C9-50151B5C8153}" type="parTrans" cxnId="{47CA1594-0FAD-423A-878F-60ADF06910FC}">
      <dgm:prSet/>
      <dgm:spPr/>
      <dgm:t>
        <a:bodyPr/>
        <a:lstStyle/>
        <a:p>
          <a:endParaRPr lang="en-US" sz="3200" b="0"/>
        </a:p>
      </dgm:t>
    </dgm:pt>
    <dgm:pt modelId="{D022D204-1F0B-400A-BA91-014B23669027}" type="sibTrans" cxnId="{47CA1594-0FAD-423A-878F-60ADF06910FC}">
      <dgm:prSet/>
      <dgm:spPr/>
      <dgm:t>
        <a:bodyPr/>
        <a:lstStyle/>
        <a:p>
          <a:endParaRPr lang="en-US" sz="3200" b="0"/>
        </a:p>
      </dgm:t>
    </dgm:pt>
    <dgm:pt modelId="{B4D7F78C-36D7-46D0-B89A-05F10CADC47B}">
      <dgm:prSet phldrT="[Text]" custT="1"/>
      <dgm:spPr/>
      <dgm:t>
        <a:bodyPr/>
        <a:lstStyle/>
        <a:p>
          <a:r>
            <a:rPr lang="en-US" sz="2000" b="0" dirty="0"/>
            <a:t>Additional Resources</a:t>
          </a:r>
        </a:p>
      </dgm:t>
    </dgm:pt>
    <dgm:pt modelId="{A4D2EAC9-293E-4333-BEA2-F3E31EAAF45C}" type="parTrans" cxnId="{7D52EE62-9881-4A86-99B2-72116EE3B342}">
      <dgm:prSet/>
      <dgm:spPr/>
      <dgm:t>
        <a:bodyPr/>
        <a:lstStyle/>
        <a:p>
          <a:endParaRPr lang="en-US" sz="3200" b="0"/>
        </a:p>
      </dgm:t>
    </dgm:pt>
    <dgm:pt modelId="{67AB3285-3A9B-4E85-8300-8377F860F3CE}" type="sibTrans" cxnId="{7D52EE62-9881-4A86-99B2-72116EE3B342}">
      <dgm:prSet/>
      <dgm:spPr/>
      <dgm:t>
        <a:bodyPr/>
        <a:lstStyle/>
        <a:p>
          <a:endParaRPr lang="en-US" sz="3200" b="0"/>
        </a:p>
      </dgm:t>
    </dgm:pt>
    <dgm:pt modelId="{49F3E8AC-7BB2-47C3-ABD7-40EF87BE2A76}">
      <dgm:prSet phldrT="[Text]" custT="1"/>
      <dgm:spPr/>
      <dgm:t>
        <a:bodyPr/>
        <a:lstStyle/>
        <a:p>
          <a:r>
            <a:rPr lang="en-US" sz="1400" b="0" dirty="0"/>
            <a:t>Rankings of potential sites based on viability</a:t>
          </a:r>
        </a:p>
      </dgm:t>
    </dgm:pt>
    <dgm:pt modelId="{F37C3125-E687-4298-ABE8-38EB7AAEF17B}" type="parTrans" cxnId="{74C004B2-0514-4A50-99A6-E471442489D8}">
      <dgm:prSet/>
      <dgm:spPr/>
      <dgm:t>
        <a:bodyPr/>
        <a:lstStyle/>
        <a:p>
          <a:endParaRPr lang="en-US" sz="3200" b="0"/>
        </a:p>
      </dgm:t>
    </dgm:pt>
    <dgm:pt modelId="{AA239A3B-A698-4BB8-A73B-CF407FD34E36}" type="sibTrans" cxnId="{74C004B2-0514-4A50-99A6-E471442489D8}">
      <dgm:prSet/>
      <dgm:spPr/>
      <dgm:t>
        <a:bodyPr/>
        <a:lstStyle/>
        <a:p>
          <a:endParaRPr lang="en-US" sz="3200" b="0"/>
        </a:p>
      </dgm:t>
    </dgm:pt>
    <dgm:pt modelId="{97B4000E-F69B-45E3-9FEB-FF6FA0AD4C65}">
      <dgm:prSet phldrT="[Text]" custT="1"/>
      <dgm:spPr/>
      <dgm:t>
        <a:bodyPr/>
        <a:lstStyle/>
        <a:p>
          <a:r>
            <a:rPr lang="en-US" sz="1400" b="0" dirty="0"/>
            <a:t>Iterative cost benefit analysis</a:t>
          </a:r>
        </a:p>
      </dgm:t>
    </dgm:pt>
    <dgm:pt modelId="{208CA1A2-62DB-4D40-8895-8554B5AEAA52}" type="parTrans" cxnId="{4E4A9E25-DEF7-450F-A695-D6ED66D3C007}">
      <dgm:prSet/>
      <dgm:spPr/>
      <dgm:t>
        <a:bodyPr/>
        <a:lstStyle/>
        <a:p>
          <a:endParaRPr lang="en-US" sz="3200" b="0"/>
        </a:p>
      </dgm:t>
    </dgm:pt>
    <dgm:pt modelId="{8FB52A34-796B-48F1-B088-647D9E40FB2F}" type="sibTrans" cxnId="{4E4A9E25-DEF7-450F-A695-D6ED66D3C007}">
      <dgm:prSet/>
      <dgm:spPr/>
      <dgm:t>
        <a:bodyPr/>
        <a:lstStyle/>
        <a:p>
          <a:endParaRPr lang="en-US" sz="3200" b="0"/>
        </a:p>
      </dgm:t>
    </dgm:pt>
    <dgm:pt modelId="{256C8955-8CF2-4D63-B097-47D81F415649}">
      <dgm:prSet phldrT="[Text]" custT="1"/>
      <dgm:spPr/>
      <dgm:t>
        <a:bodyPr/>
        <a:lstStyle/>
        <a:p>
          <a:r>
            <a:rPr lang="en-US" sz="1400" b="0" dirty="0"/>
            <a:t>Probabilistic modeling</a:t>
          </a:r>
        </a:p>
      </dgm:t>
    </dgm:pt>
    <dgm:pt modelId="{3CC1E53C-5CED-4677-8490-0B9B5331E0F3}" type="parTrans" cxnId="{DB16C6AF-B9C1-44A6-8CF2-A18B5D702D04}">
      <dgm:prSet/>
      <dgm:spPr/>
      <dgm:t>
        <a:bodyPr/>
        <a:lstStyle/>
        <a:p>
          <a:endParaRPr lang="en-US" sz="3200" b="0"/>
        </a:p>
      </dgm:t>
    </dgm:pt>
    <dgm:pt modelId="{C1F214A9-BC77-4900-9217-C86D3F254529}" type="sibTrans" cxnId="{DB16C6AF-B9C1-44A6-8CF2-A18B5D702D04}">
      <dgm:prSet/>
      <dgm:spPr/>
      <dgm:t>
        <a:bodyPr/>
        <a:lstStyle/>
        <a:p>
          <a:endParaRPr lang="en-US" sz="3200" b="0"/>
        </a:p>
      </dgm:t>
    </dgm:pt>
    <dgm:pt modelId="{4B983CA8-1309-4B60-B7BD-38F68E05019C}">
      <dgm:prSet phldrT="[Text]" custT="1"/>
      <dgm:spPr>
        <a:noFill/>
      </dgm:spPr>
      <dgm:t>
        <a:bodyPr/>
        <a:lstStyle/>
        <a:p>
          <a:r>
            <a:rPr lang="en-US" sz="1400" b="0" dirty="0"/>
            <a:t>Support from experts</a:t>
          </a:r>
        </a:p>
      </dgm:t>
    </dgm:pt>
    <dgm:pt modelId="{361CF04E-C7FB-4EA1-855B-9B4184E43B6C}" type="parTrans" cxnId="{D8D51C53-ADCD-4500-9D82-83A577AEC78E}">
      <dgm:prSet/>
      <dgm:spPr/>
      <dgm:t>
        <a:bodyPr/>
        <a:lstStyle/>
        <a:p>
          <a:endParaRPr lang="en-US" sz="3200" b="0"/>
        </a:p>
      </dgm:t>
    </dgm:pt>
    <dgm:pt modelId="{F901FAF0-86DC-4813-91F0-E10A598F10F9}" type="sibTrans" cxnId="{D8D51C53-ADCD-4500-9D82-83A577AEC78E}">
      <dgm:prSet/>
      <dgm:spPr/>
      <dgm:t>
        <a:bodyPr/>
        <a:lstStyle/>
        <a:p>
          <a:endParaRPr lang="en-US" sz="3200" b="0"/>
        </a:p>
      </dgm:t>
    </dgm:pt>
    <dgm:pt modelId="{EBB91CD1-5CCD-4B76-AB9B-10DC021D64D2}">
      <dgm:prSet phldrT="[Text]" custT="1"/>
      <dgm:spPr>
        <a:noFill/>
      </dgm:spPr>
      <dgm:t>
        <a:bodyPr/>
        <a:lstStyle/>
        <a:p>
          <a:r>
            <a:rPr lang="en-US" sz="1400" b="0" dirty="0"/>
            <a:t>Next step recommendations</a:t>
          </a:r>
        </a:p>
      </dgm:t>
    </dgm:pt>
    <dgm:pt modelId="{7CF809F1-B4F6-4853-8D09-7C269E4D2066}" type="parTrans" cxnId="{8A45607D-EDC9-4B54-B5C3-CEC84F8CC6DF}">
      <dgm:prSet/>
      <dgm:spPr/>
      <dgm:t>
        <a:bodyPr/>
        <a:lstStyle/>
        <a:p>
          <a:endParaRPr lang="en-US" sz="3200" b="0"/>
        </a:p>
      </dgm:t>
    </dgm:pt>
    <dgm:pt modelId="{1A8954BD-4E7E-4E94-971C-D5564DBEFCA4}" type="sibTrans" cxnId="{8A45607D-EDC9-4B54-B5C3-CEC84F8CC6DF}">
      <dgm:prSet/>
      <dgm:spPr/>
      <dgm:t>
        <a:bodyPr/>
        <a:lstStyle/>
        <a:p>
          <a:endParaRPr lang="en-US" sz="3200" b="0"/>
        </a:p>
      </dgm:t>
    </dgm:pt>
    <dgm:pt modelId="{4B25BC5B-A940-4041-97AE-D87530EFBAE4}">
      <dgm:prSet phldrT="[Text]" custT="1"/>
      <dgm:spPr/>
      <dgm:t>
        <a:bodyPr/>
        <a:lstStyle/>
        <a:p>
          <a:r>
            <a:rPr lang="en-US" sz="1400" b="0" dirty="0"/>
            <a:t>Notice of new tools, technology, and resources</a:t>
          </a:r>
        </a:p>
      </dgm:t>
    </dgm:pt>
    <dgm:pt modelId="{4C3A65BD-57EA-4853-BB63-32CA1CF88C7C}" type="parTrans" cxnId="{D05060A5-5392-426B-98F1-F8ECCD0C5ACB}">
      <dgm:prSet/>
      <dgm:spPr/>
      <dgm:t>
        <a:bodyPr/>
        <a:lstStyle/>
        <a:p>
          <a:endParaRPr lang="en-US" sz="3200" b="0"/>
        </a:p>
      </dgm:t>
    </dgm:pt>
    <dgm:pt modelId="{8FCEC4C6-EC2E-41C8-9784-FB21CD8C72D7}" type="sibTrans" cxnId="{D05060A5-5392-426B-98F1-F8ECCD0C5ACB}">
      <dgm:prSet/>
      <dgm:spPr/>
      <dgm:t>
        <a:bodyPr/>
        <a:lstStyle/>
        <a:p>
          <a:endParaRPr lang="en-US" sz="3200" b="0"/>
        </a:p>
      </dgm:t>
    </dgm:pt>
    <dgm:pt modelId="{7D980F9C-82C5-4219-BCFD-0B076B05D123}">
      <dgm:prSet phldrT="[Text]" custT="1"/>
      <dgm:spPr>
        <a:noFill/>
      </dgm:spPr>
      <dgm:t>
        <a:bodyPr/>
        <a:lstStyle/>
        <a:p>
          <a:r>
            <a:rPr lang="en-US" sz="1400" b="0" dirty="0"/>
            <a:t>Example projects and contacts</a:t>
          </a:r>
        </a:p>
      </dgm:t>
    </dgm:pt>
    <dgm:pt modelId="{8EEB98B5-FD99-45F2-B400-EA41DEAB8EC5}" type="parTrans" cxnId="{EF2DEC75-58E8-451B-90F3-AE0A1CA8AA32}">
      <dgm:prSet/>
      <dgm:spPr/>
      <dgm:t>
        <a:bodyPr/>
        <a:lstStyle/>
        <a:p>
          <a:endParaRPr lang="en-US" sz="3200" b="0"/>
        </a:p>
      </dgm:t>
    </dgm:pt>
    <dgm:pt modelId="{89915ADD-6842-44D7-B05F-DCBA01A58792}" type="sibTrans" cxnId="{EF2DEC75-58E8-451B-90F3-AE0A1CA8AA32}">
      <dgm:prSet/>
      <dgm:spPr/>
      <dgm:t>
        <a:bodyPr/>
        <a:lstStyle/>
        <a:p>
          <a:endParaRPr lang="en-US" sz="3200" b="0"/>
        </a:p>
      </dgm:t>
    </dgm:pt>
    <dgm:pt modelId="{B1C0009B-9282-4BCA-9D92-5E47817F4655}">
      <dgm:prSet phldrT="[Text]" custT="1"/>
      <dgm:spPr/>
      <dgm:t>
        <a:bodyPr/>
        <a:lstStyle/>
        <a:p>
          <a:r>
            <a:rPr lang="en-US" sz="2000" b="0" dirty="0"/>
            <a:t>Results Communication</a:t>
          </a:r>
        </a:p>
      </dgm:t>
    </dgm:pt>
    <dgm:pt modelId="{8ED09018-2270-4BD4-8004-B026AF9997ED}" type="parTrans" cxnId="{1C63C927-F753-4624-BF20-B1A09C3BE594}">
      <dgm:prSet/>
      <dgm:spPr/>
      <dgm:t>
        <a:bodyPr/>
        <a:lstStyle/>
        <a:p>
          <a:endParaRPr lang="en-US" sz="3200" b="0"/>
        </a:p>
      </dgm:t>
    </dgm:pt>
    <dgm:pt modelId="{21C3FA4D-798E-4B7E-899D-40599D8E116E}" type="sibTrans" cxnId="{1C63C927-F753-4624-BF20-B1A09C3BE594}">
      <dgm:prSet/>
      <dgm:spPr/>
      <dgm:t>
        <a:bodyPr/>
        <a:lstStyle/>
        <a:p>
          <a:endParaRPr lang="en-US" sz="3200" b="0"/>
        </a:p>
      </dgm:t>
    </dgm:pt>
    <dgm:pt modelId="{7E5B136A-78AC-4285-804B-6DFC1D16C281}">
      <dgm:prSet phldrT="[Text]" custT="1"/>
      <dgm:spPr>
        <a:noFill/>
      </dgm:spPr>
      <dgm:t>
        <a:bodyPr/>
        <a:lstStyle/>
        <a:p>
          <a:r>
            <a:rPr lang="en-US" sz="1400" b="0" dirty="0"/>
            <a:t>Metrics for management context</a:t>
          </a:r>
        </a:p>
      </dgm:t>
    </dgm:pt>
    <dgm:pt modelId="{DF1E138E-F970-48EC-B151-556AF002AA00}" type="parTrans" cxnId="{5516EEB7-F588-4E03-96AB-0070691AAEF0}">
      <dgm:prSet/>
      <dgm:spPr/>
      <dgm:t>
        <a:bodyPr/>
        <a:lstStyle/>
        <a:p>
          <a:endParaRPr lang="en-US" sz="3200" b="0"/>
        </a:p>
      </dgm:t>
    </dgm:pt>
    <dgm:pt modelId="{34573BFC-37DD-4326-BF5F-D15A3D8DDC4A}" type="sibTrans" cxnId="{5516EEB7-F588-4E03-96AB-0070691AAEF0}">
      <dgm:prSet/>
      <dgm:spPr/>
      <dgm:t>
        <a:bodyPr/>
        <a:lstStyle/>
        <a:p>
          <a:endParaRPr lang="en-US" sz="3200" b="0"/>
        </a:p>
      </dgm:t>
    </dgm:pt>
    <dgm:pt modelId="{05908F69-9902-47F9-81CA-5E8B001FF6B7}">
      <dgm:prSet phldrT="[Text]" custT="1"/>
      <dgm:spPr/>
      <dgm:t>
        <a:bodyPr/>
        <a:lstStyle/>
        <a:p>
          <a:r>
            <a:rPr lang="en-US" sz="1400" b="0" dirty="0"/>
            <a:t>Context for tool results</a:t>
          </a:r>
        </a:p>
      </dgm:t>
    </dgm:pt>
    <dgm:pt modelId="{18BC591C-8280-4DFD-912D-1AC39D010791}" type="parTrans" cxnId="{1EFAA508-376E-4CE4-A277-8FE58BF7F87D}">
      <dgm:prSet/>
      <dgm:spPr/>
      <dgm:t>
        <a:bodyPr/>
        <a:lstStyle/>
        <a:p>
          <a:endParaRPr lang="en-US" sz="3200" b="0"/>
        </a:p>
      </dgm:t>
    </dgm:pt>
    <dgm:pt modelId="{5C9FA112-F069-41C6-A015-E30E4EC24AB6}" type="sibTrans" cxnId="{1EFAA508-376E-4CE4-A277-8FE58BF7F87D}">
      <dgm:prSet/>
      <dgm:spPr/>
      <dgm:t>
        <a:bodyPr/>
        <a:lstStyle/>
        <a:p>
          <a:endParaRPr lang="en-US" sz="3200" b="0"/>
        </a:p>
      </dgm:t>
    </dgm:pt>
    <dgm:pt modelId="{B3CE175E-1DEA-4EC6-944E-FDFDB1AD1EAD}">
      <dgm:prSet phldrT="[Text]" custT="1"/>
      <dgm:spPr/>
      <dgm:t>
        <a:bodyPr/>
        <a:lstStyle/>
        <a:p>
          <a:r>
            <a:rPr lang="en-US" sz="1400" b="0" dirty="0"/>
            <a:t>References for data used in analysis</a:t>
          </a:r>
        </a:p>
      </dgm:t>
    </dgm:pt>
    <dgm:pt modelId="{DB8B8A7D-E81F-4D5A-A9F2-1836A135B874}" type="parTrans" cxnId="{491564DA-FD7A-4BED-A281-BA13375094D3}">
      <dgm:prSet/>
      <dgm:spPr/>
      <dgm:t>
        <a:bodyPr/>
        <a:lstStyle/>
        <a:p>
          <a:endParaRPr lang="en-US" sz="3200" b="0"/>
        </a:p>
      </dgm:t>
    </dgm:pt>
    <dgm:pt modelId="{AD427289-7905-4214-82AA-0EC78D38F9F7}" type="sibTrans" cxnId="{491564DA-FD7A-4BED-A281-BA13375094D3}">
      <dgm:prSet/>
      <dgm:spPr/>
      <dgm:t>
        <a:bodyPr/>
        <a:lstStyle/>
        <a:p>
          <a:endParaRPr lang="en-US" sz="3200" b="0"/>
        </a:p>
      </dgm:t>
    </dgm:pt>
    <dgm:pt modelId="{D94A2C2F-D47A-4F0D-9854-8C8DF2520FAB}">
      <dgm:prSet phldrT="[Text]" custT="1"/>
      <dgm:spPr/>
      <dgm:t>
        <a:bodyPr/>
        <a:lstStyle/>
        <a:p>
          <a:r>
            <a:rPr lang="en-US" sz="1400" b="0" dirty="0"/>
            <a:t>Laws and requirements met</a:t>
          </a:r>
        </a:p>
      </dgm:t>
    </dgm:pt>
    <dgm:pt modelId="{65B28DAF-86D9-4723-8A38-E429828E6719}" type="parTrans" cxnId="{A9EBE9F4-F5F0-4F2F-A6CA-29C82B155B3F}">
      <dgm:prSet/>
      <dgm:spPr/>
      <dgm:t>
        <a:bodyPr/>
        <a:lstStyle/>
        <a:p>
          <a:endParaRPr lang="en-US" sz="3200" b="0"/>
        </a:p>
      </dgm:t>
    </dgm:pt>
    <dgm:pt modelId="{85218ED2-2B1B-4AFF-8C26-94DD12966721}" type="sibTrans" cxnId="{A9EBE9F4-F5F0-4F2F-A6CA-29C82B155B3F}">
      <dgm:prSet/>
      <dgm:spPr/>
      <dgm:t>
        <a:bodyPr/>
        <a:lstStyle/>
        <a:p>
          <a:endParaRPr lang="en-US" sz="3200" b="0"/>
        </a:p>
      </dgm:t>
    </dgm:pt>
    <dgm:pt modelId="{02C301EB-AA46-481B-BECF-CC50B1EFD246}" type="pres">
      <dgm:prSet presAssocID="{444C5324-1969-48E3-A423-4585B49B5556}" presName="diagram" presStyleCnt="0">
        <dgm:presLayoutVars>
          <dgm:chPref val="1"/>
          <dgm:dir/>
          <dgm:animOne val="branch"/>
          <dgm:animLvl val="lvl"/>
          <dgm:resizeHandles/>
        </dgm:presLayoutVars>
      </dgm:prSet>
      <dgm:spPr/>
    </dgm:pt>
    <dgm:pt modelId="{F1B12A98-52C2-4128-93C5-4D177EB16F13}" type="pres">
      <dgm:prSet presAssocID="{E59B6945-A65B-43F0-8FC2-8B24E499EB5D}" presName="root" presStyleCnt="0"/>
      <dgm:spPr/>
    </dgm:pt>
    <dgm:pt modelId="{C02FFD80-C9D6-41B0-9C53-CB0B6A2B33A7}" type="pres">
      <dgm:prSet presAssocID="{E59B6945-A65B-43F0-8FC2-8B24E499EB5D}" presName="rootComposite" presStyleCnt="0"/>
      <dgm:spPr/>
    </dgm:pt>
    <dgm:pt modelId="{8043F81E-9163-40FD-869A-AD384FC5045F}" type="pres">
      <dgm:prSet presAssocID="{E59B6945-A65B-43F0-8FC2-8B24E499EB5D}" presName="rootText" presStyleLbl="node1" presStyleIdx="0" presStyleCnt="4" custScaleX="134568"/>
      <dgm:spPr/>
    </dgm:pt>
    <dgm:pt modelId="{A2AAFD85-2E6A-467A-8003-C76D5FFB4E6B}" type="pres">
      <dgm:prSet presAssocID="{E59B6945-A65B-43F0-8FC2-8B24E499EB5D}" presName="rootConnector" presStyleLbl="node1" presStyleIdx="0" presStyleCnt="4"/>
      <dgm:spPr/>
    </dgm:pt>
    <dgm:pt modelId="{C48F552E-CF7A-4818-A052-0D4C945F6289}" type="pres">
      <dgm:prSet presAssocID="{E59B6945-A65B-43F0-8FC2-8B24E499EB5D}" presName="childShape" presStyleCnt="0"/>
      <dgm:spPr/>
    </dgm:pt>
    <dgm:pt modelId="{3626E224-6F95-433A-8EF5-6C1A9E41E469}" type="pres">
      <dgm:prSet presAssocID="{32DE5A08-CDE3-4815-A1F8-E54D01920CE7}" presName="Name13" presStyleLbl="parChTrans1D2" presStyleIdx="0" presStyleCnt="21"/>
      <dgm:spPr/>
    </dgm:pt>
    <dgm:pt modelId="{BEF3F1AA-2B06-43A1-826D-B3789B96C487}" type="pres">
      <dgm:prSet presAssocID="{7C1E5A5F-4834-44AD-9AC0-ADF3BE7E6B4C}" presName="childText" presStyleLbl="bgAcc1" presStyleIdx="0" presStyleCnt="21" custScaleX="149482">
        <dgm:presLayoutVars>
          <dgm:bulletEnabled val="1"/>
        </dgm:presLayoutVars>
      </dgm:prSet>
      <dgm:spPr/>
    </dgm:pt>
    <dgm:pt modelId="{FDD5E769-84B5-486A-8DA8-33455CB1A336}" type="pres">
      <dgm:prSet presAssocID="{C634C6EC-57FE-4D26-BF82-74DAF8206B46}" presName="Name13" presStyleLbl="parChTrans1D2" presStyleIdx="1" presStyleCnt="21"/>
      <dgm:spPr/>
    </dgm:pt>
    <dgm:pt modelId="{D5331A04-07C7-4500-8CF0-97FCB429E0C1}" type="pres">
      <dgm:prSet presAssocID="{2051EFA6-F346-45F4-8A9D-812C962380D0}" presName="childText" presStyleLbl="bgAcc1" presStyleIdx="1" presStyleCnt="21" custScaleX="149482">
        <dgm:presLayoutVars>
          <dgm:bulletEnabled val="1"/>
        </dgm:presLayoutVars>
      </dgm:prSet>
      <dgm:spPr/>
    </dgm:pt>
    <dgm:pt modelId="{52D21527-DF88-481B-AF75-D886A8E1AF6F}" type="pres">
      <dgm:prSet presAssocID="{7FA8DE95-94F6-46F0-AF43-C7D6598BEEE1}" presName="Name13" presStyleLbl="parChTrans1D2" presStyleIdx="2" presStyleCnt="21"/>
      <dgm:spPr/>
    </dgm:pt>
    <dgm:pt modelId="{1C0D6323-00AF-4133-86A0-9C5D7709BB2C}" type="pres">
      <dgm:prSet presAssocID="{A6EAC50E-708D-4CE3-932B-D31CC18DB198}" presName="childText" presStyleLbl="bgAcc1" presStyleIdx="2" presStyleCnt="21" custScaleX="149482">
        <dgm:presLayoutVars>
          <dgm:bulletEnabled val="1"/>
        </dgm:presLayoutVars>
      </dgm:prSet>
      <dgm:spPr/>
    </dgm:pt>
    <dgm:pt modelId="{C9F2CA4A-BC5F-4F4D-AB45-8241EA8EA9BF}" type="pres">
      <dgm:prSet presAssocID="{5529EF00-D70A-4FF2-8ADC-F1C1DD45F1CA}" presName="Name13" presStyleLbl="parChTrans1D2" presStyleIdx="3" presStyleCnt="21"/>
      <dgm:spPr/>
    </dgm:pt>
    <dgm:pt modelId="{24586A55-5FC1-4AD2-87B1-3D51080B9186}" type="pres">
      <dgm:prSet presAssocID="{09DA2516-EB9C-48C0-B56D-6982C69FEDEB}" presName="childText" presStyleLbl="bgAcc1" presStyleIdx="3" presStyleCnt="21" custScaleX="149482">
        <dgm:presLayoutVars>
          <dgm:bulletEnabled val="1"/>
        </dgm:presLayoutVars>
      </dgm:prSet>
      <dgm:spPr/>
    </dgm:pt>
    <dgm:pt modelId="{139A946C-EE7F-4565-967A-3BE78B7AB00E}" type="pres">
      <dgm:prSet presAssocID="{2387FC0B-F7CB-4D4F-BF4C-48289298D251}" presName="Name13" presStyleLbl="parChTrans1D2" presStyleIdx="4" presStyleCnt="21"/>
      <dgm:spPr/>
    </dgm:pt>
    <dgm:pt modelId="{54AFF692-9FD7-40CD-8A65-317B237AA2DE}" type="pres">
      <dgm:prSet presAssocID="{7794F06C-E605-4D16-A20B-52CF02D79DA4}" presName="childText" presStyleLbl="bgAcc1" presStyleIdx="4" presStyleCnt="21" custScaleX="149482">
        <dgm:presLayoutVars>
          <dgm:bulletEnabled val="1"/>
        </dgm:presLayoutVars>
      </dgm:prSet>
      <dgm:spPr/>
    </dgm:pt>
    <dgm:pt modelId="{CB6313E4-ED85-4C30-8648-AD03011EFF71}" type="pres">
      <dgm:prSet presAssocID="{A81FF7EB-3418-46FC-8BDD-A4E5ED08B2BB}" presName="Name13" presStyleLbl="parChTrans1D2" presStyleIdx="5" presStyleCnt="21"/>
      <dgm:spPr/>
    </dgm:pt>
    <dgm:pt modelId="{44D8B0BF-39B3-4183-AE07-0AEE0340B85A}" type="pres">
      <dgm:prSet presAssocID="{B1ED07F7-53E2-47AE-90CF-BAD5127793C9}" presName="childText" presStyleLbl="bgAcc1" presStyleIdx="5" presStyleCnt="21" custScaleX="149482">
        <dgm:presLayoutVars>
          <dgm:bulletEnabled val="1"/>
        </dgm:presLayoutVars>
      </dgm:prSet>
      <dgm:spPr/>
    </dgm:pt>
    <dgm:pt modelId="{B25372CD-8F8B-409F-919B-05C98C735F21}" type="pres">
      <dgm:prSet presAssocID="{FA51B977-B080-4334-A4F6-8251CB6A0876}" presName="Name13" presStyleLbl="parChTrans1D2" presStyleIdx="6" presStyleCnt="21"/>
      <dgm:spPr/>
    </dgm:pt>
    <dgm:pt modelId="{9452D4E3-BF33-4842-924E-9B507E35A71B}" type="pres">
      <dgm:prSet presAssocID="{5A618C57-0D49-4BD6-8177-DA2882515F24}" presName="childText" presStyleLbl="bgAcc1" presStyleIdx="6" presStyleCnt="21" custScaleX="149482">
        <dgm:presLayoutVars>
          <dgm:bulletEnabled val="1"/>
        </dgm:presLayoutVars>
      </dgm:prSet>
      <dgm:spPr/>
    </dgm:pt>
    <dgm:pt modelId="{CFAED375-1BD1-4E34-8BB3-87A3DB7DA50D}" type="pres">
      <dgm:prSet presAssocID="{37701880-1A14-4FDE-B2EC-41A2F4310744}" presName="root" presStyleCnt="0"/>
      <dgm:spPr/>
    </dgm:pt>
    <dgm:pt modelId="{0DA48130-2F60-4CB0-9CC2-9B8D46ADAC55}" type="pres">
      <dgm:prSet presAssocID="{37701880-1A14-4FDE-B2EC-41A2F4310744}" presName="rootComposite" presStyleCnt="0"/>
      <dgm:spPr/>
    </dgm:pt>
    <dgm:pt modelId="{4A04D8CB-7C71-4BD0-8EA4-F37E915BC9A1}" type="pres">
      <dgm:prSet presAssocID="{37701880-1A14-4FDE-B2EC-41A2F4310744}" presName="rootText" presStyleLbl="node1" presStyleIdx="1" presStyleCnt="4" custScaleX="134568"/>
      <dgm:spPr/>
    </dgm:pt>
    <dgm:pt modelId="{D1AAF291-E3AE-4A32-9BE9-1E501CFEE146}" type="pres">
      <dgm:prSet presAssocID="{37701880-1A14-4FDE-B2EC-41A2F4310744}" presName="rootConnector" presStyleLbl="node1" presStyleIdx="1" presStyleCnt="4"/>
      <dgm:spPr/>
    </dgm:pt>
    <dgm:pt modelId="{F07DCA4D-E8B4-4A95-A17F-C053BC3915D5}" type="pres">
      <dgm:prSet presAssocID="{37701880-1A14-4FDE-B2EC-41A2F4310744}" presName="childShape" presStyleCnt="0"/>
      <dgm:spPr/>
    </dgm:pt>
    <dgm:pt modelId="{3C5F6FBE-7EA5-4BBC-8D06-2D0A5D2AB0F6}" type="pres">
      <dgm:prSet presAssocID="{4C676D0A-A332-4AC3-BC42-7BA2DFDAD723}" presName="Name13" presStyleLbl="parChTrans1D2" presStyleIdx="7" presStyleCnt="21"/>
      <dgm:spPr/>
    </dgm:pt>
    <dgm:pt modelId="{935C11C5-B56A-4BD4-92DD-FFBF3EAC9377}" type="pres">
      <dgm:prSet presAssocID="{A7390928-1FFF-46E4-86BC-F697B0FD89A5}" presName="childText" presStyleLbl="bgAcc1" presStyleIdx="7" presStyleCnt="21" custScaleX="149482">
        <dgm:presLayoutVars>
          <dgm:bulletEnabled val="1"/>
        </dgm:presLayoutVars>
      </dgm:prSet>
      <dgm:spPr/>
    </dgm:pt>
    <dgm:pt modelId="{8A8679B6-64F4-4A4A-B825-F33B7A761404}" type="pres">
      <dgm:prSet presAssocID="{20BF45A1-89FF-4029-93A1-CE4E1D5EFE94}" presName="Name13" presStyleLbl="parChTrans1D2" presStyleIdx="8" presStyleCnt="21"/>
      <dgm:spPr/>
    </dgm:pt>
    <dgm:pt modelId="{BCE7A2F1-8DF9-4BDA-9EEB-E6D35D70E693}" type="pres">
      <dgm:prSet presAssocID="{7522427A-E1E3-45E4-9ACD-DD6EB21B4420}" presName="childText" presStyleLbl="bgAcc1" presStyleIdx="8" presStyleCnt="21" custScaleX="149482">
        <dgm:presLayoutVars>
          <dgm:bulletEnabled val="1"/>
        </dgm:presLayoutVars>
      </dgm:prSet>
      <dgm:spPr/>
    </dgm:pt>
    <dgm:pt modelId="{F1F6D5A6-C457-41C0-9354-FFCFB0798764}" type="pres">
      <dgm:prSet presAssocID="{E5F3CCE1-BB26-4282-B3C9-50151B5C8153}" presName="Name13" presStyleLbl="parChTrans1D2" presStyleIdx="9" presStyleCnt="21"/>
      <dgm:spPr/>
    </dgm:pt>
    <dgm:pt modelId="{11BBD444-6159-4D2C-B5F6-8AFA3C33A1FD}" type="pres">
      <dgm:prSet presAssocID="{BFE295CB-13AD-4D9E-B30B-0D6A22F7BB1F}" presName="childText" presStyleLbl="bgAcc1" presStyleIdx="9" presStyleCnt="21" custScaleX="149482">
        <dgm:presLayoutVars>
          <dgm:bulletEnabled val="1"/>
        </dgm:presLayoutVars>
      </dgm:prSet>
      <dgm:spPr/>
    </dgm:pt>
    <dgm:pt modelId="{FCA65DC6-178E-44DB-A828-F80853B12E0A}" type="pres">
      <dgm:prSet presAssocID="{F37C3125-E687-4298-ABE8-38EB7AAEF17B}" presName="Name13" presStyleLbl="parChTrans1D2" presStyleIdx="10" presStyleCnt="21"/>
      <dgm:spPr/>
    </dgm:pt>
    <dgm:pt modelId="{16CB5462-7158-4338-B18C-C291A650C75D}" type="pres">
      <dgm:prSet presAssocID="{49F3E8AC-7BB2-47C3-ABD7-40EF87BE2A76}" presName="childText" presStyleLbl="bgAcc1" presStyleIdx="10" presStyleCnt="21" custScaleX="149482">
        <dgm:presLayoutVars>
          <dgm:bulletEnabled val="1"/>
        </dgm:presLayoutVars>
      </dgm:prSet>
      <dgm:spPr/>
    </dgm:pt>
    <dgm:pt modelId="{8655D19E-0661-4AEC-8CC3-F80DA2C74C5F}" type="pres">
      <dgm:prSet presAssocID="{208CA1A2-62DB-4D40-8895-8554B5AEAA52}" presName="Name13" presStyleLbl="parChTrans1D2" presStyleIdx="11" presStyleCnt="21"/>
      <dgm:spPr/>
    </dgm:pt>
    <dgm:pt modelId="{0CD7995C-9512-4FFD-8C92-AF334973F6FD}" type="pres">
      <dgm:prSet presAssocID="{97B4000E-F69B-45E3-9FEB-FF6FA0AD4C65}" presName="childText" presStyleLbl="bgAcc1" presStyleIdx="11" presStyleCnt="21" custScaleX="149482">
        <dgm:presLayoutVars>
          <dgm:bulletEnabled val="1"/>
        </dgm:presLayoutVars>
      </dgm:prSet>
      <dgm:spPr/>
    </dgm:pt>
    <dgm:pt modelId="{47883278-5BF4-4035-9BC7-6564D8A92E10}" type="pres">
      <dgm:prSet presAssocID="{3CC1E53C-5CED-4677-8490-0B9B5331E0F3}" presName="Name13" presStyleLbl="parChTrans1D2" presStyleIdx="12" presStyleCnt="21"/>
      <dgm:spPr/>
    </dgm:pt>
    <dgm:pt modelId="{D0B9D22C-E90F-404B-AE13-A8A73F3CA0E0}" type="pres">
      <dgm:prSet presAssocID="{256C8955-8CF2-4D63-B097-47D81F415649}" presName="childText" presStyleLbl="bgAcc1" presStyleIdx="12" presStyleCnt="21" custScaleX="149482">
        <dgm:presLayoutVars>
          <dgm:bulletEnabled val="1"/>
        </dgm:presLayoutVars>
      </dgm:prSet>
      <dgm:spPr/>
    </dgm:pt>
    <dgm:pt modelId="{421D44E1-89E3-4744-898C-72586CC5A6AE}" type="pres">
      <dgm:prSet presAssocID="{B1C0009B-9282-4BCA-9D92-5E47817F4655}" presName="root" presStyleCnt="0"/>
      <dgm:spPr/>
    </dgm:pt>
    <dgm:pt modelId="{2ED944C2-F0CE-4FD6-A163-42FE0AFE74C5}" type="pres">
      <dgm:prSet presAssocID="{B1C0009B-9282-4BCA-9D92-5E47817F4655}" presName="rootComposite" presStyleCnt="0"/>
      <dgm:spPr/>
    </dgm:pt>
    <dgm:pt modelId="{6A0A62BD-DDE8-4B40-9CAA-85C6AD9975DA}" type="pres">
      <dgm:prSet presAssocID="{B1C0009B-9282-4BCA-9D92-5E47817F4655}" presName="rootText" presStyleLbl="node1" presStyleIdx="2" presStyleCnt="4" custScaleX="134568"/>
      <dgm:spPr/>
    </dgm:pt>
    <dgm:pt modelId="{5B47A808-DC73-4095-9D5A-4607859532EB}" type="pres">
      <dgm:prSet presAssocID="{B1C0009B-9282-4BCA-9D92-5E47817F4655}" presName="rootConnector" presStyleLbl="node1" presStyleIdx="2" presStyleCnt="4"/>
      <dgm:spPr/>
    </dgm:pt>
    <dgm:pt modelId="{9195683B-3FC3-4A31-A590-2A68D2D353EA}" type="pres">
      <dgm:prSet presAssocID="{B1C0009B-9282-4BCA-9D92-5E47817F4655}" presName="childShape" presStyleCnt="0"/>
      <dgm:spPr/>
    </dgm:pt>
    <dgm:pt modelId="{95CB13A9-378C-42F0-9ACC-73AFE8A67363}" type="pres">
      <dgm:prSet presAssocID="{DF1E138E-F970-48EC-B151-556AF002AA00}" presName="Name13" presStyleLbl="parChTrans1D2" presStyleIdx="13" presStyleCnt="21"/>
      <dgm:spPr/>
    </dgm:pt>
    <dgm:pt modelId="{7FA94DDB-D1EF-406B-947A-BB5A2AFB027D}" type="pres">
      <dgm:prSet presAssocID="{7E5B136A-78AC-4285-804B-6DFC1D16C281}" presName="childText" presStyleLbl="bgAcc1" presStyleIdx="13" presStyleCnt="21" custScaleX="149482">
        <dgm:presLayoutVars>
          <dgm:bulletEnabled val="1"/>
        </dgm:presLayoutVars>
      </dgm:prSet>
      <dgm:spPr/>
    </dgm:pt>
    <dgm:pt modelId="{64F2BE75-6FA8-4ADF-B1B8-A3E915DB385E}" type="pres">
      <dgm:prSet presAssocID="{18BC591C-8280-4DFD-912D-1AC39D010791}" presName="Name13" presStyleLbl="parChTrans1D2" presStyleIdx="14" presStyleCnt="21"/>
      <dgm:spPr/>
    </dgm:pt>
    <dgm:pt modelId="{5EFD7F72-D0F3-4101-A00F-92E590273A48}" type="pres">
      <dgm:prSet presAssocID="{05908F69-9902-47F9-81CA-5E8B001FF6B7}" presName="childText" presStyleLbl="bgAcc1" presStyleIdx="14" presStyleCnt="21" custScaleX="149482">
        <dgm:presLayoutVars>
          <dgm:bulletEnabled val="1"/>
        </dgm:presLayoutVars>
      </dgm:prSet>
      <dgm:spPr/>
    </dgm:pt>
    <dgm:pt modelId="{6BA069F1-1745-4A63-B885-AC047F3FDD38}" type="pres">
      <dgm:prSet presAssocID="{DB8B8A7D-E81F-4D5A-A9F2-1836A135B874}" presName="Name13" presStyleLbl="parChTrans1D2" presStyleIdx="15" presStyleCnt="21"/>
      <dgm:spPr/>
    </dgm:pt>
    <dgm:pt modelId="{7DE5B4A7-5497-469B-8F9D-F63166D6CFAA}" type="pres">
      <dgm:prSet presAssocID="{B3CE175E-1DEA-4EC6-944E-FDFDB1AD1EAD}" presName="childText" presStyleLbl="bgAcc1" presStyleIdx="15" presStyleCnt="21" custScaleX="149482">
        <dgm:presLayoutVars>
          <dgm:bulletEnabled val="1"/>
        </dgm:presLayoutVars>
      </dgm:prSet>
      <dgm:spPr/>
    </dgm:pt>
    <dgm:pt modelId="{49970B9A-7857-42CE-AAC1-B6119FF6191C}" type="pres">
      <dgm:prSet presAssocID="{65B28DAF-86D9-4723-8A38-E429828E6719}" presName="Name13" presStyleLbl="parChTrans1D2" presStyleIdx="16" presStyleCnt="21"/>
      <dgm:spPr/>
    </dgm:pt>
    <dgm:pt modelId="{D20F74F9-B510-4298-B54C-9F8F87B20A57}" type="pres">
      <dgm:prSet presAssocID="{D94A2C2F-D47A-4F0D-9854-8C8DF2520FAB}" presName="childText" presStyleLbl="bgAcc1" presStyleIdx="16" presStyleCnt="21" custScaleX="149482">
        <dgm:presLayoutVars>
          <dgm:bulletEnabled val="1"/>
        </dgm:presLayoutVars>
      </dgm:prSet>
      <dgm:spPr/>
    </dgm:pt>
    <dgm:pt modelId="{CED8D2A6-E5CF-45A3-8501-66B3A80274EF}" type="pres">
      <dgm:prSet presAssocID="{B4D7F78C-36D7-46D0-B89A-05F10CADC47B}" presName="root" presStyleCnt="0"/>
      <dgm:spPr/>
    </dgm:pt>
    <dgm:pt modelId="{D598F966-56C8-46DE-8744-F3E35D99089A}" type="pres">
      <dgm:prSet presAssocID="{B4D7F78C-36D7-46D0-B89A-05F10CADC47B}" presName="rootComposite" presStyleCnt="0"/>
      <dgm:spPr/>
    </dgm:pt>
    <dgm:pt modelId="{F4B8F18F-4D41-47EA-88FE-D2E1DC08D8A0}" type="pres">
      <dgm:prSet presAssocID="{B4D7F78C-36D7-46D0-B89A-05F10CADC47B}" presName="rootText" presStyleLbl="node1" presStyleIdx="3" presStyleCnt="4" custScaleX="134568"/>
      <dgm:spPr/>
    </dgm:pt>
    <dgm:pt modelId="{6A278EE2-C3A0-48AA-A040-2E1E63F77A05}" type="pres">
      <dgm:prSet presAssocID="{B4D7F78C-36D7-46D0-B89A-05F10CADC47B}" presName="rootConnector" presStyleLbl="node1" presStyleIdx="3" presStyleCnt="4"/>
      <dgm:spPr/>
    </dgm:pt>
    <dgm:pt modelId="{3512093D-7741-423E-B77B-3891A5A6A2DA}" type="pres">
      <dgm:prSet presAssocID="{B4D7F78C-36D7-46D0-B89A-05F10CADC47B}" presName="childShape" presStyleCnt="0"/>
      <dgm:spPr/>
    </dgm:pt>
    <dgm:pt modelId="{610065BC-846A-4789-981C-ECDD6B19C900}" type="pres">
      <dgm:prSet presAssocID="{361CF04E-C7FB-4EA1-855B-9B4184E43B6C}" presName="Name13" presStyleLbl="parChTrans1D2" presStyleIdx="17" presStyleCnt="21"/>
      <dgm:spPr/>
    </dgm:pt>
    <dgm:pt modelId="{7DF151A0-C428-41EF-BDD5-CF301DCA61CB}" type="pres">
      <dgm:prSet presAssocID="{4B983CA8-1309-4B60-B7BD-38F68E05019C}" presName="childText" presStyleLbl="bgAcc1" presStyleIdx="17" presStyleCnt="21" custScaleX="149482">
        <dgm:presLayoutVars>
          <dgm:bulletEnabled val="1"/>
        </dgm:presLayoutVars>
      </dgm:prSet>
      <dgm:spPr/>
    </dgm:pt>
    <dgm:pt modelId="{A2A317E9-BCFA-46FC-B046-0BC50AF3727B}" type="pres">
      <dgm:prSet presAssocID="{7CF809F1-B4F6-4853-8D09-7C269E4D2066}" presName="Name13" presStyleLbl="parChTrans1D2" presStyleIdx="18" presStyleCnt="21"/>
      <dgm:spPr/>
    </dgm:pt>
    <dgm:pt modelId="{A0866F77-57E4-4DD5-8057-6846E2DE9C1F}" type="pres">
      <dgm:prSet presAssocID="{EBB91CD1-5CCD-4B76-AB9B-10DC021D64D2}" presName="childText" presStyleLbl="bgAcc1" presStyleIdx="18" presStyleCnt="21" custScaleX="149482">
        <dgm:presLayoutVars>
          <dgm:bulletEnabled val="1"/>
        </dgm:presLayoutVars>
      </dgm:prSet>
      <dgm:spPr/>
    </dgm:pt>
    <dgm:pt modelId="{58BC9175-EF2E-4BA8-B104-32FE3E8492E1}" type="pres">
      <dgm:prSet presAssocID="{4C3A65BD-57EA-4853-BB63-32CA1CF88C7C}" presName="Name13" presStyleLbl="parChTrans1D2" presStyleIdx="19" presStyleCnt="21"/>
      <dgm:spPr/>
    </dgm:pt>
    <dgm:pt modelId="{52BCC109-501A-4A8C-B146-7DE384E3E70A}" type="pres">
      <dgm:prSet presAssocID="{4B25BC5B-A940-4041-97AE-D87530EFBAE4}" presName="childText" presStyleLbl="bgAcc1" presStyleIdx="19" presStyleCnt="21" custScaleX="149482">
        <dgm:presLayoutVars>
          <dgm:bulletEnabled val="1"/>
        </dgm:presLayoutVars>
      </dgm:prSet>
      <dgm:spPr/>
    </dgm:pt>
    <dgm:pt modelId="{ABE9A0A9-E037-44EB-AAB7-426095E5C061}" type="pres">
      <dgm:prSet presAssocID="{8EEB98B5-FD99-45F2-B400-EA41DEAB8EC5}" presName="Name13" presStyleLbl="parChTrans1D2" presStyleIdx="20" presStyleCnt="21"/>
      <dgm:spPr/>
    </dgm:pt>
    <dgm:pt modelId="{B08FA50C-1C63-4783-AFAC-46AF73C9A0B8}" type="pres">
      <dgm:prSet presAssocID="{7D980F9C-82C5-4219-BCFD-0B076B05D123}" presName="childText" presStyleLbl="bgAcc1" presStyleIdx="20" presStyleCnt="21" custScaleX="149482">
        <dgm:presLayoutVars>
          <dgm:bulletEnabled val="1"/>
        </dgm:presLayoutVars>
      </dgm:prSet>
      <dgm:spPr/>
    </dgm:pt>
  </dgm:ptLst>
  <dgm:cxnLst>
    <dgm:cxn modelId="{C9987C03-AA17-4199-ADF9-ACD22CBB54CB}" type="presOf" srcId="{361CF04E-C7FB-4EA1-855B-9B4184E43B6C}" destId="{610065BC-846A-4789-981C-ECDD6B19C900}" srcOrd="0" destOrd="0" presId="urn:microsoft.com/office/officeart/2005/8/layout/hierarchy3"/>
    <dgm:cxn modelId="{7B3CB104-B727-4097-BD9E-567D9BEA3048}" srcId="{E59B6945-A65B-43F0-8FC2-8B24E499EB5D}" destId="{09DA2516-EB9C-48C0-B56D-6982C69FEDEB}" srcOrd="3" destOrd="0" parTransId="{5529EF00-D70A-4FF2-8ADC-F1C1DD45F1CA}" sibTransId="{183A33DB-9CC4-4886-BD37-D065F71DFD11}"/>
    <dgm:cxn modelId="{1EFAA508-376E-4CE4-A277-8FE58BF7F87D}" srcId="{B1C0009B-9282-4BCA-9D92-5E47817F4655}" destId="{05908F69-9902-47F9-81CA-5E8B001FF6B7}" srcOrd="1" destOrd="0" parTransId="{18BC591C-8280-4DFD-912D-1AC39D010791}" sibTransId="{5C9FA112-F069-41C6-A015-E30E4EC24AB6}"/>
    <dgm:cxn modelId="{3429BA08-247C-4ABE-8B4D-CA591CE14917}" type="presOf" srcId="{DB8B8A7D-E81F-4D5A-A9F2-1836A135B874}" destId="{6BA069F1-1745-4A63-B885-AC047F3FDD38}" srcOrd="0" destOrd="0" presId="urn:microsoft.com/office/officeart/2005/8/layout/hierarchy3"/>
    <dgm:cxn modelId="{E5418109-CAD1-4E4A-A841-532244FB3720}" type="presOf" srcId="{7FA8DE95-94F6-46F0-AF43-C7D6598BEEE1}" destId="{52D21527-DF88-481B-AF75-D886A8E1AF6F}" srcOrd="0" destOrd="0" presId="urn:microsoft.com/office/officeart/2005/8/layout/hierarchy3"/>
    <dgm:cxn modelId="{4FBF040B-CEC6-4E08-B60D-C68738069532}" type="presOf" srcId="{B1ED07F7-53E2-47AE-90CF-BAD5127793C9}" destId="{44D8B0BF-39B3-4183-AE07-0AEE0340B85A}" srcOrd="0" destOrd="0" presId="urn:microsoft.com/office/officeart/2005/8/layout/hierarchy3"/>
    <dgm:cxn modelId="{C7781517-C33E-49DE-946F-0DE33F068BAA}" type="presOf" srcId="{20BF45A1-89FF-4029-93A1-CE4E1D5EFE94}" destId="{8A8679B6-64F4-4A4A-B825-F33B7A761404}" srcOrd="0" destOrd="0" presId="urn:microsoft.com/office/officeart/2005/8/layout/hierarchy3"/>
    <dgm:cxn modelId="{5F7A5B18-CA51-485B-ABBE-0739F6286C11}" type="presOf" srcId="{B4D7F78C-36D7-46D0-B89A-05F10CADC47B}" destId="{F4B8F18F-4D41-47EA-88FE-D2E1DC08D8A0}" srcOrd="0" destOrd="0" presId="urn:microsoft.com/office/officeart/2005/8/layout/hierarchy3"/>
    <dgm:cxn modelId="{8832C31B-4E37-4F55-92F2-7073499ED507}" type="presOf" srcId="{65B28DAF-86D9-4723-8A38-E429828E6719}" destId="{49970B9A-7857-42CE-AAC1-B6119FF6191C}" srcOrd="0" destOrd="0" presId="urn:microsoft.com/office/officeart/2005/8/layout/hierarchy3"/>
    <dgm:cxn modelId="{BF3A5F1D-1962-460F-9A76-FC82F41E08CB}" type="presOf" srcId="{4B25BC5B-A940-4041-97AE-D87530EFBAE4}" destId="{52BCC109-501A-4A8C-B146-7DE384E3E70A}" srcOrd="0" destOrd="0" presId="urn:microsoft.com/office/officeart/2005/8/layout/hierarchy3"/>
    <dgm:cxn modelId="{4E4A9E25-DEF7-450F-A695-D6ED66D3C007}" srcId="{37701880-1A14-4FDE-B2EC-41A2F4310744}" destId="{97B4000E-F69B-45E3-9FEB-FF6FA0AD4C65}" srcOrd="4" destOrd="0" parTransId="{208CA1A2-62DB-4D40-8895-8554B5AEAA52}" sibTransId="{8FB52A34-796B-48F1-B088-647D9E40FB2F}"/>
    <dgm:cxn modelId="{12D9B925-6FE1-4E94-885A-89019189220E}" type="presOf" srcId="{4C3A65BD-57EA-4853-BB63-32CA1CF88C7C}" destId="{58BC9175-EF2E-4BA8-B104-32FE3E8492E1}" srcOrd="0" destOrd="0" presId="urn:microsoft.com/office/officeart/2005/8/layout/hierarchy3"/>
    <dgm:cxn modelId="{1C63C927-F753-4624-BF20-B1A09C3BE594}" srcId="{444C5324-1969-48E3-A423-4585B49B5556}" destId="{B1C0009B-9282-4BCA-9D92-5E47817F4655}" srcOrd="2" destOrd="0" parTransId="{8ED09018-2270-4BD4-8004-B026AF9997ED}" sibTransId="{21C3FA4D-798E-4B7E-899D-40599D8E116E}"/>
    <dgm:cxn modelId="{893A0B2A-54E0-494A-91E6-8AB8412038D9}" srcId="{E59B6945-A65B-43F0-8FC2-8B24E499EB5D}" destId="{B1ED07F7-53E2-47AE-90CF-BAD5127793C9}" srcOrd="5" destOrd="0" parTransId="{A81FF7EB-3418-46FC-8BDD-A4E5ED08B2BB}" sibTransId="{0FBA3467-89AE-4CBA-BF4A-97129022E9EE}"/>
    <dgm:cxn modelId="{1D7D992A-43AB-4799-A4D8-5AF6CA3D0B89}" type="presOf" srcId="{256C8955-8CF2-4D63-B097-47D81F415649}" destId="{D0B9D22C-E90F-404B-AE13-A8A73F3CA0E0}" srcOrd="0" destOrd="0" presId="urn:microsoft.com/office/officeart/2005/8/layout/hierarchy3"/>
    <dgm:cxn modelId="{B71F692D-087B-4A60-BDA1-E3A407C3DFFB}" srcId="{E59B6945-A65B-43F0-8FC2-8B24E499EB5D}" destId="{2051EFA6-F346-45F4-8A9D-812C962380D0}" srcOrd="1" destOrd="0" parTransId="{C634C6EC-57FE-4D26-BF82-74DAF8206B46}" sibTransId="{8DFD977D-153D-4FCF-880D-CD2EC8756EC9}"/>
    <dgm:cxn modelId="{17FB482E-83AF-4397-A735-B205D23CBED7}" type="presOf" srcId="{D94A2C2F-D47A-4F0D-9854-8C8DF2520FAB}" destId="{D20F74F9-B510-4298-B54C-9F8F87B20A57}" srcOrd="0" destOrd="0" presId="urn:microsoft.com/office/officeart/2005/8/layout/hierarchy3"/>
    <dgm:cxn modelId="{999D6634-29F3-49D5-84C1-7FA378A6FC53}" type="presOf" srcId="{A81FF7EB-3418-46FC-8BDD-A4E5ED08B2BB}" destId="{CB6313E4-ED85-4C30-8648-AD03011EFF71}" srcOrd="0" destOrd="0" presId="urn:microsoft.com/office/officeart/2005/8/layout/hierarchy3"/>
    <dgm:cxn modelId="{A9767436-D43E-4DFC-A1F6-1FA9A19C18E2}" srcId="{E59B6945-A65B-43F0-8FC2-8B24E499EB5D}" destId="{5A618C57-0D49-4BD6-8177-DA2882515F24}" srcOrd="6" destOrd="0" parTransId="{FA51B977-B080-4334-A4F6-8251CB6A0876}" sibTransId="{98046F28-D9C7-4332-9DD5-1DF2DCE34D2C}"/>
    <dgm:cxn modelId="{15D59F3D-8608-4A71-8753-ACD102E551AD}" type="presOf" srcId="{4B983CA8-1309-4B60-B7BD-38F68E05019C}" destId="{7DF151A0-C428-41EF-BDD5-CF301DCA61CB}" srcOrd="0" destOrd="0" presId="urn:microsoft.com/office/officeart/2005/8/layout/hierarchy3"/>
    <dgm:cxn modelId="{6B7A3062-8EF7-43E6-A6FA-B765DE74AF4E}" type="presOf" srcId="{09DA2516-EB9C-48C0-B56D-6982C69FEDEB}" destId="{24586A55-5FC1-4AD2-87B1-3D51080B9186}" srcOrd="0" destOrd="0" presId="urn:microsoft.com/office/officeart/2005/8/layout/hierarchy3"/>
    <dgm:cxn modelId="{BFC9C842-9A4C-4D7C-8DB4-DE89129CBA64}" srcId="{37701880-1A14-4FDE-B2EC-41A2F4310744}" destId="{7522427A-E1E3-45E4-9ACD-DD6EB21B4420}" srcOrd="1" destOrd="0" parTransId="{20BF45A1-89FF-4029-93A1-CE4E1D5EFE94}" sibTransId="{9AE62EEB-9B3B-44FB-BBDC-DA0825581EC5}"/>
    <dgm:cxn modelId="{7D52EE62-9881-4A86-99B2-72116EE3B342}" srcId="{444C5324-1969-48E3-A423-4585B49B5556}" destId="{B4D7F78C-36D7-46D0-B89A-05F10CADC47B}" srcOrd="3" destOrd="0" parTransId="{A4D2EAC9-293E-4333-BEA2-F3E31EAAF45C}" sibTransId="{67AB3285-3A9B-4E85-8300-8377F860F3CE}"/>
    <dgm:cxn modelId="{7F848244-6B88-4E24-B308-E50FAE109EEE}" srcId="{444C5324-1969-48E3-A423-4585B49B5556}" destId="{37701880-1A14-4FDE-B2EC-41A2F4310744}" srcOrd="1" destOrd="0" parTransId="{AD1E0C44-529C-4D36-9DD9-1C74FD1865ED}" sibTransId="{167E8518-1696-499A-91DE-FD600D8F039E}"/>
    <dgm:cxn modelId="{4184F644-FDC0-4314-83A8-919A62E287EB}" type="presOf" srcId="{B4D7F78C-36D7-46D0-B89A-05F10CADC47B}" destId="{6A278EE2-C3A0-48AA-A040-2E1E63F77A05}" srcOrd="1" destOrd="0" presId="urn:microsoft.com/office/officeart/2005/8/layout/hierarchy3"/>
    <dgm:cxn modelId="{5A54D865-35B2-4DBF-9B4E-9FFC5C9711BA}" srcId="{37701880-1A14-4FDE-B2EC-41A2F4310744}" destId="{A7390928-1FFF-46E4-86BC-F697B0FD89A5}" srcOrd="0" destOrd="0" parTransId="{4C676D0A-A332-4AC3-BC42-7BA2DFDAD723}" sibTransId="{43E4A5E2-88D1-49F3-9FCA-E04632131953}"/>
    <dgm:cxn modelId="{FBB40C68-B1B4-4707-8F7A-01D4DD11A669}" type="presOf" srcId="{A6EAC50E-708D-4CE3-932B-D31CC18DB198}" destId="{1C0D6323-00AF-4133-86A0-9C5D7709BB2C}" srcOrd="0" destOrd="0" presId="urn:microsoft.com/office/officeart/2005/8/layout/hierarchy3"/>
    <dgm:cxn modelId="{1B00C468-7071-4603-A53A-321E76FDF5E5}" type="presOf" srcId="{DF1E138E-F970-48EC-B151-556AF002AA00}" destId="{95CB13A9-378C-42F0-9ACC-73AFE8A67363}" srcOrd="0" destOrd="0" presId="urn:microsoft.com/office/officeart/2005/8/layout/hierarchy3"/>
    <dgm:cxn modelId="{003C5F4A-0699-4491-A9C8-64A8ACFCB863}" type="presOf" srcId="{E59B6945-A65B-43F0-8FC2-8B24E499EB5D}" destId="{8043F81E-9163-40FD-869A-AD384FC5045F}" srcOrd="0" destOrd="0" presId="urn:microsoft.com/office/officeart/2005/8/layout/hierarchy3"/>
    <dgm:cxn modelId="{F35D726F-4DA6-4B9A-807A-886606567A46}" srcId="{E59B6945-A65B-43F0-8FC2-8B24E499EB5D}" destId="{A6EAC50E-708D-4CE3-932B-D31CC18DB198}" srcOrd="2" destOrd="0" parTransId="{7FA8DE95-94F6-46F0-AF43-C7D6598BEEE1}" sibTransId="{16079996-DD2F-4D45-84FB-C1D9AC8E3C16}"/>
    <dgm:cxn modelId="{D8D51C53-ADCD-4500-9D82-83A577AEC78E}" srcId="{B4D7F78C-36D7-46D0-B89A-05F10CADC47B}" destId="{4B983CA8-1309-4B60-B7BD-38F68E05019C}" srcOrd="0" destOrd="0" parTransId="{361CF04E-C7FB-4EA1-855B-9B4184E43B6C}" sibTransId="{F901FAF0-86DC-4813-91F0-E10A598F10F9}"/>
    <dgm:cxn modelId="{EF2DEC75-58E8-451B-90F3-AE0A1CA8AA32}" srcId="{B4D7F78C-36D7-46D0-B89A-05F10CADC47B}" destId="{7D980F9C-82C5-4219-BCFD-0B076B05D123}" srcOrd="3" destOrd="0" parTransId="{8EEB98B5-FD99-45F2-B400-EA41DEAB8EC5}" sibTransId="{89915ADD-6842-44D7-B05F-DCBA01A58792}"/>
    <dgm:cxn modelId="{3A0EC956-6979-4E07-860F-A66DEBB4CAE9}" type="presOf" srcId="{E5F3CCE1-BB26-4282-B3C9-50151B5C8153}" destId="{F1F6D5A6-C457-41C0-9354-FFCFB0798764}" srcOrd="0" destOrd="0" presId="urn:microsoft.com/office/officeart/2005/8/layout/hierarchy3"/>
    <dgm:cxn modelId="{04EBE676-6BFC-4181-B163-AE5A3CE5FDAE}" type="presOf" srcId="{5A618C57-0D49-4BD6-8177-DA2882515F24}" destId="{9452D4E3-BF33-4842-924E-9B507E35A71B}" srcOrd="0" destOrd="0" presId="urn:microsoft.com/office/officeart/2005/8/layout/hierarchy3"/>
    <dgm:cxn modelId="{A3B23377-7400-4307-9636-39CB0855DCC3}" type="presOf" srcId="{C634C6EC-57FE-4D26-BF82-74DAF8206B46}" destId="{FDD5E769-84B5-486A-8DA8-33455CB1A336}" srcOrd="0" destOrd="0" presId="urn:microsoft.com/office/officeart/2005/8/layout/hierarchy3"/>
    <dgm:cxn modelId="{F4E1B378-0C29-4D17-ABEB-6571EDCAAB7A}" type="presOf" srcId="{18BC591C-8280-4DFD-912D-1AC39D010791}" destId="{64F2BE75-6FA8-4ADF-B1B8-A3E915DB385E}" srcOrd="0" destOrd="0" presId="urn:microsoft.com/office/officeart/2005/8/layout/hierarchy3"/>
    <dgm:cxn modelId="{8A45607D-EDC9-4B54-B5C3-CEC84F8CC6DF}" srcId="{B4D7F78C-36D7-46D0-B89A-05F10CADC47B}" destId="{EBB91CD1-5CCD-4B76-AB9B-10DC021D64D2}" srcOrd="1" destOrd="0" parTransId="{7CF809F1-B4F6-4853-8D09-7C269E4D2066}" sibTransId="{1A8954BD-4E7E-4E94-971C-D5564DBEFCA4}"/>
    <dgm:cxn modelId="{A82E8184-918C-4290-9452-C001EBD9D3C6}" type="presOf" srcId="{F37C3125-E687-4298-ABE8-38EB7AAEF17B}" destId="{FCA65DC6-178E-44DB-A828-F80853B12E0A}" srcOrd="0" destOrd="0" presId="urn:microsoft.com/office/officeart/2005/8/layout/hierarchy3"/>
    <dgm:cxn modelId="{09E2D884-92D6-4F22-91C4-EB29333F27B0}" type="presOf" srcId="{BFE295CB-13AD-4D9E-B30B-0D6A22F7BB1F}" destId="{11BBD444-6159-4D2C-B5F6-8AFA3C33A1FD}" srcOrd="0" destOrd="0" presId="urn:microsoft.com/office/officeart/2005/8/layout/hierarchy3"/>
    <dgm:cxn modelId="{43DAA68A-5B4F-49F7-B0DE-1166021D3D54}" type="presOf" srcId="{97B4000E-F69B-45E3-9FEB-FF6FA0AD4C65}" destId="{0CD7995C-9512-4FFD-8C92-AF334973F6FD}" srcOrd="0" destOrd="0" presId="urn:microsoft.com/office/officeart/2005/8/layout/hierarchy3"/>
    <dgm:cxn modelId="{CD44CC8B-0B94-4250-9A38-DE7610C791E9}" type="presOf" srcId="{05908F69-9902-47F9-81CA-5E8B001FF6B7}" destId="{5EFD7F72-D0F3-4101-A00F-92E590273A48}" srcOrd="0" destOrd="0" presId="urn:microsoft.com/office/officeart/2005/8/layout/hierarchy3"/>
    <dgm:cxn modelId="{DABA258E-8C0B-4B5E-A09F-B9F9106002C7}" srcId="{E59B6945-A65B-43F0-8FC2-8B24E499EB5D}" destId="{7794F06C-E605-4D16-A20B-52CF02D79DA4}" srcOrd="4" destOrd="0" parTransId="{2387FC0B-F7CB-4D4F-BF4C-48289298D251}" sibTransId="{9B50EA18-772E-4ADF-9C4F-CE903346CFA4}"/>
    <dgm:cxn modelId="{47CA1594-0FAD-423A-878F-60ADF06910FC}" srcId="{37701880-1A14-4FDE-B2EC-41A2F4310744}" destId="{BFE295CB-13AD-4D9E-B30B-0D6A22F7BB1F}" srcOrd="2" destOrd="0" parTransId="{E5F3CCE1-BB26-4282-B3C9-50151B5C8153}" sibTransId="{D022D204-1F0B-400A-BA91-014B23669027}"/>
    <dgm:cxn modelId="{156B1495-A9FC-4C3C-99F9-DE0ED13F0942}" type="presOf" srcId="{37701880-1A14-4FDE-B2EC-41A2F4310744}" destId="{4A04D8CB-7C71-4BD0-8EA4-F37E915BC9A1}" srcOrd="0" destOrd="0" presId="urn:microsoft.com/office/officeart/2005/8/layout/hierarchy3"/>
    <dgm:cxn modelId="{19EB9B98-2536-442E-9987-A3D3BC8C49A6}" type="presOf" srcId="{B3CE175E-1DEA-4EC6-944E-FDFDB1AD1EAD}" destId="{7DE5B4A7-5497-469B-8F9D-F63166D6CFAA}" srcOrd="0" destOrd="0" presId="urn:microsoft.com/office/officeart/2005/8/layout/hierarchy3"/>
    <dgm:cxn modelId="{53E6249C-FB48-4C1F-A222-727B0813C50C}" type="presOf" srcId="{2387FC0B-F7CB-4D4F-BF4C-48289298D251}" destId="{139A946C-EE7F-4565-967A-3BE78B7AB00E}" srcOrd="0" destOrd="0" presId="urn:microsoft.com/office/officeart/2005/8/layout/hierarchy3"/>
    <dgm:cxn modelId="{F728519C-FBAD-45BC-9D98-6786B54CB26F}" type="presOf" srcId="{49F3E8AC-7BB2-47C3-ABD7-40EF87BE2A76}" destId="{16CB5462-7158-4338-B18C-C291A650C75D}" srcOrd="0" destOrd="0" presId="urn:microsoft.com/office/officeart/2005/8/layout/hierarchy3"/>
    <dgm:cxn modelId="{0C72F99E-47F5-42BD-BF2D-40C3D97CD1B8}" type="presOf" srcId="{7522427A-E1E3-45E4-9ACD-DD6EB21B4420}" destId="{BCE7A2F1-8DF9-4BDA-9EEB-E6D35D70E693}" srcOrd="0" destOrd="0" presId="urn:microsoft.com/office/officeart/2005/8/layout/hierarchy3"/>
    <dgm:cxn modelId="{F59A409F-CFD9-4056-9C46-5CC2C4A635E1}" srcId="{E59B6945-A65B-43F0-8FC2-8B24E499EB5D}" destId="{7C1E5A5F-4834-44AD-9AC0-ADF3BE7E6B4C}" srcOrd="0" destOrd="0" parTransId="{32DE5A08-CDE3-4815-A1F8-E54D01920CE7}" sibTransId="{ACD922C0-6735-410E-ACB4-AA1F32696CFF}"/>
    <dgm:cxn modelId="{5879449F-683E-48D9-B69E-694C92DCC08A}" type="presOf" srcId="{FA51B977-B080-4334-A4F6-8251CB6A0876}" destId="{B25372CD-8F8B-409F-919B-05C98C735F21}" srcOrd="0" destOrd="0" presId="urn:microsoft.com/office/officeart/2005/8/layout/hierarchy3"/>
    <dgm:cxn modelId="{D05060A5-5392-426B-98F1-F8ECCD0C5ACB}" srcId="{B4D7F78C-36D7-46D0-B89A-05F10CADC47B}" destId="{4B25BC5B-A940-4041-97AE-D87530EFBAE4}" srcOrd="2" destOrd="0" parTransId="{4C3A65BD-57EA-4853-BB63-32CA1CF88C7C}" sibTransId="{8FCEC4C6-EC2E-41C8-9784-FB21CD8C72D7}"/>
    <dgm:cxn modelId="{323651A8-3E48-4BFD-B1D7-555FCBC961AE}" type="presOf" srcId="{A7390928-1FFF-46E4-86BC-F697B0FD89A5}" destId="{935C11C5-B56A-4BD4-92DD-FFBF3EAC9377}" srcOrd="0" destOrd="0" presId="urn:microsoft.com/office/officeart/2005/8/layout/hierarchy3"/>
    <dgm:cxn modelId="{8746E6AC-2D89-400E-94A7-98B73CC98194}" type="presOf" srcId="{E59B6945-A65B-43F0-8FC2-8B24E499EB5D}" destId="{A2AAFD85-2E6A-467A-8003-C76D5FFB4E6B}" srcOrd="1" destOrd="0" presId="urn:microsoft.com/office/officeart/2005/8/layout/hierarchy3"/>
    <dgm:cxn modelId="{DB16C6AF-B9C1-44A6-8CF2-A18B5D702D04}" srcId="{37701880-1A14-4FDE-B2EC-41A2F4310744}" destId="{256C8955-8CF2-4D63-B097-47D81F415649}" srcOrd="5" destOrd="0" parTransId="{3CC1E53C-5CED-4677-8490-0B9B5331E0F3}" sibTransId="{C1F214A9-BC77-4900-9217-C86D3F254529}"/>
    <dgm:cxn modelId="{DB9BDDB0-892D-4433-B467-0FF74D48BE52}" type="presOf" srcId="{444C5324-1969-48E3-A423-4585B49B5556}" destId="{02C301EB-AA46-481B-BECF-CC50B1EFD246}" srcOrd="0" destOrd="0" presId="urn:microsoft.com/office/officeart/2005/8/layout/hierarchy3"/>
    <dgm:cxn modelId="{74C004B2-0514-4A50-99A6-E471442489D8}" srcId="{37701880-1A14-4FDE-B2EC-41A2F4310744}" destId="{49F3E8AC-7BB2-47C3-ABD7-40EF87BE2A76}" srcOrd="3" destOrd="0" parTransId="{F37C3125-E687-4298-ABE8-38EB7AAEF17B}" sibTransId="{AA239A3B-A698-4BB8-A73B-CF407FD34E36}"/>
    <dgm:cxn modelId="{6A324EB2-A05A-4093-AE78-BA39DA2F01F8}" type="presOf" srcId="{EBB91CD1-5CCD-4B76-AB9B-10DC021D64D2}" destId="{A0866F77-57E4-4DD5-8057-6846E2DE9C1F}" srcOrd="0" destOrd="0" presId="urn:microsoft.com/office/officeart/2005/8/layout/hierarchy3"/>
    <dgm:cxn modelId="{323320B5-8672-43F8-B8E6-93F336DC06A2}" type="presOf" srcId="{2051EFA6-F346-45F4-8A9D-812C962380D0}" destId="{D5331A04-07C7-4500-8CF0-97FCB429E0C1}" srcOrd="0" destOrd="0" presId="urn:microsoft.com/office/officeart/2005/8/layout/hierarchy3"/>
    <dgm:cxn modelId="{94D6ACB7-EA94-4D0B-BD7F-A9BE611C6CDB}" srcId="{444C5324-1969-48E3-A423-4585B49B5556}" destId="{E59B6945-A65B-43F0-8FC2-8B24E499EB5D}" srcOrd="0" destOrd="0" parTransId="{8F45BB5B-AFD8-4BCB-9568-AFC5C3CE49AE}" sibTransId="{99E8C2DD-7DEC-4300-9466-509DF3BFE1A5}"/>
    <dgm:cxn modelId="{5516EEB7-F588-4E03-96AB-0070691AAEF0}" srcId="{B1C0009B-9282-4BCA-9D92-5E47817F4655}" destId="{7E5B136A-78AC-4285-804B-6DFC1D16C281}" srcOrd="0" destOrd="0" parTransId="{DF1E138E-F970-48EC-B151-556AF002AA00}" sibTransId="{34573BFC-37DD-4326-BF5F-D15A3D8DDC4A}"/>
    <dgm:cxn modelId="{EBC154BC-2080-4A00-A3F9-7D9005AF80CE}" type="presOf" srcId="{7794F06C-E605-4D16-A20B-52CF02D79DA4}" destId="{54AFF692-9FD7-40CD-8A65-317B237AA2DE}" srcOrd="0" destOrd="0" presId="urn:microsoft.com/office/officeart/2005/8/layout/hierarchy3"/>
    <dgm:cxn modelId="{49FDB2BC-4F86-4975-B6C1-CEC515E708EF}" type="presOf" srcId="{32DE5A08-CDE3-4815-A1F8-E54D01920CE7}" destId="{3626E224-6F95-433A-8EF5-6C1A9E41E469}" srcOrd="0" destOrd="0" presId="urn:microsoft.com/office/officeart/2005/8/layout/hierarchy3"/>
    <dgm:cxn modelId="{4BB09BBD-C264-4497-A8F9-8F34F4C08D4D}" type="presOf" srcId="{3CC1E53C-5CED-4677-8490-0B9B5331E0F3}" destId="{47883278-5BF4-4035-9BC7-6564D8A92E10}" srcOrd="0" destOrd="0" presId="urn:microsoft.com/office/officeart/2005/8/layout/hierarchy3"/>
    <dgm:cxn modelId="{4DE15EC4-FDCD-42C9-87D1-60A3E479F01A}" type="presOf" srcId="{B1C0009B-9282-4BCA-9D92-5E47817F4655}" destId="{6A0A62BD-DDE8-4B40-9CAA-85C6AD9975DA}" srcOrd="0" destOrd="0" presId="urn:microsoft.com/office/officeart/2005/8/layout/hierarchy3"/>
    <dgm:cxn modelId="{2661FBC7-9F5E-47B6-8860-E7B3B7CBC59C}" type="presOf" srcId="{37701880-1A14-4FDE-B2EC-41A2F4310744}" destId="{D1AAF291-E3AE-4A32-9BE9-1E501CFEE146}" srcOrd="1" destOrd="0" presId="urn:microsoft.com/office/officeart/2005/8/layout/hierarchy3"/>
    <dgm:cxn modelId="{467378CD-9854-428D-8A50-5086BDCD6731}" type="presOf" srcId="{B1C0009B-9282-4BCA-9D92-5E47817F4655}" destId="{5B47A808-DC73-4095-9D5A-4607859532EB}" srcOrd="1" destOrd="0" presId="urn:microsoft.com/office/officeart/2005/8/layout/hierarchy3"/>
    <dgm:cxn modelId="{040511D3-134F-4175-981C-6726F0F39E93}" type="presOf" srcId="{8EEB98B5-FD99-45F2-B400-EA41DEAB8EC5}" destId="{ABE9A0A9-E037-44EB-AAB7-426095E5C061}" srcOrd="0" destOrd="0" presId="urn:microsoft.com/office/officeart/2005/8/layout/hierarchy3"/>
    <dgm:cxn modelId="{CB4E48D4-EB32-4D4A-803C-BD0B30969659}" type="presOf" srcId="{5529EF00-D70A-4FF2-8ADC-F1C1DD45F1CA}" destId="{C9F2CA4A-BC5F-4F4D-AB45-8241EA8EA9BF}" srcOrd="0" destOrd="0" presId="urn:microsoft.com/office/officeart/2005/8/layout/hierarchy3"/>
    <dgm:cxn modelId="{5C052FD6-0127-4C0C-B5ED-8996F5008F6B}" type="presOf" srcId="{4C676D0A-A332-4AC3-BC42-7BA2DFDAD723}" destId="{3C5F6FBE-7EA5-4BBC-8D06-2D0A5D2AB0F6}" srcOrd="0" destOrd="0" presId="urn:microsoft.com/office/officeart/2005/8/layout/hierarchy3"/>
    <dgm:cxn modelId="{92E103DA-CDB5-4D5A-A098-72556AC7657B}" type="presOf" srcId="{208CA1A2-62DB-4D40-8895-8554B5AEAA52}" destId="{8655D19E-0661-4AEC-8CC3-F80DA2C74C5F}" srcOrd="0" destOrd="0" presId="urn:microsoft.com/office/officeart/2005/8/layout/hierarchy3"/>
    <dgm:cxn modelId="{491564DA-FD7A-4BED-A281-BA13375094D3}" srcId="{B1C0009B-9282-4BCA-9D92-5E47817F4655}" destId="{B3CE175E-1DEA-4EC6-944E-FDFDB1AD1EAD}" srcOrd="2" destOrd="0" parTransId="{DB8B8A7D-E81F-4D5A-A9F2-1836A135B874}" sibTransId="{AD427289-7905-4214-82AA-0EC78D38F9F7}"/>
    <dgm:cxn modelId="{0CFB7FDF-9F7F-4073-90B3-04DC1B766DE9}" type="presOf" srcId="{7C1E5A5F-4834-44AD-9AC0-ADF3BE7E6B4C}" destId="{BEF3F1AA-2B06-43A1-826D-B3789B96C487}" srcOrd="0" destOrd="0" presId="urn:microsoft.com/office/officeart/2005/8/layout/hierarchy3"/>
    <dgm:cxn modelId="{E86A4EF0-1D6F-4948-98BA-A3C09229CA2D}" type="presOf" srcId="{7E5B136A-78AC-4285-804B-6DFC1D16C281}" destId="{7FA94DDB-D1EF-406B-947A-BB5A2AFB027D}" srcOrd="0" destOrd="0" presId="urn:microsoft.com/office/officeart/2005/8/layout/hierarchy3"/>
    <dgm:cxn modelId="{A9EBE9F4-F5F0-4F2F-A6CA-29C82B155B3F}" srcId="{B1C0009B-9282-4BCA-9D92-5E47817F4655}" destId="{D94A2C2F-D47A-4F0D-9854-8C8DF2520FAB}" srcOrd="3" destOrd="0" parTransId="{65B28DAF-86D9-4723-8A38-E429828E6719}" sibTransId="{85218ED2-2B1B-4AFF-8C26-94DD12966721}"/>
    <dgm:cxn modelId="{99BF2BF7-C51B-466C-9C36-E5F3C2FE9A33}" type="presOf" srcId="{7D980F9C-82C5-4219-BCFD-0B076B05D123}" destId="{B08FA50C-1C63-4783-AFAC-46AF73C9A0B8}" srcOrd="0" destOrd="0" presId="urn:microsoft.com/office/officeart/2005/8/layout/hierarchy3"/>
    <dgm:cxn modelId="{4E1AF1FD-A509-46ED-8825-BCE7B6F07AD5}" type="presOf" srcId="{7CF809F1-B4F6-4853-8D09-7C269E4D2066}" destId="{A2A317E9-BCFA-46FC-B046-0BC50AF3727B}" srcOrd="0" destOrd="0" presId="urn:microsoft.com/office/officeart/2005/8/layout/hierarchy3"/>
    <dgm:cxn modelId="{614F44DE-EC09-4D2F-BB97-2AE0C546A387}" type="presParOf" srcId="{02C301EB-AA46-481B-BECF-CC50B1EFD246}" destId="{F1B12A98-52C2-4128-93C5-4D177EB16F13}" srcOrd="0" destOrd="0" presId="urn:microsoft.com/office/officeart/2005/8/layout/hierarchy3"/>
    <dgm:cxn modelId="{FA1710B9-78FC-4BBB-85ED-906B32CA749D}" type="presParOf" srcId="{F1B12A98-52C2-4128-93C5-4D177EB16F13}" destId="{C02FFD80-C9D6-41B0-9C53-CB0B6A2B33A7}" srcOrd="0" destOrd="0" presId="urn:microsoft.com/office/officeart/2005/8/layout/hierarchy3"/>
    <dgm:cxn modelId="{0F79CA2A-440D-418E-8786-A4454F363C44}" type="presParOf" srcId="{C02FFD80-C9D6-41B0-9C53-CB0B6A2B33A7}" destId="{8043F81E-9163-40FD-869A-AD384FC5045F}" srcOrd="0" destOrd="0" presId="urn:microsoft.com/office/officeart/2005/8/layout/hierarchy3"/>
    <dgm:cxn modelId="{EFCEE23F-062F-45B5-A53C-D8D340E2ACAB}" type="presParOf" srcId="{C02FFD80-C9D6-41B0-9C53-CB0B6A2B33A7}" destId="{A2AAFD85-2E6A-467A-8003-C76D5FFB4E6B}" srcOrd="1" destOrd="0" presId="urn:microsoft.com/office/officeart/2005/8/layout/hierarchy3"/>
    <dgm:cxn modelId="{9C7AF77F-094B-4F61-9899-E38514A47413}" type="presParOf" srcId="{F1B12A98-52C2-4128-93C5-4D177EB16F13}" destId="{C48F552E-CF7A-4818-A052-0D4C945F6289}" srcOrd="1" destOrd="0" presId="urn:microsoft.com/office/officeart/2005/8/layout/hierarchy3"/>
    <dgm:cxn modelId="{D49E518B-8D04-4C7F-B0D8-EEFA667EBC76}" type="presParOf" srcId="{C48F552E-CF7A-4818-A052-0D4C945F6289}" destId="{3626E224-6F95-433A-8EF5-6C1A9E41E469}" srcOrd="0" destOrd="0" presId="urn:microsoft.com/office/officeart/2005/8/layout/hierarchy3"/>
    <dgm:cxn modelId="{740304F3-7D55-42A2-9C55-8CC0EEAE1E4D}" type="presParOf" srcId="{C48F552E-CF7A-4818-A052-0D4C945F6289}" destId="{BEF3F1AA-2B06-43A1-826D-B3789B96C487}" srcOrd="1" destOrd="0" presId="urn:microsoft.com/office/officeart/2005/8/layout/hierarchy3"/>
    <dgm:cxn modelId="{48FC55A2-B90E-41DF-8F45-75EAA5094312}" type="presParOf" srcId="{C48F552E-CF7A-4818-A052-0D4C945F6289}" destId="{FDD5E769-84B5-486A-8DA8-33455CB1A336}" srcOrd="2" destOrd="0" presId="urn:microsoft.com/office/officeart/2005/8/layout/hierarchy3"/>
    <dgm:cxn modelId="{B7510C1B-F4F0-4113-918F-30DA9D1ACC38}" type="presParOf" srcId="{C48F552E-CF7A-4818-A052-0D4C945F6289}" destId="{D5331A04-07C7-4500-8CF0-97FCB429E0C1}" srcOrd="3" destOrd="0" presId="urn:microsoft.com/office/officeart/2005/8/layout/hierarchy3"/>
    <dgm:cxn modelId="{29786465-2A27-4518-9336-98F8C8BAE7D5}" type="presParOf" srcId="{C48F552E-CF7A-4818-A052-0D4C945F6289}" destId="{52D21527-DF88-481B-AF75-D886A8E1AF6F}" srcOrd="4" destOrd="0" presId="urn:microsoft.com/office/officeart/2005/8/layout/hierarchy3"/>
    <dgm:cxn modelId="{FE28EF0B-5C20-4311-9F17-C506503D7B21}" type="presParOf" srcId="{C48F552E-CF7A-4818-A052-0D4C945F6289}" destId="{1C0D6323-00AF-4133-86A0-9C5D7709BB2C}" srcOrd="5" destOrd="0" presId="urn:microsoft.com/office/officeart/2005/8/layout/hierarchy3"/>
    <dgm:cxn modelId="{C94F95B4-F826-4791-88D4-D2BD6E5C7107}" type="presParOf" srcId="{C48F552E-CF7A-4818-A052-0D4C945F6289}" destId="{C9F2CA4A-BC5F-4F4D-AB45-8241EA8EA9BF}" srcOrd="6" destOrd="0" presId="urn:microsoft.com/office/officeart/2005/8/layout/hierarchy3"/>
    <dgm:cxn modelId="{310861D4-5CC9-4380-947F-144831862251}" type="presParOf" srcId="{C48F552E-CF7A-4818-A052-0D4C945F6289}" destId="{24586A55-5FC1-4AD2-87B1-3D51080B9186}" srcOrd="7" destOrd="0" presId="urn:microsoft.com/office/officeart/2005/8/layout/hierarchy3"/>
    <dgm:cxn modelId="{C119D7E7-5253-49A8-91BC-8E79683ACE8A}" type="presParOf" srcId="{C48F552E-CF7A-4818-A052-0D4C945F6289}" destId="{139A946C-EE7F-4565-967A-3BE78B7AB00E}" srcOrd="8" destOrd="0" presId="urn:microsoft.com/office/officeart/2005/8/layout/hierarchy3"/>
    <dgm:cxn modelId="{8714EE84-DE18-43BC-8ED4-C94A9F8B30F5}" type="presParOf" srcId="{C48F552E-CF7A-4818-A052-0D4C945F6289}" destId="{54AFF692-9FD7-40CD-8A65-317B237AA2DE}" srcOrd="9" destOrd="0" presId="urn:microsoft.com/office/officeart/2005/8/layout/hierarchy3"/>
    <dgm:cxn modelId="{CE91730F-9B0C-4D34-9167-B697295BB619}" type="presParOf" srcId="{C48F552E-CF7A-4818-A052-0D4C945F6289}" destId="{CB6313E4-ED85-4C30-8648-AD03011EFF71}" srcOrd="10" destOrd="0" presId="urn:microsoft.com/office/officeart/2005/8/layout/hierarchy3"/>
    <dgm:cxn modelId="{8484949A-E64F-428D-B2E0-0E7BCD498D55}" type="presParOf" srcId="{C48F552E-CF7A-4818-A052-0D4C945F6289}" destId="{44D8B0BF-39B3-4183-AE07-0AEE0340B85A}" srcOrd="11" destOrd="0" presId="urn:microsoft.com/office/officeart/2005/8/layout/hierarchy3"/>
    <dgm:cxn modelId="{40E22296-32A5-432B-9461-7BC1236F4B5D}" type="presParOf" srcId="{C48F552E-CF7A-4818-A052-0D4C945F6289}" destId="{B25372CD-8F8B-409F-919B-05C98C735F21}" srcOrd="12" destOrd="0" presId="urn:microsoft.com/office/officeart/2005/8/layout/hierarchy3"/>
    <dgm:cxn modelId="{50679E39-1465-47FC-A3F1-1D7383316409}" type="presParOf" srcId="{C48F552E-CF7A-4818-A052-0D4C945F6289}" destId="{9452D4E3-BF33-4842-924E-9B507E35A71B}" srcOrd="13" destOrd="0" presId="urn:microsoft.com/office/officeart/2005/8/layout/hierarchy3"/>
    <dgm:cxn modelId="{48FF7F90-B2E6-4F08-87AB-25FFB3DD987B}" type="presParOf" srcId="{02C301EB-AA46-481B-BECF-CC50B1EFD246}" destId="{CFAED375-1BD1-4E34-8BB3-87A3DB7DA50D}" srcOrd="1" destOrd="0" presId="urn:microsoft.com/office/officeart/2005/8/layout/hierarchy3"/>
    <dgm:cxn modelId="{C0F21538-43C2-4B70-9BFB-0A9A85D40306}" type="presParOf" srcId="{CFAED375-1BD1-4E34-8BB3-87A3DB7DA50D}" destId="{0DA48130-2F60-4CB0-9CC2-9B8D46ADAC55}" srcOrd="0" destOrd="0" presId="urn:microsoft.com/office/officeart/2005/8/layout/hierarchy3"/>
    <dgm:cxn modelId="{E1D67D50-CAEA-47B4-9413-0B1AF8E127F3}" type="presParOf" srcId="{0DA48130-2F60-4CB0-9CC2-9B8D46ADAC55}" destId="{4A04D8CB-7C71-4BD0-8EA4-F37E915BC9A1}" srcOrd="0" destOrd="0" presId="urn:microsoft.com/office/officeart/2005/8/layout/hierarchy3"/>
    <dgm:cxn modelId="{DB094AFE-EC71-4CA0-BE2B-52CD77566DA7}" type="presParOf" srcId="{0DA48130-2F60-4CB0-9CC2-9B8D46ADAC55}" destId="{D1AAF291-E3AE-4A32-9BE9-1E501CFEE146}" srcOrd="1" destOrd="0" presId="urn:microsoft.com/office/officeart/2005/8/layout/hierarchy3"/>
    <dgm:cxn modelId="{413AD6E8-2E2B-4269-9B28-5D15F1322C0F}" type="presParOf" srcId="{CFAED375-1BD1-4E34-8BB3-87A3DB7DA50D}" destId="{F07DCA4D-E8B4-4A95-A17F-C053BC3915D5}" srcOrd="1" destOrd="0" presId="urn:microsoft.com/office/officeart/2005/8/layout/hierarchy3"/>
    <dgm:cxn modelId="{557CE4B7-ACD1-439E-8165-E8DBCBB87C3D}" type="presParOf" srcId="{F07DCA4D-E8B4-4A95-A17F-C053BC3915D5}" destId="{3C5F6FBE-7EA5-4BBC-8D06-2D0A5D2AB0F6}" srcOrd="0" destOrd="0" presId="urn:microsoft.com/office/officeart/2005/8/layout/hierarchy3"/>
    <dgm:cxn modelId="{571F6B01-6EA6-4520-955F-65BE16A890D2}" type="presParOf" srcId="{F07DCA4D-E8B4-4A95-A17F-C053BC3915D5}" destId="{935C11C5-B56A-4BD4-92DD-FFBF3EAC9377}" srcOrd="1" destOrd="0" presId="urn:microsoft.com/office/officeart/2005/8/layout/hierarchy3"/>
    <dgm:cxn modelId="{149592F1-FF68-4951-890A-5C5D09672138}" type="presParOf" srcId="{F07DCA4D-E8B4-4A95-A17F-C053BC3915D5}" destId="{8A8679B6-64F4-4A4A-B825-F33B7A761404}" srcOrd="2" destOrd="0" presId="urn:microsoft.com/office/officeart/2005/8/layout/hierarchy3"/>
    <dgm:cxn modelId="{50D10BCE-0834-4B15-B231-D3ED7657EE8E}" type="presParOf" srcId="{F07DCA4D-E8B4-4A95-A17F-C053BC3915D5}" destId="{BCE7A2F1-8DF9-4BDA-9EEB-E6D35D70E693}" srcOrd="3" destOrd="0" presId="urn:microsoft.com/office/officeart/2005/8/layout/hierarchy3"/>
    <dgm:cxn modelId="{229EAE7D-A73E-4812-92D3-8EE6BCF601D7}" type="presParOf" srcId="{F07DCA4D-E8B4-4A95-A17F-C053BC3915D5}" destId="{F1F6D5A6-C457-41C0-9354-FFCFB0798764}" srcOrd="4" destOrd="0" presId="urn:microsoft.com/office/officeart/2005/8/layout/hierarchy3"/>
    <dgm:cxn modelId="{B382AE0B-D9D1-4235-83C5-883441A51E2F}" type="presParOf" srcId="{F07DCA4D-E8B4-4A95-A17F-C053BC3915D5}" destId="{11BBD444-6159-4D2C-B5F6-8AFA3C33A1FD}" srcOrd="5" destOrd="0" presId="urn:microsoft.com/office/officeart/2005/8/layout/hierarchy3"/>
    <dgm:cxn modelId="{6A483511-343A-4909-8C96-C3247D5FC0AE}" type="presParOf" srcId="{F07DCA4D-E8B4-4A95-A17F-C053BC3915D5}" destId="{FCA65DC6-178E-44DB-A828-F80853B12E0A}" srcOrd="6" destOrd="0" presId="urn:microsoft.com/office/officeart/2005/8/layout/hierarchy3"/>
    <dgm:cxn modelId="{2B490703-2A8A-4D5B-B24C-9BF67272AD0A}" type="presParOf" srcId="{F07DCA4D-E8B4-4A95-A17F-C053BC3915D5}" destId="{16CB5462-7158-4338-B18C-C291A650C75D}" srcOrd="7" destOrd="0" presId="urn:microsoft.com/office/officeart/2005/8/layout/hierarchy3"/>
    <dgm:cxn modelId="{CA5B87BA-B132-46FB-A80F-E5FD2DEE5D4B}" type="presParOf" srcId="{F07DCA4D-E8B4-4A95-A17F-C053BC3915D5}" destId="{8655D19E-0661-4AEC-8CC3-F80DA2C74C5F}" srcOrd="8" destOrd="0" presId="urn:microsoft.com/office/officeart/2005/8/layout/hierarchy3"/>
    <dgm:cxn modelId="{830986F9-2A26-4B4B-8AA8-8C859187C12B}" type="presParOf" srcId="{F07DCA4D-E8B4-4A95-A17F-C053BC3915D5}" destId="{0CD7995C-9512-4FFD-8C92-AF334973F6FD}" srcOrd="9" destOrd="0" presId="urn:microsoft.com/office/officeart/2005/8/layout/hierarchy3"/>
    <dgm:cxn modelId="{4CE9B81E-BAA7-4A46-A14C-76DA1ECC722B}" type="presParOf" srcId="{F07DCA4D-E8B4-4A95-A17F-C053BC3915D5}" destId="{47883278-5BF4-4035-9BC7-6564D8A92E10}" srcOrd="10" destOrd="0" presId="urn:microsoft.com/office/officeart/2005/8/layout/hierarchy3"/>
    <dgm:cxn modelId="{83244073-A68E-4C0D-8F5C-A13C1281C75C}" type="presParOf" srcId="{F07DCA4D-E8B4-4A95-A17F-C053BC3915D5}" destId="{D0B9D22C-E90F-404B-AE13-A8A73F3CA0E0}" srcOrd="11" destOrd="0" presId="urn:microsoft.com/office/officeart/2005/8/layout/hierarchy3"/>
    <dgm:cxn modelId="{5787DE78-1568-4E74-BF35-4043673833EF}" type="presParOf" srcId="{02C301EB-AA46-481B-BECF-CC50B1EFD246}" destId="{421D44E1-89E3-4744-898C-72586CC5A6AE}" srcOrd="2" destOrd="0" presId="urn:microsoft.com/office/officeart/2005/8/layout/hierarchy3"/>
    <dgm:cxn modelId="{BECEF144-D931-4CC4-A350-354B2AFDA4D0}" type="presParOf" srcId="{421D44E1-89E3-4744-898C-72586CC5A6AE}" destId="{2ED944C2-F0CE-4FD6-A163-42FE0AFE74C5}" srcOrd="0" destOrd="0" presId="urn:microsoft.com/office/officeart/2005/8/layout/hierarchy3"/>
    <dgm:cxn modelId="{E86F2364-CA55-4BDA-97A2-D09CCE5A6D1F}" type="presParOf" srcId="{2ED944C2-F0CE-4FD6-A163-42FE0AFE74C5}" destId="{6A0A62BD-DDE8-4B40-9CAA-85C6AD9975DA}" srcOrd="0" destOrd="0" presId="urn:microsoft.com/office/officeart/2005/8/layout/hierarchy3"/>
    <dgm:cxn modelId="{1FF8087B-54E8-43DE-B6B2-39602D8E96E1}" type="presParOf" srcId="{2ED944C2-F0CE-4FD6-A163-42FE0AFE74C5}" destId="{5B47A808-DC73-4095-9D5A-4607859532EB}" srcOrd="1" destOrd="0" presId="urn:microsoft.com/office/officeart/2005/8/layout/hierarchy3"/>
    <dgm:cxn modelId="{E3444777-DB2F-4BB7-903E-B75EAA93C3F0}" type="presParOf" srcId="{421D44E1-89E3-4744-898C-72586CC5A6AE}" destId="{9195683B-3FC3-4A31-A590-2A68D2D353EA}" srcOrd="1" destOrd="0" presId="urn:microsoft.com/office/officeart/2005/8/layout/hierarchy3"/>
    <dgm:cxn modelId="{54EB95EC-3FFE-4118-B193-CA4C5B1E4D9B}" type="presParOf" srcId="{9195683B-3FC3-4A31-A590-2A68D2D353EA}" destId="{95CB13A9-378C-42F0-9ACC-73AFE8A67363}" srcOrd="0" destOrd="0" presId="urn:microsoft.com/office/officeart/2005/8/layout/hierarchy3"/>
    <dgm:cxn modelId="{619B492C-B057-446E-B11E-A110B10CCB92}" type="presParOf" srcId="{9195683B-3FC3-4A31-A590-2A68D2D353EA}" destId="{7FA94DDB-D1EF-406B-947A-BB5A2AFB027D}" srcOrd="1" destOrd="0" presId="urn:microsoft.com/office/officeart/2005/8/layout/hierarchy3"/>
    <dgm:cxn modelId="{C4AD8FFE-2C42-43E6-AD60-9F700D775EDC}" type="presParOf" srcId="{9195683B-3FC3-4A31-A590-2A68D2D353EA}" destId="{64F2BE75-6FA8-4ADF-B1B8-A3E915DB385E}" srcOrd="2" destOrd="0" presId="urn:microsoft.com/office/officeart/2005/8/layout/hierarchy3"/>
    <dgm:cxn modelId="{CF790500-E9F5-4DBE-AB3B-30491340B4A3}" type="presParOf" srcId="{9195683B-3FC3-4A31-A590-2A68D2D353EA}" destId="{5EFD7F72-D0F3-4101-A00F-92E590273A48}" srcOrd="3" destOrd="0" presId="urn:microsoft.com/office/officeart/2005/8/layout/hierarchy3"/>
    <dgm:cxn modelId="{34627E1E-E091-4AB4-B234-4EC10E0622BA}" type="presParOf" srcId="{9195683B-3FC3-4A31-A590-2A68D2D353EA}" destId="{6BA069F1-1745-4A63-B885-AC047F3FDD38}" srcOrd="4" destOrd="0" presId="urn:microsoft.com/office/officeart/2005/8/layout/hierarchy3"/>
    <dgm:cxn modelId="{BA3313ED-0D29-4981-A92B-DFCD921E4D2A}" type="presParOf" srcId="{9195683B-3FC3-4A31-A590-2A68D2D353EA}" destId="{7DE5B4A7-5497-469B-8F9D-F63166D6CFAA}" srcOrd="5" destOrd="0" presId="urn:microsoft.com/office/officeart/2005/8/layout/hierarchy3"/>
    <dgm:cxn modelId="{3AF44DC1-A614-4C69-B0A9-D7F670C8C91E}" type="presParOf" srcId="{9195683B-3FC3-4A31-A590-2A68D2D353EA}" destId="{49970B9A-7857-42CE-AAC1-B6119FF6191C}" srcOrd="6" destOrd="0" presId="urn:microsoft.com/office/officeart/2005/8/layout/hierarchy3"/>
    <dgm:cxn modelId="{37A2C40D-E566-4D42-A47D-2AB8D74DFA8A}" type="presParOf" srcId="{9195683B-3FC3-4A31-A590-2A68D2D353EA}" destId="{D20F74F9-B510-4298-B54C-9F8F87B20A57}" srcOrd="7" destOrd="0" presId="urn:microsoft.com/office/officeart/2005/8/layout/hierarchy3"/>
    <dgm:cxn modelId="{D7A923B4-6877-4B2F-9891-A2E4120B7312}" type="presParOf" srcId="{02C301EB-AA46-481B-BECF-CC50B1EFD246}" destId="{CED8D2A6-E5CF-45A3-8501-66B3A80274EF}" srcOrd="3" destOrd="0" presId="urn:microsoft.com/office/officeart/2005/8/layout/hierarchy3"/>
    <dgm:cxn modelId="{D2B65D01-254E-44F9-9628-AB0CC4E82922}" type="presParOf" srcId="{CED8D2A6-E5CF-45A3-8501-66B3A80274EF}" destId="{D598F966-56C8-46DE-8744-F3E35D99089A}" srcOrd="0" destOrd="0" presId="urn:microsoft.com/office/officeart/2005/8/layout/hierarchy3"/>
    <dgm:cxn modelId="{F28CD2FE-2171-40D1-AD98-9536F587DB9D}" type="presParOf" srcId="{D598F966-56C8-46DE-8744-F3E35D99089A}" destId="{F4B8F18F-4D41-47EA-88FE-D2E1DC08D8A0}" srcOrd="0" destOrd="0" presId="urn:microsoft.com/office/officeart/2005/8/layout/hierarchy3"/>
    <dgm:cxn modelId="{5F9DF06A-549C-4D91-A35E-BE0566F3ADF3}" type="presParOf" srcId="{D598F966-56C8-46DE-8744-F3E35D99089A}" destId="{6A278EE2-C3A0-48AA-A040-2E1E63F77A05}" srcOrd="1" destOrd="0" presId="urn:microsoft.com/office/officeart/2005/8/layout/hierarchy3"/>
    <dgm:cxn modelId="{B9404071-A786-45A6-A136-749C1E4B506F}" type="presParOf" srcId="{CED8D2A6-E5CF-45A3-8501-66B3A80274EF}" destId="{3512093D-7741-423E-B77B-3891A5A6A2DA}" srcOrd="1" destOrd="0" presId="urn:microsoft.com/office/officeart/2005/8/layout/hierarchy3"/>
    <dgm:cxn modelId="{550BE134-7E07-4492-B2E6-06A91DF341C4}" type="presParOf" srcId="{3512093D-7741-423E-B77B-3891A5A6A2DA}" destId="{610065BC-846A-4789-981C-ECDD6B19C900}" srcOrd="0" destOrd="0" presId="urn:microsoft.com/office/officeart/2005/8/layout/hierarchy3"/>
    <dgm:cxn modelId="{8026809E-C32F-4766-AB7B-41E7AE82A512}" type="presParOf" srcId="{3512093D-7741-423E-B77B-3891A5A6A2DA}" destId="{7DF151A0-C428-41EF-BDD5-CF301DCA61CB}" srcOrd="1" destOrd="0" presId="urn:microsoft.com/office/officeart/2005/8/layout/hierarchy3"/>
    <dgm:cxn modelId="{E8E7D963-DD41-4F9E-9FB0-66DB79ACF027}" type="presParOf" srcId="{3512093D-7741-423E-B77B-3891A5A6A2DA}" destId="{A2A317E9-BCFA-46FC-B046-0BC50AF3727B}" srcOrd="2" destOrd="0" presId="urn:microsoft.com/office/officeart/2005/8/layout/hierarchy3"/>
    <dgm:cxn modelId="{B98A17C2-CE6F-4B61-B7FA-3B62A8C71A6D}" type="presParOf" srcId="{3512093D-7741-423E-B77B-3891A5A6A2DA}" destId="{A0866F77-57E4-4DD5-8057-6846E2DE9C1F}" srcOrd="3" destOrd="0" presId="urn:microsoft.com/office/officeart/2005/8/layout/hierarchy3"/>
    <dgm:cxn modelId="{CBC420E7-E4C2-4A77-A179-71406789CDB3}" type="presParOf" srcId="{3512093D-7741-423E-B77B-3891A5A6A2DA}" destId="{58BC9175-EF2E-4BA8-B104-32FE3E8492E1}" srcOrd="4" destOrd="0" presId="urn:microsoft.com/office/officeart/2005/8/layout/hierarchy3"/>
    <dgm:cxn modelId="{366D05E7-CE42-4C78-BAC6-E36470FD1209}" type="presParOf" srcId="{3512093D-7741-423E-B77B-3891A5A6A2DA}" destId="{52BCC109-501A-4A8C-B146-7DE384E3E70A}" srcOrd="5" destOrd="0" presId="urn:microsoft.com/office/officeart/2005/8/layout/hierarchy3"/>
    <dgm:cxn modelId="{FC05720D-1321-4D5E-A22F-B0B2DA637703}" type="presParOf" srcId="{3512093D-7741-423E-B77B-3891A5A6A2DA}" destId="{ABE9A0A9-E037-44EB-AAB7-426095E5C061}" srcOrd="6" destOrd="0" presId="urn:microsoft.com/office/officeart/2005/8/layout/hierarchy3"/>
    <dgm:cxn modelId="{EFD00FD3-61E2-4EB2-9ABE-47853EEE4FE8}" type="presParOf" srcId="{3512093D-7741-423E-B77B-3891A5A6A2DA}" destId="{B08FA50C-1C63-4783-AFAC-46AF73C9A0B8}"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E7E8-DF55-473D-9157-0BA1D34095DB}">
      <dsp:nvSpPr>
        <dsp:cNvPr id="0" name=""/>
        <dsp:cNvSpPr/>
      </dsp:nvSpPr>
      <dsp:spPr>
        <a:xfrm>
          <a:off x="2628122" y="0"/>
          <a:ext cx="4778685" cy="477868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99A2D-EAF1-412F-AA00-2A99B0D1909F}">
      <dsp:nvSpPr>
        <dsp:cNvPr id="0" name=""/>
        <dsp:cNvSpPr/>
      </dsp:nvSpPr>
      <dsp:spPr>
        <a:xfrm>
          <a:off x="3082097" y="453975"/>
          <a:ext cx="1863687" cy="1863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Increasing Model Transparency</a:t>
          </a:r>
        </a:p>
      </dsp:txBody>
      <dsp:txXfrm>
        <a:off x="3173075" y="544953"/>
        <a:ext cx="1681731" cy="1681731"/>
      </dsp:txXfrm>
    </dsp:sp>
    <dsp:sp modelId="{5A429C13-9FDD-4119-B71B-79E334FAC1DE}">
      <dsp:nvSpPr>
        <dsp:cNvPr id="0" name=""/>
        <dsp:cNvSpPr/>
      </dsp:nvSpPr>
      <dsp:spPr>
        <a:xfrm>
          <a:off x="5089144" y="453975"/>
          <a:ext cx="1863687" cy="1863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Providing Multiple Options</a:t>
          </a:r>
        </a:p>
      </dsp:txBody>
      <dsp:txXfrm>
        <a:off x="5180122" y="544953"/>
        <a:ext cx="1681731" cy="1681731"/>
      </dsp:txXfrm>
    </dsp:sp>
    <dsp:sp modelId="{A3C86A27-AF4D-4709-BEAB-5B2373596428}">
      <dsp:nvSpPr>
        <dsp:cNvPr id="0" name=""/>
        <dsp:cNvSpPr/>
      </dsp:nvSpPr>
      <dsp:spPr>
        <a:xfrm>
          <a:off x="3082097" y="2461022"/>
          <a:ext cx="1863687" cy="1863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Integrating Qualitative Values</a:t>
          </a:r>
        </a:p>
      </dsp:txBody>
      <dsp:txXfrm>
        <a:off x="3173075" y="2552000"/>
        <a:ext cx="1681731" cy="1681731"/>
      </dsp:txXfrm>
    </dsp:sp>
    <dsp:sp modelId="{36471660-6451-4189-9936-054C4466B739}">
      <dsp:nvSpPr>
        <dsp:cNvPr id="0" name=""/>
        <dsp:cNvSpPr/>
      </dsp:nvSpPr>
      <dsp:spPr>
        <a:xfrm>
          <a:off x="5089144" y="2461022"/>
          <a:ext cx="1863687" cy="1863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Modifying Tool Use and Communication</a:t>
          </a:r>
        </a:p>
      </dsp:txBody>
      <dsp:txXfrm>
        <a:off x="5180122" y="2552000"/>
        <a:ext cx="1681731" cy="1681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E7E8-DF55-473D-9157-0BA1D34095DB}">
      <dsp:nvSpPr>
        <dsp:cNvPr id="0" name=""/>
        <dsp:cNvSpPr/>
      </dsp:nvSpPr>
      <dsp:spPr>
        <a:xfrm>
          <a:off x="2025937" y="0"/>
          <a:ext cx="2710849" cy="271084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99A2D-EAF1-412F-AA00-2A99B0D1909F}">
      <dsp:nvSpPr>
        <dsp:cNvPr id="0" name=""/>
        <dsp:cNvSpPr/>
      </dsp:nvSpPr>
      <dsp:spPr>
        <a:xfrm>
          <a:off x="2283467" y="257530"/>
          <a:ext cx="1057231" cy="1057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Increasing Model Transparency</a:t>
          </a:r>
        </a:p>
      </dsp:txBody>
      <dsp:txXfrm>
        <a:off x="2335077" y="309140"/>
        <a:ext cx="954011" cy="954011"/>
      </dsp:txXfrm>
    </dsp:sp>
    <dsp:sp modelId="{5A429C13-9FDD-4119-B71B-79E334FAC1DE}">
      <dsp:nvSpPr>
        <dsp:cNvPr id="0" name=""/>
        <dsp:cNvSpPr/>
      </dsp:nvSpPr>
      <dsp:spPr>
        <a:xfrm>
          <a:off x="3422024"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Providing Multiple Options</a:t>
          </a:r>
        </a:p>
      </dsp:txBody>
      <dsp:txXfrm>
        <a:off x="3473634" y="309140"/>
        <a:ext cx="954011" cy="954011"/>
      </dsp:txXfrm>
    </dsp:sp>
    <dsp:sp modelId="{A3C86A27-AF4D-4709-BEAB-5B2373596428}">
      <dsp:nvSpPr>
        <dsp:cNvPr id="0" name=""/>
        <dsp:cNvSpPr/>
      </dsp:nvSpPr>
      <dsp:spPr>
        <a:xfrm>
          <a:off x="2283467"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Qualitative Values</a:t>
          </a:r>
        </a:p>
      </dsp:txBody>
      <dsp:txXfrm>
        <a:off x="2335077" y="1447697"/>
        <a:ext cx="954011" cy="954011"/>
      </dsp:txXfrm>
    </dsp:sp>
    <dsp:sp modelId="{36471660-6451-4189-9936-054C4466B739}">
      <dsp:nvSpPr>
        <dsp:cNvPr id="0" name=""/>
        <dsp:cNvSpPr/>
      </dsp:nvSpPr>
      <dsp:spPr>
        <a:xfrm>
          <a:off x="3422024"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Modifying Tool Use and Communication</a:t>
          </a:r>
        </a:p>
      </dsp:txBody>
      <dsp:txXfrm>
        <a:off x="3473634" y="1447697"/>
        <a:ext cx="954011" cy="954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E7E8-DF55-473D-9157-0BA1D34095DB}">
      <dsp:nvSpPr>
        <dsp:cNvPr id="0" name=""/>
        <dsp:cNvSpPr/>
      </dsp:nvSpPr>
      <dsp:spPr>
        <a:xfrm>
          <a:off x="2025937" y="0"/>
          <a:ext cx="2710849" cy="271084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99A2D-EAF1-412F-AA00-2A99B0D1909F}">
      <dsp:nvSpPr>
        <dsp:cNvPr id="0" name=""/>
        <dsp:cNvSpPr/>
      </dsp:nvSpPr>
      <dsp:spPr>
        <a:xfrm>
          <a:off x="2283467"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Increasing Model Transparency</a:t>
          </a:r>
        </a:p>
      </dsp:txBody>
      <dsp:txXfrm>
        <a:off x="2335077" y="309140"/>
        <a:ext cx="954011" cy="954011"/>
      </dsp:txXfrm>
    </dsp:sp>
    <dsp:sp modelId="{5A429C13-9FDD-4119-B71B-79E334FAC1DE}">
      <dsp:nvSpPr>
        <dsp:cNvPr id="0" name=""/>
        <dsp:cNvSpPr/>
      </dsp:nvSpPr>
      <dsp:spPr>
        <a:xfrm>
          <a:off x="3422024" y="257530"/>
          <a:ext cx="1057231" cy="105723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Providing Multiple Options</a:t>
          </a:r>
        </a:p>
      </dsp:txBody>
      <dsp:txXfrm>
        <a:off x="3473634" y="309140"/>
        <a:ext cx="954011" cy="954011"/>
      </dsp:txXfrm>
    </dsp:sp>
    <dsp:sp modelId="{A3C86A27-AF4D-4709-BEAB-5B2373596428}">
      <dsp:nvSpPr>
        <dsp:cNvPr id="0" name=""/>
        <dsp:cNvSpPr/>
      </dsp:nvSpPr>
      <dsp:spPr>
        <a:xfrm>
          <a:off x="2283467"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Qualitative Values</a:t>
          </a:r>
        </a:p>
      </dsp:txBody>
      <dsp:txXfrm>
        <a:off x="2335077" y="1447697"/>
        <a:ext cx="954011" cy="954011"/>
      </dsp:txXfrm>
    </dsp:sp>
    <dsp:sp modelId="{36471660-6451-4189-9936-054C4466B739}">
      <dsp:nvSpPr>
        <dsp:cNvPr id="0" name=""/>
        <dsp:cNvSpPr/>
      </dsp:nvSpPr>
      <dsp:spPr>
        <a:xfrm>
          <a:off x="3422024"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Modifying Tool Use and Communication</a:t>
          </a:r>
        </a:p>
      </dsp:txBody>
      <dsp:txXfrm>
        <a:off x="3473634" y="1447697"/>
        <a:ext cx="954011" cy="954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26696-E79A-45ED-B7A7-CDA5E4E9676D}">
      <dsp:nvSpPr>
        <dsp:cNvPr id="0" name=""/>
        <dsp:cNvSpPr/>
      </dsp:nvSpPr>
      <dsp:spPr>
        <a:xfrm>
          <a:off x="5" y="11100"/>
          <a:ext cx="1918874" cy="5488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Parametric</a:t>
          </a:r>
        </a:p>
      </dsp:txBody>
      <dsp:txXfrm>
        <a:off x="5" y="11100"/>
        <a:ext cx="1918874" cy="548891"/>
      </dsp:txXfrm>
    </dsp:sp>
    <dsp:sp modelId="{34111B4D-9843-4AE8-A1A3-F8DA5B47EAD1}">
      <dsp:nvSpPr>
        <dsp:cNvPr id="0" name=""/>
        <dsp:cNvSpPr/>
      </dsp:nvSpPr>
      <dsp:spPr>
        <a:xfrm>
          <a:off x="3095" y="514812"/>
          <a:ext cx="1918874" cy="2690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solidFill>
            </a:rPr>
            <a:t>Sensitivity Analysis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solidFill>
            </a:rPr>
            <a:t>Monte Carlo Simulation</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solidFill>
            </a:rPr>
            <a:t>Stochastic Programming</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solidFill>
            </a:rPr>
            <a:t>Robust Optimization</a:t>
          </a:r>
        </a:p>
      </dsp:txBody>
      <dsp:txXfrm>
        <a:off x="3095" y="514812"/>
        <a:ext cx="1918874" cy="2690099"/>
      </dsp:txXfrm>
    </dsp:sp>
    <dsp:sp modelId="{307605F7-3141-47F2-92A9-E0C405E6DD95}">
      <dsp:nvSpPr>
        <dsp:cNvPr id="0" name=""/>
        <dsp:cNvSpPr/>
      </dsp:nvSpPr>
      <dsp:spPr>
        <a:xfrm>
          <a:off x="2190349" y="0"/>
          <a:ext cx="1917000" cy="54703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Structural</a:t>
          </a:r>
        </a:p>
      </dsp:txBody>
      <dsp:txXfrm>
        <a:off x="2190349" y="0"/>
        <a:ext cx="1917000" cy="547031"/>
      </dsp:txXfrm>
    </dsp:sp>
    <dsp:sp modelId="{057221CF-5F9D-4987-8EF6-FD7E6B178821}">
      <dsp:nvSpPr>
        <dsp:cNvPr id="0" name=""/>
        <dsp:cNvSpPr/>
      </dsp:nvSpPr>
      <dsp:spPr>
        <a:xfrm>
          <a:off x="2193444" y="540154"/>
          <a:ext cx="1917000" cy="26247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chemeClr val="tx1"/>
              </a:solidFill>
            </a:rPr>
            <a:t>Modeling to Generate Alternatives</a:t>
          </a:r>
          <a:endParaRPr lang="en-US" sz="2000" kern="1200" dirty="0"/>
        </a:p>
      </dsp:txBody>
      <dsp:txXfrm>
        <a:off x="2193444" y="540154"/>
        <a:ext cx="1917000" cy="2624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E7E8-DF55-473D-9157-0BA1D34095DB}">
      <dsp:nvSpPr>
        <dsp:cNvPr id="0" name=""/>
        <dsp:cNvSpPr/>
      </dsp:nvSpPr>
      <dsp:spPr>
        <a:xfrm>
          <a:off x="2025937" y="0"/>
          <a:ext cx="2710849" cy="271084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99A2D-EAF1-412F-AA00-2A99B0D1909F}">
      <dsp:nvSpPr>
        <dsp:cNvPr id="0" name=""/>
        <dsp:cNvSpPr/>
      </dsp:nvSpPr>
      <dsp:spPr>
        <a:xfrm>
          <a:off x="2283467"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Increasing Model Transparency</a:t>
          </a:r>
        </a:p>
      </dsp:txBody>
      <dsp:txXfrm>
        <a:off x="2335077" y="309140"/>
        <a:ext cx="954011" cy="954011"/>
      </dsp:txXfrm>
    </dsp:sp>
    <dsp:sp modelId="{5A429C13-9FDD-4119-B71B-79E334FAC1DE}">
      <dsp:nvSpPr>
        <dsp:cNvPr id="0" name=""/>
        <dsp:cNvSpPr/>
      </dsp:nvSpPr>
      <dsp:spPr>
        <a:xfrm>
          <a:off x="3422024"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Providing Multiple Options</a:t>
          </a:r>
        </a:p>
      </dsp:txBody>
      <dsp:txXfrm>
        <a:off x="3473634" y="309140"/>
        <a:ext cx="954011" cy="954011"/>
      </dsp:txXfrm>
    </dsp:sp>
    <dsp:sp modelId="{A3C86A27-AF4D-4709-BEAB-5B2373596428}">
      <dsp:nvSpPr>
        <dsp:cNvPr id="0" name=""/>
        <dsp:cNvSpPr/>
      </dsp:nvSpPr>
      <dsp:spPr>
        <a:xfrm>
          <a:off x="2283467" y="1396087"/>
          <a:ext cx="1057231" cy="105723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Qualitative Values</a:t>
          </a:r>
        </a:p>
      </dsp:txBody>
      <dsp:txXfrm>
        <a:off x="2335077" y="1447697"/>
        <a:ext cx="954011" cy="954011"/>
      </dsp:txXfrm>
    </dsp:sp>
    <dsp:sp modelId="{36471660-6451-4189-9936-054C4466B739}">
      <dsp:nvSpPr>
        <dsp:cNvPr id="0" name=""/>
        <dsp:cNvSpPr/>
      </dsp:nvSpPr>
      <dsp:spPr>
        <a:xfrm>
          <a:off x="3422024"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Modifying Tool Use and Communication</a:t>
          </a:r>
        </a:p>
      </dsp:txBody>
      <dsp:txXfrm>
        <a:off x="3473634" y="1447697"/>
        <a:ext cx="954011" cy="9540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EE7E8-DF55-473D-9157-0BA1D34095DB}">
      <dsp:nvSpPr>
        <dsp:cNvPr id="0" name=""/>
        <dsp:cNvSpPr/>
      </dsp:nvSpPr>
      <dsp:spPr>
        <a:xfrm>
          <a:off x="2025937" y="0"/>
          <a:ext cx="2710849" cy="271084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99A2D-EAF1-412F-AA00-2A99B0D1909F}">
      <dsp:nvSpPr>
        <dsp:cNvPr id="0" name=""/>
        <dsp:cNvSpPr/>
      </dsp:nvSpPr>
      <dsp:spPr>
        <a:xfrm>
          <a:off x="2283467"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Increasing Model Transparency</a:t>
          </a:r>
        </a:p>
      </dsp:txBody>
      <dsp:txXfrm>
        <a:off x="2335077" y="309140"/>
        <a:ext cx="954011" cy="954011"/>
      </dsp:txXfrm>
    </dsp:sp>
    <dsp:sp modelId="{5A429C13-9FDD-4119-B71B-79E334FAC1DE}">
      <dsp:nvSpPr>
        <dsp:cNvPr id="0" name=""/>
        <dsp:cNvSpPr/>
      </dsp:nvSpPr>
      <dsp:spPr>
        <a:xfrm>
          <a:off x="3422024" y="257530"/>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Providing Multiple Options</a:t>
          </a:r>
        </a:p>
      </dsp:txBody>
      <dsp:txXfrm>
        <a:off x="3473634" y="309140"/>
        <a:ext cx="954011" cy="954011"/>
      </dsp:txXfrm>
    </dsp:sp>
    <dsp:sp modelId="{A3C86A27-AF4D-4709-BEAB-5B2373596428}">
      <dsp:nvSpPr>
        <dsp:cNvPr id="0" name=""/>
        <dsp:cNvSpPr/>
      </dsp:nvSpPr>
      <dsp:spPr>
        <a:xfrm>
          <a:off x="2283467" y="1396087"/>
          <a:ext cx="1057231" cy="1057231"/>
        </a:xfrm>
        <a:prstGeom prst="roundRect">
          <a:avLst/>
        </a:prstGeom>
        <a:solidFill>
          <a:srgbClr val="B2B4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Integrating Qualitative Values</a:t>
          </a:r>
        </a:p>
      </dsp:txBody>
      <dsp:txXfrm>
        <a:off x="2335077" y="1447697"/>
        <a:ext cx="954011" cy="954011"/>
      </dsp:txXfrm>
    </dsp:sp>
    <dsp:sp modelId="{36471660-6451-4189-9936-054C4466B739}">
      <dsp:nvSpPr>
        <dsp:cNvPr id="0" name=""/>
        <dsp:cNvSpPr/>
      </dsp:nvSpPr>
      <dsp:spPr>
        <a:xfrm>
          <a:off x="3422024" y="1396087"/>
          <a:ext cx="1057231" cy="105723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Modifying Tool Use and Communication</a:t>
          </a:r>
        </a:p>
      </dsp:txBody>
      <dsp:txXfrm>
        <a:off x="3473634" y="1447697"/>
        <a:ext cx="954011" cy="9540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3F81E-9163-40FD-869A-AD384FC5045F}">
      <dsp:nvSpPr>
        <dsp:cNvPr id="0" name=""/>
        <dsp:cNvSpPr/>
      </dsp:nvSpPr>
      <dsp:spPr>
        <a:xfrm>
          <a:off x="1888029" y="1330"/>
          <a:ext cx="1821336" cy="676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Additional Capabilities</a:t>
          </a:r>
        </a:p>
      </dsp:txBody>
      <dsp:txXfrm>
        <a:off x="1907850" y="21151"/>
        <a:ext cx="1781694" cy="637092"/>
      </dsp:txXfrm>
    </dsp:sp>
    <dsp:sp modelId="{3626E224-6F95-433A-8EF5-6C1A9E41E469}">
      <dsp:nvSpPr>
        <dsp:cNvPr id="0" name=""/>
        <dsp:cNvSpPr/>
      </dsp:nvSpPr>
      <dsp:spPr>
        <a:xfrm>
          <a:off x="2070163" y="678065"/>
          <a:ext cx="182133" cy="507551"/>
        </a:xfrm>
        <a:custGeom>
          <a:avLst/>
          <a:gdLst/>
          <a:ahLst/>
          <a:cxnLst/>
          <a:rect l="0" t="0" r="0" b="0"/>
          <a:pathLst>
            <a:path>
              <a:moveTo>
                <a:pt x="0" y="0"/>
              </a:moveTo>
              <a:lnTo>
                <a:pt x="0" y="507551"/>
              </a:lnTo>
              <a:lnTo>
                <a:pt x="182133" y="507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F3F1AA-2B06-43A1-826D-B3789B96C487}">
      <dsp:nvSpPr>
        <dsp:cNvPr id="0" name=""/>
        <dsp:cNvSpPr/>
      </dsp:nvSpPr>
      <dsp:spPr>
        <a:xfrm>
          <a:off x="2252296" y="847249"/>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Accurate sizing and production estimates</a:t>
          </a:r>
        </a:p>
      </dsp:txBody>
      <dsp:txXfrm>
        <a:off x="2272117" y="867070"/>
        <a:ext cx="1578912" cy="637092"/>
      </dsp:txXfrm>
    </dsp:sp>
    <dsp:sp modelId="{FDD5E769-84B5-486A-8DA8-33455CB1A336}">
      <dsp:nvSpPr>
        <dsp:cNvPr id="0" name=""/>
        <dsp:cNvSpPr/>
      </dsp:nvSpPr>
      <dsp:spPr>
        <a:xfrm>
          <a:off x="2070163" y="678065"/>
          <a:ext cx="182133" cy="1353469"/>
        </a:xfrm>
        <a:custGeom>
          <a:avLst/>
          <a:gdLst/>
          <a:ahLst/>
          <a:cxnLst/>
          <a:rect l="0" t="0" r="0" b="0"/>
          <a:pathLst>
            <a:path>
              <a:moveTo>
                <a:pt x="0" y="0"/>
              </a:moveTo>
              <a:lnTo>
                <a:pt x="0" y="1353469"/>
              </a:lnTo>
              <a:lnTo>
                <a:pt x="182133" y="1353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331A04-07C7-4500-8CF0-97FCB429E0C1}">
      <dsp:nvSpPr>
        <dsp:cNvPr id="0" name=""/>
        <dsp:cNvSpPr/>
      </dsp:nvSpPr>
      <dsp:spPr>
        <a:xfrm>
          <a:off x="2252296" y="1693167"/>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Accurate cost estimates</a:t>
          </a:r>
        </a:p>
      </dsp:txBody>
      <dsp:txXfrm>
        <a:off x="2272117" y="1712988"/>
        <a:ext cx="1578912" cy="637092"/>
      </dsp:txXfrm>
    </dsp:sp>
    <dsp:sp modelId="{52D21527-DF88-481B-AF75-D886A8E1AF6F}">
      <dsp:nvSpPr>
        <dsp:cNvPr id="0" name=""/>
        <dsp:cNvSpPr/>
      </dsp:nvSpPr>
      <dsp:spPr>
        <a:xfrm>
          <a:off x="2070163" y="678065"/>
          <a:ext cx="182133" cy="2199387"/>
        </a:xfrm>
        <a:custGeom>
          <a:avLst/>
          <a:gdLst/>
          <a:ahLst/>
          <a:cxnLst/>
          <a:rect l="0" t="0" r="0" b="0"/>
          <a:pathLst>
            <a:path>
              <a:moveTo>
                <a:pt x="0" y="0"/>
              </a:moveTo>
              <a:lnTo>
                <a:pt x="0" y="2199387"/>
              </a:lnTo>
              <a:lnTo>
                <a:pt x="182133" y="2199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0D6323-00AF-4133-86A0-9C5D7709BB2C}">
      <dsp:nvSpPr>
        <dsp:cNvPr id="0" name=""/>
        <dsp:cNvSpPr/>
      </dsp:nvSpPr>
      <dsp:spPr>
        <a:xfrm>
          <a:off x="2252296" y="2539085"/>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Complete representation of law, taxes, incentives</a:t>
          </a:r>
        </a:p>
      </dsp:txBody>
      <dsp:txXfrm>
        <a:off x="2272117" y="2558906"/>
        <a:ext cx="1578912" cy="637092"/>
      </dsp:txXfrm>
    </dsp:sp>
    <dsp:sp modelId="{C9F2CA4A-BC5F-4F4D-AB45-8241EA8EA9BF}">
      <dsp:nvSpPr>
        <dsp:cNvPr id="0" name=""/>
        <dsp:cNvSpPr/>
      </dsp:nvSpPr>
      <dsp:spPr>
        <a:xfrm>
          <a:off x="2070163" y="678065"/>
          <a:ext cx="182133" cy="3045306"/>
        </a:xfrm>
        <a:custGeom>
          <a:avLst/>
          <a:gdLst/>
          <a:ahLst/>
          <a:cxnLst/>
          <a:rect l="0" t="0" r="0" b="0"/>
          <a:pathLst>
            <a:path>
              <a:moveTo>
                <a:pt x="0" y="0"/>
              </a:moveTo>
              <a:lnTo>
                <a:pt x="0" y="3045306"/>
              </a:lnTo>
              <a:lnTo>
                <a:pt x="182133" y="30453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586A55-5FC1-4AD2-87B1-3D51080B9186}">
      <dsp:nvSpPr>
        <dsp:cNvPr id="0" name=""/>
        <dsp:cNvSpPr/>
      </dsp:nvSpPr>
      <dsp:spPr>
        <a:xfrm>
          <a:off x="2252296" y="3385004"/>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Additional technologies</a:t>
          </a:r>
        </a:p>
      </dsp:txBody>
      <dsp:txXfrm>
        <a:off x="2272117" y="3404825"/>
        <a:ext cx="1578912" cy="637092"/>
      </dsp:txXfrm>
    </dsp:sp>
    <dsp:sp modelId="{139A946C-EE7F-4565-967A-3BE78B7AB00E}">
      <dsp:nvSpPr>
        <dsp:cNvPr id="0" name=""/>
        <dsp:cNvSpPr/>
      </dsp:nvSpPr>
      <dsp:spPr>
        <a:xfrm>
          <a:off x="2070163" y="678065"/>
          <a:ext cx="182133" cy="3891224"/>
        </a:xfrm>
        <a:custGeom>
          <a:avLst/>
          <a:gdLst/>
          <a:ahLst/>
          <a:cxnLst/>
          <a:rect l="0" t="0" r="0" b="0"/>
          <a:pathLst>
            <a:path>
              <a:moveTo>
                <a:pt x="0" y="0"/>
              </a:moveTo>
              <a:lnTo>
                <a:pt x="0" y="3891224"/>
              </a:lnTo>
              <a:lnTo>
                <a:pt x="182133" y="3891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AFF692-9FD7-40CD-8A65-317B237AA2DE}">
      <dsp:nvSpPr>
        <dsp:cNvPr id="0" name=""/>
        <dsp:cNvSpPr/>
      </dsp:nvSpPr>
      <dsp:spPr>
        <a:xfrm>
          <a:off x="2252296" y="4230922"/>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Historic building requirements</a:t>
          </a:r>
        </a:p>
      </dsp:txBody>
      <dsp:txXfrm>
        <a:off x="2272117" y="4250743"/>
        <a:ext cx="1578912" cy="637092"/>
      </dsp:txXfrm>
    </dsp:sp>
    <dsp:sp modelId="{CB6313E4-ED85-4C30-8648-AD03011EFF71}">
      <dsp:nvSpPr>
        <dsp:cNvPr id="0" name=""/>
        <dsp:cNvSpPr/>
      </dsp:nvSpPr>
      <dsp:spPr>
        <a:xfrm>
          <a:off x="2070163" y="678065"/>
          <a:ext cx="182133" cy="4737143"/>
        </a:xfrm>
        <a:custGeom>
          <a:avLst/>
          <a:gdLst/>
          <a:ahLst/>
          <a:cxnLst/>
          <a:rect l="0" t="0" r="0" b="0"/>
          <a:pathLst>
            <a:path>
              <a:moveTo>
                <a:pt x="0" y="0"/>
              </a:moveTo>
              <a:lnTo>
                <a:pt x="0" y="4737143"/>
              </a:lnTo>
              <a:lnTo>
                <a:pt x="182133" y="47371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D8B0BF-39B3-4183-AE07-0AEE0340B85A}">
      <dsp:nvSpPr>
        <dsp:cNvPr id="0" name=""/>
        <dsp:cNvSpPr/>
      </dsp:nvSpPr>
      <dsp:spPr>
        <a:xfrm>
          <a:off x="2252296" y="5076841"/>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Assistance collecting data</a:t>
          </a:r>
        </a:p>
      </dsp:txBody>
      <dsp:txXfrm>
        <a:off x="2272117" y="5096662"/>
        <a:ext cx="1578912" cy="637092"/>
      </dsp:txXfrm>
    </dsp:sp>
    <dsp:sp modelId="{B25372CD-8F8B-409F-919B-05C98C735F21}">
      <dsp:nvSpPr>
        <dsp:cNvPr id="0" name=""/>
        <dsp:cNvSpPr/>
      </dsp:nvSpPr>
      <dsp:spPr>
        <a:xfrm>
          <a:off x="2070163" y="678065"/>
          <a:ext cx="182133" cy="5583061"/>
        </a:xfrm>
        <a:custGeom>
          <a:avLst/>
          <a:gdLst/>
          <a:ahLst/>
          <a:cxnLst/>
          <a:rect l="0" t="0" r="0" b="0"/>
          <a:pathLst>
            <a:path>
              <a:moveTo>
                <a:pt x="0" y="0"/>
              </a:moveTo>
              <a:lnTo>
                <a:pt x="0" y="5583061"/>
              </a:lnTo>
              <a:lnTo>
                <a:pt x="182133" y="5583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52D4E3-BF33-4842-924E-9B507E35A71B}">
      <dsp:nvSpPr>
        <dsp:cNvPr id="0" name=""/>
        <dsp:cNvSpPr/>
      </dsp:nvSpPr>
      <dsp:spPr>
        <a:xfrm>
          <a:off x="2252296" y="5922759"/>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Interface changes</a:t>
          </a:r>
        </a:p>
      </dsp:txBody>
      <dsp:txXfrm>
        <a:off x="2272117" y="5942580"/>
        <a:ext cx="1578912" cy="637092"/>
      </dsp:txXfrm>
    </dsp:sp>
    <dsp:sp modelId="{4A04D8CB-7C71-4BD0-8EA4-F37E915BC9A1}">
      <dsp:nvSpPr>
        <dsp:cNvPr id="0" name=""/>
        <dsp:cNvSpPr/>
      </dsp:nvSpPr>
      <dsp:spPr>
        <a:xfrm>
          <a:off x="4047733" y="1330"/>
          <a:ext cx="1821336" cy="676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Analysis Approach</a:t>
          </a:r>
        </a:p>
      </dsp:txBody>
      <dsp:txXfrm>
        <a:off x="4067554" y="21151"/>
        <a:ext cx="1781694" cy="637092"/>
      </dsp:txXfrm>
    </dsp:sp>
    <dsp:sp modelId="{3C5F6FBE-7EA5-4BBC-8D06-2D0A5D2AB0F6}">
      <dsp:nvSpPr>
        <dsp:cNvPr id="0" name=""/>
        <dsp:cNvSpPr/>
      </dsp:nvSpPr>
      <dsp:spPr>
        <a:xfrm>
          <a:off x="4229867" y="678065"/>
          <a:ext cx="182133" cy="507551"/>
        </a:xfrm>
        <a:custGeom>
          <a:avLst/>
          <a:gdLst/>
          <a:ahLst/>
          <a:cxnLst/>
          <a:rect l="0" t="0" r="0" b="0"/>
          <a:pathLst>
            <a:path>
              <a:moveTo>
                <a:pt x="0" y="0"/>
              </a:moveTo>
              <a:lnTo>
                <a:pt x="0" y="507551"/>
              </a:lnTo>
              <a:lnTo>
                <a:pt x="182133" y="507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5C11C5-B56A-4BD4-92DD-FFBF3EAC9377}">
      <dsp:nvSpPr>
        <dsp:cNvPr id="0" name=""/>
        <dsp:cNvSpPr/>
      </dsp:nvSpPr>
      <dsp:spPr>
        <a:xfrm>
          <a:off x="4412000" y="847249"/>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Better analysis goal definition</a:t>
          </a:r>
        </a:p>
      </dsp:txBody>
      <dsp:txXfrm>
        <a:off x="4431821" y="867070"/>
        <a:ext cx="1578912" cy="637092"/>
      </dsp:txXfrm>
    </dsp:sp>
    <dsp:sp modelId="{8A8679B6-64F4-4A4A-B825-F33B7A761404}">
      <dsp:nvSpPr>
        <dsp:cNvPr id="0" name=""/>
        <dsp:cNvSpPr/>
      </dsp:nvSpPr>
      <dsp:spPr>
        <a:xfrm>
          <a:off x="4229867" y="678065"/>
          <a:ext cx="182133" cy="1353469"/>
        </a:xfrm>
        <a:custGeom>
          <a:avLst/>
          <a:gdLst/>
          <a:ahLst/>
          <a:cxnLst/>
          <a:rect l="0" t="0" r="0" b="0"/>
          <a:pathLst>
            <a:path>
              <a:moveTo>
                <a:pt x="0" y="0"/>
              </a:moveTo>
              <a:lnTo>
                <a:pt x="0" y="1353469"/>
              </a:lnTo>
              <a:lnTo>
                <a:pt x="182133" y="1353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E7A2F1-8DF9-4BDA-9EEB-E6D35D70E693}">
      <dsp:nvSpPr>
        <dsp:cNvPr id="0" name=""/>
        <dsp:cNvSpPr/>
      </dsp:nvSpPr>
      <dsp:spPr>
        <a:xfrm>
          <a:off x="4412000" y="1693167"/>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Primary screening to narrow considered sites</a:t>
          </a:r>
        </a:p>
      </dsp:txBody>
      <dsp:txXfrm>
        <a:off x="4431821" y="1712988"/>
        <a:ext cx="1578912" cy="637092"/>
      </dsp:txXfrm>
    </dsp:sp>
    <dsp:sp modelId="{F1F6D5A6-C457-41C0-9354-FFCFB0798764}">
      <dsp:nvSpPr>
        <dsp:cNvPr id="0" name=""/>
        <dsp:cNvSpPr/>
      </dsp:nvSpPr>
      <dsp:spPr>
        <a:xfrm>
          <a:off x="4229867" y="678065"/>
          <a:ext cx="182133" cy="2199387"/>
        </a:xfrm>
        <a:custGeom>
          <a:avLst/>
          <a:gdLst/>
          <a:ahLst/>
          <a:cxnLst/>
          <a:rect l="0" t="0" r="0" b="0"/>
          <a:pathLst>
            <a:path>
              <a:moveTo>
                <a:pt x="0" y="0"/>
              </a:moveTo>
              <a:lnTo>
                <a:pt x="0" y="2199387"/>
              </a:lnTo>
              <a:lnTo>
                <a:pt x="182133" y="2199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BBD444-6159-4D2C-B5F6-8AFA3C33A1FD}">
      <dsp:nvSpPr>
        <dsp:cNvPr id="0" name=""/>
        <dsp:cNvSpPr/>
      </dsp:nvSpPr>
      <dsp:spPr>
        <a:xfrm>
          <a:off x="4412000" y="2539085"/>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Multiple scenarios based on project needs</a:t>
          </a:r>
        </a:p>
      </dsp:txBody>
      <dsp:txXfrm>
        <a:off x="4431821" y="2558906"/>
        <a:ext cx="1578912" cy="637092"/>
      </dsp:txXfrm>
    </dsp:sp>
    <dsp:sp modelId="{FCA65DC6-178E-44DB-A828-F80853B12E0A}">
      <dsp:nvSpPr>
        <dsp:cNvPr id="0" name=""/>
        <dsp:cNvSpPr/>
      </dsp:nvSpPr>
      <dsp:spPr>
        <a:xfrm>
          <a:off x="4229867" y="678065"/>
          <a:ext cx="182133" cy="3045306"/>
        </a:xfrm>
        <a:custGeom>
          <a:avLst/>
          <a:gdLst/>
          <a:ahLst/>
          <a:cxnLst/>
          <a:rect l="0" t="0" r="0" b="0"/>
          <a:pathLst>
            <a:path>
              <a:moveTo>
                <a:pt x="0" y="0"/>
              </a:moveTo>
              <a:lnTo>
                <a:pt x="0" y="3045306"/>
              </a:lnTo>
              <a:lnTo>
                <a:pt x="182133" y="30453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B5462-7158-4338-B18C-C291A650C75D}">
      <dsp:nvSpPr>
        <dsp:cNvPr id="0" name=""/>
        <dsp:cNvSpPr/>
      </dsp:nvSpPr>
      <dsp:spPr>
        <a:xfrm>
          <a:off x="4412000" y="3385004"/>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Rankings of potential sites based on viability</a:t>
          </a:r>
        </a:p>
      </dsp:txBody>
      <dsp:txXfrm>
        <a:off x="4431821" y="3404825"/>
        <a:ext cx="1578912" cy="637092"/>
      </dsp:txXfrm>
    </dsp:sp>
    <dsp:sp modelId="{8655D19E-0661-4AEC-8CC3-F80DA2C74C5F}">
      <dsp:nvSpPr>
        <dsp:cNvPr id="0" name=""/>
        <dsp:cNvSpPr/>
      </dsp:nvSpPr>
      <dsp:spPr>
        <a:xfrm>
          <a:off x="4229867" y="678065"/>
          <a:ext cx="182133" cy="3891224"/>
        </a:xfrm>
        <a:custGeom>
          <a:avLst/>
          <a:gdLst/>
          <a:ahLst/>
          <a:cxnLst/>
          <a:rect l="0" t="0" r="0" b="0"/>
          <a:pathLst>
            <a:path>
              <a:moveTo>
                <a:pt x="0" y="0"/>
              </a:moveTo>
              <a:lnTo>
                <a:pt x="0" y="3891224"/>
              </a:lnTo>
              <a:lnTo>
                <a:pt x="182133" y="3891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D7995C-9512-4FFD-8C92-AF334973F6FD}">
      <dsp:nvSpPr>
        <dsp:cNvPr id="0" name=""/>
        <dsp:cNvSpPr/>
      </dsp:nvSpPr>
      <dsp:spPr>
        <a:xfrm>
          <a:off x="4412000" y="4230922"/>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Iterative cost benefit analysis</a:t>
          </a:r>
        </a:p>
      </dsp:txBody>
      <dsp:txXfrm>
        <a:off x="4431821" y="4250743"/>
        <a:ext cx="1578912" cy="637092"/>
      </dsp:txXfrm>
    </dsp:sp>
    <dsp:sp modelId="{47883278-5BF4-4035-9BC7-6564D8A92E10}">
      <dsp:nvSpPr>
        <dsp:cNvPr id="0" name=""/>
        <dsp:cNvSpPr/>
      </dsp:nvSpPr>
      <dsp:spPr>
        <a:xfrm>
          <a:off x="4229867" y="678065"/>
          <a:ext cx="182133" cy="4737143"/>
        </a:xfrm>
        <a:custGeom>
          <a:avLst/>
          <a:gdLst/>
          <a:ahLst/>
          <a:cxnLst/>
          <a:rect l="0" t="0" r="0" b="0"/>
          <a:pathLst>
            <a:path>
              <a:moveTo>
                <a:pt x="0" y="0"/>
              </a:moveTo>
              <a:lnTo>
                <a:pt x="0" y="4737143"/>
              </a:lnTo>
              <a:lnTo>
                <a:pt x="182133" y="47371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B9D22C-E90F-404B-AE13-A8A73F3CA0E0}">
      <dsp:nvSpPr>
        <dsp:cNvPr id="0" name=""/>
        <dsp:cNvSpPr/>
      </dsp:nvSpPr>
      <dsp:spPr>
        <a:xfrm>
          <a:off x="4412000" y="5076841"/>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Probabilistic modeling</a:t>
          </a:r>
        </a:p>
      </dsp:txBody>
      <dsp:txXfrm>
        <a:off x="4431821" y="5096662"/>
        <a:ext cx="1578912" cy="637092"/>
      </dsp:txXfrm>
    </dsp:sp>
    <dsp:sp modelId="{6A0A62BD-DDE8-4B40-9CAA-85C6AD9975DA}">
      <dsp:nvSpPr>
        <dsp:cNvPr id="0" name=""/>
        <dsp:cNvSpPr/>
      </dsp:nvSpPr>
      <dsp:spPr>
        <a:xfrm>
          <a:off x="6207437" y="1330"/>
          <a:ext cx="1821336" cy="676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Results Communication</a:t>
          </a:r>
        </a:p>
      </dsp:txBody>
      <dsp:txXfrm>
        <a:off x="6227258" y="21151"/>
        <a:ext cx="1781694" cy="637092"/>
      </dsp:txXfrm>
    </dsp:sp>
    <dsp:sp modelId="{95CB13A9-378C-42F0-9ACC-73AFE8A67363}">
      <dsp:nvSpPr>
        <dsp:cNvPr id="0" name=""/>
        <dsp:cNvSpPr/>
      </dsp:nvSpPr>
      <dsp:spPr>
        <a:xfrm>
          <a:off x="6389571" y="678065"/>
          <a:ext cx="182133" cy="507551"/>
        </a:xfrm>
        <a:custGeom>
          <a:avLst/>
          <a:gdLst/>
          <a:ahLst/>
          <a:cxnLst/>
          <a:rect l="0" t="0" r="0" b="0"/>
          <a:pathLst>
            <a:path>
              <a:moveTo>
                <a:pt x="0" y="0"/>
              </a:moveTo>
              <a:lnTo>
                <a:pt x="0" y="507551"/>
              </a:lnTo>
              <a:lnTo>
                <a:pt x="182133" y="507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A94DDB-D1EF-406B-947A-BB5A2AFB027D}">
      <dsp:nvSpPr>
        <dsp:cNvPr id="0" name=""/>
        <dsp:cNvSpPr/>
      </dsp:nvSpPr>
      <dsp:spPr>
        <a:xfrm>
          <a:off x="6571704" y="847249"/>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Metrics for management context</a:t>
          </a:r>
        </a:p>
      </dsp:txBody>
      <dsp:txXfrm>
        <a:off x="6591525" y="867070"/>
        <a:ext cx="1578912" cy="637092"/>
      </dsp:txXfrm>
    </dsp:sp>
    <dsp:sp modelId="{64F2BE75-6FA8-4ADF-B1B8-A3E915DB385E}">
      <dsp:nvSpPr>
        <dsp:cNvPr id="0" name=""/>
        <dsp:cNvSpPr/>
      </dsp:nvSpPr>
      <dsp:spPr>
        <a:xfrm>
          <a:off x="6389571" y="678065"/>
          <a:ext cx="182133" cy="1353469"/>
        </a:xfrm>
        <a:custGeom>
          <a:avLst/>
          <a:gdLst/>
          <a:ahLst/>
          <a:cxnLst/>
          <a:rect l="0" t="0" r="0" b="0"/>
          <a:pathLst>
            <a:path>
              <a:moveTo>
                <a:pt x="0" y="0"/>
              </a:moveTo>
              <a:lnTo>
                <a:pt x="0" y="1353469"/>
              </a:lnTo>
              <a:lnTo>
                <a:pt x="182133" y="1353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FD7F72-D0F3-4101-A00F-92E590273A48}">
      <dsp:nvSpPr>
        <dsp:cNvPr id="0" name=""/>
        <dsp:cNvSpPr/>
      </dsp:nvSpPr>
      <dsp:spPr>
        <a:xfrm>
          <a:off x="6571704" y="1693167"/>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Context for tool results</a:t>
          </a:r>
        </a:p>
      </dsp:txBody>
      <dsp:txXfrm>
        <a:off x="6591525" y="1712988"/>
        <a:ext cx="1578912" cy="637092"/>
      </dsp:txXfrm>
    </dsp:sp>
    <dsp:sp modelId="{6BA069F1-1745-4A63-B885-AC047F3FDD38}">
      <dsp:nvSpPr>
        <dsp:cNvPr id="0" name=""/>
        <dsp:cNvSpPr/>
      </dsp:nvSpPr>
      <dsp:spPr>
        <a:xfrm>
          <a:off x="6389571" y="678065"/>
          <a:ext cx="182133" cy="2199387"/>
        </a:xfrm>
        <a:custGeom>
          <a:avLst/>
          <a:gdLst/>
          <a:ahLst/>
          <a:cxnLst/>
          <a:rect l="0" t="0" r="0" b="0"/>
          <a:pathLst>
            <a:path>
              <a:moveTo>
                <a:pt x="0" y="0"/>
              </a:moveTo>
              <a:lnTo>
                <a:pt x="0" y="2199387"/>
              </a:lnTo>
              <a:lnTo>
                <a:pt x="182133" y="2199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E5B4A7-5497-469B-8F9D-F63166D6CFAA}">
      <dsp:nvSpPr>
        <dsp:cNvPr id="0" name=""/>
        <dsp:cNvSpPr/>
      </dsp:nvSpPr>
      <dsp:spPr>
        <a:xfrm>
          <a:off x="6571704" y="2539085"/>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References for data used in analysis</a:t>
          </a:r>
        </a:p>
      </dsp:txBody>
      <dsp:txXfrm>
        <a:off x="6591525" y="2558906"/>
        <a:ext cx="1578912" cy="637092"/>
      </dsp:txXfrm>
    </dsp:sp>
    <dsp:sp modelId="{49970B9A-7857-42CE-AAC1-B6119FF6191C}">
      <dsp:nvSpPr>
        <dsp:cNvPr id="0" name=""/>
        <dsp:cNvSpPr/>
      </dsp:nvSpPr>
      <dsp:spPr>
        <a:xfrm>
          <a:off x="6389571" y="678065"/>
          <a:ext cx="182133" cy="3045306"/>
        </a:xfrm>
        <a:custGeom>
          <a:avLst/>
          <a:gdLst/>
          <a:ahLst/>
          <a:cxnLst/>
          <a:rect l="0" t="0" r="0" b="0"/>
          <a:pathLst>
            <a:path>
              <a:moveTo>
                <a:pt x="0" y="0"/>
              </a:moveTo>
              <a:lnTo>
                <a:pt x="0" y="3045306"/>
              </a:lnTo>
              <a:lnTo>
                <a:pt x="182133" y="30453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F74F9-B510-4298-B54C-9F8F87B20A57}">
      <dsp:nvSpPr>
        <dsp:cNvPr id="0" name=""/>
        <dsp:cNvSpPr/>
      </dsp:nvSpPr>
      <dsp:spPr>
        <a:xfrm>
          <a:off x="6571704" y="3385004"/>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Laws and requirements met</a:t>
          </a:r>
        </a:p>
      </dsp:txBody>
      <dsp:txXfrm>
        <a:off x="6591525" y="3404825"/>
        <a:ext cx="1578912" cy="637092"/>
      </dsp:txXfrm>
    </dsp:sp>
    <dsp:sp modelId="{F4B8F18F-4D41-47EA-88FE-D2E1DC08D8A0}">
      <dsp:nvSpPr>
        <dsp:cNvPr id="0" name=""/>
        <dsp:cNvSpPr/>
      </dsp:nvSpPr>
      <dsp:spPr>
        <a:xfrm>
          <a:off x="8367141" y="1330"/>
          <a:ext cx="1821336" cy="676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Additional Resources</a:t>
          </a:r>
        </a:p>
      </dsp:txBody>
      <dsp:txXfrm>
        <a:off x="8386962" y="21151"/>
        <a:ext cx="1781694" cy="637092"/>
      </dsp:txXfrm>
    </dsp:sp>
    <dsp:sp modelId="{610065BC-846A-4789-981C-ECDD6B19C900}">
      <dsp:nvSpPr>
        <dsp:cNvPr id="0" name=""/>
        <dsp:cNvSpPr/>
      </dsp:nvSpPr>
      <dsp:spPr>
        <a:xfrm>
          <a:off x="8549275" y="678065"/>
          <a:ext cx="182133" cy="507551"/>
        </a:xfrm>
        <a:custGeom>
          <a:avLst/>
          <a:gdLst/>
          <a:ahLst/>
          <a:cxnLst/>
          <a:rect l="0" t="0" r="0" b="0"/>
          <a:pathLst>
            <a:path>
              <a:moveTo>
                <a:pt x="0" y="0"/>
              </a:moveTo>
              <a:lnTo>
                <a:pt x="0" y="507551"/>
              </a:lnTo>
              <a:lnTo>
                <a:pt x="182133" y="5075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F151A0-C428-41EF-BDD5-CF301DCA61CB}">
      <dsp:nvSpPr>
        <dsp:cNvPr id="0" name=""/>
        <dsp:cNvSpPr/>
      </dsp:nvSpPr>
      <dsp:spPr>
        <a:xfrm>
          <a:off x="8731409" y="847249"/>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Support from experts</a:t>
          </a:r>
        </a:p>
      </dsp:txBody>
      <dsp:txXfrm>
        <a:off x="8751230" y="867070"/>
        <a:ext cx="1578912" cy="637092"/>
      </dsp:txXfrm>
    </dsp:sp>
    <dsp:sp modelId="{A2A317E9-BCFA-46FC-B046-0BC50AF3727B}">
      <dsp:nvSpPr>
        <dsp:cNvPr id="0" name=""/>
        <dsp:cNvSpPr/>
      </dsp:nvSpPr>
      <dsp:spPr>
        <a:xfrm>
          <a:off x="8549275" y="678065"/>
          <a:ext cx="182133" cy="1353469"/>
        </a:xfrm>
        <a:custGeom>
          <a:avLst/>
          <a:gdLst/>
          <a:ahLst/>
          <a:cxnLst/>
          <a:rect l="0" t="0" r="0" b="0"/>
          <a:pathLst>
            <a:path>
              <a:moveTo>
                <a:pt x="0" y="0"/>
              </a:moveTo>
              <a:lnTo>
                <a:pt x="0" y="1353469"/>
              </a:lnTo>
              <a:lnTo>
                <a:pt x="182133" y="13534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866F77-57E4-4DD5-8057-6846E2DE9C1F}">
      <dsp:nvSpPr>
        <dsp:cNvPr id="0" name=""/>
        <dsp:cNvSpPr/>
      </dsp:nvSpPr>
      <dsp:spPr>
        <a:xfrm>
          <a:off x="8731409" y="1693167"/>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Next step recommendations</a:t>
          </a:r>
        </a:p>
      </dsp:txBody>
      <dsp:txXfrm>
        <a:off x="8751230" y="1712988"/>
        <a:ext cx="1578912" cy="637092"/>
      </dsp:txXfrm>
    </dsp:sp>
    <dsp:sp modelId="{58BC9175-EF2E-4BA8-B104-32FE3E8492E1}">
      <dsp:nvSpPr>
        <dsp:cNvPr id="0" name=""/>
        <dsp:cNvSpPr/>
      </dsp:nvSpPr>
      <dsp:spPr>
        <a:xfrm>
          <a:off x="8549275" y="678065"/>
          <a:ext cx="182133" cy="2199387"/>
        </a:xfrm>
        <a:custGeom>
          <a:avLst/>
          <a:gdLst/>
          <a:ahLst/>
          <a:cxnLst/>
          <a:rect l="0" t="0" r="0" b="0"/>
          <a:pathLst>
            <a:path>
              <a:moveTo>
                <a:pt x="0" y="0"/>
              </a:moveTo>
              <a:lnTo>
                <a:pt x="0" y="2199387"/>
              </a:lnTo>
              <a:lnTo>
                <a:pt x="182133" y="21993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BCC109-501A-4A8C-B146-7DE384E3E70A}">
      <dsp:nvSpPr>
        <dsp:cNvPr id="0" name=""/>
        <dsp:cNvSpPr/>
      </dsp:nvSpPr>
      <dsp:spPr>
        <a:xfrm>
          <a:off x="8731409" y="2539085"/>
          <a:ext cx="1618554" cy="676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Notice of new tools, technology, and resources</a:t>
          </a:r>
        </a:p>
      </dsp:txBody>
      <dsp:txXfrm>
        <a:off x="8751230" y="2558906"/>
        <a:ext cx="1578912" cy="637092"/>
      </dsp:txXfrm>
    </dsp:sp>
    <dsp:sp modelId="{ABE9A0A9-E037-44EB-AAB7-426095E5C061}">
      <dsp:nvSpPr>
        <dsp:cNvPr id="0" name=""/>
        <dsp:cNvSpPr/>
      </dsp:nvSpPr>
      <dsp:spPr>
        <a:xfrm>
          <a:off x="8549275" y="678065"/>
          <a:ext cx="182133" cy="3045306"/>
        </a:xfrm>
        <a:custGeom>
          <a:avLst/>
          <a:gdLst/>
          <a:ahLst/>
          <a:cxnLst/>
          <a:rect l="0" t="0" r="0" b="0"/>
          <a:pathLst>
            <a:path>
              <a:moveTo>
                <a:pt x="0" y="0"/>
              </a:moveTo>
              <a:lnTo>
                <a:pt x="0" y="3045306"/>
              </a:lnTo>
              <a:lnTo>
                <a:pt x="182133" y="30453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8FA50C-1C63-4783-AFAC-46AF73C9A0B8}">
      <dsp:nvSpPr>
        <dsp:cNvPr id="0" name=""/>
        <dsp:cNvSpPr/>
      </dsp:nvSpPr>
      <dsp:spPr>
        <a:xfrm>
          <a:off x="8731409" y="3385004"/>
          <a:ext cx="1618554" cy="676734"/>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Example projects and contacts</a:t>
          </a:r>
        </a:p>
      </dsp:txBody>
      <dsp:txXfrm>
        <a:off x="8751230" y="3404825"/>
        <a:ext cx="1578912" cy="63709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D5C9C-88A3-CA43-B162-DCC4E1E4BE7D}" type="datetimeFigureOut">
              <a:rPr lang="en-US" smtClean="0"/>
              <a:t>9/22/2020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90E1C-40C7-46DD-8055-941C2064CA67}"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F39CD-8260-4095-B476-CDDD0F37B922}" type="slidenum">
              <a:rPr lang="en-US" smtClean="0"/>
              <a:t>‹#›</a:t>
            </a:fld>
            <a:endParaRPr lang="en-US"/>
          </a:p>
        </p:txBody>
      </p:sp>
    </p:spTree>
    <p:extLst>
      <p:ext uri="{BB962C8B-B14F-4D97-AF65-F5344CB8AC3E}">
        <p14:creationId xmlns:p14="http://schemas.microsoft.com/office/powerpoint/2010/main" val="9216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morning everyone, thanks for joining this morning to review my thesis proposal on how optimization models can be adapted to better inform realistic energy decisions.</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a:t>
            </a:fld>
            <a:endParaRPr lang="en-US" dirty="0"/>
          </a:p>
        </p:txBody>
      </p:sp>
    </p:spTree>
    <p:extLst>
      <p:ext uri="{BB962C8B-B14F-4D97-AF65-F5344CB8AC3E}">
        <p14:creationId xmlns:p14="http://schemas.microsoft.com/office/powerpoint/2010/main" val="101534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minimize lifecycle cost of energy with several constraints in mind.</a:t>
            </a:r>
          </a:p>
          <a:p>
            <a:pPr marL="171450" indent="-171450">
              <a:buFont typeface="Arial" panose="020B0604020202020204" pitchFamily="34" charset="0"/>
              <a:buChar char="•"/>
            </a:pPr>
            <a:r>
              <a:rPr lang="en-US" dirty="0"/>
              <a:t>Fuel constraints restrict fuel consumption to the amount of fuel available; these are typically applied to on-site backup diesel generators with fixed on-site fuel storage. </a:t>
            </a:r>
          </a:p>
          <a:p>
            <a:pPr marL="171450" indent="-171450">
              <a:buFont typeface="Arial" panose="020B0604020202020204" pitchFamily="34" charset="0"/>
              <a:buChar char="•"/>
            </a:pPr>
            <a:r>
              <a:rPr lang="en-US" dirty="0"/>
              <a:t>Switch constraints restrict the rate of production from a technology to an operating window between the system’s minimum turn down and its maximum size. For example, in the diesel generator, to avoid wet stacking the generator has to operate above some minimum load, but at no greater than its rated capacity. </a:t>
            </a:r>
          </a:p>
          <a:p>
            <a:pPr marL="171450" indent="-171450">
              <a:buFont typeface="Arial" panose="020B0604020202020204" pitchFamily="34" charset="0"/>
              <a:buChar char="•"/>
            </a:pPr>
            <a:r>
              <a:rPr lang="en-US" dirty="0"/>
              <a:t>Storage constraints ensure that the stored energy does not exceed the battery energy capacity, the charge and discharge in each timestep does not exceed the power capacity, and they provide inventory balance for the state of charge</a:t>
            </a:r>
          </a:p>
          <a:p>
            <a:pPr marL="171450" indent="-171450">
              <a:buFont typeface="Arial" panose="020B0604020202020204" pitchFamily="34" charset="0"/>
              <a:buChar char="•"/>
            </a:pPr>
            <a:r>
              <a:rPr lang="en-US" dirty="0"/>
              <a:t>Production incentive constraints calculate total production incentives available for each technology, and set an upper bound on the size of system that qualifies for production incentives. </a:t>
            </a:r>
          </a:p>
          <a:p>
            <a:pPr marL="171450" indent="-171450">
              <a:buFont typeface="Arial" panose="020B0604020202020204" pitchFamily="34" charset="0"/>
              <a:buChar char="•"/>
            </a:pPr>
            <a:r>
              <a:rPr lang="en-US" dirty="0"/>
              <a:t>Power rating constraints impose lower and upper limits on the power rating of a technology, and ensure only selected technologies and subdivisions in a technology class are nonzero. </a:t>
            </a:r>
          </a:p>
          <a:p>
            <a:pPr marL="171450" indent="-171450">
              <a:buFont typeface="Arial" panose="020B0604020202020204" pitchFamily="34" charset="0"/>
              <a:buChar char="•"/>
            </a:pPr>
            <a:r>
              <a:rPr lang="en-US" dirty="0"/>
              <a:t>Load balancing and grid sales constraints account for all generation, from renewable energy, storage, and the grid, and ensure that it is equal to demand from site load, battery charging, and energy exports across all time steps. </a:t>
            </a:r>
          </a:p>
          <a:p>
            <a:pPr marL="171450" indent="-171450">
              <a:buFont typeface="Arial" panose="020B0604020202020204" pitchFamily="34" charset="0"/>
              <a:buChar char="•"/>
            </a:pPr>
            <a:r>
              <a:rPr lang="en-US" dirty="0"/>
              <a:t>Rate tariff constraints enforce net metering limits, the order of pricing tiers in utility rate tariffs, and demand ratchets. </a:t>
            </a:r>
          </a:p>
          <a:p>
            <a:pPr marL="171450" indent="-171450">
              <a:buFont typeface="Arial" panose="020B0604020202020204" pitchFamily="34" charset="0"/>
              <a:buChar char="•"/>
            </a:pPr>
            <a:r>
              <a:rPr lang="en-US" dirty="0"/>
              <a:t>Minimum utility charge constraints enforce a minimum payment to the utility provider</a:t>
            </a:r>
          </a:p>
          <a:p>
            <a:pPr marL="171450" indent="-171450">
              <a:buFont typeface="Arial" panose="020B0604020202020204" pitchFamily="34" charset="0"/>
              <a:buChar char="•"/>
            </a:pPr>
            <a:r>
              <a:rPr lang="en-US" dirty="0"/>
              <a:t>Non-negativity and integrality constraints ensure all variables assume non-negative values and establish integrality of appropriate variables.</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10</a:t>
            </a:fld>
            <a:endParaRPr lang="en-US"/>
          </a:p>
        </p:txBody>
      </p:sp>
    </p:spTree>
    <p:extLst>
      <p:ext uri="{BB962C8B-B14F-4D97-AF65-F5344CB8AC3E}">
        <p14:creationId xmlns:p14="http://schemas.microsoft.com/office/powerpoint/2010/main" val="250454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take a look at why these complexities matter, and what the benefit of including them in the model is. In the paper we focus on 4 case studies, demonstrating the impact of size optimization, technology integration, and rate tariff and incentive modeling. Today I’ll walk through the first two. </a:t>
            </a:r>
          </a:p>
        </p:txBody>
      </p:sp>
      <p:sp>
        <p:nvSpPr>
          <p:cNvPr id="4" name="Slide Number Placeholder 3"/>
          <p:cNvSpPr>
            <a:spLocks noGrp="1"/>
          </p:cNvSpPr>
          <p:nvPr>
            <p:ph type="sldNum" sz="quarter" idx="5"/>
          </p:nvPr>
        </p:nvSpPr>
        <p:spPr/>
        <p:txBody>
          <a:bodyPr/>
          <a:lstStyle/>
          <a:p>
            <a:fld id="{DBBF39CD-8260-4095-B476-CDDD0F37B922}" type="slidenum">
              <a:rPr lang="en-US" smtClean="0"/>
              <a:t>11</a:t>
            </a:fld>
            <a:endParaRPr lang="en-US"/>
          </a:p>
        </p:txBody>
      </p:sp>
    </p:spTree>
    <p:extLst>
      <p:ext uri="{BB962C8B-B14F-4D97-AF65-F5344CB8AC3E}">
        <p14:creationId xmlns:p14="http://schemas.microsoft.com/office/powerpoint/2010/main" val="358002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2,511,451</a:t>
            </a:r>
          </a:p>
          <a:p>
            <a:endParaRPr lang="en-US" dirty="0"/>
          </a:p>
          <a:p>
            <a:pPr marL="171450" indent="-171450">
              <a:buFont typeface="Arial" panose="020B0604020202020204" pitchFamily="34" charset="0"/>
              <a:buChar char="•"/>
            </a:pPr>
            <a:r>
              <a:rPr lang="en-US" dirty="0"/>
              <a:t>As mentioned earlier, some of the most widely used distributed energy decision tools evaluate technologies one at a time, as if there is no interaction between them. </a:t>
            </a:r>
          </a:p>
          <a:p>
            <a:pPr marL="171450" indent="-171450">
              <a:buFont typeface="Arial" panose="020B0604020202020204" pitchFamily="34" charset="0"/>
              <a:buChar char="•"/>
            </a:pPr>
            <a:r>
              <a:rPr lang="en-US" dirty="0"/>
              <a:t>The problem with this is that these technologies are often synergistic, and the benefit of the two together is greater than each individual one. </a:t>
            </a:r>
          </a:p>
          <a:p>
            <a:pPr marL="171450" indent="-171450">
              <a:buFont typeface="Arial" panose="020B0604020202020204" pitchFamily="34" charset="0"/>
              <a:buChar char="•"/>
            </a:pPr>
            <a:r>
              <a:rPr lang="en-US" dirty="0"/>
              <a:t>For this case study, we use a site in San Diego, where both PV and battery are economical.</a:t>
            </a:r>
          </a:p>
          <a:p>
            <a:pPr marL="171450" indent="-171450">
              <a:buFont typeface="Arial" panose="020B0604020202020204" pitchFamily="34" charset="0"/>
              <a:buChar char="•"/>
            </a:pPr>
            <a:r>
              <a:rPr lang="en-US" dirty="0"/>
              <a:t>If we were to size PV alone, the optimum size that minimizes lifecycle cost of energy to the site is 2,309 kW.</a:t>
            </a:r>
          </a:p>
          <a:p>
            <a:pPr marL="171450" indent="-171450">
              <a:buFont typeface="Arial" panose="020B0604020202020204" pitchFamily="34" charset="0"/>
              <a:buChar char="•"/>
            </a:pPr>
            <a:r>
              <a:rPr lang="en-US" dirty="0"/>
              <a:t>If we were to size battery alone, the optimum size is a 449 kW, 1485 kWh battery. </a:t>
            </a:r>
          </a:p>
          <a:p>
            <a:pPr marL="171450" indent="-171450">
              <a:buFont typeface="Arial" panose="020B0604020202020204" pitchFamily="34" charset="0"/>
              <a:buChar char="•"/>
            </a:pPr>
            <a:r>
              <a:rPr lang="en-US" dirty="0"/>
              <a:t>These systems, however, would be missing out on even greater savings available if the analysis had considered the interaction of the two technologies.  </a:t>
            </a:r>
          </a:p>
          <a:p>
            <a:pPr marL="171450" indent="-171450">
              <a:buFont typeface="Arial" panose="020B0604020202020204" pitchFamily="34" charset="0"/>
              <a:buChar char="•"/>
            </a:pPr>
            <a:r>
              <a:rPr lang="en-US" dirty="0"/>
              <a:t>In the top right graphic, we can see that PV offsets a lot of energy use, but on its own is not very effective in reducing peak demand. We can see this on the third day shown in this graph, where peak occurs just as PV generation is tailing off for the day, and PV only provides a reduction of about 100 kW. </a:t>
            </a:r>
          </a:p>
          <a:p>
            <a:pPr marL="171450" indent="-171450">
              <a:buFont typeface="Arial" panose="020B0604020202020204" pitchFamily="34" charset="0"/>
              <a:buChar char="•"/>
            </a:pPr>
            <a:r>
              <a:rPr lang="en-US" dirty="0"/>
              <a:t>In the second graphic in the middle, we see a battery alone is a little better at driving down demand, especially in the most expensive late afternoon/early evening hours, where demand is reduced from about 1500 kW to 1100 kW on that third day. But, the battery does not provide any energy savings. </a:t>
            </a:r>
          </a:p>
          <a:p>
            <a:pPr marL="171450" indent="-171450">
              <a:buFont typeface="Arial" panose="020B0604020202020204" pitchFamily="34" charset="0"/>
              <a:buChar char="•"/>
            </a:pPr>
            <a:r>
              <a:rPr lang="en-US" dirty="0"/>
              <a:t>In the third graphic on the bottom, we see that when PV and battery are integrated, they work together to both significantly offset energy purchases and reduce peak demand from 1500 kW to around 900 kW in the daytime, and as low as 700 kW during peak price evening hours. </a:t>
            </a:r>
          </a:p>
          <a:p>
            <a:pPr marL="171450" indent="-171450">
              <a:buFont typeface="Arial" panose="020B0604020202020204" pitchFamily="34" charset="0"/>
              <a:buChar char="•"/>
            </a:pPr>
            <a:r>
              <a:rPr lang="en-US" dirty="0"/>
              <a:t>A battery alone could have done this, but it would require a much larger battery, and the capital cost would have been prohibitively expensive.  A PV system alone could not do this because it does not generate during the peak price times. Therefore, it is the combination of the two that are most powerful, and offer twice as much savings as the PV alone.</a:t>
            </a:r>
          </a:p>
        </p:txBody>
      </p:sp>
      <p:sp>
        <p:nvSpPr>
          <p:cNvPr id="4" name="Slide Number Placeholder 3"/>
          <p:cNvSpPr>
            <a:spLocks noGrp="1"/>
          </p:cNvSpPr>
          <p:nvPr>
            <p:ph type="sldNum" sz="quarter" idx="5"/>
          </p:nvPr>
        </p:nvSpPr>
        <p:spPr/>
        <p:txBody>
          <a:bodyPr/>
          <a:lstStyle/>
          <a:p>
            <a:fld id="{DBBF39CD-8260-4095-B476-CDDD0F37B922}" type="slidenum">
              <a:rPr lang="en-US" smtClean="0"/>
              <a:t>12</a:t>
            </a:fld>
            <a:endParaRPr lang="en-US"/>
          </a:p>
        </p:txBody>
      </p:sp>
    </p:spTree>
    <p:extLst>
      <p:ext uri="{BB962C8B-B14F-4D97-AF65-F5344CB8AC3E}">
        <p14:creationId xmlns:p14="http://schemas.microsoft.com/office/powerpoint/2010/main" val="2902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next case study, we look at the impact of optimizing system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of the most widely used distributed energy decision tools are based on simulation rather than optimization. This means that the user has to input the system size, typically based on rules of thumb.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we compare optimized system sizes to common rules of thumb, where we size the PV system to meet 100% of annual energy consumption, and the battery to cover 1 day of average load, in case of cloudy weather or a grid outage.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see from the table at the bottom that sizing systems based on these rules of thumb results in much larger systems that have a negative net present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system sizes can be optimized, however, we see significant economic savings from smaller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in a simulation tool, the user could have run through many sizes and may have eventually landed on something equal to or near the optimal, but it would take a lot of time and computational resources, particularly for a problem like this where we’re modeling multiple technologies.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here we see that optimization provides a method to quickly identify economic distributed energy sizes. This is likely to become more important as hybrid DER systems composed of multiple technologies become more common.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13</a:t>
            </a:fld>
            <a:endParaRPr lang="en-US"/>
          </a:p>
        </p:txBody>
      </p:sp>
    </p:spTree>
    <p:extLst>
      <p:ext uri="{BB962C8B-B14F-4D97-AF65-F5344CB8AC3E}">
        <p14:creationId xmlns:p14="http://schemas.microsoft.com/office/powerpoint/2010/main" val="1799231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we’ll transition to the second method I’m exploring for </a:t>
            </a:r>
            <a:r>
              <a:rPr lang="en-US" sz="1200" dirty="0">
                <a:effectLst/>
                <a:latin typeface="Calibri" panose="020F0502020204030204" pitchFamily="34" charset="0"/>
                <a:ea typeface="Calibri" panose="020F0502020204030204" pitchFamily="34" charset="0"/>
                <a:cs typeface="Times New Roman" panose="02020603050405020304" pitchFamily="18" charset="0"/>
              </a:rPr>
              <a:t>adapting energy models to better inform decisions. </a:t>
            </a:r>
          </a:p>
          <a:p>
            <a:pPr marL="171450" indent="-1714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works looks at techniques for providing multiple solutions for decision makers to choose from. </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15</a:t>
            </a:fld>
            <a:endParaRPr lang="en-US"/>
          </a:p>
        </p:txBody>
      </p:sp>
    </p:spTree>
    <p:extLst>
      <p:ext uri="{BB962C8B-B14F-4D97-AF65-F5344CB8AC3E}">
        <p14:creationId xmlns:p14="http://schemas.microsoft.com/office/powerpoint/2010/main" val="4054432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idea behind this is that </a:t>
            </a:r>
            <a:r>
              <a:rPr lang="en-US" sz="1200" kern="1200" dirty="0">
                <a:solidFill>
                  <a:schemeClr val="tx1"/>
                </a:solidFill>
                <a:effectLst/>
                <a:latin typeface="+mn-lt"/>
                <a:ea typeface="+mn-ea"/>
                <a:cs typeface="+mn-cs"/>
              </a:rPr>
              <a:t>models focus on quantitative aspects of decision-making that lend themselves to modeling, but often do not account for more qualitative drivers of deployment, which can lead to a lot of uncertainty in modeling results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my literature review, I found that assessing uncertainty is one of the major challenges and shortcomings identified in optimization models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literature generally divides uncertainties into two categories: parametric and structural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Parametric uncertainties come from lack of knowledge about model input values like load or future energy prices.  For example, most models assume a utility cost escalation rate that defines how utility costs will escalate over the lifetime of the project—often 25 years.  But its difficult to predict how these costs are actually going to change. This is a major source of parametric uncertainty.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Structural uncertainty, on the other hand, comes from inability to model certain factors. This can include the role that non-economic factors, politics, social norms, and culture play in decisions.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Parametric uncertainty is often addressed through techniques like sensitivity analysis, Monte Carlo simulation, stochastic programming, and robust optimization techniques. These techniques are well covered in the literature, where I found over one hundred papers that describe the use of these techniques in energy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Structural uncertainty is less explored in the literature, and I only found a few papers that described some early research on addressing structural uncertainty in energy models through modeling to generate alternatives. For my research, I plan to concentrate on this less explored topic of structural uncertainty.</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16</a:t>
            </a:fld>
            <a:endParaRPr lang="en-US"/>
          </a:p>
        </p:txBody>
      </p:sp>
    </p:spTree>
    <p:extLst>
      <p:ext uri="{BB962C8B-B14F-4D97-AF65-F5344CB8AC3E}">
        <p14:creationId xmlns:p14="http://schemas.microsoft.com/office/powerpoint/2010/main" val="377346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this research, we again use REopt, which as you saw earlier is formulated as a deterministic mixed integer linear program, with an objective function, variables, and constraints that provide a single optimal solution.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is a common formulation for large, dynamic problems that contain discrete decisions. We choose this format because of the rich solutions we can generate.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However, we then adapt it to generate multiple solutions by searching the solution space for additional, near-optimal solutions. This technique is called modeling to generate alternatives.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thought behind this is that providing multiple good quality solutions allows the decision maker to select the best solution for the real-life problem, considering criteria that could not be expressed in the model.</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17</a:t>
            </a:fld>
            <a:endParaRPr lang="en-US"/>
          </a:p>
        </p:txBody>
      </p:sp>
    </p:spTree>
    <p:extLst>
      <p:ext uri="{BB962C8B-B14F-4D97-AF65-F5344CB8AC3E}">
        <p14:creationId xmlns:p14="http://schemas.microsoft.com/office/powerpoint/2010/main" val="1138677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 we approach this problem using three different methods, the first of which is shown here.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Mathematical optimization models like this one are solved through branch and bound trees.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trees start by enumerating solutions, but rather than exploring every solution which could be quite time consuming, we eliminate sub-optimal branches along the way to increase efficiency.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Sub-optimal solutions are typically pruned, or discarded, and that part of the tree is not explored any further. This speeds up the search.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However, in this case, we store some of these alternate solutions. Even though they may be worse than the optimal, if they are close, we may still want to consider them.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the solver’s solution pool feature, we can define parameters around the desired number of solutions, the maximum gap between alternate solutions and the optimal, and the diversity of solutions.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One key limitation of this method is that the solutions are distinguished by the values of discrete variables only. This is because there is an infinite number of possible values for continuous variables and they cannot all be enumerated. So, for models like ours where key decision variables are continuous, this can be limiting.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18</a:t>
            </a:fld>
            <a:endParaRPr lang="en-US"/>
          </a:p>
        </p:txBody>
      </p:sp>
    </p:spTree>
    <p:extLst>
      <p:ext uri="{BB962C8B-B14F-4D97-AF65-F5344CB8AC3E}">
        <p14:creationId xmlns:p14="http://schemas.microsoft.com/office/powerpoint/2010/main" val="1784890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the second method, we use integer cut constraints to generate alternate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this method, we iteratively solve the optimization model, as shown in the diagram on the left, and each time we add a constraint that precludes the previous solution. This forces the model to find a new, alternate solution.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slide shows the two constraints we add to do this. The first constraint determines whether a technology ever operates in the solution, and sets y to 1 if it does. This variable is essentially accounting for whether a technology is part of the solution or not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second constraint sums over all those y’s, and says that the alternate solution has to be different from the optimal by at least n technologies. In our case, we set n to 1. So if our optimal solution includes PV, wind, and storage, the alternate can include 2 of those technologies but not all 3.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method provides diversity in which technologies are included in the solution.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19</a:t>
            </a:fld>
            <a:endParaRPr lang="en-US"/>
          </a:p>
        </p:txBody>
      </p:sp>
    </p:spTree>
    <p:extLst>
      <p:ext uri="{BB962C8B-B14F-4D97-AF65-F5344CB8AC3E}">
        <p14:creationId xmlns:p14="http://schemas.microsoft.com/office/powerpoint/2010/main" val="112327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Finally, in the third method we use continuous constraints.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is like the previous method, but rather than restricting which technologies are in the alternate solution, we restrict their size. So, the alternate solution can have the same technologies, but the size needs to be at least some percent different than the previous solution. In our example, we use 50%, so if the first solution sizes PV at 100 kW, the next solution must size PV less than 50 kW or greater than 150 kW.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method provides diversity in the size of technologies.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20</a:t>
            </a:fld>
            <a:endParaRPr lang="en-US"/>
          </a:p>
        </p:txBody>
      </p:sp>
    </p:spTree>
    <p:extLst>
      <p:ext uri="{BB962C8B-B14F-4D97-AF65-F5344CB8AC3E}">
        <p14:creationId xmlns:p14="http://schemas.microsoft.com/office/powerpoint/2010/main" val="341961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plan to go over the current status of my research in these four areas, and then talk about proposed journal article submissions and timeline. </a:t>
            </a:r>
          </a:p>
        </p:txBody>
      </p:sp>
      <p:sp>
        <p:nvSpPr>
          <p:cNvPr id="4" name="Slide Number Placeholder 3"/>
          <p:cNvSpPr>
            <a:spLocks noGrp="1"/>
          </p:cNvSpPr>
          <p:nvPr>
            <p:ph type="sldNum" sz="quarter" idx="5"/>
          </p:nvPr>
        </p:nvSpPr>
        <p:spPr/>
        <p:txBody>
          <a:bodyPr/>
          <a:lstStyle/>
          <a:p>
            <a:fld id="{DBBF39CD-8260-4095-B476-CDDD0F37B922}" type="slidenum">
              <a:rPr lang="en-US" smtClean="0"/>
              <a:t>2</a:t>
            </a:fld>
            <a:endParaRPr lang="en-US"/>
          </a:p>
        </p:txBody>
      </p:sp>
    </p:spTree>
    <p:extLst>
      <p:ext uri="{BB962C8B-B14F-4D97-AF65-F5344CB8AC3E}">
        <p14:creationId xmlns:p14="http://schemas.microsoft.com/office/powerpoint/2010/main" val="424176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data and assumptions used for this case study are shown here.  The hourly building load was simulated based on the DOE commercial reference mid-rise apartment building for climate zone 4A (mixed-humid).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minimize the lifecycle cost of energy to the building by calculating total energy costs over the 25-year analysis period, including utility bills and capital and operating costs of any investments in on-site distributed energy. We assume the current utility rate escalates at 2.6%, and future utility and O&amp;M costs are discounted back at 8.1%.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assume PV, battery and wind costs based on the NREL annual technology baseline, relevant market reports, and the DSIRE incentives database.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Solar and wind resource for this location is pulled from the National Solar Radiation Database and the WIND Toolkit.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require that the technologies selected can sustain the load during a 6-hour outage to provide resilience to the site.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21</a:t>
            </a:fld>
            <a:endParaRPr lang="en-US"/>
          </a:p>
        </p:txBody>
      </p:sp>
    </p:spTree>
    <p:extLst>
      <p:ext uri="{BB962C8B-B14F-4D97-AF65-F5344CB8AC3E}">
        <p14:creationId xmlns:p14="http://schemas.microsoft.com/office/powerpoint/2010/main" val="78088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Now let’s look at the results using each of the 3 approaches. We’ll start with the branch-and-bound tree. By exploring sub-optimal solutions from the branch-and-bound tree, we obtain 3 alternate solutions.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optimal solution is shown in the first row for comparison. It includes PV, wind, and battery, and has a lifecycle cost of $505K. This is the lifecycle cost  we compare all other solutions to. The changes in the alternate solutions are shown with arrows, where the blue arrows show increasing costs and system sizes, and the yellow arrows show decreasing sizes.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first alternate solution 1.1 removes the battery while reducing PV size and increasing wind size. The lifecycle cost  increases by 9% above the optimal case.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second solution 1.2 contains the same technology mix as the optimal, but with different sizes, and results in a lifecycle cost  increase of 6% above the optimal case.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last solution 1.3 has a much larger PV and battery, but the lifecycle cost  is 160% higher than the optimal, so it is unlikely to be considered.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From these solutions we see that most of the diversity is around technology size, but not which technologies are included (with the exception of 1.1).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22</a:t>
            </a:fld>
            <a:endParaRPr lang="en-US"/>
          </a:p>
        </p:txBody>
      </p:sp>
    </p:spTree>
    <p:extLst>
      <p:ext uri="{BB962C8B-B14F-4D97-AF65-F5344CB8AC3E}">
        <p14:creationId xmlns:p14="http://schemas.microsoft.com/office/powerpoint/2010/main" val="3546702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Next, using integer cut constraints that require each solution is different in at least one technology from previous solutions, we obtain 3 more alternate solutions.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First wind is excluded in 2.1, and the lifecycle cost  increases by 4%</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Then in 2.2, PV is excluded, and lifecycle cost  increases by 6%</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both PV and wind are excluded, and lifecycle cost  increases by 17%.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Solutions from this approach are more diverse with respect to technologies included</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23</a:t>
            </a:fld>
            <a:endParaRPr lang="en-US"/>
          </a:p>
        </p:txBody>
      </p:sp>
    </p:spTree>
    <p:extLst>
      <p:ext uri="{BB962C8B-B14F-4D97-AF65-F5344CB8AC3E}">
        <p14:creationId xmlns:p14="http://schemas.microsoft.com/office/powerpoint/2010/main" val="210657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final method we use is continuous constraints, where we require that the size of technologies be at least 50% different from the size in the previous solution.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results are similar to the solutions from the branch-and-bound tree, in that they are diverse in system sizes, but not in which technologies are included.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However, this method provides solutions that are closer to the optimal solution’s lifecycle cost than the previous two approaches.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Therefore, these may be especially useful to the decision maker because they provide alternatives that have little impact on economics.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24</a:t>
            </a:fld>
            <a:endParaRPr lang="en-US"/>
          </a:p>
        </p:txBody>
      </p:sp>
    </p:spTree>
    <p:extLst>
      <p:ext uri="{BB962C8B-B14F-4D97-AF65-F5344CB8AC3E}">
        <p14:creationId xmlns:p14="http://schemas.microsoft.com/office/powerpoint/2010/main" val="28864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summary, we found seven alternate solutions within 10% of the optimal objective function value.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three methods provide useful alternate solutions, but none on their own provide a complete set, so using them in tandem works best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provide the decision-maker with a useful set of near-optimal choices to consider, alongside the more qualitative factors that were not represented in the model.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example, in this set of solutions, there is at least one that does not include PV, one without wind, and one without battery, so if any one of those technologies is challenging to implement, there is an alternate available.</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25</a:t>
            </a:fld>
            <a:endParaRPr lang="en-US"/>
          </a:p>
        </p:txBody>
      </p:sp>
    </p:spTree>
    <p:extLst>
      <p:ext uri="{BB962C8B-B14F-4D97-AF65-F5344CB8AC3E}">
        <p14:creationId xmlns:p14="http://schemas.microsoft.com/office/powerpoint/2010/main" val="213882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26</a:t>
            </a:fld>
            <a:endParaRPr lang="en-US"/>
          </a:p>
        </p:txBody>
      </p:sp>
    </p:spTree>
    <p:extLst>
      <p:ext uri="{BB962C8B-B14F-4D97-AF65-F5344CB8AC3E}">
        <p14:creationId xmlns:p14="http://schemas.microsoft.com/office/powerpoint/2010/main" val="394074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we’ll transition to the third approach, where we look at integrating qualitative values into quantitative models. </a:t>
            </a:r>
          </a:p>
          <a:p>
            <a:pPr marL="171450" indent="-171450">
              <a:buFont typeface="Arial" panose="020B0604020202020204" pitchFamily="34" charset="0"/>
              <a:buChar char="•"/>
            </a:pPr>
            <a:r>
              <a:rPr lang="en-US" dirty="0"/>
              <a:t>While the previous approach accepted that there are qualitative factors that are not going to be represented in models, and addressed this by providing multiple solutions the decision maker can consider alongside more qualitative factors, this work takes a different approach.</a:t>
            </a:r>
          </a:p>
          <a:p>
            <a:pPr marL="171450" indent="-171450">
              <a:buFont typeface="Arial" panose="020B0604020202020204" pitchFamily="34" charset="0"/>
              <a:buChar char="•"/>
            </a:pPr>
            <a:r>
              <a:rPr lang="en-US" dirty="0"/>
              <a:t>Rather than accepting a qualitative factor cannot be modelled, here we attempt to quantify it and integrate it into the decision model.</a:t>
            </a:r>
          </a:p>
          <a:p>
            <a:pPr marL="171450" indent="-171450">
              <a:buFont typeface="Arial" panose="020B0604020202020204" pitchFamily="34" charset="0"/>
              <a:buChar char="•"/>
            </a:pPr>
            <a:r>
              <a:rPr lang="en-US" dirty="0"/>
              <a:t>While there are many such factors we could look at, this work focuses on resilience.</a:t>
            </a:r>
          </a:p>
        </p:txBody>
      </p:sp>
      <p:sp>
        <p:nvSpPr>
          <p:cNvPr id="4" name="Slide Number Placeholder 3"/>
          <p:cNvSpPr>
            <a:spLocks noGrp="1"/>
          </p:cNvSpPr>
          <p:nvPr>
            <p:ph type="sldNum" sz="quarter" idx="5"/>
          </p:nvPr>
        </p:nvSpPr>
        <p:spPr/>
        <p:txBody>
          <a:bodyPr/>
          <a:lstStyle/>
          <a:p>
            <a:fld id="{DBBF39CD-8260-4095-B476-CDDD0F37B922}" type="slidenum">
              <a:rPr lang="en-US" smtClean="0"/>
              <a:t>27</a:t>
            </a:fld>
            <a:endParaRPr lang="en-US"/>
          </a:p>
        </p:txBody>
      </p:sp>
    </p:spTree>
    <p:extLst>
      <p:ext uri="{BB962C8B-B14F-4D97-AF65-F5344CB8AC3E}">
        <p14:creationId xmlns:p14="http://schemas.microsoft.com/office/powerpoint/2010/main" val="1800475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Resilience benefits are difficult to quantify and value, because people often don’t know the impact an outage will have until they experience one, and the value changes depending on the length and circumstances of the outage.  </a:t>
            </a:r>
          </a:p>
          <a:p>
            <a:pPr marL="171450" indent="-171450">
              <a:buFont typeface="Arial" panose="020B0604020202020204" pitchFamily="34" charset="0"/>
              <a:buChar char="•"/>
            </a:pPr>
            <a:r>
              <a:rPr lang="en-US" dirty="0"/>
              <a:t>Because it is difficult to quantify, resilience value is not typically included in energy decision modeling.</a:t>
            </a:r>
          </a:p>
          <a:p>
            <a:pPr marL="171450" indent="-171450">
              <a:buFont typeface="Arial" panose="020B0604020202020204" pitchFamily="34" charset="0"/>
              <a:buChar char="•"/>
            </a:pPr>
            <a:r>
              <a:rPr lang="en-US" dirty="0"/>
              <a:t>This work develops a method for valuing resilience and integrates it in two energy decision models at microgrid and utility scales.</a:t>
            </a:r>
          </a:p>
          <a:p>
            <a:pPr marL="171450" indent="-171450">
              <a:buFont typeface="Arial" panose="020B0604020202020204" pitchFamily="34" charset="0"/>
              <a:buChar char="•"/>
            </a:pPr>
            <a:r>
              <a:rPr lang="en-US" dirty="0"/>
              <a:t>We test whether including a value of resilience changes investment and/or operational decisions.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28</a:t>
            </a:fld>
            <a:endParaRPr lang="en-US"/>
          </a:p>
        </p:txBody>
      </p:sp>
    </p:spTree>
    <p:extLst>
      <p:ext uri="{BB962C8B-B14F-4D97-AF65-F5344CB8AC3E}">
        <p14:creationId xmlns:p14="http://schemas.microsoft.com/office/powerpoint/2010/main" val="3250387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This is the framework we use to value resilience. </a:t>
            </a:r>
          </a:p>
          <a:p>
            <a:pPr lvl="0"/>
            <a:r>
              <a:rPr lang="en-US" sz="1200" dirty="0"/>
              <a:t>Resilience is typically measured as a static cost in terms of $/kW or $/kWh.</a:t>
            </a:r>
          </a:p>
          <a:p>
            <a:pPr lvl="0"/>
            <a:r>
              <a:rPr lang="en-US" sz="1200" dirty="0"/>
              <a:t>However, this does not consider how resilience value changes over time. </a:t>
            </a:r>
          </a:p>
          <a:p>
            <a:pPr lvl="0"/>
            <a:r>
              <a:rPr lang="en-US" sz="1200" dirty="0"/>
              <a:t>We developed a framework to estimate the customer cost of a power outage, accounting for outage duration. If this outage can be avoided, this cost then becomes the value of resilience. </a:t>
            </a:r>
          </a:p>
          <a:p>
            <a:pPr lvl="0"/>
            <a:r>
              <a:rPr lang="en-US" sz="1200" dirty="0"/>
              <a:t>We then integrate this duration-dependent value into two energy decision models.</a:t>
            </a:r>
            <a:endParaRPr lang="en-US" dirty="0"/>
          </a:p>
        </p:txBody>
      </p:sp>
      <p:sp>
        <p:nvSpPr>
          <p:cNvPr id="4" name="Slide Number Placeholder 3"/>
          <p:cNvSpPr>
            <a:spLocks noGrp="1"/>
          </p:cNvSpPr>
          <p:nvPr>
            <p:ph type="sldNum" sz="quarter" idx="10"/>
          </p:nvPr>
        </p:nvSpPr>
        <p:spPr/>
        <p:txBody>
          <a:bodyPr/>
          <a:lstStyle/>
          <a:p>
            <a:fld id="{47A46811-17DA-9941-B072-0FDD734050A4}" type="slidenum">
              <a:rPr lang="en-US" smtClean="0"/>
              <a:t>29</a:t>
            </a:fld>
            <a:endParaRPr lang="en-US"/>
          </a:p>
        </p:txBody>
      </p:sp>
    </p:spTree>
    <p:extLst>
      <p:ext uri="{BB962C8B-B14F-4D97-AF65-F5344CB8AC3E}">
        <p14:creationId xmlns:p14="http://schemas.microsoft.com/office/powerpoint/2010/main" val="1161100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The first model is a production cost model that determines the optimum dispatch of bulk power in a utility region. It optimizes day-ahead and real-time scheduling to minimize cost. </a:t>
            </a:r>
          </a:p>
          <a:p>
            <a:pPr marL="171450" indent="-171450">
              <a:buFont typeface="Arial" panose="020B0604020202020204" pitchFamily="34" charset="0"/>
              <a:buChar char="•"/>
            </a:pPr>
            <a:r>
              <a:rPr lang="en-US" b="0" dirty="0"/>
              <a:t>We want to understand, if a grid operator has knowledge of the value of lost load for different customers in a region, can the operator strategically allocate limited resources to minimize the total cost of the outage to its customers. </a:t>
            </a:r>
          </a:p>
          <a:p>
            <a:pPr marL="171450" indent="-171450">
              <a:buFont typeface="Arial" panose="020B0604020202020204" pitchFamily="34" charset="0"/>
              <a:buChar char="•"/>
            </a:pPr>
            <a:r>
              <a:rPr lang="en-US" b="0" dirty="0"/>
              <a:t>We added an avoided power interruption cost at each node in the system, where nodes are shown by the dots on the right. The avoided cost, or value of resilience, is different at each node, and changes over time. </a:t>
            </a:r>
          </a:p>
          <a:p>
            <a:pPr marL="171450" indent="-171450">
              <a:buFont typeface="Arial" panose="020B0604020202020204" pitchFamily="34" charset="0"/>
              <a:buChar char="•"/>
            </a:pPr>
            <a:r>
              <a:rPr lang="en-US" b="0" dirty="0"/>
              <a:t>We modeled a long-duration power disruption where 15% of available generation is lost for 12 hours. </a:t>
            </a:r>
          </a:p>
          <a:p>
            <a:pPr marL="171450" indent="-171450">
              <a:buFont typeface="Arial" panose="020B0604020202020204" pitchFamily="34" charset="0"/>
              <a:buChar char="•"/>
            </a:pPr>
            <a:r>
              <a:rPr lang="en-US" b="0" dirty="0"/>
              <a:t>We find that when the model knows about the value of lost load at each node, it modifies the system dispatch to reduce outage duration, and therefore outage cost, at each node. It effectively spreads the outage around more so that no single node incurs too long an outage, and overall outage costs are reduced. </a:t>
            </a:r>
          </a:p>
          <a:p>
            <a:pPr marL="171450" indent="-171450">
              <a:buFont typeface="Arial" panose="020B0604020202020204" pitchFamily="34" charset="0"/>
              <a:buChar char="•"/>
            </a:pPr>
            <a:endParaRPr lang="en-US" b="1" dirty="0"/>
          </a:p>
          <a:p>
            <a:pPr marL="0" indent="0">
              <a:buNone/>
            </a:pPr>
            <a:endParaRPr lang="en-US" b="1" dirty="0"/>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30</a:t>
            </a:fld>
            <a:endParaRPr lang="en-US"/>
          </a:p>
        </p:txBody>
      </p:sp>
    </p:spTree>
    <p:extLst>
      <p:ext uri="{BB962C8B-B14F-4D97-AF65-F5344CB8AC3E}">
        <p14:creationId xmlns:p14="http://schemas.microsoft.com/office/powerpoint/2010/main" val="12508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motivation for this research stems from my experience over many years of using optimization models to guide client energy decisions towards economic, sustainable, and resilient energy choices. I have worked with a wide range of partners from federal agencies to commercial companies, universities, cities, and tribes.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common theme across all of these diverse groups is that they don’t do what is economically optimal. Despite the fact that my model shows the most economic path to achieve their goals, they often don’t follow that path.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 ask them why, there are good reasons. Maybe they can’t secure the upfront capital required. Maybe their building is leased, and the contracting process to install PV on the roof is too complex. Maybe they can’t get their battery insured because insurers are nervous about it catching on fire.  There are many practical reasons—but these factors are often not captured in models.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trend is not unique to my experience. Universally, across energy models at many scales and in many countries, studies that find a gap between modeling results and deployment.  A recent retrospective review of 25 years of energy futures modeling in the United Kingdom found real world developments were entirely outside the range of scenarios the models predicted.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Why does this matter? Well, at a local scale, a model that doesn’t capture key decision drivers might cause someone to spend significant time and resources on a project that will ultimately fail. At a larger scale, unrealistic models could lead to poor legislative or policy decisions that result in falling short of climate targets.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Therefore, this research focuses on understanding key drivers and uncertainties of energy deployment, and how these can be integrated into models to better guide decision makers toward realistic, implementable clean energy solutions, and ultimately, toward clean energy deployment at scale.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graphic on the right shows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different methods I explore for adapting energy models to better inform decisions. First, we introduce the REopt model, and to increase transparency we present the mathematical formulation and case studies that highlight its unique capabilities.  Second, we explore techniques for providing multiple solutions for decision makers to choose from. Third, we look at integrating value streams that are not typically quantified (like resilience). And finally, we consider options to modify the way the tool is used and results are communicated to increase clean energy implementation.  </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3</a:t>
            </a:fld>
            <a:endParaRPr lang="en-US" dirty="0"/>
          </a:p>
        </p:txBody>
      </p:sp>
    </p:spTree>
    <p:extLst>
      <p:ext uri="{BB962C8B-B14F-4D97-AF65-F5344CB8AC3E}">
        <p14:creationId xmlns:p14="http://schemas.microsoft.com/office/powerpoint/2010/main" val="3887004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In the second case study we use REopt. </a:t>
            </a:r>
          </a:p>
          <a:p>
            <a:pPr marL="171450" indent="-171450">
              <a:buFont typeface="Arial" panose="020B0604020202020204" pitchFamily="34" charset="0"/>
              <a:buChar char="•"/>
            </a:pPr>
            <a:r>
              <a:rPr lang="en-US" sz="1200" b="0" dirty="0"/>
              <a:t>We want to understand, if a site owner will incur losses during an outage, should they make different investment and operational decisions to minimize their lifecycle cost of energy? </a:t>
            </a:r>
          </a:p>
          <a:p>
            <a:pPr marL="171450" indent="-171450">
              <a:buFont typeface="Arial" panose="020B0604020202020204" pitchFamily="34" charset="0"/>
              <a:buChar char="•"/>
            </a:pPr>
            <a:r>
              <a:rPr lang="en-US" sz="1200" b="0" dirty="0"/>
              <a:t>We add a time-varying value of lost load to REopt and optimize system size and dispatch to minimize lifecycle energy costs for the site, including outage costs. </a:t>
            </a:r>
          </a:p>
          <a:p>
            <a:pPr marL="171450" indent="-171450">
              <a:buFont typeface="Arial" panose="020B0604020202020204" pitchFamily="34" charset="0"/>
              <a:buChar char="•"/>
            </a:pPr>
            <a:r>
              <a:rPr lang="en-US" sz="1200" b="0" dirty="0"/>
              <a:t>We find that when we include a value of lost load, the model recommends larger PV and storage systems to provide longer duration backup power.  This allows the site to reduce outage costs and overall lifecycle energy costs. </a:t>
            </a:r>
          </a:p>
          <a:p>
            <a:pPr marL="0" indent="0">
              <a:buNone/>
            </a:pPr>
            <a:endParaRPr lang="en-US" sz="1200" b="1" dirty="0"/>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31</a:t>
            </a:fld>
            <a:endParaRPr lang="en-US"/>
          </a:p>
        </p:txBody>
      </p:sp>
    </p:spTree>
    <p:extLst>
      <p:ext uri="{BB962C8B-B14F-4D97-AF65-F5344CB8AC3E}">
        <p14:creationId xmlns:p14="http://schemas.microsoft.com/office/powerpoint/2010/main" val="1864686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was completed and published in the IEEE systems journal. </a:t>
            </a:r>
          </a:p>
        </p:txBody>
      </p:sp>
      <p:sp>
        <p:nvSpPr>
          <p:cNvPr id="4" name="Slide Number Placeholder 3"/>
          <p:cNvSpPr>
            <a:spLocks noGrp="1"/>
          </p:cNvSpPr>
          <p:nvPr>
            <p:ph type="sldNum" sz="quarter" idx="5"/>
          </p:nvPr>
        </p:nvSpPr>
        <p:spPr/>
        <p:txBody>
          <a:bodyPr/>
          <a:lstStyle/>
          <a:p>
            <a:fld id="{DBBF39CD-8260-4095-B476-CDDD0F37B922}" type="slidenum">
              <a:rPr lang="en-US" smtClean="0"/>
              <a:t>32</a:t>
            </a:fld>
            <a:endParaRPr lang="en-US"/>
          </a:p>
        </p:txBody>
      </p:sp>
    </p:spTree>
    <p:extLst>
      <p:ext uri="{BB962C8B-B14F-4D97-AF65-F5344CB8AC3E}">
        <p14:creationId xmlns:p14="http://schemas.microsoft.com/office/powerpoint/2010/main" val="1911938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transition to the last approach. While the previous research focused on adapting the capabilities of the optimization model itself, this research looks beyond that to understand opportunities for adapting how we use the model and how results are communicated to increase deployment.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33</a:t>
            </a:fld>
            <a:endParaRPr lang="en-US"/>
          </a:p>
        </p:txBody>
      </p:sp>
    </p:spTree>
    <p:extLst>
      <p:ext uri="{BB962C8B-B14F-4D97-AF65-F5344CB8AC3E}">
        <p14:creationId xmlns:p14="http://schemas.microsoft.com/office/powerpoint/2010/main" val="2239683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our literature review, we find that there has been a fair amount of research on the gap between models and deployment in the residential space, focused on both energy efficiency and solar. There has also been some early work on national scale models.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Researchers at both residential and national scales find there is a need to represent more behavioral factors in models, such as the ones shown on the right.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Our research focuses on the space between the residential and national scale, the commercial sector, because this hasn’t been studied as much in the literature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Through interviews with partners that have received REopt analysis in the past, we try to identify how tools like REopt can be adapted to better inform decisions.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want to see if these behavioral parameters that are important in residential and national scale energy decision models are also important in this sector for increasing the accuracy of energy models in identifying successful projects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34</a:t>
            </a:fld>
            <a:endParaRPr lang="en-US"/>
          </a:p>
        </p:txBody>
      </p:sp>
    </p:spTree>
    <p:extLst>
      <p:ext uri="{BB962C8B-B14F-4D97-AF65-F5344CB8AC3E}">
        <p14:creationId xmlns:p14="http://schemas.microsoft.com/office/powerpoint/2010/main" val="1795389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this study, we are looking at three main research questions. </a:t>
            </a:r>
          </a:p>
          <a:p>
            <a:pPr marL="171450" indent="-171450">
              <a:buFont typeface="Arial" panose="020B0604020202020204" pitchFamily="34" charset="0"/>
              <a:buChar char="•"/>
            </a:pPr>
            <a:r>
              <a:rPr lang="en-US" dirty="0"/>
              <a:t>First, we want to understand what are the divers of and barriers to RE deployment at the commercial scale.</a:t>
            </a:r>
          </a:p>
          <a:p>
            <a:pPr marL="171450" indent="-171450">
              <a:buFont typeface="Arial" panose="020B0604020202020204" pitchFamily="34" charset="0"/>
              <a:buChar char="•"/>
            </a:pPr>
            <a:r>
              <a:rPr lang="en-US" dirty="0"/>
              <a:t>Second, we want to know how decision tools impact these deployment decisions. </a:t>
            </a:r>
          </a:p>
          <a:p>
            <a:pPr marL="171450" indent="-171450">
              <a:buFont typeface="Arial" panose="020B0604020202020204" pitchFamily="34" charset="0"/>
              <a:buChar char="•"/>
            </a:pPr>
            <a:r>
              <a:rPr lang="en-US" dirty="0"/>
              <a:t>And third, we explore how tools or resources can be adapted to increase deployment.</a:t>
            </a:r>
          </a:p>
          <a:p>
            <a:pPr marL="171450" indent="-171450">
              <a:buFont typeface="Arial" panose="020B0604020202020204" pitchFamily="34" charset="0"/>
              <a:buChar char="•"/>
            </a:pPr>
            <a:r>
              <a:rPr lang="en-US" dirty="0"/>
              <a:t>We use qualitative data analysis following a grounded theory approach, as shown in the graphic here. First, we conduct interviews of 23 partners, transcribe the interview recordings, and then code them to identify themes. Based on these themes, we develop theories and then revisit the interviews to see if they apply broadly. </a:t>
            </a:r>
          </a:p>
        </p:txBody>
      </p:sp>
      <p:sp>
        <p:nvSpPr>
          <p:cNvPr id="4" name="Slide Number Placeholder 3"/>
          <p:cNvSpPr>
            <a:spLocks noGrp="1"/>
          </p:cNvSpPr>
          <p:nvPr>
            <p:ph type="sldNum" sz="quarter" idx="5"/>
          </p:nvPr>
        </p:nvSpPr>
        <p:spPr/>
        <p:txBody>
          <a:bodyPr/>
          <a:lstStyle/>
          <a:p>
            <a:fld id="{AF285793-58F2-5D45-93FF-B0076DA99FD1}" type="slidenum">
              <a:rPr lang="en-US" smtClean="0"/>
              <a:t>35</a:t>
            </a:fld>
            <a:endParaRPr lang="en-US"/>
          </a:p>
        </p:txBody>
      </p:sp>
    </p:spTree>
    <p:extLst>
      <p:ext uri="{BB962C8B-B14F-4D97-AF65-F5344CB8AC3E}">
        <p14:creationId xmlns:p14="http://schemas.microsoft.com/office/powerpoint/2010/main" val="1750404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the interview questions we went through with each partner on calls that typically lasted about an hour.</a:t>
            </a:r>
          </a:p>
          <a:p>
            <a:pPr marL="171450" indent="-171450">
              <a:buFont typeface="Arial" panose="020B0604020202020204" pitchFamily="34" charset="0"/>
              <a:buChar char="•"/>
            </a:pPr>
            <a:r>
              <a:rPr lang="en-US" dirty="0"/>
              <a:t>We asked them about the drivers of their project implementation decisions, the information they needed to make their decision, and the role of tools in their decision.</a:t>
            </a:r>
          </a:p>
        </p:txBody>
      </p:sp>
      <p:sp>
        <p:nvSpPr>
          <p:cNvPr id="4" name="Slide Number Placeholder 3"/>
          <p:cNvSpPr>
            <a:spLocks noGrp="1"/>
          </p:cNvSpPr>
          <p:nvPr>
            <p:ph type="sldNum" sz="quarter" idx="5"/>
          </p:nvPr>
        </p:nvSpPr>
        <p:spPr/>
        <p:txBody>
          <a:bodyPr/>
          <a:lstStyle/>
          <a:p>
            <a:fld id="{DBBF39CD-8260-4095-B476-CDDD0F37B922}" type="slidenum">
              <a:rPr lang="en-US" smtClean="0"/>
              <a:t>36</a:t>
            </a:fld>
            <a:endParaRPr lang="en-US"/>
          </a:p>
        </p:txBody>
      </p:sp>
    </p:spTree>
    <p:extLst>
      <p:ext uri="{BB962C8B-B14F-4D97-AF65-F5344CB8AC3E}">
        <p14:creationId xmlns:p14="http://schemas.microsoft.com/office/powerpoint/2010/main" val="6336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partners we interviewed. The majority are federal, since historically we have worked with many federal agencies, but we also included cities, universities, and corporations to get a more diverse set of organizations in the commercial-scale space.</a:t>
            </a:r>
          </a:p>
        </p:txBody>
      </p:sp>
      <p:sp>
        <p:nvSpPr>
          <p:cNvPr id="4" name="Slide Number Placeholder 3"/>
          <p:cNvSpPr>
            <a:spLocks noGrp="1"/>
          </p:cNvSpPr>
          <p:nvPr>
            <p:ph type="sldNum" sz="quarter" idx="5"/>
          </p:nvPr>
        </p:nvSpPr>
        <p:spPr/>
        <p:txBody>
          <a:bodyPr/>
          <a:lstStyle/>
          <a:p>
            <a:fld id="{DBBF39CD-8260-4095-B476-CDDD0F37B922}" type="slidenum">
              <a:rPr lang="en-US" smtClean="0"/>
              <a:t>37</a:t>
            </a:fld>
            <a:endParaRPr lang="en-US"/>
          </a:p>
        </p:txBody>
      </p:sp>
    </p:spTree>
    <p:extLst>
      <p:ext uri="{BB962C8B-B14F-4D97-AF65-F5344CB8AC3E}">
        <p14:creationId xmlns:p14="http://schemas.microsoft.com/office/powerpoint/2010/main" val="123264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coding approach we used is shown here</a:t>
            </a:r>
          </a:p>
          <a:p>
            <a:pPr marL="171450" indent="-171450">
              <a:buFontTx/>
              <a:buChar char="-"/>
            </a:pPr>
            <a:r>
              <a:rPr lang="en-US" dirty="0"/>
              <a:t>Coding is a process of attaching a code to a piece of text from the interview transcript to categorize it and group segments of text as a specific theme. The codes represent answers to our research questions; this part of the codebook is focusing on the factors that are drivers and barriers of deployment.</a:t>
            </a:r>
          </a:p>
          <a:p>
            <a:pPr marL="171450" indent="-171450">
              <a:buFontTx/>
              <a:buChar char="-"/>
            </a:pPr>
            <a:r>
              <a:rPr lang="en-US" dirty="0"/>
              <a:t>After coding, we evaluate trends in codes across all interviews to find themes.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38</a:t>
            </a:fld>
            <a:endParaRPr lang="en-US"/>
          </a:p>
        </p:txBody>
      </p:sp>
    </p:spTree>
    <p:extLst>
      <p:ext uri="{BB962C8B-B14F-4D97-AF65-F5344CB8AC3E}">
        <p14:creationId xmlns:p14="http://schemas.microsoft.com/office/powerpoint/2010/main" val="2105910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 are some preliminary results, based on coding about half the interviews. </a:t>
            </a:r>
          </a:p>
          <a:p>
            <a:pPr marL="171450" indent="-171450">
              <a:buFontTx/>
              <a:buChar char="-"/>
            </a:pPr>
            <a:r>
              <a:rPr lang="en-US" dirty="0"/>
              <a:t>This graph shows the factors coded into drivers and barriers. The height of the bar is the number of times the code was used across all twelve interviews.</a:t>
            </a:r>
          </a:p>
          <a:p>
            <a:pPr marL="171450" indent="-171450">
              <a:buFontTx/>
              <a:buChar char="-"/>
            </a:pPr>
            <a:r>
              <a:rPr lang="en-US" dirty="0"/>
              <a:t>A driver is a factor that encourages project implementation. The drivers are shown in green. The most common drivers mentioned include people support, which includes organizational support from leadership and project champions, grants and incentives, and resilience.</a:t>
            </a:r>
          </a:p>
          <a:p>
            <a:pPr marL="171450" indent="-171450">
              <a:buFontTx/>
              <a:buChar char="-"/>
            </a:pPr>
            <a:r>
              <a:rPr lang="en-US" dirty="0"/>
              <a:t>Barriers are things that stand in the way of project implementation. The most common barriers mentioned include economics, funding, site resources, laws and policies, and site suitability. </a:t>
            </a:r>
          </a:p>
          <a:p>
            <a:pPr marL="171450" indent="-171450">
              <a:buFontTx/>
              <a:buChar char="-"/>
            </a:pPr>
            <a:r>
              <a:rPr lang="en-US" dirty="0"/>
              <a:t>Using this data, we can look at the highest barriers, and evaluate which ones tools may be able to affect. </a:t>
            </a:r>
          </a:p>
          <a:p>
            <a:pPr marL="171450" indent="-171450">
              <a:buFontTx/>
              <a:buChar char="-"/>
            </a:pPr>
            <a:r>
              <a:rPr lang="en-US" dirty="0"/>
              <a:t>For example, where site resources like staff expertise and availability are a limiting factor, perhaps a tool can make the process of evaluating a project easier and quicker, and allow site staff to concentrate on just those projects with the highest chance of success.  </a:t>
            </a:r>
          </a:p>
          <a:p>
            <a:pPr marL="171450" indent="-171450">
              <a:buFontTx/>
              <a:buChar char="-"/>
            </a:pPr>
            <a:r>
              <a:rPr lang="en-US" dirty="0"/>
              <a:t>34 at end of this slide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39</a:t>
            </a:fld>
            <a:endParaRPr lang="en-US"/>
          </a:p>
        </p:txBody>
      </p:sp>
    </p:spTree>
    <p:extLst>
      <p:ext uri="{BB962C8B-B14F-4D97-AF65-F5344CB8AC3E}">
        <p14:creationId xmlns:p14="http://schemas.microsoft.com/office/powerpoint/2010/main" val="7206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chart highlights the ways that tools address the factors influencing RE deployment. The size of the piece is the number of interviews the code showed up in.</a:t>
            </a:r>
          </a:p>
          <a:p>
            <a:pPr marL="171450" indent="-171450">
              <a:buFontTx/>
              <a:buChar char="-"/>
            </a:pPr>
            <a:r>
              <a:rPr lang="en-US" dirty="0"/>
              <a:t>This shows that interviewees highlighted the role of tools in many (7 of the 11 factors) impacting deployment. They do not influence availability of incentives, laws, building ownership, and loads. </a:t>
            </a:r>
          </a:p>
          <a:p>
            <a:pPr marL="171450" indent="-171450">
              <a:buFontTx/>
              <a:buChar char="-"/>
            </a:pPr>
            <a:r>
              <a:rPr lang="en-US" dirty="0"/>
              <a:t>However, in most of these areas, tools were not used alone. Even though we were specifically asking about the role of tools, people often mentioned experts and internal resources as key complementary resources.  For most categories, tools were paired with either internal resources or experts to more completely address a factor.  </a:t>
            </a:r>
          </a:p>
          <a:p>
            <a:pPr marL="171450" indent="-171450">
              <a:buFontTx/>
              <a:buChar char="-"/>
            </a:pPr>
            <a:r>
              <a:rPr lang="en-US" dirty="0"/>
              <a:t>For example, on economics, though tools are widely used to conduct financial modeling and calculate economic metrics, internal resources were often required to collect the data needed to feed into the tool (such as utility costs)., and experts were often used to conduct a detailed financial analysis for a specific project. </a:t>
            </a:r>
          </a:p>
          <a:p>
            <a:pPr marL="171450" indent="-171450">
              <a:buFontTx/>
              <a:buChar char="-"/>
            </a:pPr>
            <a:r>
              <a:rPr lang="en-US" dirty="0"/>
              <a:t>In general, internal resources were often needed to gather data not automatically available in the tool, and experts were often used to provide assessments of site-specific factors or provide more detailed assessments after the tool.</a:t>
            </a:r>
          </a:p>
          <a:p>
            <a:pPr marL="171450" indent="-171450">
              <a:buFontTx/>
              <a:buChar char="-"/>
            </a:pPr>
            <a:r>
              <a:rPr lang="en-US" dirty="0"/>
              <a:t>This seems to suggest that internal resources and experts provide support in areas where tools do not, and the tool alone may not be sufficient in most cases to result in deployment. </a:t>
            </a:r>
          </a:p>
        </p:txBody>
      </p:sp>
      <p:sp>
        <p:nvSpPr>
          <p:cNvPr id="4" name="Slide Number Placeholder 3"/>
          <p:cNvSpPr>
            <a:spLocks noGrp="1"/>
          </p:cNvSpPr>
          <p:nvPr>
            <p:ph type="sldNum" sz="quarter" idx="5"/>
          </p:nvPr>
        </p:nvSpPr>
        <p:spPr/>
        <p:txBody>
          <a:bodyPr/>
          <a:lstStyle/>
          <a:p>
            <a:fld id="{AF285793-58F2-5D45-93FF-B0076DA99FD1}" type="slidenum">
              <a:rPr lang="en-US" smtClean="0"/>
              <a:t>40</a:t>
            </a:fld>
            <a:endParaRPr lang="en-US"/>
          </a:p>
        </p:txBody>
      </p:sp>
    </p:spTree>
    <p:extLst>
      <p:ext uri="{BB962C8B-B14F-4D97-AF65-F5344CB8AC3E}">
        <p14:creationId xmlns:p14="http://schemas.microsoft.com/office/powerpoint/2010/main" val="184209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We’ll start with the first topic in the upper left corner, increasing model transparency.</a:t>
            </a:r>
          </a:p>
          <a:p>
            <a:pPr marL="171450" indent="-171450">
              <a:buFont typeface="Arial" panose="020B0604020202020204" pitchFamily="34" charset="0"/>
              <a:buChar char="•"/>
            </a:pPr>
            <a:r>
              <a:rPr lang="en-US" dirty="0"/>
              <a:t>This research presents REopt, a model for optimizing the design and dispatch of behind the meter distributed energy systems. </a:t>
            </a:r>
          </a:p>
        </p:txBody>
      </p:sp>
      <p:sp>
        <p:nvSpPr>
          <p:cNvPr id="4" name="Slide Number Placeholder 3"/>
          <p:cNvSpPr>
            <a:spLocks noGrp="1"/>
          </p:cNvSpPr>
          <p:nvPr>
            <p:ph type="sldNum" sz="quarter" idx="5"/>
          </p:nvPr>
        </p:nvSpPr>
        <p:spPr/>
        <p:txBody>
          <a:bodyPr/>
          <a:lstStyle/>
          <a:p>
            <a:fld id="{DBBF39CD-8260-4095-B476-CDDD0F37B922}" type="slidenum">
              <a:rPr lang="en-US" smtClean="0"/>
              <a:t>4</a:t>
            </a:fld>
            <a:endParaRPr lang="en-US"/>
          </a:p>
        </p:txBody>
      </p:sp>
    </p:spTree>
    <p:extLst>
      <p:ext uri="{BB962C8B-B14F-4D97-AF65-F5344CB8AC3E}">
        <p14:creationId xmlns:p14="http://schemas.microsoft.com/office/powerpoint/2010/main" val="2448076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chart shows improvements that were suggested by interviewees to the tool. </a:t>
            </a:r>
          </a:p>
          <a:p>
            <a:pPr marL="171450" indent="-171450">
              <a:buFontTx/>
              <a:buChar char="-"/>
            </a:pPr>
            <a:r>
              <a:rPr lang="en-US" dirty="0"/>
              <a:t>The left column shows additional tool capabilities they would like to see added.  The most common ones mentioned are increasing the accuracy of sizing, production, and cost estimates by accounting for site specific factors like shading, roof structural integrity, historic building limitations, and local costs. </a:t>
            </a:r>
          </a:p>
          <a:p>
            <a:pPr marL="171450" indent="-171450">
              <a:buFontTx/>
              <a:buChar char="-"/>
            </a:pPr>
            <a:r>
              <a:rPr lang="en-US" dirty="0"/>
              <a:t>The second column shows requested changes not to tool capabilities, but to how the tool is used. For example, some suggested providing multiple scenarios based on different project needs like emissions reduction, cost reduction, or renewable energy goals.  Others suggested conducting a primary screening first, before the analysis, to narrow down the sites considered based on site suitability factors like roof structural integrity and historic building status.</a:t>
            </a:r>
          </a:p>
          <a:p>
            <a:pPr marL="171450" indent="-171450">
              <a:buFontTx/>
              <a:buChar char="-"/>
            </a:pPr>
            <a:r>
              <a:rPr lang="en-US" dirty="0"/>
              <a:t>The third column shows recommendations for how the results could be better communicated. Here, people wanted to see results put in context in terms of how far these solutions would get them toward broad sustainability goals, or even other goals like job creation that can be important when selling projects to management. </a:t>
            </a:r>
          </a:p>
          <a:p>
            <a:pPr marL="171450" indent="-171450">
              <a:buFontTx/>
              <a:buChar char="-"/>
            </a:pPr>
            <a:r>
              <a:rPr lang="en-US" dirty="0"/>
              <a:t>And finally, the fourth column shows suggestions for additional resources that are completely separate from the tool, but could be provide alongside the analysis results.  They often highlighted here that the fact that the results came from experts at NREL carried a lot of weight and lent legitimacy to the results, so merely replacing that with an online tool run by a non-expert was often not seen as an equivalent substitution. Several also suggested that a database of projects and contacts would be really helpful, so they could talk to peers that had implemented similar projects, in similar places, and get their lessons learned.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41</a:t>
            </a:fld>
            <a:endParaRPr lang="en-US"/>
          </a:p>
        </p:txBody>
      </p:sp>
    </p:spTree>
    <p:extLst>
      <p:ext uri="{BB962C8B-B14F-4D97-AF65-F5344CB8AC3E}">
        <p14:creationId xmlns:p14="http://schemas.microsoft.com/office/powerpoint/2010/main" val="3071771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next steps, we are currently looking to identify a collaborator with expertise in analyzing interview data. We’ve talked with several professors in the business schools at CU, DU, UT Austin, and MTSU in Tennessee and plan to solidify a collaborator in the coming weeks.</a:t>
            </a:r>
          </a:p>
          <a:p>
            <a:pPr marL="171450" indent="-171450">
              <a:buFontTx/>
              <a:buChar char="-"/>
            </a:pPr>
            <a:r>
              <a:rPr lang="en-US" dirty="0"/>
              <a:t>We’ll also be incorporating the remaining interviews into the analysis, and evaluating if any new themes emerge, especially any differences across organizations like private and public entities. </a:t>
            </a:r>
          </a:p>
          <a:p>
            <a:pPr marL="171450" indent="-171450">
              <a:buFontTx/>
              <a:buChar char="-"/>
            </a:pPr>
            <a:r>
              <a:rPr lang="en-US" dirty="0"/>
              <a:t>Based on the full set of interviews, we’ll identify improvements to tools and resources that may increase deployment.</a:t>
            </a:r>
          </a:p>
          <a:p>
            <a:pPr marL="171450" indent="-171450">
              <a:buFontTx/>
              <a:buChar char="-"/>
            </a:pPr>
            <a:r>
              <a:rPr lang="en-US" dirty="0"/>
              <a:t>We’re tentatively planning to submit this paper to Energy Research and Social Science, though we’ll also take into account the recommendations of the collaborator we identify.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42</a:t>
            </a:fld>
            <a:endParaRPr lang="en-US"/>
          </a:p>
        </p:txBody>
      </p:sp>
    </p:spTree>
    <p:extLst>
      <p:ext uri="{BB962C8B-B14F-4D97-AF65-F5344CB8AC3E}">
        <p14:creationId xmlns:p14="http://schemas.microsoft.com/office/powerpoint/2010/main" val="2123425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43</a:t>
            </a:fld>
            <a:endParaRPr lang="en-US"/>
          </a:p>
        </p:txBody>
      </p:sp>
    </p:spTree>
    <p:extLst>
      <p:ext uri="{BB962C8B-B14F-4D97-AF65-F5344CB8AC3E}">
        <p14:creationId xmlns:p14="http://schemas.microsoft.com/office/powerpoint/2010/main" val="2053975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I’d like to summarize the proposed submissions and timeline. </a:t>
            </a:r>
          </a:p>
        </p:txBody>
      </p:sp>
      <p:sp>
        <p:nvSpPr>
          <p:cNvPr id="4" name="Slide Number Placeholder 3"/>
          <p:cNvSpPr>
            <a:spLocks noGrp="1"/>
          </p:cNvSpPr>
          <p:nvPr>
            <p:ph type="sldNum" sz="quarter" idx="5"/>
          </p:nvPr>
        </p:nvSpPr>
        <p:spPr/>
        <p:txBody>
          <a:bodyPr/>
          <a:lstStyle/>
          <a:p>
            <a:fld id="{DBBF39CD-8260-4095-B476-CDDD0F37B922}" type="slidenum">
              <a:rPr lang="en-US" smtClean="0"/>
              <a:t>44</a:t>
            </a:fld>
            <a:endParaRPr lang="en-US"/>
          </a:p>
        </p:txBody>
      </p:sp>
    </p:spTree>
    <p:extLst>
      <p:ext uri="{BB962C8B-B14F-4D97-AF65-F5344CB8AC3E}">
        <p14:creationId xmlns:p14="http://schemas.microsoft.com/office/powerpoint/2010/main" val="423773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I’d like to acknowledge all the help I’ve had from colleagues at NREL including Adam as my co-advisor, the REopt team, and Alex, Josiah, and Maggie who have been a big part of the work presented today.</a:t>
            </a:r>
          </a:p>
          <a:p>
            <a:r>
              <a:rPr lang="en-US" dirty="0"/>
              <a:t>At Mines, I really appreciate the help of Alexandra as my advisor and Tulay and Rob for serving on my committee.  I’ve been working closely with Seun on the REopt paper, and really appreciate the work Jesse, Jusse, and Chris are doing on the CHP addition and decomposition.</a:t>
            </a:r>
          </a:p>
          <a:p>
            <a:r>
              <a:rPr lang="en-US" dirty="0"/>
              <a:t>And finally, I’d like to acknowledge the DOE AMO sponsors Bob, Patti, and Bruce, that are funding a lot of this work. </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45</a:t>
            </a:fld>
            <a:endParaRPr lang="en-US"/>
          </a:p>
        </p:txBody>
      </p:sp>
    </p:spTree>
    <p:extLst>
      <p:ext uri="{BB962C8B-B14F-4D97-AF65-F5344CB8AC3E}">
        <p14:creationId xmlns:p14="http://schemas.microsoft.com/office/powerpoint/2010/main" val="832703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I have for today, and I’m happy to take any questions now.</a:t>
            </a:r>
          </a:p>
        </p:txBody>
      </p:sp>
      <p:sp>
        <p:nvSpPr>
          <p:cNvPr id="4" name="Slide Number Placeholder 3"/>
          <p:cNvSpPr>
            <a:spLocks noGrp="1"/>
          </p:cNvSpPr>
          <p:nvPr>
            <p:ph type="sldNum" sz="quarter" idx="5"/>
          </p:nvPr>
        </p:nvSpPr>
        <p:spPr/>
        <p:txBody>
          <a:bodyPr/>
          <a:lstStyle/>
          <a:p>
            <a:fld id="{DBBF39CD-8260-4095-B476-CDDD0F37B922}" type="slidenum">
              <a:rPr lang="en-US" smtClean="0"/>
              <a:t>46</a:t>
            </a:fld>
            <a:endParaRPr lang="en-US"/>
          </a:p>
        </p:txBody>
      </p:sp>
    </p:spTree>
    <p:extLst>
      <p:ext uri="{BB962C8B-B14F-4D97-AF65-F5344CB8AC3E}">
        <p14:creationId xmlns:p14="http://schemas.microsoft.com/office/powerpoint/2010/main" val="311788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details of the model, I’d like to start with why I’m focusing on distributed energy systems for this research.</a:t>
            </a:r>
          </a:p>
          <a:p>
            <a:r>
              <a:rPr lang="en-US" dirty="0"/>
              <a:t>A lot of energy systems optimization research focuses on energy deployment by utilities at national scales. </a:t>
            </a:r>
          </a:p>
          <a:p>
            <a:r>
              <a:rPr lang="en-US" dirty="0"/>
              <a:t>However, the energy system is undergoing a transformation right now, with generation becoming increasingly distributed. 31% of new capacity today is installed behind-the-meter, at the customer’s site, rather than at a central utility plant. </a:t>
            </a:r>
          </a:p>
          <a:p>
            <a:r>
              <a:rPr lang="en-US" dirty="0"/>
              <a:t>This is introducing a lot of new complexities in the energy system, as well as opportunities, and so its an interesting area for research. </a:t>
            </a:r>
          </a:p>
        </p:txBody>
      </p:sp>
      <p:sp>
        <p:nvSpPr>
          <p:cNvPr id="4" name="Slide Number Placeholder 3"/>
          <p:cNvSpPr>
            <a:spLocks noGrp="1"/>
          </p:cNvSpPr>
          <p:nvPr>
            <p:ph type="sldNum" sz="quarter" idx="5"/>
          </p:nvPr>
        </p:nvSpPr>
        <p:spPr/>
        <p:txBody>
          <a:bodyPr/>
          <a:lstStyle/>
          <a:p>
            <a:fld id="{DBBF39CD-8260-4095-B476-CDDD0F37B922}" type="slidenum">
              <a:rPr lang="en-US" smtClean="0"/>
              <a:t>5</a:t>
            </a:fld>
            <a:endParaRPr lang="en-US"/>
          </a:p>
        </p:txBody>
      </p:sp>
    </p:spTree>
    <p:extLst>
      <p:ext uri="{BB962C8B-B14F-4D97-AF65-F5344CB8AC3E}">
        <p14:creationId xmlns:p14="http://schemas.microsoft.com/office/powerpoint/2010/main" val="19367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600"/>
              </a:spcAft>
              <a:buNone/>
            </a:pPr>
            <a:r>
              <a:rPr lang="en-US" sz="1600" b="1" dirty="0"/>
              <a:t>The model we use for this research is called REopt, which stands for renewable energy optimization.</a:t>
            </a:r>
          </a:p>
          <a:p>
            <a:pPr marL="0" indent="0">
              <a:spcBef>
                <a:spcPts val="0"/>
              </a:spcBef>
              <a:spcAft>
                <a:spcPts val="600"/>
              </a:spcAft>
              <a:buNone/>
            </a:pPr>
            <a:endParaRPr lang="en-US" sz="1600" b="1" dirty="0"/>
          </a:p>
          <a:p>
            <a:pPr marL="0" indent="0">
              <a:spcBef>
                <a:spcPts val="0"/>
              </a:spcBef>
              <a:spcAft>
                <a:spcPts val="600"/>
              </a:spcAft>
              <a:buNone/>
            </a:pPr>
            <a:r>
              <a:rPr lang="en-US" sz="1600" b="1" dirty="0"/>
              <a:t>It is formulated as a Mixed Integer Linear Program</a:t>
            </a:r>
          </a:p>
          <a:p>
            <a:pPr marL="627063" lvl="1" indent="-379413">
              <a:spcBef>
                <a:spcPts val="0"/>
              </a:spcBef>
              <a:spcAft>
                <a:spcPts val="600"/>
              </a:spcAft>
              <a:buFont typeface="Arial" panose="020B0604020202020204" pitchFamily="34" charset="0"/>
              <a:buChar char="•"/>
            </a:pPr>
            <a:r>
              <a:rPr lang="en-US" sz="1600" dirty="0"/>
              <a:t>Mathematical model written in the Julia </a:t>
            </a:r>
            <a:r>
              <a:rPr lang="en-US" sz="1600" dirty="0" err="1"/>
              <a:t>JuMP</a:t>
            </a:r>
            <a:r>
              <a:rPr lang="en-US" sz="1600" dirty="0"/>
              <a:t> programming language, and can be solved using various solvers including Xpress and CPLEX</a:t>
            </a:r>
          </a:p>
          <a:p>
            <a:pPr marL="0" indent="0">
              <a:spcBef>
                <a:spcPts val="0"/>
              </a:spcBef>
              <a:spcAft>
                <a:spcPts val="600"/>
              </a:spcAft>
              <a:buNone/>
            </a:pPr>
            <a:r>
              <a:rPr lang="en-US" sz="1600" b="1" dirty="0"/>
              <a:t>Solves energy balance at every time step for entire year (typically 15-minute or hourly intervals)</a:t>
            </a:r>
          </a:p>
          <a:p>
            <a:pPr marL="627063" lvl="1" indent="-379413">
              <a:spcBef>
                <a:spcPts val="0"/>
              </a:spcBef>
              <a:spcAft>
                <a:spcPts val="600"/>
              </a:spcAft>
              <a:buFont typeface="Arial" panose="020B0604020202020204" pitchFamily="34" charset="0"/>
              <a:buChar char="•"/>
            </a:pPr>
            <a:r>
              <a:rPr lang="en-US" sz="1600" dirty="0"/>
              <a:t>At each time step, the load must be met from some combination of grid purchases, on-site generation, or discharge from storage</a:t>
            </a:r>
          </a:p>
          <a:p>
            <a:pPr marL="247650" marR="0" lvl="1"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lang="en-US" sz="1600" b="1" dirty="0"/>
          </a:p>
          <a:p>
            <a:pPr marL="247650" marR="0" lvl="1"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600" b="1" dirty="0"/>
              <a:t>The model finds the optimal technology sizes and dispatch strategy subject to resource, operating, and goal constraints, with the objective of minimizing life-cycle cost of energy</a:t>
            </a:r>
          </a:p>
          <a:p>
            <a:pPr marL="627063" lvl="1" indent="-379413">
              <a:spcBef>
                <a:spcPts val="0"/>
              </a:spcBef>
              <a:spcAft>
                <a:spcPts val="600"/>
              </a:spcAft>
              <a:buFont typeface="Arial" panose="020B0604020202020204" pitchFamily="34" charset="0"/>
              <a:buChar char="•"/>
            </a:pPr>
            <a:r>
              <a:rPr lang="en-US" sz="1600" dirty="0"/>
              <a:t>Resulting life cycle cost is </a:t>
            </a:r>
            <a:r>
              <a:rPr lang="en-US" sz="1600" b="1" dirty="0"/>
              <a:t>guaranteed</a:t>
            </a:r>
            <a:r>
              <a:rPr lang="en-US" sz="1600" dirty="0"/>
              <a:t> </a:t>
            </a:r>
            <a:r>
              <a:rPr lang="en-US" sz="1600" b="1" dirty="0"/>
              <a:t>optimal</a:t>
            </a:r>
            <a:r>
              <a:rPr lang="en-US" sz="1600" dirty="0"/>
              <a:t> to within a known gap subject to modeling assumptions</a:t>
            </a:r>
          </a:p>
          <a:p>
            <a:endParaRPr lang="en-US" b="1" dirty="0"/>
          </a:p>
          <a:p>
            <a:r>
              <a:rPr lang="en-US" b="1" dirty="0"/>
              <a:t>Some key limitations of the model are </a:t>
            </a:r>
            <a:r>
              <a:rPr lang="en-US" b="1"/>
              <a:t>that it:</a:t>
            </a:r>
            <a:endParaRPr lang="en-US" b="1" dirty="0"/>
          </a:p>
          <a:p>
            <a:pPr marL="627063" lvl="1" indent="-379413">
              <a:spcBef>
                <a:spcPts val="0"/>
              </a:spcBef>
              <a:spcAft>
                <a:spcPts val="600"/>
              </a:spcAft>
              <a:buFont typeface="Arial" panose="020B0604020202020204" pitchFamily="34" charset="0"/>
              <a:buChar char="•"/>
            </a:pPr>
            <a:r>
              <a:rPr lang="en-US" sz="1200" dirty="0"/>
              <a:t>Does not consider power flow or transient effects</a:t>
            </a:r>
          </a:p>
          <a:p>
            <a:pPr marL="627063" lvl="1" indent="-379413">
              <a:spcBef>
                <a:spcPts val="0"/>
              </a:spcBef>
              <a:spcAft>
                <a:spcPts val="600"/>
              </a:spcAft>
              <a:buFont typeface="Arial" panose="020B0604020202020204" pitchFamily="34" charset="0"/>
              <a:buChar char="•"/>
            </a:pPr>
            <a:r>
              <a:rPr lang="en-US" sz="1200" dirty="0"/>
              <a:t>Has perfect prediction of upcoming weather and load</a:t>
            </a:r>
          </a:p>
          <a:p>
            <a:pPr marL="627063" lvl="1" indent="-379413">
              <a:spcBef>
                <a:spcPts val="0"/>
              </a:spcBef>
              <a:spcAft>
                <a:spcPts val="600"/>
              </a:spcAft>
              <a:buFont typeface="Arial" panose="020B0604020202020204" pitchFamily="34" charset="0"/>
              <a:buChar char="•"/>
            </a:pPr>
            <a:r>
              <a:rPr lang="en-US" sz="1200" dirty="0"/>
              <a:t>Assumes all years in analysis horizon are the same (typically 25 years)</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6</a:t>
            </a:fld>
            <a:endParaRPr lang="en-US"/>
          </a:p>
        </p:txBody>
      </p:sp>
    </p:spTree>
    <p:extLst>
      <p:ext uri="{BB962C8B-B14F-4D97-AF65-F5344CB8AC3E}">
        <p14:creationId xmlns:p14="http://schemas.microsoft.com/office/powerpoint/2010/main" val="330934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our review of the literature, we found four main things that set this model apart.</a:t>
            </a:r>
          </a:p>
          <a:p>
            <a:pPr marL="171450" indent="-171450">
              <a:buFont typeface="Arial" panose="020B0604020202020204" pitchFamily="34" charset="0"/>
              <a:buChar char="•"/>
            </a:pPr>
            <a:r>
              <a:rPr lang="en-US" dirty="0"/>
              <a:t>First, while there are many optimization techniques implemented in research models, publicly available techno-economic distributed energy tools are primarily simulation-based.  These include models like </a:t>
            </a:r>
            <a:r>
              <a:rPr lang="en-US" dirty="0" err="1"/>
              <a:t>RETScreen</a:t>
            </a:r>
            <a:r>
              <a:rPr lang="en-US" dirty="0"/>
              <a:t>, SAM, and HOMER. These are highly capable and widely used models, but they do require a user to know the system size they want to evaluate.</a:t>
            </a:r>
          </a:p>
          <a:p>
            <a:pPr marL="171450" indent="-171450">
              <a:buFont typeface="Arial" panose="020B0604020202020204" pitchFamily="34" charset="0"/>
              <a:buChar char="•"/>
            </a:pPr>
            <a:r>
              <a:rPr lang="en-US" dirty="0"/>
              <a:t>Second, a couple of the most common tools do not consider the integration of multiple technologies, but rather evaluate them one at a time. Integration is increasingly important as many distributed energy technologies are synergistic and deployed together as hybrid systems.</a:t>
            </a:r>
          </a:p>
          <a:p>
            <a:pPr marL="171450" indent="-171450">
              <a:buFont typeface="Arial" panose="020B0604020202020204" pitchFamily="34" charset="0"/>
              <a:buChar char="•"/>
            </a:pPr>
            <a:r>
              <a:rPr lang="en-US" dirty="0"/>
              <a:t>Third, those that do include both optimization and integration tend to be limited to only expert users, significantly limiting their reach and impact.  </a:t>
            </a:r>
          </a:p>
          <a:p>
            <a:pPr marL="171450" indent="-171450">
              <a:buFont typeface="Arial" panose="020B0604020202020204" pitchFamily="34" charset="0"/>
              <a:buChar char="•"/>
            </a:pPr>
            <a:r>
              <a:rPr lang="en-US" dirty="0"/>
              <a:t>And finally, most of these models are proprietary, black-box models which limits the flexibility, transparency, and opportunity for impact. </a:t>
            </a:r>
          </a:p>
          <a:p>
            <a:pPr marL="171450" indent="-171450">
              <a:buFont typeface="Arial" panose="020B0604020202020204" pitchFamily="34" charset="0"/>
              <a:buChar char="•"/>
            </a:pPr>
            <a:r>
              <a:rPr lang="en-US" dirty="0"/>
              <a:t>Therefore, the unique contribution of the REopt Lite model is that it provides all four of these things– optimization to help users identify system sizes and dispatch strategies to minimize cost; integration of multiple technologies; ease of use; and open source code for transparency and flexibility.</a:t>
            </a:r>
          </a:p>
          <a:p>
            <a:endParaRPr lang="en-US" dirty="0"/>
          </a:p>
        </p:txBody>
      </p:sp>
      <p:sp>
        <p:nvSpPr>
          <p:cNvPr id="4" name="Slide Number Placeholder 3"/>
          <p:cNvSpPr>
            <a:spLocks noGrp="1"/>
          </p:cNvSpPr>
          <p:nvPr>
            <p:ph type="sldNum" sz="quarter" idx="5"/>
          </p:nvPr>
        </p:nvSpPr>
        <p:spPr/>
        <p:txBody>
          <a:bodyPr/>
          <a:lstStyle/>
          <a:p>
            <a:fld id="{DBBF39CD-8260-4095-B476-CDDD0F37B922}" type="slidenum">
              <a:rPr lang="en-US" smtClean="0"/>
              <a:t>7</a:t>
            </a:fld>
            <a:endParaRPr lang="en-US"/>
          </a:p>
        </p:txBody>
      </p:sp>
    </p:spTree>
    <p:extLst>
      <p:ext uri="{BB962C8B-B14F-4D97-AF65-F5344CB8AC3E}">
        <p14:creationId xmlns:p14="http://schemas.microsoft.com/office/powerpoint/2010/main" val="120623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use a mathematical optimization model when many other tools rely on simulation?</a:t>
            </a:r>
          </a:p>
          <a:p>
            <a:r>
              <a:rPr lang="en-US" dirty="0"/>
              <a:t>Mathematical optimization provides 3 main benefits. </a:t>
            </a:r>
          </a:p>
          <a:p>
            <a:r>
              <a:rPr lang="en-US" dirty="0"/>
              <a:t>First it provides a well-structured problem definition.</a:t>
            </a:r>
          </a:p>
          <a:p>
            <a:r>
              <a:rPr lang="en-US" dirty="0"/>
              <a:t>Second, it guarantees global optimality to within some known bound</a:t>
            </a:r>
          </a:p>
          <a:p>
            <a:r>
              <a:rPr lang="en-US" dirty="0"/>
              <a:t>And finally, there is no need for the user to pre-select technology size or dispatch. This is really important, especially as the energy system is changing and former rules of thumb for sizing may no longer apply.</a:t>
            </a:r>
          </a:p>
          <a:p>
            <a:endParaRPr lang="en-US" dirty="0"/>
          </a:p>
          <a:p>
            <a:r>
              <a:rPr lang="en-US" dirty="0"/>
              <a:t>However, there are some hurdles to making this kind of large scale design and dispatch model available for broad use. The reason many optimization models remain research models, and not public tools, is that accurately modeling these systems requires complex model formulations, and often have long solve times.</a:t>
            </a:r>
          </a:p>
          <a:p>
            <a:endParaRPr lang="en-US" dirty="0"/>
          </a:p>
          <a:p>
            <a:r>
              <a:rPr lang="en-US" dirty="0"/>
              <a:t>In this work we try to take advantage of the benefits optimization provides, while maintaining reasonable solve times. </a:t>
            </a:r>
          </a:p>
        </p:txBody>
      </p:sp>
      <p:sp>
        <p:nvSpPr>
          <p:cNvPr id="4" name="Slide Number Placeholder 3"/>
          <p:cNvSpPr>
            <a:spLocks noGrp="1"/>
          </p:cNvSpPr>
          <p:nvPr>
            <p:ph type="sldNum" sz="quarter" idx="5"/>
          </p:nvPr>
        </p:nvSpPr>
        <p:spPr/>
        <p:txBody>
          <a:bodyPr/>
          <a:lstStyle/>
          <a:p>
            <a:fld id="{DBBF39CD-8260-4095-B476-CDDD0F37B922}" type="slidenum">
              <a:rPr lang="en-US" smtClean="0"/>
              <a:t>8</a:t>
            </a:fld>
            <a:endParaRPr lang="en-US"/>
          </a:p>
        </p:txBody>
      </p:sp>
    </p:spTree>
    <p:extLst>
      <p:ext uri="{BB962C8B-B14F-4D97-AF65-F5344CB8AC3E}">
        <p14:creationId xmlns:p14="http://schemas.microsoft.com/office/powerpoint/2010/main" val="250754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objective function of the REopt lite model.</a:t>
            </a:r>
          </a:p>
          <a:p>
            <a:r>
              <a:rPr lang="en-US" dirty="0"/>
              <a:t>The objective is to minimize lifecycle cost of energy, including capital costs and operation and maintenance costs (shown on the first line), energy costs made up of production and demand charges (shown on the second line), and energy exports, fixed charges, and production incentives (shown on the third line). </a:t>
            </a:r>
          </a:p>
        </p:txBody>
      </p:sp>
      <p:sp>
        <p:nvSpPr>
          <p:cNvPr id="4" name="Slide Number Placeholder 3"/>
          <p:cNvSpPr>
            <a:spLocks noGrp="1"/>
          </p:cNvSpPr>
          <p:nvPr>
            <p:ph type="sldNum" sz="quarter" idx="5"/>
          </p:nvPr>
        </p:nvSpPr>
        <p:spPr/>
        <p:txBody>
          <a:bodyPr/>
          <a:lstStyle/>
          <a:p>
            <a:fld id="{DBBF39CD-8260-4095-B476-CDDD0F37B922}" type="slidenum">
              <a:rPr lang="en-US" smtClean="0"/>
              <a:t>9</a:t>
            </a:fld>
            <a:endParaRPr lang="en-US"/>
          </a:p>
        </p:txBody>
      </p:sp>
    </p:spTree>
    <p:extLst>
      <p:ext uri="{BB962C8B-B14F-4D97-AF65-F5344CB8AC3E}">
        <p14:creationId xmlns:p14="http://schemas.microsoft.com/office/powerpoint/2010/main" val="1866859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CF6B8FD4-EE82-493A-85B2-5FAE4E16FE73}" type="datetime1">
              <a:rPr lang="en-US" smtClean="0"/>
              <a:t>9/22/2020</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34047" y="0"/>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a:blip r:embed="rId3"/>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a:solidFill>
                  <a:schemeClr val="bg1"/>
                </a:solidFill>
              </a:rPr>
              <a:t>Click to edit Master subtitle style</a:t>
            </a:r>
            <a:endParaRPr lang="en-US" dirty="0">
              <a:solidFill>
                <a:schemeClr val="bg1"/>
              </a:solidFill>
            </a:endParaRP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6"/>
            <a:ext cx="10356915" cy="5825765"/>
          </a:xfrm>
          <a:prstGeom prst="rect">
            <a:avLst/>
          </a:prstGeom>
        </p:spPr>
      </p:pic>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a:solidFill>
                  <a:schemeClr val="bg1"/>
                </a:solidFill>
              </a:rPr>
              <a:t>Click to edit Master title style</a:t>
            </a:r>
            <a:endParaRPr lang="en-US" sz="5400" dirty="0">
              <a:solidFill>
                <a:schemeClr val="bg1"/>
              </a:solidFill>
            </a:endParaRPr>
          </a:p>
        </p:txBody>
      </p:sp>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5FC1FBA5-1957-44F6-B732-073049CC0C09}" type="datetime1">
              <a:rPr lang="en-US" smtClean="0"/>
              <a:t>9/22/2020</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E530F95D-C0F7-B448-B59E-D27295E0C7A5}"/>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buFont typeface="Arial" charset="0"/>
              <a:buChar char="•"/>
              <a:defRPr sz="2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1622782E-C37C-4CDE-8B84-A375F8A460D2}" type="datetime1">
              <a:rPr lang="en-US" smtClean="0"/>
              <a:t>9/22/2020</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E01F5E0A-84A7-2F4C-A9C5-069A0CC392D2}"/>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B7E15F84-1AE1-4646-87B1-62A1B5BFB49C}" type="datetime1">
              <a:rPr lang="en-US" smtClean="0"/>
              <a:t>9/22/2020</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02467B4F-5A8F-3845-8B30-98B83A0003A1}"/>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655354CA-8C30-4A1C-A58C-6E32B663A2BD}" type="datetime1">
              <a:rPr lang="en-US" smtClean="0"/>
              <a:t>9/22/2020</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C4CB1FB3-2557-BB46-9386-C66D040E875F}"/>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p:spPr>
        <p:txBody>
          <a:bodyPr/>
          <a:lstStyle/>
          <a:p>
            <a:r>
              <a:rPr lang="en-US"/>
              <a:t>Simple Slide</a:t>
            </a:r>
          </a:p>
        </p:txBody>
      </p:sp>
      <p:sp>
        <p:nvSpPr>
          <p:cNvPr id="5" name="TextBox 4"/>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09893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817672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604325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5152165"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517417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ontent Slide -  Vertical Blue/photo">
    <p:spTree>
      <p:nvGrpSpPr>
        <p:cNvPr id="1" name=""/>
        <p:cNvGrpSpPr/>
        <p:nvPr/>
      </p:nvGrpSpPr>
      <p:grpSpPr>
        <a:xfrm>
          <a:off x="0" y="0"/>
          <a:ext cx="0" cy="0"/>
          <a:chOff x="0" y="0"/>
          <a:chExt cx="0" cy="0"/>
        </a:xfrm>
      </p:grpSpPr>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828800"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7" name="Rectangle 6">
            <a:extLst>
              <a:ext uri="{FF2B5EF4-FFF2-40B4-BE49-F238E27FC236}">
                <a16:creationId xmlns:a16="http://schemas.microsoft.com/office/drawing/2014/main" id="{CAF46C4D-EA55-834D-A1ED-486FAB3B53C7}"/>
              </a:ext>
            </a:extLst>
          </p:cNvPr>
          <p:cNvSpPr/>
          <p:nvPr userDrawn="1"/>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53772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92306CA-458E-4E9C-875E-71624DAB8375}" type="datetime1">
              <a:rPr lang="en-US" smtClean="0"/>
              <a:t>9/22/2020</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4C2BC71D-0003-024E-9F29-71C949747F4A}"/>
              </a:ext>
            </a:extLst>
          </p:cNvPr>
          <p:cNvPicPr/>
          <p:nvPr userDrawn="1"/>
        </p:nvPicPr>
        <p:blipFill>
          <a:blip r:embed="rId2"/>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a:t>Click to edit Master title style</a:t>
            </a:r>
            <a:endParaRPr lang="en-US" dirty="0"/>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BB8C2E2A-4BF8-4C02-B937-FACBF2825EE5}" type="datetime1">
              <a:rPr lang="en-US" smtClean="0"/>
              <a:t>9/22/2020</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798200" y="6538914"/>
            <a:ext cx="1364411" cy="365125"/>
          </a:xfrm>
          <a:prstGeom prst="rect">
            <a:avLst/>
          </a:prstGeom>
        </p:spPr>
        <p:txBody>
          <a:bodyPr/>
          <a:lstStyle>
            <a:lvl1pPr>
              <a:defRPr sz="1400">
                <a:solidFill>
                  <a:schemeClr val="bg1"/>
                </a:solidFill>
              </a:defRPr>
            </a:lvl1pPr>
          </a:lstStyle>
          <a:p>
            <a:fld id="{FAA3E255-DCE9-1E4B-905B-DD6A887BD484}" type="slidenum">
              <a:rPr lang="en-US" smtClean="0"/>
              <a:pPr/>
              <a:t>‹#›</a:t>
            </a:fld>
            <a:endParaRPr lang="en-US" dirty="0"/>
          </a:p>
        </p:txBody>
      </p:sp>
      <p:sp>
        <p:nvSpPr>
          <p:cNvPr id="14" name="TextBox 13"/>
          <p:cNvSpPr txBox="1"/>
          <p:nvPr userDrawn="1"/>
        </p:nvSpPr>
        <p:spPr>
          <a:xfrm>
            <a:off x="8982752" y="6398498"/>
            <a:ext cx="2668302"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0" name="Picture 9">
            <a:extLst>
              <a:ext uri="{FF2B5EF4-FFF2-40B4-BE49-F238E27FC236}">
                <a16:creationId xmlns:a16="http://schemas.microsoft.com/office/drawing/2014/main" id="{E3C7278D-9F84-1645-9C4A-4B5FD9D68954}"/>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AD7EC7BB-C10E-48E8-8FAC-53F5ED5D3A07}" type="datetime1">
              <a:rPr lang="en-US" smtClean="0"/>
              <a:t>9/22/2020</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AA977242-14B3-B24E-8B0C-44E4362EFCBD}"/>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4D4466F5-8B4E-4F12-8C7D-5C4DE633CB4F}" type="datetime1">
              <a:rPr lang="en-US" smtClean="0"/>
              <a:t>9/22/2020</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6" name="Picture 15">
            <a:extLst>
              <a:ext uri="{FF2B5EF4-FFF2-40B4-BE49-F238E27FC236}">
                <a16:creationId xmlns:a16="http://schemas.microsoft.com/office/drawing/2014/main" id="{32B57081-B141-9B4E-9482-F401745054EE}"/>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32926966-F067-48FE-B258-0177928D9750}" type="datetime1">
              <a:rPr lang="en-US" smtClean="0"/>
              <a:t>9/22/2020</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2" name="Picture 11">
            <a:extLst>
              <a:ext uri="{FF2B5EF4-FFF2-40B4-BE49-F238E27FC236}">
                <a16:creationId xmlns:a16="http://schemas.microsoft.com/office/drawing/2014/main" id="{43F1F743-16CE-3043-9E24-77715B0645DA}"/>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380DF78E-F933-4619-9D56-A32CB22FB443}" type="datetime1">
              <a:rPr lang="en-US" smtClean="0"/>
              <a:t>9/22/2020</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Title 2"/>
          <p:cNvSpPr txBox="1">
            <a:spLocks/>
          </p:cNvSpPr>
          <p:nvPr userDrawn="1"/>
        </p:nvSpPr>
        <p:spPr>
          <a:xfrm>
            <a:off x="838202" y="5746528"/>
            <a:ext cx="13016751" cy="779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rgbClr val="21314D"/>
                </a:solidFill>
                <a:latin typeface="Gotham Medium" charset="0"/>
                <a:ea typeface="Gotham Medium" charset="0"/>
                <a:cs typeface="Gotham Medium" charset="0"/>
              </a:defRPr>
            </a:lvl1pPr>
          </a:lstStyle>
          <a:p>
            <a:r>
              <a:rPr lang="en-US" sz="4400" b="1" i="0" dirty="0">
                <a:latin typeface="Arial" panose="020B0604020202020204" pitchFamily="34" charset="0"/>
                <a:cs typeface="Arial" panose="020B0604020202020204" pitchFamily="34" charset="0"/>
              </a:rPr>
              <a:t>Headline Copy Goes Here</a:t>
            </a:r>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 name="Picture 3"/>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552941"/>
            <a:ext cx="10356915" cy="5825765"/>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p>
            <a:r>
              <a:rPr lang="en-US"/>
              <a:t>Click to edit Master title style</a:t>
            </a:r>
            <a:endParaRPr lang="en-US" dirty="0"/>
          </a:p>
        </p:txBody>
      </p:sp>
      <p:sp>
        <p:nvSpPr>
          <p:cNvPr id="4" name="Content Placeholder 2"/>
          <p:cNvSpPr>
            <a:spLocks noGrp="1"/>
          </p:cNvSpPr>
          <p:nvPr>
            <p:ph idx="1"/>
          </p:nvPr>
        </p:nvSpPr>
        <p:spPr>
          <a:xfrm>
            <a:off x="7060253" y="3052261"/>
            <a:ext cx="4862404" cy="1975926"/>
          </a:xfrm>
        </p:spPr>
        <p:txBody>
          <a:bodyPr/>
          <a:lstStyle/>
          <a:p>
            <a:pPr lvl="0"/>
            <a:r>
              <a:rPr lang="en-US"/>
              <a:t>Click to edit Master text styles</a:t>
            </a:r>
          </a:p>
          <a:p>
            <a:pPr lvl="1"/>
            <a:r>
              <a:rPr lang="en-US"/>
              <a:t>Second level</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 id="2147483662" r:id="rId14"/>
    <p:sldLayoutId id="2147483663" r:id="rId15"/>
    <p:sldLayoutId id="2147483664" r:id="rId16"/>
    <p:sldLayoutId id="2147483666" r:id="rId17"/>
    <p:sldLayoutId id="2147483667" r:id="rId18"/>
  </p:sldLayoutIdLst>
  <p:hf hdr="0" ftr="0" dt="0"/>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Adapting optimization models to better inform realistic energy decisions</a:t>
            </a:r>
          </a:p>
        </p:txBody>
      </p:sp>
      <p:sp>
        <p:nvSpPr>
          <p:cNvPr id="3" name="Subtitle 2"/>
          <p:cNvSpPr>
            <a:spLocks noGrp="1"/>
          </p:cNvSpPr>
          <p:nvPr>
            <p:ph type="subTitle" idx="1"/>
          </p:nvPr>
        </p:nvSpPr>
        <p:spPr/>
        <p:txBody>
          <a:bodyPr>
            <a:normAutofit fontScale="92500" lnSpcReduction="20000"/>
          </a:bodyPr>
          <a:lstStyle/>
          <a:p>
            <a:r>
              <a:rPr lang="en-US" dirty="0"/>
              <a:t>Kate Anderson</a:t>
            </a:r>
          </a:p>
          <a:p>
            <a:r>
              <a:rPr lang="en-US" dirty="0"/>
              <a:t>Advanced Energy Systems</a:t>
            </a:r>
          </a:p>
          <a:p>
            <a:r>
              <a:rPr lang="en-US" dirty="0"/>
              <a:t>Thesis Proposal Defense</a:t>
            </a:r>
          </a:p>
          <a:p>
            <a:r>
              <a:rPr lang="en-US" dirty="0"/>
              <a:t>September 22, 2020</a:t>
            </a:r>
          </a:p>
        </p:txBody>
      </p:sp>
      <p:grpSp>
        <p:nvGrpSpPr>
          <p:cNvPr id="4" name="Group 3">
            <a:extLst>
              <a:ext uri="{FF2B5EF4-FFF2-40B4-BE49-F238E27FC236}">
                <a16:creationId xmlns:a16="http://schemas.microsoft.com/office/drawing/2014/main" id="{15869C10-2F58-412A-8E9D-DBE2C4D6935F}"/>
              </a:ext>
            </a:extLst>
          </p:cNvPr>
          <p:cNvGrpSpPr/>
          <p:nvPr/>
        </p:nvGrpSpPr>
        <p:grpSpPr>
          <a:xfrm>
            <a:off x="3847727" y="6339636"/>
            <a:ext cx="1538027" cy="480535"/>
            <a:chOff x="0" y="0"/>
            <a:chExt cx="4828147" cy="1497521"/>
          </a:xfrm>
        </p:grpSpPr>
        <p:sp>
          <p:nvSpPr>
            <p:cNvPr id="5" name="Shape 6">
              <a:extLst>
                <a:ext uri="{FF2B5EF4-FFF2-40B4-BE49-F238E27FC236}">
                  <a16:creationId xmlns:a16="http://schemas.microsoft.com/office/drawing/2014/main" id="{1ADC9162-5851-415D-A472-792F7A45B78A}"/>
                </a:ext>
              </a:extLst>
            </p:cNvPr>
            <p:cNvSpPr/>
            <p:nvPr/>
          </p:nvSpPr>
          <p:spPr>
            <a:xfrm>
              <a:off x="690385" y="693306"/>
              <a:ext cx="291630" cy="291528"/>
            </a:xfrm>
            <a:custGeom>
              <a:avLst/>
              <a:gdLst/>
              <a:ahLst/>
              <a:cxnLst/>
              <a:rect l="0" t="0" r="0" b="0"/>
              <a:pathLst>
                <a:path w="291630" h="291528">
                  <a:moveTo>
                    <a:pt x="291579" y="0"/>
                  </a:moveTo>
                  <a:lnTo>
                    <a:pt x="291630" y="291363"/>
                  </a:lnTo>
                  <a:lnTo>
                    <a:pt x="0" y="291528"/>
                  </a:lnTo>
                  <a:cubicBezTo>
                    <a:pt x="30683" y="279095"/>
                    <a:pt x="62954" y="262052"/>
                    <a:pt x="88595" y="245605"/>
                  </a:cubicBezTo>
                  <a:lnTo>
                    <a:pt x="30505" y="187439"/>
                  </a:lnTo>
                  <a:cubicBezTo>
                    <a:pt x="62103" y="168808"/>
                    <a:pt x="91910" y="145872"/>
                    <a:pt x="119075" y="118669"/>
                  </a:cubicBezTo>
                  <a:cubicBezTo>
                    <a:pt x="146177" y="91605"/>
                    <a:pt x="169329" y="61925"/>
                    <a:pt x="187820" y="30277"/>
                  </a:cubicBezTo>
                  <a:lnTo>
                    <a:pt x="245948" y="88265"/>
                  </a:lnTo>
                  <a:cubicBezTo>
                    <a:pt x="261861" y="64237"/>
                    <a:pt x="281927" y="26086"/>
                    <a:pt x="291579"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6" name="Shape 7">
              <a:extLst>
                <a:ext uri="{FF2B5EF4-FFF2-40B4-BE49-F238E27FC236}">
                  <a16:creationId xmlns:a16="http://schemas.microsoft.com/office/drawing/2014/main" id="{493A2130-B5D0-4323-B3BD-6B34460887D4}"/>
                </a:ext>
              </a:extLst>
            </p:cNvPr>
            <p:cNvSpPr/>
            <p:nvPr/>
          </p:nvSpPr>
          <p:spPr>
            <a:xfrm>
              <a:off x="625920" y="628536"/>
              <a:ext cx="236830" cy="236563"/>
            </a:xfrm>
            <a:custGeom>
              <a:avLst/>
              <a:gdLst/>
              <a:ahLst/>
              <a:cxnLst/>
              <a:rect l="0" t="0" r="0" b="0"/>
              <a:pathLst>
                <a:path w="236830" h="236563">
                  <a:moveTo>
                    <a:pt x="157467" y="0"/>
                  </a:moveTo>
                  <a:lnTo>
                    <a:pt x="236830" y="79299"/>
                  </a:lnTo>
                  <a:cubicBezTo>
                    <a:pt x="218377" y="111176"/>
                    <a:pt x="195644" y="141034"/>
                    <a:pt x="168478" y="168300"/>
                  </a:cubicBezTo>
                  <a:cubicBezTo>
                    <a:pt x="141173" y="195555"/>
                    <a:pt x="111277" y="218275"/>
                    <a:pt x="79324" y="236563"/>
                  </a:cubicBezTo>
                  <a:lnTo>
                    <a:pt x="0" y="157353"/>
                  </a:lnTo>
                  <a:cubicBezTo>
                    <a:pt x="33592" y="142011"/>
                    <a:pt x="65062" y="120383"/>
                    <a:pt x="92812" y="92647"/>
                  </a:cubicBezTo>
                  <a:cubicBezTo>
                    <a:pt x="120472" y="64999"/>
                    <a:pt x="142024" y="33503"/>
                    <a:pt x="157467"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7" name="Shape 8">
              <a:extLst>
                <a:ext uri="{FF2B5EF4-FFF2-40B4-BE49-F238E27FC236}">
                  <a16:creationId xmlns:a16="http://schemas.microsoft.com/office/drawing/2014/main" id="{49C75A58-400F-4DB1-9B3F-27994A3C16DF}"/>
                </a:ext>
              </a:extLst>
            </p:cNvPr>
            <p:cNvSpPr/>
            <p:nvPr/>
          </p:nvSpPr>
          <p:spPr>
            <a:xfrm>
              <a:off x="927316" y="382918"/>
              <a:ext cx="55956" cy="222377"/>
            </a:xfrm>
            <a:custGeom>
              <a:avLst/>
              <a:gdLst/>
              <a:ahLst/>
              <a:cxnLst/>
              <a:rect l="0" t="0" r="0" b="0"/>
              <a:pathLst>
                <a:path w="55956" h="222377">
                  <a:moveTo>
                    <a:pt x="39243" y="0"/>
                  </a:moveTo>
                  <a:cubicBezTo>
                    <a:pt x="55651" y="72796"/>
                    <a:pt x="55956" y="150787"/>
                    <a:pt x="39421" y="222377"/>
                  </a:cubicBezTo>
                  <a:lnTo>
                    <a:pt x="0" y="222136"/>
                  </a:lnTo>
                  <a:cubicBezTo>
                    <a:pt x="18631" y="151003"/>
                    <a:pt x="18593" y="72796"/>
                    <a:pt x="38" y="89"/>
                  </a:cubicBezTo>
                  <a:lnTo>
                    <a:pt x="39243"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8" name="Shape 9">
              <a:extLst>
                <a:ext uri="{FF2B5EF4-FFF2-40B4-BE49-F238E27FC236}">
                  <a16:creationId xmlns:a16="http://schemas.microsoft.com/office/drawing/2014/main" id="{26AE90D5-5AF9-4264-A7FA-A4907839C033}"/>
                </a:ext>
              </a:extLst>
            </p:cNvPr>
            <p:cNvSpPr/>
            <p:nvPr/>
          </p:nvSpPr>
          <p:spPr>
            <a:xfrm>
              <a:off x="792963" y="382918"/>
              <a:ext cx="132017" cy="222453"/>
            </a:xfrm>
            <a:custGeom>
              <a:avLst/>
              <a:gdLst/>
              <a:ahLst/>
              <a:cxnLst/>
              <a:rect l="0" t="0" r="0" b="0"/>
              <a:pathLst>
                <a:path w="132017" h="222453">
                  <a:moveTo>
                    <a:pt x="112090" y="0"/>
                  </a:moveTo>
                  <a:cubicBezTo>
                    <a:pt x="132017" y="73000"/>
                    <a:pt x="131140" y="154191"/>
                    <a:pt x="112255" y="222313"/>
                  </a:cubicBezTo>
                  <a:lnTo>
                    <a:pt x="0" y="222453"/>
                  </a:lnTo>
                  <a:cubicBezTo>
                    <a:pt x="26568" y="151790"/>
                    <a:pt x="26403" y="71730"/>
                    <a:pt x="76" y="127"/>
                  </a:cubicBezTo>
                  <a:lnTo>
                    <a:pt x="11209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9" name="Shape 10">
              <a:extLst>
                <a:ext uri="{FF2B5EF4-FFF2-40B4-BE49-F238E27FC236}">
                  <a16:creationId xmlns:a16="http://schemas.microsoft.com/office/drawing/2014/main" id="{7AF3AC71-A905-40F7-A1B8-79342E1F3B36}"/>
                </a:ext>
              </a:extLst>
            </p:cNvPr>
            <p:cNvSpPr/>
            <p:nvPr/>
          </p:nvSpPr>
          <p:spPr>
            <a:xfrm>
              <a:off x="690588" y="3340"/>
              <a:ext cx="291617" cy="291643"/>
            </a:xfrm>
            <a:custGeom>
              <a:avLst/>
              <a:gdLst/>
              <a:ahLst/>
              <a:cxnLst/>
              <a:rect l="0" t="0" r="0" b="0"/>
              <a:pathLst>
                <a:path w="291617" h="291643">
                  <a:moveTo>
                    <a:pt x="0" y="0"/>
                  </a:moveTo>
                  <a:lnTo>
                    <a:pt x="291579" y="229"/>
                  </a:lnTo>
                  <a:lnTo>
                    <a:pt x="291617" y="291643"/>
                  </a:lnTo>
                  <a:cubicBezTo>
                    <a:pt x="279349" y="261201"/>
                    <a:pt x="260731" y="225996"/>
                    <a:pt x="245834" y="203137"/>
                  </a:cubicBezTo>
                  <a:lnTo>
                    <a:pt x="187757" y="261226"/>
                  </a:lnTo>
                  <a:cubicBezTo>
                    <a:pt x="168999" y="229730"/>
                    <a:pt x="147409" y="201282"/>
                    <a:pt x="118961" y="172872"/>
                  </a:cubicBezTo>
                  <a:cubicBezTo>
                    <a:pt x="90767" y="144640"/>
                    <a:pt x="62027" y="122771"/>
                    <a:pt x="30480" y="104064"/>
                  </a:cubicBezTo>
                  <a:lnTo>
                    <a:pt x="88608" y="45936"/>
                  </a:lnTo>
                  <a:cubicBezTo>
                    <a:pt x="57582" y="26492"/>
                    <a:pt x="29350" y="12141"/>
                    <a:pt x="0"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0" name="Shape 11">
              <a:extLst>
                <a:ext uri="{FF2B5EF4-FFF2-40B4-BE49-F238E27FC236}">
                  <a16:creationId xmlns:a16="http://schemas.microsoft.com/office/drawing/2014/main" id="{A1D48A64-F628-43FC-B3D7-ED208029CF14}"/>
                </a:ext>
              </a:extLst>
            </p:cNvPr>
            <p:cNvSpPr/>
            <p:nvPr/>
          </p:nvSpPr>
          <p:spPr>
            <a:xfrm>
              <a:off x="626110" y="122885"/>
              <a:ext cx="236360" cy="236741"/>
            </a:xfrm>
            <a:custGeom>
              <a:avLst/>
              <a:gdLst/>
              <a:ahLst/>
              <a:cxnLst/>
              <a:rect l="0" t="0" r="0" b="0"/>
              <a:pathLst>
                <a:path w="236360" h="236741">
                  <a:moveTo>
                    <a:pt x="79299" y="0"/>
                  </a:moveTo>
                  <a:cubicBezTo>
                    <a:pt x="111176" y="18402"/>
                    <a:pt x="140983" y="41211"/>
                    <a:pt x="168288" y="68504"/>
                  </a:cubicBezTo>
                  <a:cubicBezTo>
                    <a:pt x="195389" y="95631"/>
                    <a:pt x="218059" y="125590"/>
                    <a:pt x="236360" y="157518"/>
                  </a:cubicBezTo>
                  <a:lnTo>
                    <a:pt x="157188" y="236741"/>
                  </a:lnTo>
                  <a:cubicBezTo>
                    <a:pt x="139459" y="200292"/>
                    <a:pt x="120193" y="171768"/>
                    <a:pt x="92621" y="144170"/>
                  </a:cubicBezTo>
                  <a:cubicBezTo>
                    <a:pt x="64910" y="116459"/>
                    <a:pt x="33541" y="94882"/>
                    <a:pt x="0" y="79413"/>
                  </a:cubicBezTo>
                  <a:lnTo>
                    <a:pt x="79299"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1" name="Shape 12">
              <a:extLst>
                <a:ext uri="{FF2B5EF4-FFF2-40B4-BE49-F238E27FC236}">
                  <a16:creationId xmlns:a16="http://schemas.microsoft.com/office/drawing/2014/main" id="{EA15CB10-650D-4243-BB30-5F3514A94629}"/>
                </a:ext>
              </a:extLst>
            </p:cNvPr>
            <p:cNvSpPr/>
            <p:nvPr/>
          </p:nvSpPr>
          <p:spPr>
            <a:xfrm>
              <a:off x="380251" y="6750"/>
              <a:ext cx="222428" cy="51657"/>
            </a:xfrm>
            <a:custGeom>
              <a:avLst/>
              <a:gdLst/>
              <a:ahLst/>
              <a:cxnLst/>
              <a:rect l="0" t="0" r="0" b="0"/>
              <a:pathLst>
                <a:path w="222428" h="51657">
                  <a:moveTo>
                    <a:pt x="111262" y="13"/>
                  </a:moveTo>
                  <a:cubicBezTo>
                    <a:pt x="148574" y="0"/>
                    <a:pt x="185871" y="4077"/>
                    <a:pt x="222428" y="12262"/>
                  </a:cubicBezTo>
                  <a:lnTo>
                    <a:pt x="222428" y="51619"/>
                  </a:lnTo>
                  <a:cubicBezTo>
                    <a:pt x="149682" y="33103"/>
                    <a:pt x="73114" y="33230"/>
                    <a:pt x="356" y="51657"/>
                  </a:cubicBezTo>
                  <a:lnTo>
                    <a:pt x="0" y="12300"/>
                  </a:lnTo>
                  <a:cubicBezTo>
                    <a:pt x="36620" y="4127"/>
                    <a:pt x="73949" y="25"/>
                    <a:pt x="111262" y="13"/>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2" name="Shape 13">
              <a:extLst>
                <a:ext uri="{FF2B5EF4-FFF2-40B4-BE49-F238E27FC236}">
                  <a16:creationId xmlns:a16="http://schemas.microsoft.com/office/drawing/2014/main" id="{FC62D1FB-80D8-480A-AABF-393A9D961013}"/>
                </a:ext>
              </a:extLst>
            </p:cNvPr>
            <p:cNvSpPr/>
            <p:nvPr/>
          </p:nvSpPr>
          <p:spPr>
            <a:xfrm>
              <a:off x="380429" y="65926"/>
              <a:ext cx="222415" cy="127051"/>
            </a:xfrm>
            <a:custGeom>
              <a:avLst/>
              <a:gdLst/>
              <a:ahLst/>
              <a:cxnLst/>
              <a:rect l="0" t="0" r="0" b="0"/>
              <a:pathLst>
                <a:path w="222415" h="127051">
                  <a:moveTo>
                    <a:pt x="111222" y="8"/>
                  </a:moveTo>
                  <a:cubicBezTo>
                    <a:pt x="148628" y="0"/>
                    <a:pt x="186030" y="4845"/>
                    <a:pt x="222415" y="14567"/>
                  </a:cubicBezTo>
                  <a:lnTo>
                    <a:pt x="222250" y="126949"/>
                  </a:lnTo>
                  <a:cubicBezTo>
                    <a:pt x="150800" y="100521"/>
                    <a:pt x="71717" y="100660"/>
                    <a:pt x="0" y="127051"/>
                  </a:cubicBezTo>
                  <a:lnTo>
                    <a:pt x="0" y="14567"/>
                  </a:lnTo>
                  <a:cubicBezTo>
                    <a:pt x="36405" y="4877"/>
                    <a:pt x="73816" y="16"/>
                    <a:pt x="111222" y="8"/>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3" name="Shape 14">
              <a:extLst>
                <a:ext uri="{FF2B5EF4-FFF2-40B4-BE49-F238E27FC236}">
                  <a16:creationId xmlns:a16="http://schemas.microsoft.com/office/drawing/2014/main" id="{CAA65CBC-C1F5-4DEC-85B3-091D1186D412}"/>
                </a:ext>
              </a:extLst>
            </p:cNvPr>
            <p:cNvSpPr/>
            <p:nvPr/>
          </p:nvSpPr>
          <p:spPr>
            <a:xfrm>
              <a:off x="1613" y="3531"/>
              <a:ext cx="290767" cy="290181"/>
            </a:xfrm>
            <a:custGeom>
              <a:avLst/>
              <a:gdLst/>
              <a:ahLst/>
              <a:cxnLst/>
              <a:rect l="0" t="0" r="0" b="0"/>
              <a:pathLst>
                <a:path w="290767" h="290181">
                  <a:moveTo>
                    <a:pt x="0" y="0"/>
                  </a:moveTo>
                  <a:lnTo>
                    <a:pt x="290767" y="177"/>
                  </a:lnTo>
                  <a:cubicBezTo>
                    <a:pt x="260248" y="12471"/>
                    <a:pt x="230861" y="27775"/>
                    <a:pt x="202628" y="46024"/>
                  </a:cubicBezTo>
                  <a:lnTo>
                    <a:pt x="260795" y="103987"/>
                  </a:lnTo>
                  <a:cubicBezTo>
                    <a:pt x="229171" y="122758"/>
                    <a:pt x="199327" y="145567"/>
                    <a:pt x="172136" y="172732"/>
                  </a:cubicBezTo>
                  <a:cubicBezTo>
                    <a:pt x="144932" y="199936"/>
                    <a:pt x="122034" y="229793"/>
                    <a:pt x="103378" y="261378"/>
                  </a:cubicBezTo>
                  <a:lnTo>
                    <a:pt x="45288" y="203301"/>
                  </a:lnTo>
                  <a:lnTo>
                    <a:pt x="0" y="290181"/>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4" name="Shape 15">
              <a:extLst>
                <a:ext uri="{FF2B5EF4-FFF2-40B4-BE49-F238E27FC236}">
                  <a16:creationId xmlns:a16="http://schemas.microsoft.com/office/drawing/2014/main" id="{C1341429-41BA-4751-A3EF-1855715AC0B2}"/>
                </a:ext>
              </a:extLst>
            </p:cNvPr>
            <p:cNvSpPr/>
            <p:nvPr/>
          </p:nvSpPr>
          <p:spPr>
            <a:xfrm>
              <a:off x="120637" y="123101"/>
              <a:ext cx="236588" cy="236703"/>
            </a:xfrm>
            <a:custGeom>
              <a:avLst/>
              <a:gdLst/>
              <a:ahLst/>
              <a:cxnLst/>
              <a:rect l="0" t="0" r="0" b="0"/>
              <a:pathLst>
                <a:path w="236588" h="236703">
                  <a:moveTo>
                    <a:pt x="157340" y="0"/>
                  </a:moveTo>
                  <a:lnTo>
                    <a:pt x="236588" y="79362"/>
                  </a:lnTo>
                  <a:cubicBezTo>
                    <a:pt x="203060" y="94844"/>
                    <a:pt x="171526" y="116383"/>
                    <a:pt x="143878" y="144043"/>
                  </a:cubicBezTo>
                  <a:cubicBezTo>
                    <a:pt x="116230" y="171742"/>
                    <a:pt x="94742" y="203086"/>
                    <a:pt x="79286" y="236703"/>
                  </a:cubicBezTo>
                  <a:lnTo>
                    <a:pt x="0" y="157366"/>
                  </a:lnTo>
                  <a:cubicBezTo>
                    <a:pt x="18402" y="125552"/>
                    <a:pt x="40856" y="95377"/>
                    <a:pt x="68110" y="68161"/>
                  </a:cubicBezTo>
                  <a:cubicBezTo>
                    <a:pt x="95364" y="40907"/>
                    <a:pt x="125349" y="17843"/>
                    <a:pt x="157340"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5" name="Shape 16">
              <a:extLst>
                <a:ext uri="{FF2B5EF4-FFF2-40B4-BE49-F238E27FC236}">
                  <a16:creationId xmlns:a16="http://schemas.microsoft.com/office/drawing/2014/main" id="{2009EAF3-D5A6-40BD-AECD-2F537A3481ED}"/>
                </a:ext>
              </a:extLst>
            </p:cNvPr>
            <p:cNvSpPr/>
            <p:nvPr/>
          </p:nvSpPr>
          <p:spPr>
            <a:xfrm>
              <a:off x="58318" y="382918"/>
              <a:ext cx="132042" cy="222377"/>
            </a:xfrm>
            <a:custGeom>
              <a:avLst/>
              <a:gdLst/>
              <a:ahLst/>
              <a:cxnLst/>
              <a:rect l="0" t="0" r="0" b="0"/>
              <a:pathLst>
                <a:path w="132042" h="222377">
                  <a:moveTo>
                    <a:pt x="19736" y="0"/>
                  </a:moveTo>
                  <a:lnTo>
                    <a:pt x="132042" y="178"/>
                  </a:lnTo>
                  <a:cubicBezTo>
                    <a:pt x="105626" y="71691"/>
                    <a:pt x="105626" y="150787"/>
                    <a:pt x="132042" y="222377"/>
                  </a:cubicBezTo>
                  <a:lnTo>
                    <a:pt x="19977" y="222225"/>
                  </a:lnTo>
                  <a:cubicBezTo>
                    <a:pt x="0" y="149962"/>
                    <a:pt x="356" y="72771"/>
                    <a:pt x="19736"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6" name="Shape 17">
              <a:extLst>
                <a:ext uri="{FF2B5EF4-FFF2-40B4-BE49-F238E27FC236}">
                  <a16:creationId xmlns:a16="http://schemas.microsoft.com/office/drawing/2014/main" id="{F6E8E82D-44D6-44E3-94DC-ABEF9A705FC6}"/>
                </a:ext>
              </a:extLst>
            </p:cNvPr>
            <p:cNvSpPr/>
            <p:nvPr/>
          </p:nvSpPr>
          <p:spPr>
            <a:xfrm>
              <a:off x="0" y="382918"/>
              <a:ext cx="56032" cy="222225"/>
            </a:xfrm>
            <a:custGeom>
              <a:avLst/>
              <a:gdLst/>
              <a:ahLst/>
              <a:cxnLst/>
              <a:rect l="0" t="0" r="0" b="0"/>
              <a:pathLst>
                <a:path w="56032" h="222225">
                  <a:moveTo>
                    <a:pt x="16586" y="0"/>
                  </a:moveTo>
                  <a:lnTo>
                    <a:pt x="55905" y="127"/>
                  </a:lnTo>
                  <a:cubicBezTo>
                    <a:pt x="37630" y="73774"/>
                    <a:pt x="37744" y="150025"/>
                    <a:pt x="56032" y="222225"/>
                  </a:cubicBezTo>
                  <a:lnTo>
                    <a:pt x="16637" y="222174"/>
                  </a:lnTo>
                  <a:cubicBezTo>
                    <a:pt x="0" y="148958"/>
                    <a:pt x="241" y="73127"/>
                    <a:pt x="16586"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7" name="Shape 18">
              <a:extLst>
                <a:ext uri="{FF2B5EF4-FFF2-40B4-BE49-F238E27FC236}">
                  <a16:creationId xmlns:a16="http://schemas.microsoft.com/office/drawing/2014/main" id="{A7A59B49-DC64-46E5-8153-10981C28CEA6}"/>
                </a:ext>
              </a:extLst>
            </p:cNvPr>
            <p:cNvSpPr/>
            <p:nvPr/>
          </p:nvSpPr>
          <p:spPr>
            <a:xfrm>
              <a:off x="1613" y="694165"/>
              <a:ext cx="290970" cy="290619"/>
            </a:xfrm>
            <a:custGeom>
              <a:avLst/>
              <a:gdLst/>
              <a:ahLst/>
              <a:cxnLst/>
              <a:rect l="0" t="0" r="0" b="0"/>
              <a:pathLst>
                <a:path w="290970" h="290619">
                  <a:moveTo>
                    <a:pt x="0" y="0"/>
                  </a:moveTo>
                  <a:lnTo>
                    <a:pt x="45250" y="87317"/>
                  </a:lnTo>
                  <a:lnTo>
                    <a:pt x="103454" y="29113"/>
                  </a:lnTo>
                  <a:cubicBezTo>
                    <a:pt x="122250" y="60762"/>
                    <a:pt x="144882" y="90708"/>
                    <a:pt x="172123" y="117886"/>
                  </a:cubicBezTo>
                  <a:cubicBezTo>
                    <a:pt x="199200" y="145013"/>
                    <a:pt x="229222" y="167823"/>
                    <a:pt x="260845" y="186530"/>
                  </a:cubicBezTo>
                  <a:lnTo>
                    <a:pt x="202514" y="244531"/>
                  </a:lnTo>
                  <a:cubicBezTo>
                    <a:pt x="230861" y="262819"/>
                    <a:pt x="260439" y="278109"/>
                    <a:pt x="290970" y="290479"/>
                  </a:cubicBezTo>
                  <a:lnTo>
                    <a:pt x="0" y="290619"/>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8" name="Shape 19">
              <a:extLst>
                <a:ext uri="{FF2B5EF4-FFF2-40B4-BE49-F238E27FC236}">
                  <a16:creationId xmlns:a16="http://schemas.microsoft.com/office/drawing/2014/main" id="{83DB53B8-8B3F-4CFA-A210-0E76926C0AF4}"/>
                </a:ext>
              </a:extLst>
            </p:cNvPr>
            <p:cNvSpPr/>
            <p:nvPr/>
          </p:nvSpPr>
          <p:spPr>
            <a:xfrm>
              <a:off x="120548" y="628383"/>
              <a:ext cx="236677" cy="236652"/>
            </a:xfrm>
            <a:custGeom>
              <a:avLst/>
              <a:gdLst/>
              <a:ahLst/>
              <a:cxnLst/>
              <a:rect l="0" t="0" r="0" b="0"/>
              <a:pathLst>
                <a:path w="236677" h="236652">
                  <a:moveTo>
                    <a:pt x="79375" y="0"/>
                  </a:moveTo>
                  <a:cubicBezTo>
                    <a:pt x="94869" y="33579"/>
                    <a:pt x="116218" y="65151"/>
                    <a:pt x="143967" y="92862"/>
                  </a:cubicBezTo>
                  <a:cubicBezTo>
                    <a:pt x="171577" y="120485"/>
                    <a:pt x="203098" y="141935"/>
                    <a:pt x="236677" y="157264"/>
                  </a:cubicBezTo>
                  <a:lnTo>
                    <a:pt x="157277" y="236652"/>
                  </a:lnTo>
                  <a:cubicBezTo>
                    <a:pt x="125489" y="218427"/>
                    <a:pt x="95415" y="195783"/>
                    <a:pt x="68250" y="168631"/>
                  </a:cubicBezTo>
                  <a:cubicBezTo>
                    <a:pt x="40945" y="141326"/>
                    <a:pt x="18428" y="111239"/>
                    <a:pt x="0" y="79362"/>
                  </a:cubicBezTo>
                  <a:lnTo>
                    <a:pt x="79375"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19" name="Shape 20">
              <a:extLst>
                <a:ext uri="{FF2B5EF4-FFF2-40B4-BE49-F238E27FC236}">
                  <a16:creationId xmlns:a16="http://schemas.microsoft.com/office/drawing/2014/main" id="{D96B53A8-39C6-493B-AD12-73935F6450FF}"/>
                </a:ext>
              </a:extLst>
            </p:cNvPr>
            <p:cNvSpPr/>
            <p:nvPr/>
          </p:nvSpPr>
          <p:spPr>
            <a:xfrm>
              <a:off x="380517" y="795401"/>
              <a:ext cx="222110" cy="132397"/>
            </a:xfrm>
            <a:custGeom>
              <a:avLst/>
              <a:gdLst/>
              <a:ahLst/>
              <a:cxnLst/>
              <a:rect l="0" t="0" r="0" b="0"/>
              <a:pathLst>
                <a:path w="222110" h="132397">
                  <a:moveTo>
                    <a:pt x="222110" y="0"/>
                  </a:moveTo>
                  <a:lnTo>
                    <a:pt x="222072" y="112116"/>
                  </a:lnTo>
                  <a:cubicBezTo>
                    <a:pt x="148653" y="132397"/>
                    <a:pt x="72631" y="131509"/>
                    <a:pt x="0" y="112027"/>
                  </a:cubicBezTo>
                  <a:lnTo>
                    <a:pt x="0" y="127"/>
                  </a:lnTo>
                  <a:cubicBezTo>
                    <a:pt x="71717" y="26340"/>
                    <a:pt x="150533" y="26251"/>
                    <a:pt x="222110" y="0"/>
                  </a:cubicBez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0" name="Shape 21">
              <a:extLst>
                <a:ext uri="{FF2B5EF4-FFF2-40B4-BE49-F238E27FC236}">
                  <a16:creationId xmlns:a16="http://schemas.microsoft.com/office/drawing/2014/main" id="{069FEEC1-843F-4561-8222-D49ED046935C}"/>
                </a:ext>
              </a:extLst>
            </p:cNvPr>
            <p:cNvSpPr/>
            <p:nvPr/>
          </p:nvSpPr>
          <p:spPr>
            <a:xfrm>
              <a:off x="380479" y="929754"/>
              <a:ext cx="222199" cy="56261"/>
            </a:xfrm>
            <a:custGeom>
              <a:avLst/>
              <a:gdLst/>
              <a:ahLst/>
              <a:cxnLst/>
              <a:rect l="0" t="0" r="0" b="0"/>
              <a:pathLst>
                <a:path w="222199" h="56261">
                  <a:moveTo>
                    <a:pt x="165" y="0"/>
                  </a:moveTo>
                  <a:cubicBezTo>
                    <a:pt x="72885" y="18059"/>
                    <a:pt x="149136" y="18923"/>
                    <a:pt x="222148" y="38"/>
                  </a:cubicBezTo>
                  <a:lnTo>
                    <a:pt x="222199" y="39332"/>
                  </a:lnTo>
                  <a:cubicBezTo>
                    <a:pt x="149085" y="56261"/>
                    <a:pt x="73050" y="55550"/>
                    <a:pt x="0" y="39205"/>
                  </a:cubicBezTo>
                  <a:lnTo>
                    <a:pt x="165"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1" name="Shape 22">
              <a:extLst>
                <a:ext uri="{FF2B5EF4-FFF2-40B4-BE49-F238E27FC236}">
                  <a16:creationId xmlns:a16="http://schemas.microsoft.com/office/drawing/2014/main" id="{2F9B16F7-D960-431B-A664-29F9EDAFF63D}"/>
                </a:ext>
              </a:extLst>
            </p:cNvPr>
            <p:cNvSpPr/>
            <p:nvPr/>
          </p:nvSpPr>
          <p:spPr>
            <a:xfrm>
              <a:off x="1210882" y="0"/>
              <a:ext cx="801268" cy="988200"/>
            </a:xfrm>
            <a:custGeom>
              <a:avLst/>
              <a:gdLst/>
              <a:ahLst/>
              <a:cxnLst/>
              <a:rect l="0" t="0" r="0" b="0"/>
              <a:pathLst>
                <a:path w="801268" h="988200">
                  <a:moveTo>
                    <a:pt x="0" y="0"/>
                  </a:moveTo>
                  <a:lnTo>
                    <a:pt x="149822" y="0"/>
                  </a:lnTo>
                  <a:lnTo>
                    <a:pt x="642366" y="683235"/>
                  </a:lnTo>
                  <a:lnTo>
                    <a:pt x="642366" y="0"/>
                  </a:lnTo>
                  <a:lnTo>
                    <a:pt x="801268" y="0"/>
                  </a:lnTo>
                  <a:lnTo>
                    <a:pt x="801268" y="988200"/>
                  </a:lnTo>
                  <a:lnTo>
                    <a:pt x="666026" y="988200"/>
                  </a:lnTo>
                  <a:lnTo>
                    <a:pt x="158979" y="285191"/>
                  </a:lnTo>
                  <a:lnTo>
                    <a:pt x="158979" y="988200"/>
                  </a:lnTo>
                  <a:lnTo>
                    <a:pt x="0" y="988200"/>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2" name="Shape 23">
              <a:extLst>
                <a:ext uri="{FF2B5EF4-FFF2-40B4-BE49-F238E27FC236}">
                  <a16:creationId xmlns:a16="http://schemas.microsoft.com/office/drawing/2014/main" id="{BEA9C05C-ED41-4A87-ADFB-56791421024A}"/>
                </a:ext>
              </a:extLst>
            </p:cNvPr>
            <p:cNvSpPr/>
            <p:nvPr/>
          </p:nvSpPr>
          <p:spPr>
            <a:xfrm>
              <a:off x="2197938" y="0"/>
              <a:ext cx="807403" cy="988200"/>
            </a:xfrm>
            <a:custGeom>
              <a:avLst/>
              <a:gdLst/>
              <a:ahLst/>
              <a:cxnLst/>
              <a:rect l="0" t="0" r="0" b="0"/>
              <a:pathLst>
                <a:path w="807403" h="988200">
                  <a:moveTo>
                    <a:pt x="0" y="0"/>
                  </a:moveTo>
                  <a:lnTo>
                    <a:pt x="424053" y="0"/>
                  </a:lnTo>
                  <a:cubicBezTo>
                    <a:pt x="543624" y="0"/>
                    <a:pt x="637413" y="36678"/>
                    <a:pt x="698653" y="98793"/>
                  </a:cubicBezTo>
                  <a:cubicBezTo>
                    <a:pt x="748932" y="152451"/>
                    <a:pt x="777494" y="225882"/>
                    <a:pt x="777494" y="312014"/>
                  </a:cubicBezTo>
                  <a:lnTo>
                    <a:pt x="777494" y="314808"/>
                  </a:lnTo>
                  <a:cubicBezTo>
                    <a:pt x="777494" y="477177"/>
                    <a:pt x="683641" y="574573"/>
                    <a:pt x="550520" y="614096"/>
                  </a:cubicBezTo>
                  <a:lnTo>
                    <a:pt x="807403" y="988200"/>
                  </a:lnTo>
                  <a:lnTo>
                    <a:pt x="610299" y="988200"/>
                  </a:lnTo>
                  <a:lnTo>
                    <a:pt x="272783" y="489839"/>
                  </a:lnTo>
                  <a:lnTo>
                    <a:pt x="411848" y="489839"/>
                  </a:lnTo>
                  <a:cubicBezTo>
                    <a:pt x="531457" y="489839"/>
                    <a:pt x="607555" y="424904"/>
                    <a:pt x="607555" y="324701"/>
                  </a:cubicBezTo>
                  <a:lnTo>
                    <a:pt x="607555" y="321869"/>
                  </a:lnTo>
                  <a:cubicBezTo>
                    <a:pt x="607555" y="215989"/>
                    <a:pt x="534200" y="158115"/>
                    <a:pt x="410439" y="158115"/>
                  </a:cubicBezTo>
                  <a:lnTo>
                    <a:pt x="167132" y="158115"/>
                  </a:lnTo>
                  <a:lnTo>
                    <a:pt x="167132" y="988200"/>
                  </a:lnTo>
                  <a:lnTo>
                    <a:pt x="0" y="988200"/>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3" name="Shape 24">
              <a:extLst>
                <a:ext uri="{FF2B5EF4-FFF2-40B4-BE49-F238E27FC236}">
                  <a16:creationId xmlns:a16="http://schemas.microsoft.com/office/drawing/2014/main" id="{DF4B9059-4154-43E3-A083-EF07750D2A6B}"/>
                </a:ext>
              </a:extLst>
            </p:cNvPr>
            <p:cNvSpPr/>
            <p:nvPr/>
          </p:nvSpPr>
          <p:spPr>
            <a:xfrm>
              <a:off x="3149245" y="0"/>
              <a:ext cx="759854" cy="988200"/>
            </a:xfrm>
            <a:custGeom>
              <a:avLst/>
              <a:gdLst/>
              <a:ahLst/>
              <a:cxnLst/>
              <a:rect l="0" t="0" r="0" b="0"/>
              <a:pathLst>
                <a:path w="759854" h="988200">
                  <a:moveTo>
                    <a:pt x="0" y="0"/>
                  </a:moveTo>
                  <a:lnTo>
                    <a:pt x="752323" y="0"/>
                  </a:lnTo>
                  <a:lnTo>
                    <a:pt x="752323" y="155283"/>
                  </a:lnTo>
                  <a:lnTo>
                    <a:pt x="188087" y="155283"/>
                  </a:lnTo>
                  <a:lnTo>
                    <a:pt x="188087" y="412217"/>
                  </a:lnTo>
                  <a:lnTo>
                    <a:pt x="648488" y="412217"/>
                  </a:lnTo>
                  <a:lnTo>
                    <a:pt x="648488" y="567461"/>
                  </a:lnTo>
                  <a:lnTo>
                    <a:pt x="188087" y="567461"/>
                  </a:lnTo>
                  <a:lnTo>
                    <a:pt x="188087" y="832942"/>
                  </a:lnTo>
                  <a:lnTo>
                    <a:pt x="759854" y="832942"/>
                  </a:lnTo>
                  <a:lnTo>
                    <a:pt x="759854" y="988200"/>
                  </a:lnTo>
                  <a:lnTo>
                    <a:pt x="0" y="988200"/>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4" name="Shape 25">
              <a:extLst>
                <a:ext uri="{FF2B5EF4-FFF2-40B4-BE49-F238E27FC236}">
                  <a16:creationId xmlns:a16="http://schemas.microsoft.com/office/drawing/2014/main" id="{335E46E1-2C61-4EA7-B40A-EE7EE63632F1}"/>
                </a:ext>
              </a:extLst>
            </p:cNvPr>
            <p:cNvSpPr/>
            <p:nvPr/>
          </p:nvSpPr>
          <p:spPr>
            <a:xfrm>
              <a:off x="4104462" y="0"/>
              <a:ext cx="709486" cy="988200"/>
            </a:xfrm>
            <a:custGeom>
              <a:avLst/>
              <a:gdLst/>
              <a:ahLst/>
              <a:cxnLst/>
              <a:rect l="0" t="0" r="0" b="0"/>
              <a:pathLst>
                <a:path w="709486" h="988200">
                  <a:moveTo>
                    <a:pt x="0" y="0"/>
                  </a:moveTo>
                  <a:lnTo>
                    <a:pt x="188125" y="0"/>
                  </a:lnTo>
                  <a:lnTo>
                    <a:pt x="188125" y="830059"/>
                  </a:lnTo>
                  <a:lnTo>
                    <a:pt x="709486" y="830059"/>
                  </a:lnTo>
                  <a:lnTo>
                    <a:pt x="709486" y="988200"/>
                  </a:lnTo>
                  <a:lnTo>
                    <a:pt x="0" y="988200"/>
                  </a:lnTo>
                  <a:lnTo>
                    <a:pt x="0" y="0"/>
                  </a:lnTo>
                  <a:close/>
                </a:path>
              </a:pathLst>
            </a:custGeom>
            <a:ln w="0" cap="flat">
              <a:miter lim="127000"/>
            </a:ln>
          </p:spPr>
          <p:style>
            <a:lnRef idx="0">
              <a:srgbClr val="000000">
                <a:alpha val="0"/>
              </a:srgbClr>
            </a:lnRef>
            <a:fillRef idx="1">
              <a:srgbClr val="0069A3"/>
            </a:fillRef>
            <a:effectRef idx="0">
              <a:scrgbClr r="0" g="0" b="0"/>
            </a:effectRef>
            <a:fontRef idx="none"/>
          </p:style>
          <p:txBody>
            <a:bodyPr/>
            <a:lstStyle/>
            <a:p>
              <a:endParaRPr lang="en-US" dirty="0"/>
            </a:p>
          </p:txBody>
        </p:sp>
        <p:sp>
          <p:nvSpPr>
            <p:cNvPr id="25" name="Shape 26">
              <a:extLst>
                <a:ext uri="{FF2B5EF4-FFF2-40B4-BE49-F238E27FC236}">
                  <a16:creationId xmlns:a16="http://schemas.microsoft.com/office/drawing/2014/main" id="{5D27A71A-9006-4B50-9ED5-5F301933D53D}"/>
                </a:ext>
              </a:extLst>
            </p:cNvPr>
            <p:cNvSpPr/>
            <p:nvPr/>
          </p:nvSpPr>
          <p:spPr>
            <a:xfrm>
              <a:off x="4051325" y="1161631"/>
              <a:ext cx="226962" cy="265341"/>
            </a:xfrm>
            <a:custGeom>
              <a:avLst/>
              <a:gdLst/>
              <a:ahLst/>
              <a:cxnLst/>
              <a:rect l="0" t="0" r="0" b="0"/>
              <a:pathLst>
                <a:path w="226962" h="265341">
                  <a:moveTo>
                    <a:pt x="0" y="0"/>
                  </a:moveTo>
                  <a:lnTo>
                    <a:pt x="115570" y="0"/>
                  </a:lnTo>
                  <a:cubicBezTo>
                    <a:pt x="147510" y="0"/>
                    <a:pt x="174651" y="9550"/>
                    <a:pt x="192138" y="26949"/>
                  </a:cubicBezTo>
                  <a:cubicBezTo>
                    <a:pt x="205880" y="40475"/>
                    <a:pt x="213462" y="59614"/>
                    <a:pt x="213462" y="80683"/>
                  </a:cubicBezTo>
                  <a:cubicBezTo>
                    <a:pt x="213462" y="120383"/>
                    <a:pt x="188608" y="149073"/>
                    <a:pt x="146355" y="158928"/>
                  </a:cubicBezTo>
                  <a:lnTo>
                    <a:pt x="226962" y="265341"/>
                  </a:lnTo>
                  <a:lnTo>
                    <a:pt x="180340" y="265341"/>
                  </a:lnTo>
                  <a:lnTo>
                    <a:pt x="79324" y="131089"/>
                  </a:lnTo>
                  <a:lnTo>
                    <a:pt x="79324" y="131001"/>
                  </a:lnTo>
                  <a:lnTo>
                    <a:pt x="112979" y="131001"/>
                  </a:lnTo>
                  <a:cubicBezTo>
                    <a:pt x="150800" y="131001"/>
                    <a:pt x="175235" y="111912"/>
                    <a:pt x="175235" y="82448"/>
                  </a:cubicBezTo>
                  <a:cubicBezTo>
                    <a:pt x="175235" y="52210"/>
                    <a:pt x="152768" y="35344"/>
                    <a:pt x="113386" y="35344"/>
                  </a:cubicBezTo>
                  <a:lnTo>
                    <a:pt x="37808" y="35344"/>
                  </a:lnTo>
                  <a:lnTo>
                    <a:pt x="37808" y="265341"/>
                  </a:lnTo>
                  <a:lnTo>
                    <a:pt x="0" y="265341"/>
                  </a:lnTo>
                  <a:lnTo>
                    <a:pt x="0" y="0"/>
                  </a:ln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26" name="Shape 27">
              <a:extLst>
                <a:ext uri="{FF2B5EF4-FFF2-40B4-BE49-F238E27FC236}">
                  <a16:creationId xmlns:a16="http://schemas.microsoft.com/office/drawing/2014/main" id="{48B9EC8C-D304-4633-86EA-43C8BB4D345E}"/>
                </a:ext>
              </a:extLst>
            </p:cNvPr>
            <p:cNvSpPr/>
            <p:nvPr/>
          </p:nvSpPr>
          <p:spPr>
            <a:xfrm>
              <a:off x="3263760" y="1161631"/>
              <a:ext cx="197510" cy="265341"/>
            </a:xfrm>
            <a:custGeom>
              <a:avLst/>
              <a:gdLst/>
              <a:ahLst/>
              <a:cxnLst/>
              <a:rect l="0" t="0" r="0" b="0"/>
              <a:pathLst>
                <a:path w="197510" h="265341">
                  <a:moveTo>
                    <a:pt x="0" y="0"/>
                  </a:moveTo>
                  <a:lnTo>
                    <a:pt x="195606" y="0"/>
                  </a:lnTo>
                  <a:lnTo>
                    <a:pt x="195606" y="35014"/>
                  </a:lnTo>
                  <a:lnTo>
                    <a:pt x="37745" y="35014"/>
                  </a:lnTo>
                  <a:lnTo>
                    <a:pt x="37745" y="114097"/>
                  </a:lnTo>
                  <a:lnTo>
                    <a:pt x="170510" y="114097"/>
                  </a:lnTo>
                  <a:lnTo>
                    <a:pt x="170510" y="149073"/>
                  </a:lnTo>
                  <a:lnTo>
                    <a:pt x="37745" y="149073"/>
                  </a:lnTo>
                  <a:lnTo>
                    <a:pt x="37745" y="230403"/>
                  </a:lnTo>
                  <a:lnTo>
                    <a:pt x="197510" y="230403"/>
                  </a:lnTo>
                  <a:lnTo>
                    <a:pt x="197510" y="265341"/>
                  </a:lnTo>
                  <a:lnTo>
                    <a:pt x="0" y="265341"/>
                  </a:lnTo>
                  <a:lnTo>
                    <a:pt x="0" y="0"/>
                  </a:ln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27" name="Shape 28">
              <a:extLst>
                <a:ext uri="{FF2B5EF4-FFF2-40B4-BE49-F238E27FC236}">
                  <a16:creationId xmlns:a16="http://schemas.microsoft.com/office/drawing/2014/main" id="{C2C777D3-5BEC-43C1-A2C3-5FC7D3049852}"/>
                </a:ext>
              </a:extLst>
            </p:cNvPr>
            <p:cNvSpPr/>
            <p:nvPr/>
          </p:nvSpPr>
          <p:spPr>
            <a:xfrm>
              <a:off x="3511499" y="1161631"/>
              <a:ext cx="227457" cy="265341"/>
            </a:xfrm>
            <a:custGeom>
              <a:avLst/>
              <a:gdLst/>
              <a:ahLst/>
              <a:cxnLst/>
              <a:rect l="0" t="0" r="0" b="0"/>
              <a:pathLst>
                <a:path w="227457" h="265341">
                  <a:moveTo>
                    <a:pt x="0" y="0"/>
                  </a:moveTo>
                  <a:lnTo>
                    <a:pt x="33782" y="0"/>
                  </a:lnTo>
                  <a:lnTo>
                    <a:pt x="35090" y="1651"/>
                  </a:lnTo>
                  <a:lnTo>
                    <a:pt x="190424" y="197904"/>
                  </a:lnTo>
                  <a:lnTo>
                    <a:pt x="190424" y="0"/>
                  </a:lnTo>
                  <a:lnTo>
                    <a:pt x="227457" y="0"/>
                  </a:lnTo>
                  <a:lnTo>
                    <a:pt x="227457" y="265341"/>
                  </a:lnTo>
                  <a:lnTo>
                    <a:pt x="197828" y="265341"/>
                  </a:lnTo>
                  <a:lnTo>
                    <a:pt x="37033" y="62738"/>
                  </a:lnTo>
                  <a:lnTo>
                    <a:pt x="37033" y="265341"/>
                  </a:lnTo>
                  <a:lnTo>
                    <a:pt x="0" y="265341"/>
                  </a:lnTo>
                  <a:lnTo>
                    <a:pt x="0" y="0"/>
                  </a:ln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28" name="Shape 29">
              <a:extLst>
                <a:ext uri="{FF2B5EF4-FFF2-40B4-BE49-F238E27FC236}">
                  <a16:creationId xmlns:a16="http://schemas.microsoft.com/office/drawing/2014/main" id="{1846DB61-C61A-41D2-980C-85B39A0D75A2}"/>
                </a:ext>
              </a:extLst>
            </p:cNvPr>
            <p:cNvSpPr/>
            <p:nvPr/>
          </p:nvSpPr>
          <p:spPr>
            <a:xfrm>
              <a:off x="3803637" y="1161631"/>
              <a:ext cx="197371" cy="265341"/>
            </a:xfrm>
            <a:custGeom>
              <a:avLst/>
              <a:gdLst/>
              <a:ahLst/>
              <a:cxnLst/>
              <a:rect l="0" t="0" r="0" b="0"/>
              <a:pathLst>
                <a:path w="197371" h="265341">
                  <a:moveTo>
                    <a:pt x="0" y="0"/>
                  </a:moveTo>
                  <a:lnTo>
                    <a:pt x="195554" y="0"/>
                  </a:lnTo>
                  <a:lnTo>
                    <a:pt x="195554" y="35014"/>
                  </a:lnTo>
                  <a:lnTo>
                    <a:pt x="37719" y="35014"/>
                  </a:lnTo>
                  <a:lnTo>
                    <a:pt x="37719" y="114097"/>
                  </a:lnTo>
                  <a:lnTo>
                    <a:pt x="170447" y="114097"/>
                  </a:lnTo>
                  <a:lnTo>
                    <a:pt x="170447" y="149073"/>
                  </a:lnTo>
                  <a:lnTo>
                    <a:pt x="37719" y="149073"/>
                  </a:lnTo>
                  <a:lnTo>
                    <a:pt x="37719" y="230403"/>
                  </a:lnTo>
                  <a:lnTo>
                    <a:pt x="197371" y="230403"/>
                  </a:lnTo>
                  <a:lnTo>
                    <a:pt x="197371" y="265341"/>
                  </a:lnTo>
                  <a:lnTo>
                    <a:pt x="0" y="265341"/>
                  </a:lnTo>
                  <a:lnTo>
                    <a:pt x="0" y="0"/>
                  </a:ln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29" name="Shape 30">
              <a:extLst>
                <a:ext uri="{FF2B5EF4-FFF2-40B4-BE49-F238E27FC236}">
                  <a16:creationId xmlns:a16="http://schemas.microsoft.com/office/drawing/2014/main" id="{62C1D702-5B95-490A-ADE8-E75B7075E318}"/>
                </a:ext>
              </a:extLst>
            </p:cNvPr>
            <p:cNvSpPr/>
            <p:nvPr/>
          </p:nvSpPr>
          <p:spPr>
            <a:xfrm>
              <a:off x="4307294" y="1157313"/>
              <a:ext cx="244030" cy="274015"/>
            </a:xfrm>
            <a:custGeom>
              <a:avLst/>
              <a:gdLst/>
              <a:ahLst/>
              <a:cxnLst/>
              <a:rect l="0" t="0" r="0" b="0"/>
              <a:pathLst>
                <a:path w="244030" h="274015">
                  <a:moveTo>
                    <a:pt x="133922" y="0"/>
                  </a:moveTo>
                  <a:cubicBezTo>
                    <a:pt x="174663" y="0"/>
                    <a:pt x="203403" y="10122"/>
                    <a:pt x="233287" y="35052"/>
                  </a:cubicBezTo>
                  <a:lnTo>
                    <a:pt x="236538" y="37770"/>
                  </a:lnTo>
                  <a:lnTo>
                    <a:pt x="212052" y="66396"/>
                  </a:lnTo>
                  <a:lnTo>
                    <a:pt x="208839" y="63525"/>
                  </a:lnTo>
                  <a:cubicBezTo>
                    <a:pt x="191846" y="48844"/>
                    <a:pt x="170790" y="35293"/>
                    <a:pt x="132893" y="35293"/>
                  </a:cubicBezTo>
                  <a:cubicBezTo>
                    <a:pt x="80099" y="35293"/>
                    <a:pt x="38798" y="79578"/>
                    <a:pt x="38798" y="136258"/>
                  </a:cubicBezTo>
                  <a:cubicBezTo>
                    <a:pt x="38798" y="198272"/>
                    <a:pt x="78206" y="239497"/>
                    <a:pt x="136919" y="239497"/>
                  </a:cubicBezTo>
                  <a:cubicBezTo>
                    <a:pt x="162065" y="239497"/>
                    <a:pt x="188227" y="230696"/>
                    <a:pt x="207454" y="216052"/>
                  </a:cubicBezTo>
                  <a:lnTo>
                    <a:pt x="207454" y="158521"/>
                  </a:lnTo>
                  <a:lnTo>
                    <a:pt x="128613" y="158521"/>
                  </a:lnTo>
                  <a:lnTo>
                    <a:pt x="128613" y="123965"/>
                  </a:lnTo>
                  <a:lnTo>
                    <a:pt x="244030" y="123965"/>
                  </a:lnTo>
                  <a:lnTo>
                    <a:pt x="244030" y="232474"/>
                  </a:lnTo>
                  <a:lnTo>
                    <a:pt x="242532" y="233743"/>
                  </a:lnTo>
                  <a:cubicBezTo>
                    <a:pt x="225552" y="248844"/>
                    <a:pt x="189065" y="274015"/>
                    <a:pt x="135890" y="274015"/>
                  </a:cubicBezTo>
                  <a:cubicBezTo>
                    <a:pt x="55906" y="274015"/>
                    <a:pt x="0" y="218021"/>
                    <a:pt x="0" y="137706"/>
                  </a:cubicBezTo>
                  <a:cubicBezTo>
                    <a:pt x="0" y="60147"/>
                    <a:pt x="58877" y="0"/>
                    <a:pt x="133922" y="0"/>
                  </a:cubicBez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30" name="Shape 31">
              <a:extLst>
                <a:ext uri="{FF2B5EF4-FFF2-40B4-BE49-F238E27FC236}">
                  <a16:creationId xmlns:a16="http://schemas.microsoft.com/office/drawing/2014/main" id="{EE8D26D2-1D09-45C7-89B9-61B079D0150F}"/>
                </a:ext>
              </a:extLst>
            </p:cNvPr>
            <p:cNvSpPr/>
            <p:nvPr/>
          </p:nvSpPr>
          <p:spPr>
            <a:xfrm>
              <a:off x="4567073" y="1161631"/>
              <a:ext cx="261074" cy="265341"/>
            </a:xfrm>
            <a:custGeom>
              <a:avLst/>
              <a:gdLst/>
              <a:ahLst/>
              <a:cxnLst/>
              <a:rect l="0" t="0" r="0" b="0"/>
              <a:pathLst>
                <a:path w="261074" h="265341">
                  <a:moveTo>
                    <a:pt x="0" y="0"/>
                  </a:moveTo>
                  <a:lnTo>
                    <a:pt x="45834" y="0"/>
                  </a:lnTo>
                  <a:lnTo>
                    <a:pt x="130810" y="125070"/>
                  </a:lnTo>
                  <a:lnTo>
                    <a:pt x="216598" y="0"/>
                  </a:lnTo>
                  <a:lnTo>
                    <a:pt x="261074" y="0"/>
                  </a:lnTo>
                  <a:lnTo>
                    <a:pt x="149441" y="160426"/>
                  </a:lnTo>
                  <a:lnTo>
                    <a:pt x="149441" y="265341"/>
                  </a:lnTo>
                  <a:lnTo>
                    <a:pt x="111379" y="265341"/>
                  </a:lnTo>
                  <a:lnTo>
                    <a:pt x="111379" y="160795"/>
                  </a:lnTo>
                  <a:lnTo>
                    <a:pt x="0" y="0"/>
                  </a:lnTo>
                  <a:close/>
                </a:path>
              </a:pathLst>
            </a:custGeom>
            <a:ln w="0" cap="flat">
              <a:miter lim="127000"/>
            </a:ln>
          </p:spPr>
          <p:style>
            <a:lnRef idx="0">
              <a:srgbClr val="000000">
                <a:alpha val="0"/>
              </a:srgbClr>
            </a:lnRef>
            <a:fillRef idx="1">
              <a:srgbClr val="679D3B"/>
            </a:fillRef>
            <a:effectRef idx="0">
              <a:scrgbClr r="0" g="0" b="0"/>
            </a:effectRef>
            <a:fontRef idx="none"/>
          </p:style>
          <p:txBody>
            <a:bodyPr/>
            <a:lstStyle/>
            <a:p>
              <a:endParaRPr lang="en-US" dirty="0"/>
            </a:p>
          </p:txBody>
        </p:sp>
        <p:sp>
          <p:nvSpPr>
            <p:cNvPr id="31" name="Shape 32">
              <a:extLst>
                <a:ext uri="{FF2B5EF4-FFF2-40B4-BE49-F238E27FC236}">
                  <a16:creationId xmlns:a16="http://schemas.microsoft.com/office/drawing/2014/main" id="{769D0E83-EBB3-4A77-9C2E-E5AEEF1D9AD7}"/>
                </a:ext>
              </a:extLst>
            </p:cNvPr>
            <p:cNvSpPr/>
            <p:nvPr/>
          </p:nvSpPr>
          <p:spPr>
            <a:xfrm>
              <a:off x="1210882" y="1174483"/>
              <a:ext cx="179997" cy="246596"/>
            </a:xfrm>
            <a:custGeom>
              <a:avLst/>
              <a:gdLst/>
              <a:ahLst/>
              <a:cxnLst/>
              <a:rect l="0" t="0" r="0" b="0"/>
              <a:pathLst>
                <a:path w="179997" h="246596">
                  <a:moveTo>
                    <a:pt x="5131" y="0"/>
                  </a:moveTo>
                  <a:lnTo>
                    <a:pt x="179997" y="0"/>
                  </a:lnTo>
                  <a:lnTo>
                    <a:pt x="174879" y="26365"/>
                  </a:lnTo>
                  <a:lnTo>
                    <a:pt x="102438" y="26365"/>
                  </a:lnTo>
                  <a:lnTo>
                    <a:pt x="60744" y="246596"/>
                  </a:lnTo>
                  <a:lnTo>
                    <a:pt x="30366" y="246596"/>
                  </a:lnTo>
                  <a:lnTo>
                    <a:pt x="72073" y="26365"/>
                  </a:lnTo>
                  <a:lnTo>
                    <a:pt x="0" y="26365"/>
                  </a:lnTo>
                  <a:lnTo>
                    <a:pt x="5131"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2" name="Shape 33">
              <a:extLst>
                <a:ext uri="{FF2B5EF4-FFF2-40B4-BE49-F238E27FC236}">
                  <a16:creationId xmlns:a16="http://schemas.microsoft.com/office/drawing/2014/main" id="{7524D379-4D73-47BD-9920-3B8AC0D69C1C}"/>
                </a:ext>
              </a:extLst>
            </p:cNvPr>
            <p:cNvSpPr/>
            <p:nvPr/>
          </p:nvSpPr>
          <p:spPr>
            <a:xfrm>
              <a:off x="1352067" y="1239977"/>
              <a:ext cx="116332" cy="181102"/>
            </a:xfrm>
            <a:custGeom>
              <a:avLst/>
              <a:gdLst/>
              <a:ahLst/>
              <a:cxnLst/>
              <a:rect l="0" t="0" r="0" b="0"/>
              <a:pathLst>
                <a:path w="116332" h="181102">
                  <a:moveTo>
                    <a:pt x="107544" y="0"/>
                  </a:moveTo>
                  <a:cubicBezTo>
                    <a:pt x="110477" y="0"/>
                    <a:pt x="113767" y="368"/>
                    <a:pt x="116332" y="737"/>
                  </a:cubicBezTo>
                  <a:lnTo>
                    <a:pt x="110477" y="30747"/>
                  </a:lnTo>
                  <a:cubicBezTo>
                    <a:pt x="108293" y="30353"/>
                    <a:pt x="105715" y="29997"/>
                    <a:pt x="102070" y="29997"/>
                  </a:cubicBezTo>
                  <a:cubicBezTo>
                    <a:pt x="76098" y="29997"/>
                    <a:pt x="52680" y="61836"/>
                    <a:pt x="44996" y="102807"/>
                  </a:cubicBezTo>
                  <a:lnTo>
                    <a:pt x="30366" y="181102"/>
                  </a:lnTo>
                  <a:lnTo>
                    <a:pt x="0" y="181102"/>
                  </a:lnTo>
                  <a:lnTo>
                    <a:pt x="21590" y="66954"/>
                  </a:lnTo>
                  <a:cubicBezTo>
                    <a:pt x="25972" y="43904"/>
                    <a:pt x="28537" y="20498"/>
                    <a:pt x="30734" y="4026"/>
                  </a:cubicBezTo>
                  <a:lnTo>
                    <a:pt x="57442" y="4026"/>
                  </a:lnTo>
                  <a:cubicBezTo>
                    <a:pt x="55969" y="16472"/>
                    <a:pt x="54508" y="28893"/>
                    <a:pt x="52324" y="42443"/>
                  </a:cubicBezTo>
                  <a:lnTo>
                    <a:pt x="53404" y="42443"/>
                  </a:lnTo>
                  <a:cubicBezTo>
                    <a:pt x="65113" y="18301"/>
                    <a:pt x="83769" y="0"/>
                    <a:pt x="107544"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3" name="Shape 34">
              <a:extLst>
                <a:ext uri="{FF2B5EF4-FFF2-40B4-BE49-F238E27FC236}">
                  <a16:creationId xmlns:a16="http://schemas.microsoft.com/office/drawing/2014/main" id="{54F391FA-84C7-419D-94C1-7B11F3F1D95F}"/>
                </a:ext>
              </a:extLst>
            </p:cNvPr>
            <p:cNvSpPr/>
            <p:nvPr/>
          </p:nvSpPr>
          <p:spPr>
            <a:xfrm>
              <a:off x="1463980" y="1246697"/>
              <a:ext cx="83782" cy="178395"/>
            </a:xfrm>
            <a:custGeom>
              <a:avLst/>
              <a:gdLst/>
              <a:ahLst/>
              <a:cxnLst/>
              <a:rect l="0" t="0" r="0" b="0"/>
              <a:pathLst>
                <a:path w="83782" h="178395">
                  <a:moveTo>
                    <a:pt x="83782" y="0"/>
                  </a:moveTo>
                  <a:lnTo>
                    <a:pt x="83782" y="25313"/>
                  </a:lnTo>
                  <a:lnTo>
                    <a:pt x="82547" y="25626"/>
                  </a:lnTo>
                  <a:cubicBezTo>
                    <a:pt x="52659" y="41318"/>
                    <a:pt x="31471" y="77335"/>
                    <a:pt x="31471" y="114387"/>
                  </a:cubicBezTo>
                  <a:cubicBezTo>
                    <a:pt x="31471" y="134136"/>
                    <a:pt x="38418" y="153516"/>
                    <a:pt x="61836" y="153516"/>
                  </a:cubicBezTo>
                  <a:cubicBezTo>
                    <a:pt x="68145" y="153516"/>
                    <a:pt x="74751" y="151458"/>
                    <a:pt x="81248" y="147635"/>
                  </a:cubicBezTo>
                  <a:lnTo>
                    <a:pt x="83782" y="145409"/>
                  </a:lnTo>
                  <a:lnTo>
                    <a:pt x="83782" y="169030"/>
                  </a:lnTo>
                  <a:lnTo>
                    <a:pt x="69362" y="175818"/>
                  </a:lnTo>
                  <a:cubicBezTo>
                    <a:pt x="63263" y="177595"/>
                    <a:pt x="57067" y="178395"/>
                    <a:pt x="50851" y="178395"/>
                  </a:cubicBezTo>
                  <a:cubicBezTo>
                    <a:pt x="19380" y="178395"/>
                    <a:pt x="0" y="153516"/>
                    <a:pt x="0" y="119874"/>
                  </a:cubicBezTo>
                  <a:cubicBezTo>
                    <a:pt x="0" y="73487"/>
                    <a:pt x="25510" y="25471"/>
                    <a:pt x="70830" y="4363"/>
                  </a:cubicBezTo>
                  <a:lnTo>
                    <a:pt x="83782"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4" name="Shape 35">
              <a:extLst>
                <a:ext uri="{FF2B5EF4-FFF2-40B4-BE49-F238E27FC236}">
                  <a16:creationId xmlns:a16="http://schemas.microsoft.com/office/drawing/2014/main" id="{3A0FBF8F-0D3C-4908-8CFD-1F26FBB0DB62}"/>
                </a:ext>
              </a:extLst>
            </p:cNvPr>
            <p:cNvSpPr/>
            <p:nvPr/>
          </p:nvSpPr>
          <p:spPr>
            <a:xfrm>
              <a:off x="1547762" y="1239977"/>
              <a:ext cx="86335" cy="181102"/>
            </a:xfrm>
            <a:custGeom>
              <a:avLst/>
              <a:gdLst/>
              <a:ahLst/>
              <a:cxnLst/>
              <a:rect l="0" t="0" r="0" b="0"/>
              <a:pathLst>
                <a:path w="86335" h="181102">
                  <a:moveTo>
                    <a:pt x="38760" y="0"/>
                  </a:moveTo>
                  <a:cubicBezTo>
                    <a:pt x="55613" y="0"/>
                    <a:pt x="73901" y="2921"/>
                    <a:pt x="86335" y="6579"/>
                  </a:cubicBezTo>
                  <a:lnTo>
                    <a:pt x="68047" y="99149"/>
                  </a:lnTo>
                  <a:cubicBezTo>
                    <a:pt x="62179" y="129883"/>
                    <a:pt x="59982" y="161341"/>
                    <a:pt x="60731" y="181102"/>
                  </a:cubicBezTo>
                  <a:lnTo>
                    <a:pt x="32550" y="181102"/>
                  </a:lnTo>
                  <a:cubicBezTo>
                    <a:pt x="32550" y="170485"/>
                    <a:pt x="34379" y="153657"/>
                    <a:pt x="36576" y="135369"/>
                  </a:cubicBezTo>
                  <a:lnTo>
                    <a:pt x="35852" y="135369"/>
                  </a:lnTo>
                  <a:cubicBezTo>
                    <a:pt x="26156" y="153841"/>
                    <a:pt x="15176" y="166278"/>
                    <a:pt x="3513" y="174096"/>
                  </a:cubicBezTo>
                  <a:lnTo>
                    <a:pt x="0" y="175750"/>
                  </a:lnTo>
                  <a:lnTo>
                    <a:pt x="0" y="152129"/>
                  </a:lnTo>
                  <a:lnTo>
                    <a:pt x="16226" y="137878"/>
                  </a:lnTo>
                  <a:cubicBezTo>
                    <a:pt x="27975" y="123749"/>
                    <a:pt x="37668" y="103721"/>
                    <a:pt x="42062" y="80124"/>
                  </a:cubicBezTo>
                  <a:lnTo>
                    <a:pt x="52311" y="26708"/>
                  </a:lnTo>
                  <a:cubicBezTo>
                    <a:pt x="47917" y="25235"/>
                    <a:pt x="41338" y="24143"/>
                    <a:pt x="31090" y="24143"/>
                  </a:cubicBezTo>
                  <a:lnTo>
                    <a:pt x="0" y="32033"/>
                  </a:lnTo>
                  <a:lnTo>
                    <a:pt x="0" y="6720"/>
                  </a:lnTo>
                  <a:lnTo>
                    <a:pt x="11333" y="2903"/>
                  </a:lnTo>
                  <a:cubicBezTo>
                    <a:pt x="19960" y="1012"/>
                    <a:pt x="29112" y="0"/>
                    <a:pt x="38760"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5" name="Shape 36">
              <a:extLst>
                <a:ext uri="{FF2B5EF4-FFF2-40B4-BE49-F238E27FC236}">
                  <a16:creationId xmlns:a16="http://schemas.microsoft.com/office/drawing/2014/main" id="{272419EE-3961-4D59-8C9B-CF84AC5EB1E0}"/>
                </a:ext>
              </a:extLst>
            </p:cNvPr>
            <p:cNvSpPr/>
            <p:nvPr/>
          </p:nvSpPr>
          <p:spPr>
            <a:xfrm>
              <a:off x="1654162" y="1239977"/>
              <a:ext cx="165722" cy="181102"/>
            </a:xfrm>
            <a:custGeom>
              <a:avLst/>
              <a:gdLst/>
              <a:ahLst/>
              <a:cxnLst/>
              <a:rect l="0" t="0" r="0" b="0"/>
              <a:pathLst>
                <a:path w="165722" h="181102">
                  <a:moveTo>
                    <a:pt x="121094" y="0"/>
                  </a:moveTo>
                  <a:cubicBezTo>
                    <a:pt x="141948" y="0"/>
                    <a:pt x="165722" y="12078"/>
                    <a:pt x="165722" y="49035"/>
                  </a:cubicBezTo>
                  <a:cubicBezTo>
                    <a:pt x="165722" y="57074"/>
                    <a:pt x="164262" y="68047"/>
                    <a:pt x="162433" y="77572"/>
                  </a:cubicBezTo>
                  <a:lnTo>
                    <a:pt x="142672" y="181102"/>
                  </a:lnTo>
                  <a:lnTo>
                    <a:pt x="112674" y="181102"/>
                  </a:lnTo>
                  <a:lnTo>
                    <a:pt x="132067" y="78651"/>
                  </a:lnTo>
                  <a:cubicBezTo>
                    <a:pt x="133160" y="71704"/>
                    <a:pt x="134252" y="63652"/>
                    <a:pt x="134252" y="55982"/>
                  </a:cubicBezTo>
                  <a:cubicBezTo>
                    <a:pt x="134252" y="38418"/>
                    <a:pt x="127317" y="25235"/>
                    <a:pt x="106451" y="25235"/>
                  </a:cubicBezTo>
                  <a:cubicBezTo>
                    <a:pt x="84874" y="25235"/>
                    <a:pt x="54140" y="51219"/>
                    <a:pt x="46088" y="95123"/>
                  </a:cubicBezTo>
                  <a:lnTo>
                    <a:pt x="29997" y="181102"/>
                  </a:lnTo>
                  <a:lnTo>
                    <a:pt x="0" y="181102"/>
                  </a:lnTo>
                  <a:lnTo>
                    <a:pt x="23406" y="55613"/>
                  </a:lnTo>
                  <a:cubicBezTo>
                    <a:pt x="27432" y="35852"/>
                    <a:pt x="29997" y="18656"/>
                    <a:pt x="31826" y="4026"/>
                  </a:cubicBezTo>
                  <a:lnTo>
                    <a:pt x="59271" y="4026"/>
                  </a:lnTo>
                  <a:lnTo>
                    <a:pt x="54508" y="38773"/>
                  </a:lnTo>
                  <a:lnTo>
                    <a:pt x="55245" y="38773"/>
                  </a:lnTo>
                  <a:cubicBezTo>
                    <a:pt x="71323" y="13894"/>
                    <a:pt x="95123" y="0"/>
                    <a:pt x="121094"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6" name="Shape 37">
              <a:extLst>
                <a:ext uri="{FF2B5EF4-FFF2-40B4-BE49-F238E27FC236}">
                  <a16:creationId xmlns:a16="http://schemas.microsoft.com/office/drawing/2014/main" id="{3A13CF10-B175-4087-8A29-9C7BD138E2BB}"/>
                </a:ext>
              </a:extLst>
            </p:cNvPr>
            <p:cNvSpPr/>
            <p:nvPr/>
          </p:nvSpPr>
          <p:spPr>
            <a:xfrm>
              <a:off x="1842160" y="1239977"/>
              <a:ext cx="124752" cy="184760"/>
            </a:xfrm>
            <a:custGeom>
              <a:avLst/>
              <a:gdLst/>
              <a:ahLst/>
              <a:cxnLst/>
              <a:rect l="0" t="0" r="0" b="0"/>
              <a:pathLst>
                <a:path w="124752" h="184760">
                  <a:moveTo>
                    <a:pt x="88163" y="0"/>
                  </a:moveTo>
                  <a:cubicBezTo>
                    <a:pt x="103899" y="0"/>
                    <a:pt x="118161" y="4394"/>
                    <a:pt x="124752" y="8776"/>
                  </a:cubicBezTo>
                  <a:lnTo>
                    <a:pt x="116332" y="31839"/>
                  </a:lnTo>
                  <a:cubicBezTo>
                    <a:pt x="110109" y="28169"/>
                    <a:pt x="99136" y="23787"/>
                    <a:pt x="85966" y="23787"/>
                  </a:cubicBezTo>
                  <a:cubicBezTo>
                    <a:pt x="67310" y="23787"/>
                    <a:pt x="54140" y="35115"/>
                    <a:pt x="54140" y="50482"/>
                  </a:cubicBezTo>
                  <a:cubicBezTo>
                    <a:pt x="54140" y="63297"/>
                    <a:pt x="62560" y="71336"/>
                    <a:pt x="78651" y="80124"/>
                  </a:cubicBezTo>
                  <a:cubicBezTo>
                    <a:pt x="98400" y="91465"/>
                    <a:pt x="111570" y="106832"/>
                    <a:pt x="111570" y="126594"/>
                  </a:cubicBezTo>
                  <a:cubicBezTo>
                    <a:pt x="111570" y="163893"/>
                    <a:pt x="81572" y="184760"/>
                    <a:pt x="43891" y="184760"/>
                  </a:cubicBezTo>
                  <a:cubicBezTo>
                    <a:pt x="24879" y="184379"/>
                    <a:pt x="8039" y="178905"/>
                    <a:pt x="0" y="172669"/>
                  </a:cubicBezTo>
                  <a:lnTo>
                    <a:pt x="8776" y="150368"/>
                  </a:lnTo>
                  <a:cubicBezTo>
                    <a:pt x="16827" y="155486"/>
                    <a:pt x="32195" y="161341"/>
                    <a:pt x="46825" y="161341"/>
                  </a:cubicBezTo>
                  <a:cubicBezTo>
                    <a:pt x="67310" y="161341"/>
                    <a:pt x="80480" y="148171"/>
                    <a:pt x="80480" y="132436"/>
                  </a:cubicBezTo>
                  <a:cubicBezTo>
                    <a:pt x="80480" y="118529"/>
                    <a:pt x="74257" y="110134"/>
                    <a:pt x="55601" y="99873"/>
                  </a:cubicBezTo>
                  <a:cubicBezTo>
                    <a:pt x="35103" y="88532"/>
                    <a:pt x="23774" y="72809"/>
                    <a:pt x="23774" y="54877"/>
                  </a:cubicBezTo>
                  <a:cubicBezTo>
                    <a:pt x="23774" y="23787"/>
                    <a:pt x="50483" y="0"/>
                    <a:pt x="88163"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7" name="Shape 38">
              <a:extLst>
                <a:ext uri="{FF2B5EF4-FFF2-40B4-BE49-F238E27FC236}">
                  <a16:creationId xmlns:a16="http://schemas.microsoft.com/office/drawing/2014/main" id="{B8CBF508-FBE9-45FC-81FF-73B2B6AC95B0}"/>
                </a:ext>
              </a:extLst>
            </p:cNvPr>
            <p:cNvSpPr/>
            <p:nvPr/>
          </p:nvSpPr>
          <p:spPr>
            <a:xfrm>
              <a:off x="1989912" y="1157313"/>
              <a:ext cx="130620" cy="263766"/>
            </a:xfrm>
            <a:custGeom>
              <a:avLst/>
              <a:gdLst/>
              <a:ahLst/>
              <a:cxnLst/>
              <a:rect l="0" t="0" r="0" b="0"/>
              <a:pathLst>
                <a:path w="130620" h="263766">
                  <a:moveTo>
                    <a:pt x="106096" y="0"/>
                  </a:moveTo>
                  <a:cubicBezTo>
                    <a:pt x="118542" y="0"/>
                    <a:pt x="126213" y="2184"/>
                    <a:pt x="130620" y="4737"/>
                  </a:cubicBezTo>
                  <a:lnTo>
                    <a:pt x="124028" y="28893"/>
                  </a:lnTo>
                  <a:cubicBezTo>
                    <a:pt x="119266" y="26683"/>
                    <a:pt x="113043" y="25603"/>
                    <a:pt x="106096" y="25603"/>
                  </a:cubicBezTo>
                  <a:cubicBezTo>
                    <a:pt x="81953" y="25603"/>
                    <a:pt x="70244" y="49009"/>
                    <a:pt x="65125" y="78283"/>
                  </a:cubicBezTo>
                  <a:lnTo>
                    <a:pt x="63652" y="86690"/>
                  </a:lnTo>
                  <a:lnTo>
                    <a:pt x="103162" y="86690"/>
                  </a:lnTo>
                  <a:lnTo>
                    <a:pt x="98425" y="110465"/>
                  </a:lnTo>
                  <a:lnTo>
                    <a:pt x="59271" y="110465"/>
                  </a:lnTo>
                  <a:lnTo>
                    <a:pt x="30366" y="263766"/>
                  </a:lnTo>
                  <a:lnTo>
                    <a:pt x="0" y="263766"/>
                  </a:lnTo>
                  <a:lnTo>
                    <a:pt x="28905" y="110465"/>
                  </a:lnTo>
                  <a:lnTo>
                    <a:pt x="5486" y="110465"/>
                  </a:lnTo>
                  <a:lnTo>
                    <a:pt x="9881" y="86690"/>
                  </a:lnTo>
                  <a:lnTo>
                    <a:pt x="33668" y="86690"/>
                  </a:lnTo>
                  <a:lnTo>
                    <a:pt x="35128" y="77178"/>
                  </a:lnTo>
                  <a:cubicBezTo>
                    <a:pt x="39510" y="52667"/>
                    <a:pt x="48298" y="29985"/>
                    <a:pt x="64033" y="15710"/>
                  </a:cubicBezTo>
                  <a:cubicBezTo>
                    <a:pt x="75374" y="5486"/>
                    <a:pt x="90729" y="0"/>
                    <a:pt x="106096"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8" name="Shape 39">
              <a:extLst>
                <a:ext uri="{FF2B5EF4-FFF2-40B4-BE49-F238E27FC236}">
                  <a16:creationId xmlns:a16="http://schemas.microsoft.com/office/drawing/2014/main" id="{1A6ECF61-6FF7-4749-B635-DA897EBA35C6}"/>
                </a:ext>
              </a:extLst>
            </p:cNvPr>
            <p:cNvSpPr/>
            <p:nvPr/>
          </p:nvSpPr>
          <p:spPr>
            <a:xfrm>
              <a:off x="2091588" y="1241648"/>
              <a:ext cx="83782" cy="183445"/>
            </a:xfrm>
            <a:custGeom>
              <a:avLst/>
              <a:gdLst/>
              <a:ahLst/>
              <a:cxnLst/>
              <a:rect l="0" t="0" r="0" b="0"/>
              <a:pathLst>
                <a:path w="83782" h="183445">
                  <a:moveTo>
                    <a:pt x="83782" y="0"/>
                  </a:moveTo>
                  <a:lnTo>
                    <a:pt x="83782" y="25812"/>
                  </a:lnTo>
                  <a:lnTo>
                    <a:pt x="68815" y="30368"/>
                  </a:lnTo>
                  <a:cubicBezTo>
                    <a:pt x="45665" y="45341"/>
                    <a:pt x="31471" y="79095"/>
                    <a:pt x="31471" y="109556"/>
                  </a:cubicBezTo>
                  <a:cubicBezTo>
                    <a:pt x="31471" y="138449"/>
                    <a:pt x="47561" y="159315"/>
                    <a:pt x="72809" y="159315"/>
                  </a:cubicBezTo>
                  <a:lnTo>
                    <a:pt x="73165" y="159315"/>
                  </a:lnTo>
                  <a:lnTo>
                    <a:pt x="83782" y="155975"/>
                  </a:lnTo>
                  <a:lnTo>
                    <a:pt x="83782" y="181735"/>
                  </a:lnTo>
                  <a:lnTo>
                    <a:pt x="69520" y="183445"/>
                  </a:lnTo>
                  <a:lnTo>
                    <a:pt x="69152" y="183445"/>
                  </a:lnTo>
                  <a:cubicBezTo>
                    <a:pt x="24879" y="183445"/>
                    <a:pt x="0" y="150526"/>
                    <a:pt x="0" y="110636"/>
                  </a:cubicBezTo>
                  <a:cubicBezTo>
                    <a:pt x="0" y="59418"/>
                    <a:pt x="31096" y="11847"/>
                    <a:pt x="77343" y="754"/>
                  </a:cubicBezTo>
                  <a:lnTo>
                    <a:pt x="83782"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39" name="Shape 40">
              <a:extLst>
                <a:ext uri="{FF2B5EF4-FFF2-40B4-BE49-F238E27FC236}">
                  <a16:creationId xmlns:a16="http://schemas.microsoft.com/office/drawing/2014/main" id="{1F2CEBFC-5080-4E2C-830B-17C081E2F1E3}"/>
                </a:ext>
              </a:extLst>
            </p:cNvPr>
            <p:cNvSpPr/>
            <p:nvPr/>
          </p:nvSpPr>
          <p:spPr>
            <a:xfrm>
              <a:off x="2175370" y="1239977"/>
              <a:ext cx="83769" cy="183406"/>
            </a:xfrm>
            <a:custGeom>
              <a:avLst/>
              <a:gdLst/>
              <a:ahLst/>
              <a:cxnLst/>
              <a:rect l="0" t="0" r="0" b="0"/>
              <a:pathLst>
                <a:path w="83769" h="183406">
                  <a:moveTo>
                    <a:pt x="14262" y="0"/>
                  </a:moveTo>
                  <a:cubicBezTo>
                    <a:pt x="62192" y="0"/>
                    <a:pt x="83769" y="36220"/>
                    <a:pt x="83769" y="73533"/>
                  </a:cubicBezTo>
                  <a:cubicBezTo>
                    <a:pt x="83769" y="121550"/>
                    <a:pt x="54084" y="170967"/>
                    <a:pt x="6964" y="182571"/>
                  </a:cubicBezTo>
                  <a:lnTo>
                    <a:pt x="0" y="183406"/>
                  </a:lnTo>
                  <a:lnTo>
                    <a:pt x="0" y="157645"/>
                  </a:lnTo>
                  <a:lnTo>
                    <a:pt x="14340" y="153134"/>
                  </a:lnTo>
                  <a:cubicBezTo>
                    <a:pt x="37081" y="138227"/>
                    <a:pt x="52311" y="104537"/>
                    <a:pt x="52311" y="73533"/>
                  </a:cubicBezTo>
                  <a:cubicBezTo>
                    <a:pt x="52311" y="53048"/>
                    <a:pt x="42786" y="24143"/>
                    <a:pt x="10973" y="24143"/>
                  </a:cubicBezTo>
                  <a:lnTo>
                    <a:pt x="0" y="27483"/>
                  </a:lnTo>
                  <a:lnTo>
                    <a:pt x="0" y="1671"/>
                  </a:lnTo>
                  <a:lnTo>
                    <a:pt x="14262"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0" name="Shape 41">
              <a:extLst>
                <a:ext uri="{FF2B5EF4-FFF2-40B4-BE49-F238E27FC236}">
                  <a16:creationId xmlns:a16="http://schemas.microsoft.com/office/drawing/2014/main" id="{566F45C3-8E0F-4241-8975-4CF0262E0F50}"/>
                </a:ext>
              </a:extLst>
            </p:cNvPr>
            <p:cNvSpPr/>
            <p:nvPr/>
          </p:nvSpPr>
          <p:spPr>
            <a:xfrm>
              <a:off x="2279942" y="1239977"/>
              <a:ext cx="116332" cy="181102"/>
            </a:xfrm>
            <a:custGeom>
              <a:avLst/>
              <a:gdLst/>
              <a:ahLst/>
              <a:cxnLst/>
              <a:rect l="0" t="0" r="0" b="0"/>
              <a:pathLst>
                <a:path w="116332" h="181102">
                  <a:moveTo>
                    <a:pt x="107544" y="0"/>
                  </a:moveTo>
                  <a:cubicBezTo>
                    <a:pt x="110477" y="0"/>
                    <a:pt x="113779" y="368"/>
                    <a:pt x="116332" y="737"/>
                  </a:cubicBezTo>
                  <a:lnTo>
                    <a:pt x="110477" y="30747"/>
                  </a:lnTo>
                  <a:cubicBezTo>
                    <a:pt x="108293" y="30353"/>
                    <a:pt x="105715" y="29997"/>
                    <a:pt x="102057" y="29997"/>
                  </a:cubicBezTo>
                  <a:cubicBezTo>
                    <a:pt x="76098" y="29997"/>
                    <a:pt x="52680" y="61836"/>
                    <a:pt x="44996" y="102807"/>
                  </a:cubicBezTo>
                  <a:lnTo>
                    <a:pt x="30366" y="181102"/>
                  </a:lnTo>
                  <a:lnTo>
                    <a:pt x="0" y="181102"/>
                  </a:lnTo>
                  <a:lnTo>
                    <a:pt x="21590" y="66954"/>
                  </a:lnTo>
                  <a:cubicBezTo>
                    <a:pt x="25972" y="43904"/>
                    <a:pt x="28537" y="20498"/>
                    <a:pt x="30734" y="4026"/>
                  </a:cubicBezTo>
                  <a:lnTo>
                    <a:pt x="57442" y="4026"/>
                  </a:lnTo>
                  <a:cubicBezTo>
                    <a:pt x="55969" y="16472"/>
                    <a:pt x="54508" y="28893"/>
                    <a:pt x="52311" y="42443"/>
                  </a:cubicBezTo>
                  <a:lnTo>
                    <a:pt x="53404" y="42443"/>
                  </a:lnTo>
                  <a:cubicBezTo>
                    <a:pt x="65113" y="18301"/>
                    <a:pt x="83769" y="0"/>
                    <a:pt x="107544"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1" name="Shape 42">
              <a:extLst>
                <a:ext uri="{FF2B5EF4-FFF2-40B4-BE49-F238E27FC236}">
                  <a16:creationId xmlns:a16="http://schemas.microsoft.com/office/drawing/2014/main" id="{BC824DC9-FA58-4E57-A715-D189B38D6617}"/>
                </a:ext>
              </a:extLst>
            </p:cNvPr>
            <p:cNvSpPr/>
            <p:nvPr/>
          </p:nvSpPr>
          <p:spPr>
            <a:xfrm>
              <a:off x="2396249" y="1239977"/>
              <a:ext cx="266332" cy="181102"/>
            </a:xfrm>
            <a:custGeom>
              <a:avLst/>
              <a:gdLst/>
              <a:ahLst/>
              <a:cxnLst/>
              <a:rect l="0" t="0" r="0" b="0"/>
              <a:pathLst>
                <a:path w="266332" h="181102">
                  <a:moveTo>
                    <a:pt x="117069" y="0"/>
                  </a:moveTo>
                  <a:cubicBezTo>
                    <a:pt x="144145" y="0"/>
                    <a:pt x="156947" y="17196"/>
                    <a:pt x="158407" y="39510"/>
                  </a:cubicBezTo>
                  <a:cubicBezTo>
                    <a:pt x="174130" y="13894"/>
                    <a:pt x="196812" y="368"/>
                    <a:pt x="223164" y="0"/>
                  </a:cubicBezTo>
                  <a:cubicBezTo>
                    <a:pt x="243649" y="0"/>
                    <a:pt x="266332" y="13183"/>
                    <a:pt x="266332" y="46457"/>
                  </a:cubicBezTo>
                  <a:cubicBezTo>
                    <a:pt x="266332" y="54521"/>
                    <a:pt x="265227" y="66586"/>
                    <a:pt x="263398" y="76467"/>
                  </a:cubicBezTo>
                  <a:lnTo>
                    <a:pt x="243649" y="181102"/>
                  </a:lnTo>
                  <a:lnTo>
                    <a:pt x="214020" y="181102"/>
                  </a:lnTo>
                  <a:lnTo>
                    <a:pt x="233032" y="79019"/>
                  </a:lnTo>
                  <a:cubicBezTo>
                    <a:pt x="234493" y="72072"/>
                    <a:pt x="235585" y="63297"/>
                    <a:pt x="235585" y="55982"/>
                  </a:cubicBezTo>
                  <a:cubicBezTo>
                    <a:pt x="235585" y="37313"/>
                    <a:pt x="228651" y="25235"/>
                    <a:pt x="208890" y="25235"/>
                  </a:cubicBezTo>
                  <a:cubicBezTo>
                    <a:pt x="186931" y="25235"/>
                    <a:pt x="160604" y="50863"/>
                    <a:pt x="153289" y="90373"/>
                  </a:cubicBezTo>
                  <a:lnTo>
                    <a:pt x="136436" y="181102"/>
                  </a:lnTo>
                  <a:lnTo>
                    <a:pt x="107188" y="181102"/>
                  </a:lnTo>
                  <a:lnTo>
                    <a:pt x="126936" y="77191"/>
                  </a:lnTo>
                  <a:cubicBezTo>
                    <a:pt x="128410" y="69152"/>
                    <a:pt x="129121" y="62560"/>
                    <a:pt x="129121" y="55613"/>
                  </a:cubicBezTo>
                  <a:cubicBezTo>
                    <a:pt x="129121" y="40615"/>
                    <a:pt x="125108" y="25235"/>
                    <a:pt x="102794" y="25235"/>
                  </a:cubicBezTo>
                  <a:cubicBezTo>
                    <a:pt x="80467" y="25235"/>
                    <a:pt x="53035" y="54521"/>
                    <a:pt x="46088" y="92202"/>
                  </a:cubicBezTo>
                  <a:lnTo>
                    <a:pt x="29629" y="181102"/>
                  </a:lnTo>
                  <a:lnTo>
                    <a:pt x="0" y="181102"/>
                  </a:lnTo>
                  <a:lnTo>
                    <a:pt x="23774" y="55613"/>
                  </a:lnTo>
                  <a:cubicBezTo>
                    <a:pt x="27432" y="35852"/>
                    <a:pt x="29985" y="18656"/>
                    <a:pt x="31814" y="4026"/>
                  </a:cubicBezTo>
                  <a:lnTo>
                    <a:pt x="58534" y="4026"/>
                  </a:lnTo>
                  <a:lnTo>
                    <a:pt x="53785" y="37313"/>
                  </a:lnTo>
                  <a:lnTo>
                    <a:pt x="54877" y="37313"/>
                  </a:lnTo>
                  <a:cubicBezTo>
                    <a:pt x="71323" y="12433"/>
                    <a:pt x="93650" y="0"/>
                    <a:pt x="117069"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2" name="Shape 43">
              <a:extLst>
                <a:ext uri="{FF2B5EF4-FFF2-40B4-BE49-F238E27FC236}">
                  <a16:creationId xmlns:a16="http://schemas.microsoft.com/office/drawing/2014/main" id="{C82EE135-E3F1-4534-929E-CB983E8D5B41}"/>
                </a:ext>
              </a:extLst>
            </p:cNvPr>
            <p:cNvSpPr/>
            <p:nvPr/>
          </p:nvSpPr>
          <p:spPr>
            <a:xfrm>
              <a:off x="2691778" y="1244003"/>
              <a:ext cx="64021" cy="177076"/>
            </a:xfrm>
            <a:custGeom>
              <a:avLst/>
              <a:gdLst/>
              <a:ahLst/>
              <a:cxnLst/>
              <a:rect l="0" t="0" r="0" b="0"/>
              <a:pathLst>
                <a:path w="64021" h="177076">
                  <a:moveTo>
                    <a:pt x="34011" y="0"/>
                  </a:moveTo>
                  <a:lnTo>
                    <a:pt x="64021" y="0"/>
                  </a:lnTo>
                  <a:lnTo>
                    <a:pt x="30353" y="177076"/>
                  </a:lnTo>
                  <a:lnTo>
                    <a:pt x="0" y="177076"/>
                  </a:lnTo>
                  <a:lnTo>
                    <a:pt x="34011"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3" name="Shape 44">
              <a:extLst>
                <a:ext uri="{FF2B5EF4-FFF2-40B4-BE49-F238E27FC236}">
                  <a16:creationId xmlns:a16="http://schemas.microsoft.com/office/drawing/2014/main" id="{EB8EF8C4-28C7-4245-AF36-0622736C0356}"/>
                </a:ext>
              </a:extLst>
            </p:cNvPr>
            <p:cNvSpPr/>
            <p:nvPr/>
          </p:nvSpPr>
          <p:spPr>
            <a:xfrm>
              <a:off x="2731287" y="1174483"/>
              <a:ext cx="38037" cy="39522"/>
            </a:xfrm>
            <a:custGeom>
              <a:avLst/>
              <a:gdLst/>
              <a:ahLst/>
              <a:cxnLst/>
              <a:rect l="0" t="0" r="0" b="0"/>
              <a:pathLst>
                <a:path w="38037" h="39522">
                  <a:moveTo>
                    <a:pt x="20117" y="0"/>
                  </a:moveTo>
                  <a:cubicBezTo>
                    <a:pt x="30734" y="0"/>
                    <a:pt x="38037" y="8065"/>
                    <a:pt x="38037" y="19037"/>
                  </a:cubicBezTo>
                  <a:cubicBezTo>
                    <a:pt x="37681" y="31102"/>
                    <a:pt x="29261" y="39522"/>
                    <a:pt x="17551" y="39522"/>
                  </a:cubicBezTo>
                  <a:lnTo>
                    <a:pt x="17196" y="39522"/>
                  </a:lnTo>
                  <a:cubicBezTo>
                    <a:pt x="6579" y="39522"/>
                    <a:pt x="0" y="31483"/>
                    <a:pt x="0" y="20498"/>
                  </a:cubicBezTo>
                  <a:cubicBezTo>
                    <a:pt x="356" y="8788"/>
                    <a:pt x="9144" y="0"/>
                    <a:pt x="20117"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4" name="Shape 45">
              <a:extLst>
                <a:ext uri="{FF2B5EF4-FFF2-40B4-BE49-F238E27FC236}">
                  <a16:creationId xmlns:a16="http://schemas.microsoft.com/office/drawing/2014/main" id="{15B86DED-5CDE-42D3-9A71-EF29D4B65FFC}"/>
                </a:ext>
              </a:extLst>
            </p:cNvPr>
            <p:cNvSpPr/>
            <p:nvPr/>
          </p:nvSpPr>
          <p:spPr>
            <a:xfrm>
              <a:off x="2775903" y="1239977"/>
              <a:ext cx="165722" cy="181102"/>
            </a:xfrm>
            <a:custGeom>
              <a:avLst/>
              <a:gdLst/>
              <a:ahLst/>
              <a:cxnLst/>
              <a:rect l="0" t="0" r="0" b="0"/>
              <a:pathLst>
                <a:path w="165722" h="181102">
                  <a:moveTo>
                    <a:pt x="121082" y="0"/>
                  </a:moveTo>
                  <a:cubicBezTo>
                    <a:pt x="141948" y="0"/>
                    <a:pt x="165722" y="12078"/>
                    <a:pt x="165722" y="49035"/>
                  </a:cubicBezTo>
                  <a:cubicBezTo>
                    <a:pt x="165722" y="57074"/>
                    <a:pt x="164249" y="68047"/>
                    <a:pt x="162420" y="77572"/>
                  </a:cubicBezTo>
                  <a:lnTo>
                    <a:pt x="142659" y="181102"/>
                  </a:lnTo>
                  <a:lnTo>
                    <a:pt x="112662" y="181102"/>
                  </a:lnTo>
                  <a:lnTo>
                    <a:pt x="132055" y="78651"/>
                  </a:lnTo>
                  <a:cubicBezTo>
                    <a:pt x="133160" y="71704"/>
                    <a:pt x="134252" y="63652"/>
                    <a:pt x="134252" y="55982"/>
                  </a:cubicBezTo>
                  <a:cubicBezTo>
                    <a:pt x="134252" y="38418"/>
                    <a:pt x="127305" y="25235"/>
                    <a:pt x="106451" y="25235"/>
                  </a:cubicBezTo>
                  <a:cubicBezTo>
                    <a:pt x="84861" y="25235"/>
                    <a:pt x="54128" y="51219"/>
                    <a:pt x="46088" y="95123"/>
                  </a:cubicBezTo>
                  <a:lnTo>
                    <a:pt x="29997" y="181102"/>
                  </a:lnTo>
                  <a:lnTo>
                    <a:pt x="0" y="181102"/>
                  </a:lnTo>
                  <a:lnTo>
                    <a:pt x="23406" y="55613"/>
                  </a:lnTo>
                  <a:cubicBezTo>
                    <a:pt x="27432" y="35852"/>
                    <a:pt x="29997" y="18656"/>
                    <a:pt x="31826" y="4026"/>
                  </a:cubicBezTo>
                  <a:lnTo>
                    <a:pt x="59258" y="4026"/>
                  </a:lnTo>
                  <a:lnTo>
                    <a:pt x="54496" y="38773"/>
                  </a:lnTo>
                  <a:lnTo>
                    <a:pt x="55232" y="38773"/>
                  </a:lnTo>
                  <a:cubicBezTo>
                    <a:pt x="71323" y="13894"/>
                    <a:pt x="95110" y="0"/>
                    <a:pt x="121082"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5" name="Shape 46">
              <a:extLst>
                <a:ext uri="{FF2B5EF4-FFF2-40B4-BE49-F238E27FC236}">
                  <a16:creationId xmlns:a16="http://schemas.microsoft.com/office/drawing/2014/main" id="{EC01657A-948F-4DCC-9A4A-4C03C441A9EA}"/>
                </a:ext>
              </a:extLst>
            </p:cNvPr>
            <p:cNvSpPr/>
            <p:nvPr/>
          </p:nvSpPr>
          <p:spPr>
            <a:xfrm>
              <a:off x="2964256" y="1460753"/>
              <a:ext cx="92360" cy="36768"/>
            </a:xfrm>
            <a:custGeom>
              <a:avLst/>
              <a:gdLst/>
              <a:ahLst/>
              <a:cxnLst/>
              <a:rect l="0" t="0" r="0" b="0"/>
              <a:pathLst>
                <a:path w="92360" h="36768">
                  <a:moveTo>
                    <a:pt x="92360" y="0"/>
                  </a:moveTo>
                  <a:lnTo>
                    <a:pt x="92360" y="28852"/>
                  </a:lnTo>
                  <a:lnTo>
                    <a:pt x="84788" y="32704"/>
                  </a:lnTo>
                  <a:cubicBezTo>
                    <a:pt x="74089" y="35673"/>
                    <a:pt x="63113" y="36768"/>
                    <a:pt x="53048" y="36768"/>
                  </a:cubicBezTo>
                  <a:cubicBezTo>
                    <a:pt x="31458" y="36768"/>
                    <a:pt x="10973" y="31663"/>
                    <a:pt x="0" y="24347"/>
                  </a:cubicBezTo>
                  <a:lnTo>
                    <a:pt x="8420" y="548"/>
                  </a:lnTo>
                  <a:cubicBezTo>
                    <a:pt x="19025" y="7507"/>
                    <a:pt x="36957" y="12270"/>
                    <a:pt x="55232" y="12270"/>
                  </a:cubicBezTo>
                  <a:cubicBezTo>
                    <a:pt x="62735" y="12270"/>
                    <a:pt x="69825" y="11333"/>
                    <a:pt x="76399" y="9179"/>
                  </a:cubicBezTo>
                  <a:lnTo>
                    <a:pt x="92360"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6" name="Shape 47">
              <a:extLst>
                <a:ext uri="{FF2B5EF4-FFF2-40B4-BE49-F238E27FC236}">
                  <a16:creationId xmlns:a16="http://schemas.microsoft.com/office/drawing/2014/main" id="{6E12AB0E-25BC-470F-BED6-E3359BF8F2F7}"/>
                </a:ext>
              </a:extLst>
            </p:cNvPr>
            <p:cNvSpPr/>
            <p:nvPr/>
          </p:nvSpPr>
          <p:spPr>
            <a:xfrm>
              <a:off x="2972676" y="1243981"/>
              <a:ext cx="83940" cy="177098"/>
            </a:xfrm>
            <a:custGeom>
              <a:avLst/>
              <a:gdLst/>
              <a:ahLst/>
              <a:cxnLst/>
              <a:rect l="0" t="0" r="0" b="0"/>
              <a:pathLst>
                <a:path w="83940" h="177098">
                  <a:moveTo>
                    <a:pt x="83940" y="0"/>
                  </a:moveTo>
                  <a:lnTo>
                    <a:pt x="83940" y="26120"/>
                  </a:lnTo>
                  <a:lnTo>
                    <a:pt x="76423" y="28085"/>
                  </a:lnTo>
                  <a:cubicBezTo>
                    <a:pt x="49101" y="43212"/>
                    <a:pt x="31814" y="77581"/>
                    <a:pt x="31814" y="110499"/>
                  </a:cubicBezTo>
                  <a:cubicBezTo>
                    <a:pt x="31445" y="130260"/>
                    <a:pt x="38773" y="152943"/>
                    <a:pt x="65837" y="152943"/>
                  </a:cubicBezTo>
                  <a:lnTo>
                    <a:pt x="83940" y="147590"/>
                  </a:lnTo>
                  <a:lnTo>
                    <a:pt x="83940" y="168849"/>
                  </a:lnTo>
                  <a:lnTo>
                    <a:pt x="54140" y="177098"/>
                  </a:lnTo>
                  <a:cubicBezTo>
                    <a:pt x="18275" y="177098"/>
                    <a:pt x="0" y="147088"/>
                    <a:pt x="0" y="115630"/>
                  </a:cubicBezTo>
                  <a:cubicBezTo>
                    <a:pt x="0" y="70358"/>
                    <a:pt x="24689" y="25700"/>
                    <a:pt x="65896" y="6200"/>
                  </a:cubicBezTo>
                  <a:lnTo>
                    <a:pt x="83940" y="0"/>
                  </a:ln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sp>
          <p:nvSpPr>
            <p:cNvPr id="47" name="Shape 48">
              <a:extLst>
                <a:ext uri="{FF2B5EF4-FFF2-40B4-BE49-F238E27FC236}">
                  <a16:creationId xmlns:a16="http://schemas.microsoft.com/office/drawing/2014/main" id="{3A165A25-95CF-4438-A3BC-DD5E0F1D8769}"/>
                </a:ext>
              </a:extLst>
            </p:cNvPr>
            <p:cNvSpPr/>
            <p:nvPr/>
          </p:nvSpPr>
          <p:spPr>
            <a:xfrm>
              <a:off x="3056617" y="1239977"/>
              <a:ext cx="85440" cy="249627"/>
            </a:xfrm>
            <a:custGeom>
              <a:avLst/>
              <a:gdLst/>
              <a:ahLst/>
              <a:cxnLst/>
              <a:rect l="0" t="0" r="0" b="0"/>
              <a:pathLst>
                <a:path w="85440" h="249627">
                  <a:moveTo>
                    <a:pt x="28366" y="0"/>
                  </a:moveTo>
                  <a:cubicBezTo>
                    <a:pt x="48851" y="0"/>
                    <a:pt x="71533" y="5867"/>
                    <a:pt x="85440" y="12433"/>
                  </a:cubicBezTo>
                  <a:lnTo>
                    <a:pt x="58008" y="158788"/>
                  </a:lnTo>
                  <a:cubicBezTo>
                    <a:pt x="51048" y="196456"/>
                    <a:pt x="40799" y="222072"/>
                    <a:pt x="22511" y="238176"/>
                  </a:cubicBezTo>
                  <a:lnTo>
                    <a:pt x="0" y="249627"/>
                  </a:lnTo>
                  <a:lnTo>
                    <a:pt x="0" y="220775"/>
                  </a:lnTo>
                  <a:lnTo>
                    <a:pt x="2115" y="219559"/>
                  </a:lnTo>
                  <a:cubicBezTo>
                    <a:pt x="12999" y="209820"/>
                    <a:pt x="21412" y="194088"/>
                    <a:pt x="26537" y="170116"/>
                  </a:cubicBezTo>
                  <a:lnTo>
                    <a:pt x="32379" y="143408"/>
                  </a:lnTo>
                  <a:lnTo>
                    <a:pt x="31655" y="143408"/>
                  </a:lnTo>
                  <a:cubicBezTo>
                    <a:pt x="23787" y="156032"/>
                    <a:pt x="14459" y="165456"/>
                    <a:pt x="4080" y="171723"/>
                  </a:cubicBezTo>
                  <a:lnTo>
                    <a:pt x="0" y="172853"/>
                  </a:lnTo>
                  <a:lnTo>
                    <a:pt x="0" y="151594"/>
                  </a:lnTo>
                  <a:lnTo>
                    <a:pt x="1137" y="151258"/>
                  </a:lnTo>
                  <a:cubicBezTo>
                    <a:pt x="19815" y="140368"/>
                    <a:pt x="35865" y="115329"/>
                    <a:pt x="40799" y="89268"/>
                  </a:cubicBezTo>
                  <a:lnTo>
                    <a:pt x="52140" y="30353"/>
                  </a:lnTo>
                  <a:cubicBezTo>
                    <a:pt x="46298" y="27445"/>
                    <a:pt x="35325" y="24143"/>
                    <a:pt x="22879" y="24143"/>
                  </a:cubicBezTo>
                  <a:lnTo>
                    <a:pt x="0" y="30124"/>
                  </a:lnTo>
                  <a:lnTo>
                    <a:pt x="0" y="4004"/>
                  </a:lnTo>
                  <a:lnTo>
                    <a:pt x="3897" y="2665"/>
                  </a:lnTo>
                  <a:cubicBezTo>
                    <a:pt x="11645" y="926"/>
                    <a:pt x="19814" y="0"/>
                    <a:pt x="28366" y="0"/>
                  </a:cubicBezTo>
                  <a:close/>
                </a:path>
              </a:pathLst>
            </a:custGeom>
            <a:ln w="0" cap="flat">
              <a:miter lim="127000"/>
            </a:ln>
          </p:spPr>
          <p:style>
            <a:lnRef idx="0">
              <a:srgbClr val="000000">
                <a:alpha val="0"/>
              </a:srgbClr>
            </a:lnRef>
            <a:fillRef idx="1">
              <a:srgbClr val="343433"/>
            </a:fillRef>
            <a:effectRef idx="0">
              <a:scrgbClr r="0" g="0" b="0"/>
            </a:effectRef>
            <a:fontRef idx="none"/>
          </p:style>
          <p:txBody>
            <a:bodyPr/>
            <a:lstStyle/>
            <a:p>
              <a:endParaRPr lang="en-US" dirty="0"/>
            </a:p>
          </p:txBody>
        </p:sp>
      </p:grpSp>
    </p:spTree>
    <p:extLst>
      <p:ext uri="{BB962C8B-B14F-4D97-AF65-F5344CB8AC3E}">
        <p14:creationId xmlns:p14="http://schemas.microsoft.com/office/powerpoint/2010/main" val="201888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D4D-54B9-4FCB-AE2E-1A4595B62DA6}"/>
              </a:ext>
            </a:extLst>
          </p:cNvPr>
          <p:cNvSpPr>
            <a:spLocks noGrp="1"/>
          </p:cNvSpPr>
          <p:nvPr>
            <p:ph type="title"/>
          </p:nvPr>
        </p:nvSpPr>
        <p:spPr/>
        <p:txBody>
          <a:bodyPr/>
          <a:lstStyle/>
          <a:p>
            <a:r>
              <a:rPr lang="en-US" dirty="0"/>
              <a:t>REopt Lite Constraints</a:t>
            </a:r>
          </a:p>
        </p:txBody>
      </p:sp>
      <p:sp>
        <p:nvSpPr>
          <p:cNvPr id="3" name="Content Placeholder 2">
            <a:extLst>
              <a:ext uri="{FF2B5EF4-FFF2-40B4-BE49-F238E27FC236}">
                <a16:creationId xmlns:a16="http://schemas.microsoft.com/office/drawing/2014/main" id="{4283C15C-53E4-4A62-AF8D-C32AA978F8F4}"/>
              </a:ext>
            </a:extLst>
          </p:cNvPr>
          <p:cNvSpPr>
            <a:spLocks noGrp="1"/>
          </p:cNvSpPr>
          <p:nvPr>
            <p:ph idx="1"/>
          </p:nvPr>
        </p:nvSpPr>
        <p:spPr/>
        <p:txBody>
          <a:bodyPr>
            <a:normAutofit lnSpcReduction="10000"/>
          </a:bodyPr>
          <a:lstStyle/>
          <a:p>
            <a:r>
              <a:rPr lang="en-US" dirty="0"/>
              <a:t>Fuel constraints</a:t>
            </a:r>
          </a:p>
          <a:p>
            <a:r>
              <a:rPr lang="en-US" dirty="0"/>
              <a:t>Switch constraints</a:t>
            </a:r>
          </a:p>
          <a:p>
            <a:r>
              <a:rPr lang="en-US" dirty="0"/>
              <a:t>Storage size, state of charge, and operational constraints</a:t>
            </a:r>
          </a:p>
          <a:p>
            <a:r>
              <a:rPr lang="en-US" dirty="0"/>
              <a:t>Production incentive cap</a:t>
            </a:r>
          </a:p>
          <a:p>
            <a:r>
              <a:rPr lang="en-US" dirty="0"/>
              <a:t>Power rating</a:t>
            </a:r>
          </a:p>
          <a:p>
            <a:r>
              <a:rPr lang="en-US" dirty="0"/>
              <a:t>Load balancing and grid sales</a:t>
            </a:r>
          </a:p>
          <a:p>
            <a:r>
              <a:rPr lang="en-US" dirty="0"/>
              <a:t>Rate tariff constraints</a:t>
            </a:r>
          </a:p>
          <a:p>
            <a:r>
              <a:rPr lang="en-US" dirty="0"/>
              <a:t>Minimum utility charge</a:t>
            </a:r>
          </a:p>
          <a:p>
            <a:r>
              <a:rPr lang="en-US" dirty="0"/>
              <a:t>Non-negativity and integrality</a:t>
            </a:r>
          </a:p>
        </p:txBody>
      </p:sp>
      <p:sp>
        <p:nvSpPr>
          <p:cNvPr id="4" name="Slide Number Placeholder 3">
            <a:extLst>
              <a:ext uri="{FF2B5EF4-FFF2-40B4-BE49-F238E27FC236}">
                <a16:creationId xmlns:a16="http://schemas.microsoft.com/office/drawing/2014/main" id="{381E4AE3-9731-4A28-AB73-737B829482F6}"/>
              </a:ext>
            </a:extLst>
          </p:cNvPr>
          <p:cNvSpPr>
            <a:spLocks noGrp="1"/>
          </p:cNvSpPr>
          <p:nvPr>
            <p:ph type="sldNum" sz="quarter" idx="12"/>
          </p:nvPr>
        </p:nvSpPr>
        <p:spPr/>
        <p:txBody>
          <a:bodyPr/>
          <a:lstStyle/>
          <a:p>
            <a:fld id="{FAA3E255-DCE9-1E4B-905B-DD6A887BD484}" type="slidenum">
              <a:rPr lang="en-US" smtClean="0"/>
              <a:pPr/>
              <a:t>10</a:t>
            </a:fld>
            <a:endParaRPr lang="en-US" dirty="0"/>
          </a:p>
        </p:txBody>
      </p:sp>
    </p:spTree>
    <p:extLst>
      <p:ext uri="{BB962C8B-B14F-4D97-AF65-F5344CB8AC3E}">
        <p14:creationId xmlns:p14="http://schemas.microsoft.com/office/powerpoint/2010/main" val="163471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C143-5C41-42D9-B199-4E37158E4810}"/>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6A881B08-EA3C-4B0E-9088-2D211EF81239}"/>
              </a:ext>
            </a:extLst>
          </p:cNvPr>
          <p:cNvSpPr>
            <a:spLocks noGrp="1"/>
          </p:cNvSpPr>
          <p:nvPr>
            <p:ph idx="1"/>
          </p:nvPr>
        </p:nvSpPr>
        <p:spPr/>
        <p:txBody>
          <a:bodyPr/>
          <a:lstStyle/>
          <a:p>
            <a:pPr marL="0" indent="0">
              <a:buNone/>
            </a:pPr>
            <a:r>
              <a:rPr lang="en-US" sz="2800" dirty="0"/>
              <a:t>We demonstrate case studies that highlight the impact of </a:t>
            </a:r>
            <a:r>
              <a:rPr lang="en-US" sz="2800" dirty="0" err="1"/>
              <a:t>REopt’s</a:t>
            </a:r>
            <a:r>
              <a:rPr lang="en-US" sz="2800" dirty="0"/>
              <a:t> unique integration and optimization features on technology size and economics:</a:t>
            </a:r>
          </a:p>
          <a:p>
            <a:pPr marL="576263" indent="-179388"/>
            <a:r>
              <a:rPr lang="en-US" sz="2800" dirty="0"/>
              <a:t>Optimization of system size</a:t>
            </a:r>
          </a:p>
          <a:p>
            <a:pPr marL="576263" indent="-179388"/>
            <a:r>
              <a:rPr lang="en-US" sz="2800" dirty="0"/>
              <a:t>Integration of multiple technologies</a:t>
            </a:r>
          </a:p>
          <a:p>
            <a:pPr marL="576263" indent="-179388"/>
            <a:r>
              <a:rPr lang="en-US" sz="2800" dirty="0"/>
              <a:t>Modeling complex utility rate tariffs</a:t>
            </a:r>
          </a:p>
          <a:p>
            <a:pPr marL="576263" indent="-179388"/>
            <a:r>
              <a:rPr lang="en-US" sz="2800" dirty="0"/>
              <a:t>Modeling incentives</a:t>
            </a:r>
          </a:p>
          <a:p>
            <a:endParaRPr lang="en-US" sz="2800" dirty="0"/>
          </a:p>
          <a:p>
            <a:endParaRPr lang="en-US" sz="2800" dirty="0"/>
          </a:p>
          <a:p>
            <a:endParaRPr lang="en-US" sz="2800" dirty="0"/>
          </a:p>
          <a:p>
            <a:endParaRPr lang="en-US" dirty="0"/>
          </a:p>
        </p:txBody>
      </p:sp>
      <p:sp>
        <p:nvSpPr>
          <p:cNvPr id="4" name="Slide Number Placeholder 3">
            <a:extLst>
              <a:ext uri="{FF2B5EF4-FFF2-40B4-BE49-F238E27FC236}">
                <a16:creationId xmlns:a16="http://schemas.microsoft.com/office/drawing/2014/main" id="{6B2E28B4-FECE-40D9-BE63-D3F44D61EB71}"/>
              </a:ext>
            </a:extLst>
          </p:cNvPr>
          <p:cNvSpPr>
            <a:spLocks noGrp="1"/>
          </p:cNvSpPr>
          <p:nvPr>
            <p:ph type="sldNum" sz="quarter" idx="12"/>
          </p:nvPr>
        </p:nvSpPr>
        <p:spPr/>
        <p:txBody>
          <a:bodyPr/>
          <a:lstStyle/>
          <a:p>
            <a:fld id="{FAA3E255-DCE9-1E4B-905B-DD6A887BD484}" type="slidenum">
              <a:rPr lang="en-US" smtClean="0"/>
              <a:pPr/>
              <a:t>11</a:t>
            </a:fld>
            <a:endParaRPr lang="en-US" dirty="0"/>
          </a:p>
        </p:txBody>
      </p:sp>
    </p:spTree>
    <p:extLst>
      <p:ext uri="{BB962C8B-B14F-4D97-AF65-F5344CB8AC3E}">
        <p14:creationId xmlns:p14="http://schemas.microsoft.com/office/powerpoint/2010/main" val="43735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3DA4-4BDD-49A2-9A98-5B358979A193}"/>
              </a:ext>
            </a:extLst>
          </p:cNvPr>
          <p:cNvSpPr>
            <a:spLocks noGrp="1"/>
          </p:cNvSpPr>
          <p:nvPr>
            <p:ph type="title"/>
          </p:nvPr>
        </p:nvSpPr>
        <p:spPr>
          <a:xfrm>
            <a:off x="838200" y="440495"/>
            <a:ext cx="6374748" cy="1325563"/>
          </a:xfrm>
        </p:spPr>
        <p:txBody>
          <a:bodyPr/>
          <a:lstStyle/>
          <a:p>
            <a:r>
              <a:rPr lang="en-US" dirty="0"/>
              <a:t>Example Results: Integration</a:t>
            </a:r>
          </a:p>
        </p:txBody>
      </p:sp>
      <p:sp>
        <p:nvSpPr>
          <p:cNvPr id="4" name="Slide Number Placeholder 3">
            <a:extLst>
              <a:ext uri="{FF2B5EF4-FFF2-40B4-BE49-F238E27FC236}">
                <a16:creationId xmlns:a16="http://schemas.microsoft.com/office/drawing/2014/main" id="{89B5D5DE-54A6-4B88-B7F9-4F9D50B2148C}"/>
              </a:ext>
            </a:extLst>
          </p:cNvPr>
          <p:cNvSpPr>
            <a:spLocks noGrp="1"/>
          </p:cNvSpPr>
          <p:nvPr>
            <p:ph type="sldNum" sz="quarter" idx="12"/>
          </p:nvPr>
        </p:nvSpPr>
        <p:spPr>
          <a:xfrm>
            <a:off x="11798200" y="6173787"/>
            <a:ext cx="1364411" cy="365125"/>
          </a:xfrm>
        </p:spPr>
        <p:txBody>
          <a:bodyPr/>
          <a:lstStyle/>
          <a:p>
            <a:fld id="{FAA3E255-DCE9-1E4B-905B-DD6A887BD484}" type="slidenum">
              <a:rPr lang="en-US" smtClean="0"/>
              <a:pPr/>
              <a:t>12</a:t>
            </a:fld>
            <a:endParaRPr lang="en-US" dirty="0"/>
          </a:p>
        </p:txBody>
      </p:sp>
      <p:graphicFrame>
        <p:nvGraphicFramePr>
          <p:cNvPr id="53" name="Table 53">
            <a:extLst>
              <a:ext uri="{FF2B5EF4-FFF2-40B4-BE49-F238E27FC236}">
                <a16:creationId xmlns:a16="http://schemas.microsoft.com/office/drawing/2014/main" id="{39FF91BB-75F1-48F4-B143-D0D47FD557EE}"/>
              </a:ext>
            </a:extLst>
          </p:cNvPr>
          <p:cNvGraphicFramePr>
            <a:graphicFrameLocks noGrp="1"/>
          </p:cNvGraphicFramePr>
          <p:nvPr>
            <p:extLst>
              <p:ext uri="{D42A27DB-BD31-4B8C-83A1-F6EECF244321}">
                <p14:modId xmlns:p14="http://schemas.microsoft.com/office/powerpoint/2010/main" val="2516053327"/>
              </p:ext>
            </p:extLst>
          </p:nvPr>
        </p:nvGraphicFramePr>
        <p:xfrm>
          <a:off x="838200" y="3908835"/>
          <a:ext cx="5781261" cy="2114550"/>
        </p:xfrm>
        <a:graphic>
          <a:graphicData uri="http://schemas.openxmlformats.org/drawingml/2006/table">
            <a:tbl>
              <a:tblPr firstRow="1" bandRow="1">
                <a:tableStyleId>{5C22544A-7EE6-4342-B048-85BDC9FD1C3A}</a:tableStyleId>
              </a:tblPr>
              <a:tblGrid>
                <a:gridCol w="1339440">
                  <a:extLst>
                    <a:ext uri="{9D8B030D-6E8A-4147-A177-3AD203B41FA5}">
                      <a16:colId xmlns:a16="http://schemas.microsoft.com/office/drawing/2014/main" val="3289320598"/>
                    </a:ext>
                  </a:extLst>
                </a:gridCol>
                <a:gridCol w="2802359">
                  <a:extLst>
                    <a:ext uri="{9D8B030D-6E8A-4147-A177-3AD203B41FA5}">
                      <a16:colId xmlns:a16="http://schemas.microsoft.com/office/drawing/2014/main" val="1152639641"/>
                    </a:ext>
                  </a:extLst>
                </a:gridCol>
                <a:gridCol w="1639462">
                  <a:extLst>
                    <a:ext uri="{9D8B030D-6E8A-4147-A177-3AD203B41FA5}">
                      <a16:colId xmlns:a16="http://schemas.microsoft.com/office/drawing/2014/main" val="3124784937"/>
                    </a:ext>
                  </a:extLst>
                </a:gridCol>
              </a:tblGrid>
              <a:tr h="491490">
                <a:tc>
                  <a:txBody>
                    <a:bodyPr/>
                    <a:lstStyle/>
                    <a:p>
                      <a:r>
                        <a:rPr lang="en-US" dirty="0"/>
                        <a:t>System</a:t>
                      </a:r>
                    </a:p>
                  </a:txBody>
                  <a:tcPr/>
                </a:tc>
                <a:tc>
                  <a:txBody>
                    <a:bodyPr/>
                    <a:lstStyle/>
                    <a:p>
                      <a:r>
                        <a:rPr lang="en-US" dirty="0"/>
                        <a:t>Size</a:t>
                      </a:r>
                    </a:p>
                  </a:txBody>
                  <a:tcPr/>
                </a:tc>
                <a:tc>
                  <a:txBody>
                    <a:bodyPr/>
                    <a:lstStyle/>
                    <a:p>
                      <a:r>
                        <a:rPr lang="en-US" dirty="0"/>
                        <a:t>NPV</a:t>
                      </a:r>
                    </a:p>
                  </a:txBody>
                  <a:tcPr/>
                </a:tc>
                <a:extLst>
                  <a:ext uri="{0D108BD9-81ED-4DB2-BD59-A6C34878D82A}">
                    <a16:rowId xmlns:a16="http://schemas.microsoft.com/office/drawing/2014/main" val="87503419"/>
                  </a:ext>
                </a:extLst>
              </a:tr>
              <a:tr h="491490">
                <a:tc>
                  <a:txBody>
                    <a:bodyPr/>
                    <a:lstStyle/>
                    <a:p>
                      <a:r>
                        <a:rPr lang="en-US" dirty="0"/>
                        <a:t>PV Only</a:t>
                      </a:r>
                    </a:p>
                  </a:txBody>
                  <a:tcPr/>
                </a:tc>
                <a:tc>
                  <a:txBody>
                    <a:bodyPr/>
                    <a:lstStyle/>
                    <a:p>
                      <a:r>
                        <a:rPr lang="en-US" dirty="0"/>
                        <a:t>2309 kW</a:t>
                      </a:r>
                    </a:p>
                  </a:txBody>
                  <a:tcPr/>
                </a:tc>
                <a:tc>
                  <a:txBody>
                    <a:bodyPr/>
                    <a:lstStyle/>
                    <a:p>
                      <a:r>
                        <a:rPr lang="en-US" dirty="0"/>
                        <a:t>$1,376,969</a:t>
                      </a:r>
                    </a:p>
                  </a:txBody>
                  <a:tcPr/>
                </a:tc>
                <a:extLst>
                  <a:ext uri="{0D108BD9-81ED-4DB2-BD59-A6C34878D82A}">
                    <a16:rowId xmlns:a16="http://schemas.microsoft.com/office/drawing/2014/main" val="2942268353"/>
                  </a:ext>
                </a:extLst>
              </a:tr>
              <a:tr h="491490">
                <a:tc>
                  <a:txBody>
                    <a:bodyPr/>
                    <a:lstStyle/>
                    <a:p>
                      <a:r>
                        <a:rPr lang="en-US" dirty="0"/>
                        <a:t>Battery Only</a:t>
                      </a:r>
                    </a:p>
                  </a:txBody>
                  <a:tcPr/>
                </a:tc>
                <a:tc>
                  <a:txBody>
                    <a:bodyPr/>
                    <a:lstStyle/>
                    <a:p>
                      <a:r>
                        <a:rPr lang="en-US" dirty="0"/>
                        <a:t>449 kW; 1485 kWh</a:t>
                      </a:r>
                    </a:p>
                  </a:txBody>
                  <a:tcPr/>
                </a:tc>
                <a:tc>
                  <a:txBody>
                    <a:bodyPr/>
                    <a:lstStyle/>
                    <a:p>
                      <a:r>
                        <a:rPr lang="en-US" dirty="0"/>
                        <a:t>$361,433</a:t>
                      </a:r>
                    </a:p>
                  </a:txBody>
                  <a:tcPr/>
                </a:tc>
                <a:extLst>
                  <a:ext uri="{0D108BD9-81ED-4DB2-BD59-A6C34878D82A}">
                    <a16:rowId xmlns:a16="http://schemas.microsoft.com/office/drawing/2014/main" val="736989579"/>
                  </a:ext>
                </a:extLst>
              </a:tr>
              <a:tr h="491490">
                <a:tc>
                  <a:txBody>
                    <a:bodyPr/>
                    <a:lstStyle/>
                    <a:p>
                      <a:r>
                        <a:rPr lang="en-US" dirty="0"/>
                        <a:t>Integrated PV + Battery</a:t>
                      </a:r>
                    </a:p>
                  </a:txBody>
                  <a:tcPr/>
                </a:tc>
                <a:tc>
                  <a:txBody>
                    <a:bodyPr/>
                    <a:lstStyle/>
                    <a:p>
                      <a:r>
                        <a:rPr lang="en-US" dirty="0"/>
                        <a:t>PV: 3152 kW</a:t>
                      </a:r>
                    </a:p>
                    <a:p>
                      <a:r>
                        <a:rPr lang="en-US" dirty="0"/>
                        <a:t>Battery: 728 kW; 3179 kWh</a:t>
                      </a:r>
                    </a:p>
                  </a:txBody>
                  <a:tcPr/>
                </a:tc>
                <a:tc>
                  <a:txBody>
                    <a:bodyPr/>
                    <a:lstStyle/>
                    <a:p>
                      <a:r>
                        <a:rPr lang="en-US" dirty="0"/>
                        <a:t>$2,703,000</a:t>
                      </a:r>
                    </a:p>
                  </a:txBody>
                  <a:tcPr/>
                </a:tc>
                <a:extLst>
                  <a:ext uri="{0D108BD9-81ED-4DB2-BD59-A6C34878D82A}">
                    <a16:rowId xmlns:a16="http://schemas.microsoft.com/office/drawing/2014/main" val="1580243915"/>
                  </a:ext>
                </a:extLst>
              </a:tr>
            </a:tbl>
          </a:graphicData>
        </a:graphic>
      </p:graphicFrame>
      <p:pic>
        <p:nvPicPr>
          <p:cNvPr id="5" name="Picture 4">
            <a:extLst>
              <a:ext uri="{FF2B5EF4-FFF2-40B4-BE49-F238E27FC236}">
                <a16:creationId xmlns:a16="http://schemas.microsoft.com/office/drawing/2014/main" id="{442D878E-C879-4C4B-A016-EEBD58E5F15D}"/>
              </a:ext>
            </a:extLst>
          </p:cNvPr>
          <p:cNvPicPr>
            <a:picLocks noChangeAspect="1"/>
          </p:cNvPicPr>
          <p:nvPr/>
        </p:nvPicPr>
        <p:blipFill rotWithShape="1">
          <a:blip r:embed="rId3"/>
          <a:srcRect l="12391" t="34800" r="50000" b="37809"/>
          <a:stretch/>
        </p:blipFill>
        <p:spPr>
          <a:xfrm>
            <a:off x="7212948" y="275273"/>
            <a:ext cx="4585252" cy="1808923"/>
          </a:xfrm>
          <a:prstGeom prst="rect">
            <a:avLst/>
          </a:prstGeom>
        </p:spPr>
      </p:pic>
      <p:pic>
        <p:nvPicPr>
          <p:cNvPr id="7" name="Picture 6">
            <a:extLst>
              <a:ext uri="{FF2B5EF4-FFF2-40B4-BE49-F238E27FC236}">
                <a16:creationId xmlns:a16="http://schemas.microsoft.com/office/drawing/2014/main" id="{DEE8C22A-DCBD-4AFD-9069-6931500DE9C8}"/>
              </a:ext>
            </a:extLst>
          </p:cNvPr>
          <p:cNvPicPr>
            <a:picLocks noChangeAspect="1"/>
          </p:cNvPicPr>
          <p:nvPr/>
        </p:nvPicPr>
        <p:blipFill rotWithShape="1">
          <a:blip r:embed="rId3"/>
          <a:srcRect l="52255" t="35722" r="10136" b="38713"/>
          <a:stretch/>
        </p:blipFill>
        <p:spPr>
          <a:xfrm>
            <a:off x="7212948" y="2325985"/>
            <a:ext cx="4585252" cy="1534926"/>
          </a:xfrm>
          <a:prstGeom prst="rect">
            <a:avLst/>
          </a:prstGeom>
        </p:spPr>
      </p:pic>
      <p:pic>
        <p:nvPicPr>
          <p:cNvPr id="9" name="Picture 8">
            <a:extLst>
              <a:ext uri="{FF2B5EF4-FFF2-40B4-BE49-F238E27FC236}">
                <a16:creationId xmlns:a16="http://schemas.microsoft.com/office/drawing/2014/main" id="{83E5365A-34A9-4954-A9A7-16E679B046DB}"/>
              </a:ext>
            </a:extLst>
          </p:cNvPr>
          <p:cNvPicPr>
            <a:picLocks noChangeAspect="1"/>
          </p:cNvPicPr>
          <p:nvPr/>
        </p:nvPicPr>
        <p:blipFill rotWithShape="1">
          <a:blip r:embed="rId4"/>
          <a:srcRect l="12391" t="45937" r="50000" b="32090"/>
          <a:stretch/>
        </p:blipFill>
        <p:spPr>
          <a:xfrm>
            <a:off x="7212948" y="4102700"/>
            <a:ext cx="4585252" cy="1625923"/>
          </a:xfrm>
          <a:prstGeom prst="rect">
            <a:avLst/>
          </a:prstGeom>
        </p:spPr>
      </p:pic>
      <p:sp>
        <p:nvSpPr>
          <p:cNvPr id="10" name="TextBox 9">
            <a:extLst>
              <a:ext uri="{FF2B5EF4-FFF2-40B4-BE49-F238E27FC236}">
                <a16:creationId xmlns:a16="http://schemas.microsoft.com/office/drawing/2014/main" id="{54E63425-FB35-4FC1-B9D5-4D26B1C25A58}"/>
              </a:ext>
            </a:extLst>
          </p:cNvPr>
          <p:cNvSpPr txBox="1"/>
          <p:nvPr/>
        </p:nvSpPr>
        <p:spPr>
          <a:xfrm>
            <a:off x="9223513" y="270087"/>
            <a:ext cx="1977887" cy="338554"/>
          </a:xfrm>
          <a:prstGeom prst="rect">
            <a:avLst/>
          </a:prstGeom>
          <a:noFill/>
        </p:spPr>
        <p:txBody>
          <a:bodyPr wrap="square" rtlCol="0">
            <a:spAutoFit/>
          </a:bodyPr>
          <a:lstStyle/>
          <a:p>
            <a:r>
              <a:rPr lang="en-US" sz="1600" b="1" dirty="0"/>
              <a:t>PV Only</a:t>
            </a:r>
          </a:p>
        </p:txBody>
      </p:sp>
      <p:sp>
        <p:nvSpPr>
          <p:cNvPr id="11" name="TextBox 10">
            <a:extLst>
              <a:ext uri="{FF2B5EF4-FFF2-40B4-BE49-F238E27FC236}">
                <a16:creationId xmlns:a16="http://schemas.microsoft.com/office/drawing/2014/main" id="{C34AC28D-760F-4E4F-87C3-7CF19ACAE748}"/>
              </a:ext>
            </a:extLst>
          </p:cNvPr>
          <p:cNvSpPr txBox="1"/>
          <p:nvPr/>
        </p:nvSpPr>
        <p:spPr>
          <a:xfrm>
            <a:off x="8978347" y="2162240"/>
            <a:ext cx="1977887" cy="338554"/>
          </a:xfrm>
          <a:prstGeom prst="rect">
            <a:avLst/>
          </a:prstGeom>
          <a:noFill/>
        </p:spPr>
        <p:txBody>
          <a:bodyPr wrap="square" rtlCol="0">
            <a:spAutoFit/>
          </a:bodyPr>
          <a:lstStyle/>
          <a:p>
            <a:r>
              <a:rPr lang="en-US" sz="1600" b="1" dirty="0"/>
              <a:t>Battery Only</a:t>
            </a:r>
          </a:p>
        </p:txBody>
      </p:sp>
      <p:sp>
        <p:nvSpPr>
          <p:cNvPr id="12" name="TextBox 11">
            <a:extLst>
              <a:ext uri="{FF2B5EF4-FFF2-40B4-BE49-F238E27FC236}">
                <a16:creationId xmlns:a16="http://schemas.microsoft.com/office/drawing/2014/main" id="{B57AD42D-E1C5-4B7B-B876-40ED851CEE63}"/>
              </a:ext>
            </a:extLst>
          </p:cNvPr>
          <p:cNvSpPr txBox="1"/>
          <p:nvPr/>
        </p:nvSpPr>
        <p:spPr>
          <a:xfrm>
            <a:off x="8696739" y="3972988"/>
            <a:ext cx="2259495" cy="338554"/>
          </a:xfrm>
          <a:prstGeom prst="rect">
            <a:avLst/>
          </a:prstGeom>
          <a:noFill/>
        </p:spPr>
        <p:txBody>
          <a:bodyPr wrap="square" rtlCol="0">
            <a:spAutoFit/>
          </a:bodyPr>
          <a:lstStyle/>
          <a:p>
            <a:r>
              <a:rPr lang="en-US" sz="1600" b="1" dirty="0"/>
              <a:t>Integrated PV + Battery</a:t>
            </a:r>
          </a:p>
        </p:txBody>
      </p:sp>
      <p:sp>
        <p:nvSpPr>
          <p:cNvPr id="14" name="TextBox 13">
            <a:extLst>
              <a:ext uri="{FF2B5EF4-FFF2-40B4-BE49-F238E27FC236}">
                <a16:creationId xmlns:a16="http://schemas.microsoft.com/office/drawing/2014/main" id="{ECFC91FE-7391-42AF-9DAA-996CBA4024B8}"/>
              </a:ext>
            </a:extLst>
          </p:cNvPr>
          <p:cNvSpPr txBox="1"/>
          <p:nvPr/>
        </p:nvSpPr>
        <p:spPr>
          <a:xfrm>
            <a:off x="732182" y="1874380"/>
            <a:ext cx="5993295"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Some distributed energy techno-economic decision models do not model integration of technologies.</a:t>
            </a:r>
          </a:p>
          <a:p>
            <a:pPr marL="285750" indent="-285750">
              <a:spcAft>
                <a:spcPts val="600"/>
              </a:spcAft>
              <a:buFont typeface="Arial" panose="020B0604020202020204" pitchFamily="34" charset="0"/>
              <a:buChar char="•"/>
            </a:pPr>
            <a:r>
              <a:rPr lang="en-US" sz="2000" dirty="0"/>
              <a:t>This case study shows the impact of integration on optimum system size and net present value of the investment.</a:t>
            </a:r>
          </a:p>
        </p:txBody>
      </p:sp>
      <p:pic>
        <p:nvPicPr>
          <p:cNvPr id="6" name="Picture 5">
            <a:extLst>
              <a:ext uri="{FF2B5EF4-FFF2-40B4-BE49-F238E27FC236}">
                <a16:creationId xmlns:a16="http://schemas.microsoft.com/office/drawing/2014/main" id="{758C2382-3156-4A76-B9EE-59F90B931994}"/>
              </a:ext>
            </a:extLst>
          </p:cNvPr>
          <p:cNvPicPr>
            <a:picLocks noChangeAspect="1"/>
          </p:cNvPicPr>
          <p:nvPr/>
        </p:nvPicPr>
        <p:blipFill rotWithShape="1">
          <a:blip r:embed="rId5"/>
          <a:srcRect l="13206" t="46538" r="47011" b="49884"/>
          <a:stretch/>
        </p:blipFill>
        <p:spPr>
          <a:xfrm>
            <a:off x="7341703" y="5787097"/>
            <a:ext cx="4850297" cy="236288"/>
          </a:xfrm>
          <a:prstGeom prst="rect">
            <a:avLst/>
          </a:prstGeom>
        </p:spPr>
      </p:pic>
      <p:pic>
        <p:nvPicPr>
          <p:cNvPr id="8" name="Picture 7">
            <a:extLst>
              <a:ext uri="{FF2B5EF4-FFF2-40B4-BE49-F238E27FC236}">
                <a16:creationId xmlns:a16="http://schemas.microsoft.com/office/drawing/2014/main" id="{863470EF-76CC-4DA6-AD80-504D1093A0D3}"/>
              </a:ext>
            </a:extLst>
          </p:cNvPr>
          <p:cNvPicPr>
            <a:picLocks noChangeAspect="1"/>
          </p:cNvPicPr>
          <p:nvPr/>
        </p:nvPicPr>
        <p:blipFill rotWithShape="1">
          <a:blip r:embed="rId5"/>
          <a:srcRect l="52880" t="46538" r="13423" b="50001"/>
          <a:stretch/>
        </p:blipFill>
        <p:spPr>
          <a:xfrm>
            <a:off x="7341703" y="5991802"/>
            <a:ext cx="4108175" cy="228600"/>
          </a:xfrm>
          <a:prstGeom prst="rect">
            <a:avLst/>
          </a:prstGeom>
        </p:spPr>
      </p:pic>
    </p:spTree>
    <p:extLst>
      <p:ext uri="{BB962C8B-B14F-4D97-AF65-F5344CB8AC3E}">
        <p14:creationId xmlns:p14="http://schemas.microsoft.com/office/powerpoint/2010/main" val="104892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3DA4-4BDD-49A2-9A98-5B358979A193}"/>
              </a:ext>
            </a:extLst>
          </p:cNvPr>
          <p:cNvSpPr>
            <a:spLocks noGrp="1"/>
          </p:cNvSpPr>
          <p:nvPr>
            <p:ph type="title"/>
          </p:nvPr>
        </p:nvSpPr>
        <p:spPr>
          <a:xfrm>
            <a:off x="838200" y="303581"/>
            <a:ext cx="9448800" cy="1325563"/>
          </a:xfrm>
        </p:spPr>
        <p:txBody>
          <a:bodyPr/>
          <a:lstStyle/>
          <a:p>
            <a:r>
              <a:rPr lang="en-US" dirty="0"/>
              <a:t>Example Results: Optimization</a:t>
            </a:r>
          </a:p>
        </p:txBody>
      </p:sp>
      <p:sp>
        <p:nvSpPr>
          <p:cNvPr id="4" name="Slide Number Placeholder 3">
            <a:extLst>
              <a:ext uri="{FF2B5EF4-FFF2-40B4-BE49-F238E27FC236}">
                <a16:creationId xmlns:a16="http://schemas.microsoft.com/office/drawing/2014/main" id="{89B5D5DE-54A6-4B88-B7F9-4F9D50B2148C}"/>
              </a:ext>
            </a:extLst>
          </p:cNvPr>
          <p:cNvSpPr>
            <a:spLocks noGrp="1"/>
          </p:cNvSpPr>
          <p:nvPr>
            <p:ph type="sldNum" sz="quarter" idx="12"/>
          </p:nvPr>
        </p:nvSpPr>
        <p:spPr>
          <a:xfrm>
            <a:off x="11798200" y="6173787"/>
            <a:ext cx="1364411" cy="365125"/>
          </a:xfrm>
        </p:spPr>
        <p:txBody>
          <a:bodyPr/>
          <a:lstStyle/>
          <a:p>
            <a:fld id="{FAA3E255-DCE9-1E4B-905B-DD6A887BD484}" type="slidenum">
              <a:rPr lang="en-US" smtClean="0"/>
              <a:pPr/>
              <a:t>13</a:t>
            </a:fld>
            <a:endParaRPr lang="en-US" dirty="0"/>
          </a:p>
        </p:txBody>
      </p:sp>
      <p:graphicFrame>
        <p:nvGraphicFramePr>
          <p:cNvPr id="53" name="Table 53">
            <a:extLst>
              <a:ext uri="{FF2B5EF4-FFF2-40B4-BE49-F238E27FC236}">
                <a16:creationId xmlns:a16="http://schemas.microsoft.com/office/drawing/2014/main" id="{39FF91BB-75F1-48F4-B143-D0D47FD557EE}"/>
              </a:ext>
            </a:extLst>
          </p:cNvPr>
          <p:cNvGraphicFramePr>
            <a:graphicFrameLocks noGrp="1"/>
          </p:cNvGraphicFramePr>
          <p:nvPr>
            <p:extLst>
              <p:ext uri="{D42A27DB-BD31-4B8C-83A1-F6EECF244321}">
                <p14:modId xmlns:p14="http://schemas.microsoft.com/office/powerpoint/2010/main" val="2765434152"/>
              </p:ext>
            </p:extLst>
          </p:nvPr>
        </p:nvGraphicFramePr>
        <p:xfrm>
          <a:off x="836205" y="3781460"/>
          <a:ext cx="6132671" cy="2045970"/>
        </p:xfrm>
        <a:graphic>
          <a:graphicData uri="http://schemas.openxmlformats.org/drawingml/2006/table">
            <a:tbl>
              <a:tblPr firstRow="1" bandRow="1">
                <a:tableStyleId>{5C22544A-7EE6-4342-B048-85BDC9FD1C3A}</a:tableStyleId>
              </a:tblPr>
              <a:tblGrid>
                <a:gridCol w="1887117">
                  <a:extLst>
                    <a:ext uri="{9D8B030D-6E8A-4147-A177-3AD203B41FA5}">
                      <a16:colId xmlns:a16="http://schemas.microsoft.com/office/drawing/2014/main" val="3289320598"/>
                    </a:ext>
                  </a:extLst>
                </a:gridCol>
                <a:gridCol w="2941982">
                  <a:extLst>
                    <a:ext uri="{9D8B030D-6E8A-4147-A177-3AD203B41FA5}">
                      <a16:colId xmlns:a16="http://schemas.microsoft.com/office/drawing/2014/main" val="1152639641"/>
                    </a:ext>
                  </a:extLst>
                </a:gridCol>
                <a:gridCol w="1303572">
                  <a:extLst>
                    <a:ext uri="{9D8B030D-6E8A-4147-A177-3AD203B41FA5}">
                      <a16:colId xmlns:a16="http://schemas.microsoft.com/office/drawing/2014/main" val="3124784937"/>
                    </a:ext>
                  </a:extLst>
                </a:gridCol>
              </a:tblGrid>
              <a:tr h="491490">
                <a:tc>
                  <a:txBody>
                    <a:bodyPr/>
                    <a:lstStyle/>
                    <a:p>
                      <a:r>
                        <a:rPr lang="en-US" dirty="0"/>
                        <a:t>Sizing Method</a:t>
                      </a:r>
                    </a:p>
                  </a:txBody>
                  <a:tcPr/>
                </a:tc>
                <a:tc>
                  <a:txBody>
                    <a:bodyPr/>
                    <a:lstStyle/>
                    <a:p>
                      <a:r>
                        <a:rPr lang="en-US" dirty="0"/>
                        <a:t>Size</a:t>
                      </a:r>
                    </a:p>
                  </a:txBody>
                  <a:tcPr/>
                </a:tc>
                <a:tc>
                  <a:txBody>
                    <a:bodyPr/>
                    <a:lstStyle/>
                    <a:p>
                      <a:r>
                        <a:rPr lang="en-US" dirty="0"/>
                        <a:t>NPV</a:t>
                      </a:r>
                    </a:p>
                  </a:txBody>
                  <a:tcPr/>
                </a:tc>
                <a:extLst>
                  <a:ext uri="{0D108BD9-81ED-4DB2-BD59-A6C34878D82A}">
                    <a16:rowId xmlns:a16="http://schemas.microsoft.com/office/drawing/2014/main" val="87503419"/>
                  </a:ext>
                </a:extLst>
              </a:tr>
              <a:tr h="491490">
                <a:tc>
                  <a:txBody>
                    <a:bodyPr/>
                    <a:lstStyle/>
                    <a:p>
                      <a:r>
                        <a:rPr lang="en-US" dirty="0"/>
                        <a:t>Meet 100% of annual energy consumption</a:t>
                      </a:r>
                    </a:p>
                  </a:txBody>
                  <a:tcPr/>
                </a:tc>
                <a:tc>
                  <a:txBody>
                    <a:bodyPr/>
                    <a:lstStyle/>
                    <a:p>
                      <a:r>
                        <a:rPr lang="en-US" dirty="0"/>
                        <a:t>PV: 5,681 kW</a:t>
                      </a:r>
                    </a:p>
                    <a:p>
                      <a:r>
                        <a:rPr lang="en-US" dirty="0"/>
                        <a:t>Battery: 970 kW; 29,104 kWh</a:t>
                      </a:r>
                    </a:p>
                  </a:txBody>
                  <a:tcPr/>
                </a:tc>
                <a:tc>
                  <a:txBody>
                    <a:bodyPr/>
                    <a:lstStyle/>
                    <a:p>
                      <a:r>
                        <a:rPr lang="en-US" dirty="0"/>
                        <a:t>-$4,912,083</a:t>
                      </a:r>
                    </a:p>
                  </a:txBody>
                  <a:tcPr/>
                </a:tc>
                <a:extLst>
                  <a:ext uri="{0D108BD9-81ED-4DB2-BD59-A6C34878D82A}">
                    <a16:rowId xmlns:a16="http://schemas.microsoft.com/office/drawing/2014/main" val="2942268353"/>
                  </a:ext>
                </a:extLst>
              </a:tr>
              <a:tr h="491490">
                <a:tc>
                  <a:txBody>
                    <a:bodyPr/>
                    <a:lstStyle/>
                    <a:p>
                      <a:r>
                        <a:rPr lang="en-US" dirty="0"/>
                        <a:t>Minimize lifecycle cost of energy</a:t>
                      </a:r>
                    </a:p>
                  </a:txBody>
                  <a:tcPr/>
                </a:tc>
                <a:tc>
                  <a:txBody>
                    <a:bodyPr/>
                    <a:lstStyle/>
                    <a:p>
                      <a:r>
                        <a:rPr lang="en-US" dirty="0"/>
                        <a:t>PV: 3,152 kW</a:t>
                      </a:r>
                    </a:p>
                    <a:p>
                      <a:r>
                        <a:rPr lang="en-US" dirty="0"/>
                        <a:t>Battery: 728 kW; 3,179 kWh</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$2,703,000</a:t>
                      </a:r>
                    </a:p>
                    <a:p>
                      <a:endParaRPr lang="en-US" dirty="0"/>
                    </a:p>
                  </a:txBody>
                  <a:tcPr/>
                </a:tc>
                <a:extLst>
                  <a:ext uri="{0D108BD9-81ED-4DB2-BD59-A6C34878D82A}">
                    <a16:rowId xmlns:a16="http://schemas.microsoft.com/office/drawing/2014/main" val="736989579"/>
                  </a:ext>
                </a:extLst>
              </a:tr>
            </a:tbl>
          </a:graphicData>
        </a:graphic>
      </p:graphicFrame>
      <p:pic>
        <p:nvPicPr>
          <p:cNvPr id="9" name="Picture 8">
            <a:extLst>
              <a:ext uri="{FF2B5EF4-FFF2-40B4-BE49-F238E27FC236}">
                <a16:creationId xmlns:a16="http://schemas.microsoft.com/office/drawing/2014/main" id="{83E5365A-34A9-4954-A9A7-16E679B046DB}"/>
              </a:ext>
            </a:extLst>
          </p:cNvPr>
          <p:cNvPicPr>
            <a:picLocks noChangeAspect="1"/>
          </p:cNvPicPr>
          <p:nvPr/>
        </p:nvPicPr>
        <p:blipFill rotWithShape="1">
          <a:blip r:embed="rId3"/>
          <a:srcRect l="12391" t="45937" r="50000" b="32090"/>
          <a:stretch/>
        </p:blipFill>
        <p:spPr>
          <a:xfrm>
            <a:off x="7315200" y="4155818"/>
            <a:ext cx="4585252" cy="1451115"/>
          </a:xfrm>
          <a:prstGeom prst="rect">
            <a:avLst/>
          </a:prstGeom>
        </p:spPr>
      </p:pic>
      <p:sp>
        <p:nvSpPr>
          <p:cNvPr id="10" name="TextBox 9">
            <a:extLst>
              <a:ext uri="{FF2B5EF4-FFF2-40B4-BE49-F238E27FC236}">
                <a16:creationId xmlns:a16="http://schemas.microsoft.com/office/drawing/2014/main" id="{54E63425-FB35-4FC1-B9D5-4D26B1C25A58}"/>
              </a:ext>
            </a:extLst>
          </p:cNvPr>
          <p:cNvSpPr txBox="1"/>
          <p:nvPr/>
        </p:nvSpPr>
        <p:spPr>
          <a:xfrm>
            <a:off x="7384774" y="1584517"/>
            <a:ext cx="4515678" cy="338554"/>
          </a:xfrm>
          <a:prstGeom prst="rect">
            <a:avLst/>
          </a:prstGeom>
          <a:noFill/>
        </p:spPr>
        <p:txBody>
          <a:bodyPr wrap="square" rtlCol="0">
            <a:spAutoFit/>
          </a:bodyPr>
          <a:lstStyle/>
          <a:p>
            <a:r>
              <a:rPr lang="en-US" sz="1600" b="1" dirty="0"/>
              <a:t>Sized to meet 100% of annual energy consumption</a:t>
            </a:r>
          </a:p>
        </p:txBody>
      </p:sp>
      <p:sp>
        <p:nvSpPr>
          <p:cNvPr id="12" name="TextBox 11">
            <a:extLst>
              <a:ext uri="{FF2B5EF4-FFF2-40B4-BE49-F238E27FC236}">
                <a16:creationId xmlns:a16="http://schemas.microsoft.com/office/drawing/2014/main" id="{B57AD42D-E1C5-4B7B-B876-40ED851CEE63}"/>
              </a:ext>
            </a:extLst>
          </p:cNvPr>
          <p:cNvSpPr txBox="1"/>
          <p:nvPr/>
        </p:nvSpPr>
        <p:spPr>
          <a:xfrm>
            <a:off x="8289460" y="3843174"/>
            <a:ext cx="2882348" cy="338554"/>
          </a:xfrm>
          <a:prstGeom prst="rect">
            <a:avLst/>
          </a:prstGeom>
          <a:noFill/>
        </p:spPr>
        <p:txBody>
          <a:bodyPr wrap="square" rtlCol="0">
            <a:spAutoFit/>
          </a:bodyPr>
          <a:lstStyle/>
          <a:p>
            <a:r>
              <a:rPr lang="en-US" sz="1600" b="1" dirty="0"/>
              <a:t>Sized to minimize lifecycle cost</a:t>
            </a:r>
          </a:p>
        </p:txBody>
      </p:sp>
      <p:sp>
        <p:nvSpPr>
          <p:cNvPr id="14" name="TextBox 13">
            <a:extLst>
              <a:ext uri="{FF2B5EF4-FFF2-40B4-BE49-F238E27FC236}">
                <a16:creationId xmlns:a16="http://schemas.microsoft.com/office/drawing/2014/main" id="{ECFC91FE-7391-42AF-9DAA-996CBA4024B8}"/>
              </a:ext>
            </a:extLst>
          </p:cNvPr>
          <p:cNvSpPr txBox="1"/>
          <p:nvPr/>
        </p:nvSpPr>
        <p:spPr>
          <a:xfrm>
            <a:off x="732182" y="1584517"/>
            <a:ext cx="6236694"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distributed energy techno-economic decision models do not optimize size of technologies. Users must input size, often based on rules of thumb.</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case study shows the impact of optimization on system size and net present value of the investment.</a:t>
            </a:r>
          </a:p>
        </p:txBody>
      </p:sp>
      <p:pic>
        <p:nvPicPr>
          <p:cNvPr id="6" name="Picture 5">
            <a:extLst>
              <a:ext uri="{FF2B5EF4-FFF2-40B4-BE49-F238E27FC236}">
                <a16:creationId xmlns:a16="http://schemas.microsoft.com/office/drawing/2014/main" id="{9704A4D3-EFA1-47F7-B2EF-1048FB58A8C6}"/>
              </a:ext>
            </a:extLst>
          </p:cNvPr>
          <p:cNvPicPr>
            <a:picLocks noChangeAspect="1"/>
          </p:cNvPicPr>
          <p:nvPr/>
        </p:nvPicPr>
        <p:blipFill rotWithShape="1">
          <a:blip r:embed="rId4"/>
          <a:srcRect l="52255" t="62168" r="10136" b="11622"/>
          <a:stretch/>
        </p:blipFill>
        <p:spPr>
          <a:xfrm>
            <a:off x="7315200" y="1922579"/>
            <a:ext cx="4585252" cy="1730983"/>
          </a:xfrm>
          <a:prstGeom prst="rect">
            <a:avLst/>
          </a:prstGeom>
        </p:spPr>
      </p:pic>
      <p:pic>
        <p:nvPicPr>
          <p:cNvPr id="3" name="Picture 2">
            <a:extLst>
              <a:ext uri="{FF2B5EF4-FFF2-40B4-BE49-F238E27FC236}">
                <a16:creationId xmlns:a16="http://schemas.microsoft.com/office/drawing/2014/main" id="{501E8C6F-0C7A-41D0-B0EF-3FD912A3CD01}"/>
              </a:ext>
            </a:extLst>
          </p:cNvPr>
          <p:cNvPicPr>
            <a:picLocks noChangeAspect="1"/>
          </p:cNvPicPr>
          <p:nvPr/>
        </p:nvPicPr>
        <p:blipFill rotWithShape="1">
          <a:blip r:embed="rId5"/>
          <a:srcRect l="13206" t="46538" r="47011" b="49884"/>
          <a:stretch/>
        </p:blipFill>
        <p:spPr>
          <a:xfrm>
            <a:off x="7315200" y="5709286"/>
            <a:ext cx="4850297" cy="236288"/>
          </a:xfrm>
          <a:prstGeom prst="rect">
            <a:avLst/>
          </a:prstGeom>
        </p:spPr>
      </p:pic>
      <p:pic>
        <p:nvPicPr>
          <p:cNvPr id="5" name="Picture 4">
            <a:extLst>
              <a:ext uri="{FF2B5EF4-FFF2-40B4-BE49-F238E27FC236}">
                <a16:creationId xmlns:a16="http://schemas.microsoft.com/office/drawing/2014/main" id="{136A547F-1FC4-4CD9-BBA2-8B065B025A3A}"/>
              </a:ext>
            </a:extLst>
          </p:cNvPr>
          <p:cNvPicPr>
            <a:picLocks noChangeAspect="1"/>
          </p:cNvPicPr>
          <p:nvPr/>
        </p:nvPicPr>
        <p:blipFill rotWithShape="1">
          <a:blip r:embed="rId5"/>
          <a:srcRect l="52880" t="46538" r="13423" b="50001"/>
          <a:stretch/>
        </p:blipFill>
        <p:spPr>
          <a:xfrm>
            <a:off x="7315200" y="5913991"/>
            <a:ext cx="4108175" cy="228600"/>
          </a:xfrm>
          <a:prstGeom prst="rect">
            <a:avLst/>
          </a:prstGeom>
        </p:spPr>
      </p:pic>
    </p:spTree>
    <p:extLst>
      <p:ext uri="{BB962C8B-B14F-4D97-AF65-F5344CB8AC3E}">
        <p14:creationId xmlns:p14="http://schemas.microsoft.com/office/powerpoint/2010/main" val="41491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7C3A-4772-4E2D-9C74-C30E508A3AC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1DE4F7-CD83-438B-88E2-F8C857441D52}"/>
              </a:ext>
            </a:extLst>
          </p:cNvPr>
          <p:cNvSpPr>
            <a:spLocks noGrp="1"/>
          </p:cNvSpPr>
          <p:nvPr>
            <p:ph idx="1"/>
          </p:nvPr>
        </p:nvSpPr>
        <p:spPr/>
        <p:txBody>
          <a:bodyPr/>
          <a:lstStyle/>
          <a:p>
            <a:r>
              <a:rPr lang="en-US" dirty="0"/>
              <a:t>Complete case studies </a:t>
            </a:r>
          </a:p>
          <a:p>
            <a:r>
              <a:rPr lang="en-US" dirty="0"/>
              <a:t>Submit paper to </a:t>
            </a:r>
            <a:r>
              <a:rPr lang="en-US" i="1" dirty="0"/>
              <a:t>Applied Energy</a:t>
            </a:r>
          </a:p>
        </p:txBody>
      </p:sp>
      <p:sp>
        <p:nvSpPr>
          <p:cNvPr id="4" name="Slide Number Placeholder 3">
            <a:extLst>
              <a:ext uri="{FF2B5EF4-FFF2-40B4-BE49-F238E27FC236}">
                <a16:creationId xmlns:a16="http://schemas.microsoft.com/office/drawing/2014/main" id="{CD7EAC45-9367-47A2-8416-54D2BB138048}"/>
              </a:ext>
            </a:extLst>
          </p:cNvPr>
          <p:cNvSpPr>
            <a:spLocks noGrp="1"/>
          </p:cNvSpPr>
          <p:nvPr>
            <p:ph type="sldNum" sz="quarter" idx="12"/>
          </p:nvPr>
        </p:nvSpPr>
        <p:spPr/>
        <p:txBody>
          <a:bodyPr/>
          <a:lstStyle/>
          <a:p>
            <a:fld id="{FAA3E255-DCE9-1E4B-905B-DD6A887BD484}" type="slidenum">
              <a:rPr lang="en-US" smtClean="0"/>
              <a:pPr/>
              <a:t>14</a:t>
            </a:fld>
            <a:endParaRPr lang="en-US" dirty="0"/>
          </a:p>
        </p:txBody>
      </p:sp>
    </p:spTree>
    <p:extLst>
      <p:ext uri="{BB962C8B-B14F-4D97-AF65-F5344CB8AC3E}">
        <p14:creationId xmlns:p14="http://schemas.microsoft.com/office/powerpoint/2010/main" val="155181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274C-3A1A-4CF6-86E6-F1A84710BC3D}"/>
              </a:ext>
            </a:extLst>
          </p:cNvPr>
          <p:cNvSpPr>
            <a:spLocks noGrp="1"/>
          </p:cNvSpPr>
          <p:nvPr>
            <p:ph type="title"/>
          </p:nvPr>
        </p:nvSpPr>
        <p:spPr/>
        <p:txBody>
          <a:bodyPr/>
          <a:lstStyle/>
          <a:p>
            <a:r>
              <a:rPr lang="en-US" dirty="0"/>
              <a:t>Developing diverse solutions to inform energy decisions</a:t>
            </a:r>
          </a:p>
        </p:txBody>
      </p:sp>
      <p:sp>
        <p:nvSpPr>
          <p:cNvPr id="3" name="Text Placeholder 2">
            <a:extLst>
              <a:ext uri="{FF2B5EF4-FFF2-40B4-BE49-F238E27FC236}">
                <a16:creationId xmlns:a16="http://schemas.microsoft.com/office/drawing/2014/main" id="{969AC4EF-0411-4787-9231-4A85246B8F3A}"/>
              </a:ext>
            </a:extLst>
          </p:cNvPr>
          <p:cNvSpPr>
            <a:spLocks noGrp="1"/>
          </p:cNvSpPr>
          <p:nvPr>
            <p:ph type="body" idx="1"/>
          </p:nvPr>
        </p:nvSpPr>
        <p:spPr/>
        <p:txBody>
          <a:bodyPr>
            <a:normAutofit/>
          </a:bodyPr>
          <a:lstStyle/>
          <a:p>
            <a:r>
              <a:rPr lang="en-US" dirty="0"/>
              <a:t>Kate Anderson, Dr. Alexandra Newman, Dr. Adam Warren</a:t>
            </a:r>
          </a:p>
        </p:txBody>
      </p:sp>
      <p:sp>
        <p:nvSpPr>
          <p:cNvPr id="4" name="Slide Number Placeholder 3">
            <a:extLst>
              <a:ext uri="{FF2B5EF4-FFF2-40B4-BE49-F238E27FC236}">
                <a16:creationId xmlns:a16="http://schemas.microsoft.com/office/drawing/2014/main" id="{CEF3D893-DBA6-4B00-93EA-31451C864427}"/>
              </a:ext>
            </a:extLst>
          </p:cNvPr>
          <p:cNvSpPr>
            <a:spLocks noGrp="1"/>
          </p:cNvSpPr>
          <p:nvPr>
            <p:ph type="sldNum" sz="quarter" idx="12"/>
          </p:nvPr>
        </p:nvSpPr>
        <p:spPr/>
        <p:txBody>
          <a:bodyPr/>
          <a:lstStyle/>
          <a:p>
            <a:fld id="{FAA3E255-DCE9-1E4B-905B-DD6A887BD484}" type="slidenum">
              <a:rPr lang="en-US" smtClean="0"/>
              <a:t>15</a:t>
            </a:fld>
            <a:endParaRPr lang="en-US"/>
          </a:p>
        </p:txBody>
      </p:sp>
      <p:graphicFrame>
        <p:nvGraphicFramePr>
          <p:cNvPr id="8" name="Content Placeholder 4">
            <a:extLst>
              <a:ext uri="{FF2B5EF4-FFF2-40B4-BE49-F238E27FC236}">
                <a16:creationId xmlns:a16="http://schemas.microsoft.com/office/drawing/2014/main" id="{CEB643ED-D7BB-4EA4-B894-C003E0124773}"/>
              </a:ext>
            </a:extLst>
          </p:cNvPr>
          <p:cNvGraphicFramePr>
            <a:graphicFrameLocks/>
          </p:cNvGraphicFramePr>
          <p:nvPr>
            <p:extLst>
              <p:ext uri="{D42A27DB-BD31-4B8C-83A1-F6EECF244321}">
                <p14:modId xmlns:p14="http://schemas.microsoft.com/office/powerpoint/2010/main" val="1132536678"/>
              </p:ext>
            </p:extLst>
          </p:nvPr>
        </p:nvGraphicFramePr>
        <p:xfrm>
          <a:off x="7037408" y="136523"/>
          <a:ext cx="6762723" cy="271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324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in Energy Models</a:t>
            </a:r>
          </a:p>
        </p:txBody>
      </p:sp>
      <p:sp>
        <p:nvSpPr>
          <p:cNvPr id="3" name="Content Placeholder 2"/>
          <p:cNvSpPr>
            <a:spLocks noGrp="1"/>
          </p:cNvSpPr>
          <p:nvPr>
            <p:ph idx="1"/>
          </p:nvPr>
        </p:nvSpPr>
        <p:spPr>
          <a:xfrm>
            <a:off x="908191" y="1807755"/>
            <a:ext cx="6433457" cy="3447037"/>
          </a:xfrm>
        </p:spPr>
        <p:txBody>
          <a:bodyPr>
            <a:normAutofit/>
          </a:bodyPr>
          <a:lstStyle/>
          <a:p>
            <a:r>
              <a:rPr lang="en-US" dirty="0"/>
              <a:t>Accounting for uncertainty is a major challenge of optimization models.</a:t>
            </a:r>
          </a:p>
          <a:p>
            <a:r>
              <a:rPr lang="en-US" i="1" dirty="0"/>
              <a:t>Parametric</a:t>
            </a:r>
            <a:r>
              <a:rPr lang="en-US" dirty="0"/>
              <a:t> uncertainty arises from lack of knowledge about model inputs.</a:t>
            </a:r>
          </a:p>
          <a:p>
            <a:r>
              <a:rPr lang="en-US" i="1" dirty="0"/>
              <a:t>Structural </a:t>
            </a:r>
            <a:r>
              <a:rPr lang="en-US" dirty="0"/>
              <a:t>uncertainty results from inability to model certain factors.</a:t>
            </a:r>
          </a:p>
          <a:p>
            <a:pPr lvl="1"/>
            <a:endParaRPr lang="en-US" dirty="0"/>
          </a:p>
        </p:txBody>
      </p:sp>
      <p:grpSp>
        <p:nvGrpSpPr>
          <p:cNvPr id="11" name="Group 10">
            <a:extLst>
              <a:ext uri="{FF2B5EF4-FFF2-40B4-BE49-F238E27FC236}">
                <a16:creationId xmlns:a16="http://schemas.microsoft.com/office/drawing/2014/main" id="{D3254D59-85B3-44A1-B752-1BF96F2A7306}"/>
              </a:ext>
            </a:extLst>
          </p:cNvPr>
          <p:cNvGrpSpPr/>
          <p:nvPr/>
        </p:nvGrpSpPr>
        <p:grpSpPr>
          <a:xfrm>
            <a:off x="7782901" y="1807755"/>
            <a:ext cx="4110445" cy="4093935"/>
            <a:chOff x="7782898" y="2005769"/>
            <a:chExt cx="4110445" cy="4093935"/>
          </a:xfrm>
        </p:grpSpPr>
        <p:sp>
          <p:nvSpPr>
            <p:cNvPr id="8" name="TextBox 7">
              <a:extLst>
                <a:ext uri="{FF2B5EF4-FFF2-40B4-BE49-F238E27FC236}">
                  <a16:creationId xmlns:a16="http://schemas.microsoft.com/office/drawing/2014/main" id="{64B351F2-46D5-4E3F-AE65-EC4DD722FCC3}"/>
                </a:ext>
              </a:extLst>
            </p:cNvPr>
            <p:cNvSpPr txBox="1"/>
            <p:nvPr/>
          </p:nvSpPr>
          <p:spPr>
            <a:xfrm>
              <a:off x="8663745" y="2391192"/>
              <a:ext cx="1907177" cy="461665"/>
            </a:xfrm>
            <a:prstGeom prst="rect">
              <a:avLst/>
            </a:prstGeom>
            <a:noFill/>
          </p:spPr>
          <p:txBody>
            <a:bodyPr wrap="square" rtlCol="0">
              <a:spAutoFit/>
            </a:bodyPr>
            <a:lstStyle/>
            <a:p>
              <a:r>
                <a:rPr lang="en-US" sz="2400" dirty="0">
                  <a:solidFill>
                    <a:schemeClr val="bg1"/>
                  </a:solidFill>
                </a:rPr>
                <a:t>Uncertainty</a:t>
              </a:r>
            </a:p>
          </p:txBody>
        </p:sp>
        <p:grpSp>
          <p:nvGrpSpPr>
            <p:cNvPr id="10" name="Group 9">
              <a:extLst>
                <a:ext uri="{FF2B5EF4-FFF2-40B4-BE49-F238E27FC236}">
                  <a16:creationId xmlns:a16="http://schemas.microsoft.com/office/drawing/2014/main" id="{E55445CD-1545-4E9F-AE01-3744A7AF072B}"/>
                </a:ext>
              </a:extLst>
            </p:cNvPr>
            <p:cNvGrpSpPr/>
            <p:nvPr/>
          </p:nvGrpSpPr>
          <p:grpSpPr>
            <a:xfrm>
              <a:off x="7782898" y="2005769"/>
              <a:ext cx="4110445" cy="4093935"/>
              <a:chOff x="7896110" y="2005769"/>
              <a:chExt cx="4110445" cy="4093935"/>
            </a:xfrm>
          </p:grpSpPr>
          <p:graphicFrame>
            <p:nvGraphicFramePr>
              <p:cNvPr id="9" name="Diagram 8">
                <a:extLst>
                  <a:ext uri="{FF2B5EF4-FFF2-40B4-BE49-F238E27FC236}">
                    <a16:creationId xmlns:a16="http://schemas.microsoft.com/office/drawing/2014/main" id="{91C64FC1-0572-46AC-806B-874CA1FD3C1A}"/>
                  </a:ext>
                </a:extLst>
              </p:cNvPr>
              <p:cNvGraphicFramePr/>
              <p:nvPr>
                <p:extLst>
                  <p:ext uri="{D42A27DB-BD31-4B8C-83A1-F6EECF244321}">
                    <p14:modId xmlns:p14="http://schemas.microsoft.com/office/powerpoint/2010/main" val="3550037620"/>
                  </p:ext>
                </p:extLst>
              </p:nvPr>
            </p:nvGraphicFramePr>
            <p:xfrm>
              <a:off x="7896110" y="2927940"/>
              <a:ext cx="4110445" cy="317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11F11154-1E19-4663-AFBA-73B191A3D867}"/>
                  </a:ext>
                </a:extLst>
              </p:cNvPr>
              <p:cNvSpPr/>
              <p:nvPr/>
            </p:nvSpPr>
            <p:spPr>
              <a:xfrm>
                <a:off x="8656319" y="2005769"/>
                <a:ext cx="2412274" cy="69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Uncertainty</a:t>
                </a:r>
              </a:p>
            </p:txBody>
          </p:sp>
        </p:grpSp>
      </p:grpSp>
      <p:cxnSp>
        <p:nvCxnSpPr>
          <p:cNvPr id="13" name="Straight Connector 12">
            <a:extLst>
              <a:ext uri="{FF2B5EF4-FFF2-40B4-BE49-F238E27FC236}">
                <a16:creationId xmlns:a16="http://schemas.microsoft.com/office/drawing/2014/main" id="{CC7580A4-1EB4-492F-8535-730BB508216A}"/>
              </a:ext>
            </a:extLst>
          </p:cNvPr>
          <p:cNvCxnSpPr/>
          <p:nvPr/>
        </p:nvCxnSpPr>
        <p:spPr>
          <a:xfrm flipV="1">
            <a:off x="8663748" y="2429691"/>
            <a:ext cx="889555" cy="3744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78E18-8016-4D4D-ABDE-611D6186CA49}"/>
              </a:ext>
            </a:extLst>
          </p:cNvPr>
          <p:cNvCxnSpPr>
            <a:cxnSpLocks/>
          </p:cNvCxnSpPr>
          <p:nvPr/>
        </p:nvCxnSpPr>
        <p:spPr>
          <a:xfrm>
            <a:off x="10185825" y="2481620"/>
            <a:ext cx="1017622" cy="3464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25B448B1-91C3-44C7-BD42-F1567FE835F3}"/>
              </a:ext>
            </a:extLst>
          </p:cNvPr>
          <p:cNvSpPr>
            <a:spLocks noGrp="1"/>
          </p:cNvSpPr>
          <p:nvPr>
            <p:ph type="sldNum" sz="quarter" idx="12"/>
          </p:nvPr>
        </p:nvSpPr>
        <p:spPr/>
        <p:txBody>
          <a:bodyPr/>
          <a:lstStyle/>
          <a:p>
            <a:fld id="{FAA3E255-DCE9-1E4B-905B-DD6A887BD484}" type="slidenum">
              <a:rPr lang="en-US" smtClean="0"/>
              <a:t>16</a:t>
            </a:fld>
            <a:endParaRPr lang="en-US"/>
          </a:p>
        </p:txBody>
      </p:sp>
    </p:spTree>
    <p:extLst>
      <p:ext uri="{BB962C8B-B14F-4D97-AF65-F5344CB8AC3E}">
        <p14:creationId xmlns:p14="http://schemas.microsoft.com/office/powerpoint/2010/main" val="228842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to Generate Alternatives</a:t>
            </a:r>
          </a:p>
        </p:txBody>
      </p:sp>
      <p:sp>
        <p:nvSpPr>
          <p:cNvPr id="3" name="Content Placeholder 2"/>
          <p:cNvSpPr>
            <a:spLocks noGrp="1"/>
          </p:cNvSpPr>
          <p:nvPr>
            <p:ph idx="1"/>
          </p:nvPr>
        </p:nvSpPr>
        <p:spPr/>
        <p:txBody>
          <a:bodyPr>
            <a:normAutofit/>
          </a:bodyPr>
          <a:lstStyle/>
          <a:p>
            <a:r>
              <a:rPr lang="en-US" dirty="0"/>
              <a:t>We formulate this problem as a mathematical optimization model with an objective function, variables, and constraints that provide a single optimal solution.</a:t>
            </a:r>
          </a:p>
          <a:p>
            <a:r>
              <a:rPr lang="en-US" dirty="0"/>
              <a:t>We then search the solution space for alternate, near-optimal solutions.</a:t>
            </a:r>
          </a:p>
          <a:p>
            <a:r>
              <a:rPr lang="en-US" dirty="0"/>
              <a:t>Multiple good-quality solutions allow the decision maker to select the best solution for the real-life problem, considering criteria that could not be expressed in the model.</a:t>
            </a:r>
          </a:p>
        </p:txBody>
      </p:sp>
      <p:sp>
        <p:nvSpPr>
          <p:cNvPr id="4" name="Slide Number Placeholder 3">
            <a:extLst>
              <a:ext uri="{FF2B5EF4-FFF2-40B4-BE49-F238E27FC236}">
                <a16:creationId xmlns:a16="http://schemas.microsoft.com/office/drawing/2014/main" id="{001A4565-E49C-41A0-A7B6-7D2130C90646}"/>
              </a:ext>
            </a:extLst>
          </p:cNvPr>
          <p:cNvSpPr>
            <a:spLocks noGrp="1"/>
          </p:cNvSpPr>
          <p:nvPr>
            <p:ph type="sldNum" sz="quarter" idx="12"/>
          </p:nvPr>
        </p:nvSpPr>
        <p:spPr/>
        <p:txBody>
          <a:bodyPr/>
          <a:lstStyle/>
          <a:p>
            <a:fld id="{FAA3E255-DCE9-1E4B-905B-DD6A887BD484}" type="slidenum">
              <a:rPr lang="en-US" smtClean="0"/>
              <a:t>17</a:t>
            </a:fld>
            <a:endParaRPr lang="en-US"/>
          </a:p>
        </p:txBody>
      </p:sp>
    </p:spTree>
    <p:extLst>
      <p:ext uri="{BB962C8B-B14F-4D97-AF65-F5344CB8AC3E}">
        <p14:creationId xmlns:p14="http://schemas.microsoft.com/office/powerpoint/2010/main" val="33887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 Branch-and-Bound Tree</a:t>
            </a:r>
          </a:p>
        </p:txBody>
      </p:sp>
      <p:sp>
        <p:nvSpPr>
          <p:cNvPr id="3" name="Content Placeholder 2"/>
          <p:cNvSpPr>
            <a:spLocks noGrp="1"/>
          </p:cNvSpPr>
          <p:nvPr>
            <p:ph idx="1"/>
          </p:nvPr>
        </p:nvSpPr>
        <p:spPr>
          <a:xfrm>
            <a:off x="838200" y="1825625"/>
            <a:ext cx="6162675" cy="4351338"/>
          </a:xfrm>
        </p:spPr>
        <p:txBody>
          <a:bodyPr>
            <a:normAutofit fontScale="92500"/>
          </a:bodyPr>
          <a:lstStyle/>
          <a:p>
            <a:r>
              <a:rPr lang="en-US" dirty="0"/>
              <a:t>Integer programs are solved through branch-and-bound trees, which eliminate sub-optimal branches for efficiency.</a:t>
            </a:r>
          </a:p>
          <a:p>
            <a:r>
              <a:rPr lang="en-US" dirty="0"/>
              <a:t>We explore alternate solutions by retaining feasible, but near-optimal, solutions.</a:t>
            </a:r>
          </a:p>
          <a:p>
            <a:r>
              <a:rPr lang="en-US" dirty="0"/>
              <a:t>The user defines the number of solutions, the maximum gap between alternate solutions and the optimal, and the diversity of solutions.</a:t>
            </a:r>
          </a:p>
        </p:txBody>
      </p:sp>
      <p:pic>
        <p:nvPicPr>
          <p:cNvPr id="5" name="Picture 4" descr="A picture containing object, sitting, pair, computer&#10;&#10;Description automatically generated">
            <a:extLst>
              <a:ext uri="{FF2B5EF4-FFF2-40B4-BE49-F238E27FC236}">
                <a16:creationId xmlns:a16="http://schemas.microsoft.com/office/drawing/2014/main" id="{A399A49F-D7BA-44BE-BF0D-D8E47F59C594}"/>
              </a:ext>
            </a:extLst>
          </p:cNvPr>
          <p:cNvPicPr>
            <a:picLocks noChangeAspect="1"/>
          </p:cNvPicPr>
          <p:nvPr/>
        </p:nvPicPr>
        <p:blipFill>
          <a:blip r:embed="rId3"/>
          <a:stretch>
            <a:fillRect/>
          </a:stretch>
        </p:blipFill>
        <p:spPr>
          <a:xfrm>
            <a:off x="7000875" y="1811337"/>
            <a:ext cx="4531203" cy="3704217"/>
          </a:xfrm>
          <a:prstGeom prst="rect">
            <a:avLst/>
          </a:prstGeom>
        </p:spPr>
      </p:pic>
      <p:sp>
        <p:nvSpPr>
          <p:cNvPr id="4" name="Slide Number Placeholder 3">
            <a:extLst>
              <a:ext uri="{FF2B5EF4-FFF2-40B4-BE49-F238E27FC236}">
                <a16:creationId xmlns:a16="http://schemas.microsoft.com/office/drawing/2014/main" id="{64E1BA9F-8724-42CB-A8F8-E31DC9A61404}"/>
              </a:ext>
            </a:extLst>
          </p:cNvPr>
          <p:cNvSpPr>
            <a:spLocks noGrp="1"/>
          </p:cNvSpPr>
          <p:nvPr>
            <p:ph type="sldNum" sz="quarter" idx="12"/>
          </p:nvPr>
        </p:nvSpPr>
        <p:spPr/>
        <p:txBody>
          <a:bodyPr/>
          <a:lstStyle/>
          <a:p>
            <a:fld id="{FAA3E255-DCE9-1E4B-905B-DD6A887BD484}" type="slidenum">
              <a:rPr lang="en-US" smtClean="0"/>
              <a:t>18</a:t>
            </a:fld>
            <a:endParaRPr lang="en-US"/>
          </a:p>
        </p:txBody>
      </p:sp>
      <p:sp>
        <p:nvSpPr>
          <p:cNvPr id="6" name="TextBox 5">
            <a:extLst>
              <a:ext uri="{FF2B5EF4-FFF2-40B4-BE49-F238E27FC236}">
                <a16:creationId xmlns:a16="http://schemas.microsoft.com/office/drawing/2014/main" id="{8715F2F0-2301-42A5-99CE-6FD4354E6140}"/>
              </a:ext>
            </a:extLst>
          </p:cNvPr>
          <p:cNvSpPr txBox="1"/>
          <p:nvPr/>
        </p:nvSpPr>
        <p:spPr>
          <a:xfrm>
            <a:off x="10858500" y="4476750"/>
            <a:ext cx="1171575" cy="369332"/>
          </a:xfrm>
          <a:prstGeom prst="rect">
            <a:avLst/>
          </a:prstGeom>
          <a:noFill/>
        </p:spPr>
        <p:txBody>
          <a:bodyPr wrap="square" rtlCol="0">
            <a:spAutoFit/>
          </a:bodyPr>
          <a:lstStyle/>
          <a:p>
            <a:r>
              <a:rPr lang="en-US" b="1" dirty="0"/>
              <a:t>Optimal</a:t>
            </a:r>
          </a:p>
        </p:txBody>
      </p:sp>
      <p:sp>
        <p:nvSpPr>
          <p:cNvPr id="7" name="TextBox 6">
            <a:extLst>
              <a:ext uri="{FF2B5EF4-FFF2-40B4-BE49-F238E27FC236}">
                <a16:creationId xmlns:a16="http://schemas.microsoft.com/office/drawing/2014/main" id="{36CF39FE-2E0E-446D-9EBD-05AA39F8895E}"/>
              </a:ext>
            </a:extLst>
          </p:cNvPr>
          <p:cNvSpPr txBox="1"/>
          <p:nvPr/>
        </p:nvSpPr>
        <p:spPr>
          <a:xfrm>
            <a:off x="9239250" y="5515554"/>
            <a:ext cx="1619250" cy="369332"/>
          </a:xfrm>
          <a:prstGeom prst="rect">
            <a:avLst/>
          </a:prstGeom>
          <a:noFill/>
        </p:spPr>
        <p:txBody>
          <a:bodyPr wrap="square" rtlCol="0">
            <a:spAutoFit/>
          </a:bodyPr>
          <a:lstStyle/>
          <a:p>
            <a:r>
              <a:rPr lang="en-US" b="1" dirty="0"/>
              <a:t>Near-optimal</a:t>
            </a:r>
          </a:p>
        </p:txBody>
      </p:sp>
    </p:spTree>
    <p:extLst>
      <p:ext uri="{BB962C8B-B14F-4D97-AF65-F5344CB8AC3E}">
        <p14:creationId xmlns:p14="http://schemas.microsoft.com/office/powerpoint/2010/main" val="382778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88" y="69173"/>
            <a:ext cx="10515600" cy="1325563"/>
          </a:xfrm>
        </p:spPr>
        <p:txBody>
          <a:bodyPr/>
          <a:lstStyle/>
          <a:p>
            <a:r>
              <a:rPr lang="en-US" dirty="0"/>
              <a:t>Method #2: Integer-Cut Constraints</a:t>
            </a:r>
          </a:p>
        </p:txBody>
      </p:sp>
      <p:sp>
        <p:nvSpPr>
          <p:cNvPr id="3" name="Content Placeholder 2"/>
          <p:cNvSpPr>
            <a:spLocks noGrp="1"/>
          </p:cNvSpPr>
          <p:nvPr>
            <p:ph idx="1"/>
          </p:nvPr>
        </p:nvSpPr>
        <p:spPr>
          <a:xfrm>
            <a:off x="4612609" y="1245341"/>
            <a:ext cx="7208720" cy="984250"/>
          </a:xfrm>
        </p:spPr>
        <p:txBody>
          <a:bodyPr>
            <a:normAutofit fontScale="92500" lnSpcReduction="20000"/>
          </a:bodyPr>
          <a:lstStyle/>
          <a:p>
            <a:r>
              <a:rPr lang="en-US" dirty="0"/>
              <a:t>We iteratively solve the optimization model, each time adding a constraint to exclude the previous solution.</a:t>
            </a:r>
          </a:p>
        </p:txBody>
      </p:sp>
      <p:pic>
        <p:nvPicPr>
          <p:cNvPr id="4" name="Picture 3">
            <a:extLst>
              <a:ext uri="{FF2B5EF4-FFF2-40B4-BE49-F238E27FC236}">
                <a16:creationId xmlns:a16="http://schemas.microsoft.com/office/drawing/2014/main" id="{6FE6F70E-2BDB-49F2-9BFD-0B0E2A793CB6}"/>
              </a:ext>
            </a:extLst>
          </p:cNvPr>
          <p:cNvPicPr>
            <a:picLocks noChangeAspect="1"/>
          </p:cNvPicPr>
          <p:nvPr/>
        </p:nvPicPr>
        <p:blipFill rotWithShape="1">
          <a:blip r:embed="rId3"/>
          <a:srcRect l="29687" t="67019" r="53203" b="18846"/>
          <a:stretch/>
        </p:blipFill>
        <p:spPr>
          <a:xfrm>
            <a:off x="4612609" y="2211904"/>
            <a:ext cx="3886200" cy="1739030"/>
          </a:xfrm>
          <a:prstGeom prst="rect">
            <a:avLst/>
          </a:prstGeom>
        </p:spPr>
      </p:pic>
      <p:sp>
        <p:nvSpPr>
          <p:cNvPr id="5" name="Content Placeholder 2">
            <a:extLst>
              <a:ext uri="{FF2B5EF4-FFF2-40B4-BE49-F238E27FC236}">
                <a16:creationId xmlns:a16="http://schemas.microsoft.com/office/drawing/2014/main" id="{3BAE5087-3E8A-4277-9E42-9DA9496F09EC}"/>
              </a:ext>
            </a:extLst>
          </p:cNvPr>
          <p:cNvSpPr txBox="1">
            <a:spLocks/>
          </p:cNvSpPr>
          <p:nvPr/>
        </p:nvSpPr>
        <p:spPr>
          <a:xfrm>
            <a:off x="8322951" y="2461836"/>
            <a:ext cx="3502689" cy="2433638"/>
          </a:xfrm>
          <a:prstGeom prst="rect">
            <a:avLst/>
          </a:prstGeom>
        </p:spPr>
        <p:txBody>
          <a:bodyPr vert="horz" lIns="91440" tIns="45720" rIns="91440" bIns="45720" rtlCol="0">
            <a:normAutofit fontScale="70000" lnSpcReduction="20000"/>
          </a:bodyPr>
          <a:lst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Ensures binary is 1 if the technology operates in any hour</a:t>
            </a:r>
          </a:p>
          <a:p>
            <a:pPr>
              <a:buFont typeface="Wingdings" panose="05000000000000000000" pitchFamily="2" charset="2"/>
              <a:buChar char="Ø"/>
            </a:pPr>
            <a:r>
              <a:rPr lang="en-US" dirty="0"/>
              <a:t>Sums over all technologies that operate in the optimal solution and requires the alternate solution to be different from the optimal by at least </a:t>
            </a:r>
            <a:r>
              <a:rPr lang="en-US" i="1" dirty="0"/>
              <a:t>n</a:t>
            </a:r>
            <a:r>
              <a:rPr lang="en-US" dirty="0"/>
              <a:t> technologies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9E9BD1-5DB5-4540-8AF0-5AEC891FE0A8}"/>
                  </a:ext>
                </a:extLst>
              </p:cNvPr>
              <p:cNvSpPr txBox="1"/>
              <p:nvPr/>
            </p:nvSpPr>
            <p:spPr>
              <a:xfrm>
                <a:off x="4718592" y="4841000"/>
                <a:ext cx="7208719" cy="148636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Where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set of all technologies,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set of all technologies operating in the base case,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𝑡𝑜</m:t>
                        </m:r>
                      </m:sup>
                    </m:sSubSup>
                  </m:oMath>
                </a14:m>
                <a:r>
                  <a:rPr lang="en-US" dirty="0">
                    <a:latin typeface="Arial" panose="020B0604020202020204" pitchFamily="34" charset="0"/>
                    <a:cs typeface="Arial" panose="020B0604020202020204" pitchFamily="34" charset="0"/>
                  </a:rPr>
                  <a:t>= 1 if technology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ever operates and 0 otherwise,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𝑡h</m:t>
                        </m:r>
                      </m:sub>
                      <m:sup>
                        <m:r>
                          <a:rPr lang="en-US" i="1">
                            <a:latin typeface="Cambria Math" panose="02040503050406030204" pitchFamily="18" charset="0"/>
                          </a:rPr>
                          <m:t>𝑡𝑜</m:t>
                        </m:r>
                      </m:sup>
                    </m:sSubSup>
                  </m:oMath>
                </a14:m>
                <a:r>
                  <a:rPr lang="en-US" dirty="0">
                    <a:latin typeface="Arial" panose="020B0604020202020204" pitchFamily="34" charset="0"/>
                    <a:cs typeface="Arial" panose="020B0604020202020204" pitchFamily="34" charset="0"/>
                  </a:rPr>
                  <a:t>= 1 if technology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operates in timestep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 and 0 otherwise, and </a:t>
                </a: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the number of technologies that must be different. </a:t>
                </a:r>
              </a:p>
              <a:p>
                <a:endParaRPr lang="en-US" dirty="0"/>
              </a:p>
            </p:txBody>
          </p:sp>
        </mc:Choice>
        <mc:Fallback xmlns="">
          <p:sp>
            <p:nvSpPr>
              <p:cNvPr id="6" name="TextBox 5">
                <a:extLst>
                  <a:ext uri="{FF2B5EF4-FFF2-40B4-BE49-F238E27FC236}">
                    <a16:creationId xmlns:a16="http://schemas.microsoft.com/office/drawing/2014/main" id="{F39E9BD1-5DB5-4540-8AF0-5AEC891FE0A8}"/>
                  </a:ext>
                </a:extLst>
              </p:cNvPr>
              <p:cNvSpPr txBox="1">
                <a:spLocks noRot="1" noChangeAspect="1" noMove="1" noResize="1" noEditPoints="1" noAdjustHandles="1" noChangeArrowheads="1" noChangeShapeType="1" noTextEdit="1"/>
              </p:cNvSpPr>
              <p:nvPr/>
            </p:nvSpPr>
            <p:spPr>
              <a:xfrm>
                <a:off x="4718592" y="4841000"/>
                <a:ext cx="7208719" cy="1486369"/>
              </a:xfrm>
              <a:prstGeom prst="rect">
                <a:avLst/>
              </a:prstGeom>
              <a:blipFill>
                <a:blip r:embed="rId4"/>
                <a:stretch>
                  <a:fillRect l="-676" t="-2049" r="-1183"/>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0453E821-751C-4AFD-BF79-55609338CD14}"/>
              </a:ext>
            </a:extLst>
          </p:cNvPr>
          <p:cNvSpPr>
            <a:spLocks noGrp="1"/>
          </p:cNvSpPr>
          <p:nvPr>
            <p:ph type="sldNum" sz="quarter" idx="12"/>
          </p:nvPr>
        </p:nvSpPr>
        <p:spPr/>
        <p:txBody>
          <a:bodyPr/>
          <a:lstStyle/>
          <a:p>
            <a:fld id="{FAA3E255-DCE9-1E4B-905B-DD6A887BD484}" type="slidenum">
              <a:rPr lang="en-US" smtClean="0"/>
              <a:t>19</a:t>
            </a:fld>
            <a:endParaRPr lang="en-US"/>
          </a:p>
        </p:txBody>
      </p:sp>
      <p:grpSp>
        <p:nvGrpSpPr>
          <p:cNvPr id="59" name="Group 58">
            <a:extLst>
              <a:ext uri="{FF2B5EF4-FFF2-40B4-BE49-F238E27FC236}">
                <a16:creationId xmlns:a16="http://schemas.microsoft.com/office/drawing/2014/main" id="{3FFA0926-5541-406E-A4F7-458077EB7145}"/>
              </a:ext>
            </a:extLst>
          </p:cNvPr>
          <p:cNvGrpSpPr/>
          <p:nvPr/>
        </p:nvGrpSpPr>
        <p:grpSpPr>
          <a:xfrm>
            <a:off x="417488" y="1182018"/>
            <a:ext cx="3916101" cy="4770386"/>
            <a:chOff x="8421094" y="1166025"/>
            <a:chExt cx="3916101" cy="4770386"/>
          </a:xfrm>
        </p:grpSpPr>
        <p:sp>
          <p:nvSpPr>
            <p:cNvPr id="54" name="TextBox 53">
              <a:extLst>
                <a:ext uri="{FF2B5EF4-FFF2-40B4-BE49-F238E27FC236}">
                  <a16:creationId xmlns:a16="http://schemas.microsoft.com/office/drawing/2014/main" id="{E32855C5-2FC1-4D84-84D9-516ED0D68C8D}"/>
                </a:ext>
              </a:extLst>
            </p:cNvPr>
            <p:cNvSpPr txBox="1"/>
            <p:nvPr/>
          </p:nvSpPr>
          <p:spPr>
            <a:xfrm>
              <a:off x="9490027" y="5111018"/>
              <a:ext cx="832490" cy="369332"/>
            </a:xfrm>
            <a:prstGeom prst="rect">
              <a:avLst/>
            </a:prstGeom>
            <a:noFill/>
          </p:spPr>
          <p:txBody>
            <a:bodyPr wrap="square" rtlCol="0">
              <a:spAutoFit/>
            </a:bodyPr>
            <a:lstStyle/>
            <a:p>
              <a:r>
                <a:rPr lang="en-US" dirty="0"/>
                <a:t>yes</a:t>
              </a:r>
            </a:p>
          </p:txBody>
        </p:sp>
        <p:sp>
          <p:nvSpPr>
            <p:cNvPr id="55" name="TextBox 54">
              <a:extLst>
                <a:ext uri="{FF2B5EF4-FFF2-40B4-BE49-F238E27FC236}">
                  <a16:creationId xmlns:a16="http://schemas.microsoft.com/office/drawing/2014/main" id="{C1A0AE95-7561-4D88-9F5C-C14A862C3401}"/>
                </a:ext>
              </a:extLst>
            </p:cNvPr>
            <p:cNvSpPr txBox="1"/>
            <p:nvPr/>
          </p:nvSpPr>
          <p:spPr>
            <a:xfrm>
              <a:off x="10638857" y="4271804"/>
              <a:ext cx="832490" cy="369332"/>
            </a:xfrm>
            <a:prstGeom prst="rect">
              <a:avLst/>
            </a:prstGeom>
            <a:noFill/>
          </p:spPr>
          <p:txBody>
            <a:bodyPr wrap="square" rtlCol="0">
              <a:spAutoFit/>
            </a:bodyPr>
            <a:lstStyle/>
            <a:p>
              <a:r>
                <a:rPr lang="en-US" dirty="0"/>
                <a:t>no</a:t>
              </a:r>
            </a:p>
          </p:txBody>
        </p:sp>
        <p:grpSp>
          <p:nvGrpSpPr>
            <p:cNvPr id="58" name="Group 57">
              <a:extLst>
                <a:ext uri="{FF2B5EF4-FFF2-40B4-BE49-F238E27FC236}">
                  <a16:creationId xmlns:a16="http://schemas.microsoft.com/office/drawing/2014/main" id="{CF8D3870-B970-41C5-A907-95605E734E3B}"/>
                </a:ext>
              </a:extLst>
            </p:cNvPr>
            <p:cNvGrpSpPr/>
            <p:nvPr/>
          </p:nvGrpSpPr>
          <p:grpSpPr>
            <a:xfrm>
              <a:off x="8421094" y="1166025"/>
              <a:ext cx="3916101" cy="4770386"/>
              <a:chOff x="8421094" y="1166025"/>
              <a:chExt cx="3916101" cy="4770386"/>
            </a:xfrm>
          </p:grpSpPr>
          <p:grpSp>
            <p:nvGrpSpPr>
              <p:cNvPr id="53" name="Group 52">
                <a:extLst>
                  <a:ext uri="{FF2B5EF4-FFF2-40B4-BE49-F238E27FC236}">
                    <a16:creationId xmlns:a16="http://schemas.microsoft.com/office/drawing/2014/main" id="{83D2509C-3774-4B54-90E1-5B584DB977AC}"/>
                  </a:ext>
                </a:extLst>
              </p:cNvPr>
              <p:cNvGrpSpPr/>
              <p:nvPr/>
            </p:nvGrpSpPr>
            <p:grpSpPr>
              <a:xfrm>
                <a:off x="8421094" y="1523291"/>
                <a:ext cx="3660728" cy="4413120"/>
                <a:chOff x="8272391" y="1393541"/>
                <a:chExt cx="3660728" cy="4413120"/>
              </a:xfrm>
            </p:grpSpPr>
            <p:cxnSp>
              <p:nvCxnSpPr>
                <p:cNvPr id="48" name="Straight Connector 47">
                  <a:extLst>
                    <a:ext uri="{FF2B5EF4-FFF2-40B4-BE49-F238E27FC236}">
                      <a16:creationId xmlns:a16="http://schemas.microsoft.com/office/drawing/2014/main" id="{63D0293E-E909-4BF7-8251-54BFB6D448EB}"/>
                    </a:ext>
                  </a:extLst>
                </p:cNvPr>
                <p:cNvCxnSpPr/>
                <p:nvPr/>
              </p:nvCxnSpPr>
              <p:spPr>
                <a:xfrm flipV="1">
                  <a:off x="11316196" y="1690690"/>
                  <a:ext cx="0" cy="2835238"/>
                </a:xfrm>
                <a:prstGeom prst="line">
                  <a:avLst/>
                </a:prstGeom>
              </p:spPr>
              <p:style>
                <a:lnRef idx="1">
                  <a:schemeClr val="dk1"/>
                </a:lnRef>
                <a:fillRef idx="0">
                  <a:schemeClr val="dk1"/>
                </a:fillRef>
                <a:effectRef idx="0">
                  <a:schemeClr val="dk1"/>
                </a:effectRef>
                <a:fontRef idx="minor">
                  <a:schemeClr val="tx1"/>
                </a:fontRef>
              </p:style>
            </p:cxnSp>
            <p:sp>
              <p:nvSpPr>
                <p:cNvPr id="30" name="Flowchart: Document 29">
                  <a:extLst>
                    <a:ext uri="{FF2B5EF4-FFF2-40B4-BE49-F238E27FC236}">
                      <a16:creationId xmlns:a16="http://schemas.microsoft.com/office/drawing/2014/main" id="{F95706C0-C216-40C3-B827-766A47A34040}"/>
                    </a:ext>
                  </a:extLst>
                </p:cNvPr>
                <p:cNvSpPr/>
                <p:nvPr/>
              </p:nvSpPr>
              <p:spPr>
                <a:xfrm>
                  <a:off x="8381573" y="1393541"/>
                  <a:ext cx="1828800" cy="716193"/>
                </a:xfrm>
                <a:prstGeom prst="flowChart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ocument 28">
                  <a:extLst>
                    <a:ext uri="{FF2B5EF4-FFF2-40B4-BE49-F238E27FC236}">
                      <a16:creationId xmlns:a16="http://schemas.microsoft.com/office/drawing/2014/main" id="{ABDAD12E-16A8-4B1F-BDC2-E01B29415C19}"/>
                    </a:ext>
                  </a:extLst>
                </p:cNvPr>
                <p:cNvSpPr/>
                <p:nvPr/>
              </p:nvSpPr>
              <p:spPr>
                <a:xfrm>
                  <a:off x="8381573" y="3192281"/>
                  <a:ext cx="1828800" cy="537570"/>
                </a:xfrm>
                <a:prstGeom prst="flowChart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DC9B1A-0541-4D33-849B-4FA51E64E2F8}"/>
                    </a:ext>
                  </a:extLst>
                </p:cNvPr>
                <p:cNvGrpSpPr/>
                <p:nvPr/>
              </p:nvGrpSpPr>
              <p:grpSpPr>
                <a:xfrm>
                  <a:off x="8272391" y="1404203"/>
                  <a:ext cx="2010629" cy="4402458"/>
                  <a:chOff x="-1351128" y="1834876"/>
                  <a:chExt cx="2010629" cy="4402458"/>
                </a:xfrm>
              </p:grpSpPr>
              <p:sp>
                <p:nvSpPr>
                  <p:cNvPr id="9" name="TextBox 8">
                    <a:extLst>
                      <a:ext uri="{FF2B5EF4-FFF2-40B4-BE49-F238E27FC236}">
                        <a16:creationId xmlns:a16="http://schemas.microsoft.com/office/drawing/2014/main" id="{9624654C-2560-49E8-8AB7-33DFDD1F895E}"/>
                      </a:ext>
                    </a:extLst>
                  </p:cNvPr>
                  <p:cNvSpPr txBox="1"/>
                  <p:nvPr/>
                </p:nvSpPr>
                <p:spPr>
                  <a:xfrm>
                    <a:off x="-1236318" y="1834876"/>
                    <a:ext cx="1883391" cy="646331"/>
                  </a:xfrm>
                  <a:prstGeom prst="rect">
                    <a:avLst/>
                  </a:prstGeom>
                  <a:noFill/>
                </p:spPr>
                <p:txBody>
                  <a:bodyPr wrap="square" rtlCol="0">
                    <a:spAutoFit/>
                  </a:bodyPr>
                  <a:lstStyle/>
                  <a:p>
                    <a:pPr algn="ctr"/>
                    <a:r>
                      <a:rPr lang="en-US" dirty="0"/>
                      <a:t>Model </a:t>
                    </a:r>
                  </a:p>
                  <a:p>
                    <a:pPr algn="ctr"/>
                    <a:r>
                      <a:rPr lang="en-US" dirty="0"/>
                      <a:t>(k integer-cuts)</a:t>
                    </a:r>
                  </a:p>
                </p:txBody>
              </p:sp>
              <p:grpSp>
                <p:nvGrpSpPr>
                  <p:cNvPr id="11" name="Group 10">
                    <a:extLst>
                      <a:ext uri="{FF2B5EF4-FFF2-40B4-BE49-F238E27FC236}">
                        <a16:creationId xmlns:a16="http://schemas.microsoft.com/office/drawing/2014/main" id="{0C11072A-1D8B-4DAC-A805-1ABAEB1463F1}"/>
                      </a:ext>
                    </a:extLst>
                  </p:cNvPr>
                  <p:cNvGrpSpPr/>
                  <p:nvPr/>
                </p:nvGrpSpPr>
                <p:grpSpPr>
                  <a:xfrm>
                    <a:off x="-1241946" y="2832253"/>
                    <a:ext cx="1883391" cy="453472"/>
                    <a:chOff x="-1241946" y="1606550"/>
                    <a:chExt cx="1883391" cy="795456"/>
                  </a:xfrm>
                </p:grpSpPr>
                <p:sp>
                  <p:nvSpPr>
                    <p:cNvPr id="12" name="Rectangle 11">
                      <a:extLst>
                        <a:ext uri="{FF2B5EF4-FFF2-40B4-BE49-F238E27FC236}">
                          <a16:creationId xmlns:a16="http://schemas.microsoft.com/office/drawing/2014/main" id="{6BEC2693-C938-4525-A4EF-D187B7AE5D1A}"/>
                        </a:ext>
                      </a:extLst>
                    </p:cNvPr>
                    <p:cNvSpPr/>
                    <p:nvPr/>
                  </p:nvSpPr>
                  <p:spPr>
                    <a:xfrm>
                      <a:off x="-1241946" y="1606550"/>
                      <a:ext cx="1883391" cy="79545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596ABD8-2B4B-4614-A10D-97673E8D00B0}"/>
                        </a:ext>
                      </a:extLst>
                    </p:cNvPr>
                    <p:cNvSpPr txBox="1"/>
                    <p:nvPr/>
                  </p:nvSpPr>
                  <p:spPr>
                    <a:xfrm>
                      <a:off x="-1241946" y="1690690"/>
                      <a:ext cx="1883391" cy="369332"/>
                    </a:xfrm>
                    <a:prstGeom prst="rect">
                      <a:avLst/>
                    </a:prstGeom>
                    <a:noFill/>
                  </p:spPr>
                  <p:txBody>
                    <a:bodyPr wrap="square" rtlCol="0">
                      <a:spAutoFit/>
                    </a:bodyPr>
                    <a:lstStyle/>
                    <a:p>
                      <a:pPr algn="ctr"/>
                      <a:r>
                        <a:rPr lang="en-US" dirty="0"/>
                        <a:t>Optimization</a:t>
                      </a:r>
                    </a:p>
                  </p:txBody>
                </p:sp>
              </p:grpSp>
              <p:grpSp>
                <p:nvGrpSpPr>
                  <p:cNvPr id="20" name="Group 19">
                    <a:extLst>
                      <a:ext uri="{FF2B5EF4-FFF2-40B4-BE49-F238E27FC236}">
                        <a16:creationId xmlns:a16="http://schemas.microsoft.com/office/drawing/2014/main" id="{9594FBBB-4CE8-4658-8837-C26A16940EBD}"/>
                      </a:ext>
                    </a:extLst>
                  </p:cNvPr>
                  <p:cNvGrpSpPr/>
                  <p:nvPr/>
                </p:nvGrpSpPr>
                <p:grpSpPr>
                  <a:xfrm>
                    <a:off x="-1296538" y="5783862"/>
                    <a:ext cx="1883391" cy="453472"/>
                    <a:chOff x="-1241946" y="1606550"/>
                    <a:chExt cx="1883391" cy="453472"/>
                  </a:xfrm>
                </p:grpSpPr>
                <p:sp>
                  <p:nvSpPr>
                    <p:cNvPr id="21" name="Rectangle 20">
                      <a:extLst>
                        <a:ext uri="{FF2B5EF4-FFF2-40B4-BE49-F238E27FC236}">
                          <a16:creationId xmlns:a16="http://schemas.microsoft.com/office/drawing/2014/main" id="{5115C0CB-2880-4FCE-9999-575C7847B0C8}"/>
                        </a:ext>
                      </a:extLst>
                    </p:cNvPr>
                    <p:cNvSpPr/>
                    <p:nvPr/>
                  </p:nvSpPr>
                  <p:spPr>
                    <a:xfrm>
                      <a:off x="-1241946" y="1606550"/>
                      <a:ext cx="1883391" cy="4534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E39EF89-B066-440F-B78A-DC93381B888D}"/>
                        </a:ext>
                      </a:extLst>
                    </p:cNvPr>
                    <p:cNvSpPr txBox="1"/>
                    <p:nvPr/>
                  </p:nvSpPr>
                  <p:spPr>
                    <a:xfrm>
                      <a:off x="-1241946" y="1621768"/>
                      <a:ext cx="1883391" cy="369332"/>
                    </a:xfrm>
                    <a:prstGeom prst="rect">
                      <a:avLst/>
                    </a:prstGeom>
                    <a:noFill/>
                  </p:spPr>
                  <p:txBody>
                    <a:bodyPr wrap="square" rtlCol="0">
                      <a:spAutoFit/>
                    </a:bodyPr>
                    <a:lstStyle/>
                    <a:p>
                      <a:r>
                        <a:rPr lang="en-US" dirty="0"/>
                        <a:t>Evaluate solutions</a:t>
                      </a:r>
                    </a:p>
                  </p:txBody>
                </p:sp>
              </p:grpSp>
              <p:sp>
                <p:nvSpPr>
                  <p:cNvPr id="23" name="Flowchart: Decision 22">
                    <a:extLst>
                      <a:ext uri="{FF2B5EF4-FFF2-40B4-BE49-F238E27FC236}">
                        <a16:creationId xmlns:a16="http://schemas.microsoft.com/office/drawing/2014/main" id="{610BEE21-01FD-467C-9013-56C79A84B73E}"/>
                      </a:ext>
                    </a:extLst>
                  </p:cNvPr>
                  <p:cNvSpPr/>
                  <p:nvPr/>
                </p:nvSpPr>
                <p:spPr>
                  <a:xfrm>
                    <a:off x="-1351128" y="4387859"/>
                    <a:ext cx="1992573" cy="1089325"/>
                  </a:xfrm>
                  <a:prstGeom prst="flowChartDecisi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26B4422-F70F-4FFF-ACD7-E0A6AF410B8D}"/>
                      </a:ext>
                    </a:extLst>
                  </p:cNvPr>
                  <p:cNvSpPr txBox="1"/>
                  <p:nvPr/>
                </p:nvSpPr>
                <p:spPr>
                  <a:xfrm>
                    <a:off x="-1016759" y="4633436"/>
                    <a:ext cx="1433014" cy="646331"/>
                  </a:xfrm>
                  <a:prstGeom prst="rect">
                    <a:avLst/>
                  </a:prstGeom>
                  <a:noFill/>
                </p:spPr>
                <p:txBody>
                  <a:bodyPr wrap="square" rtlCol="0">
                    <a:spAutoFit/>
                  </a:bodyPr>
                  <a:lstStyle/>
                  <a:p>
                    <a:r>
                      <a:rPr lang="en-US" dirty="0"/>
                      <a:t>Termination criteria met?</a:t>
                    </a:r>
                  </a:p>
                </p:txBody>
              </p:sp>
              <p:sp>
                <p:nvSpPr>
                  <p:cNvPr id="16" name="TextBox 15">
                    <a:extLst>
                      <a:ext uri="{FF2B5EF4-FFF2-40B4-BE49-F238E27FC236}">
                        <a16:creationId xmlns:a16="http://schemas.microsoft.com/office/drawing/2014/main" id="{39ACB7FE-C0C3-4EF6-8F30-4349A4697500}"/>
                      </a:ext>
                    </a:extLst>
                  </p:cNvPr>
                  <p:cNvSpPr txBox="1"/>
                  <p:nvPr/>
                </p:nvSpPr>
                <p:spPr>
                  <a:xfrm>
                    <a:off x="-1223890" y="3678716"/>
                    <a:ext cx="1883391" cy="369332"/>
                  </a:xfrm>
                  <a:prstGeom prst="rect">
                    <a:avLst/>
                  </a:prstGeom>
                  <a:noFill/>
                </p:spPr>
                <p:txBody>
                  <a:bodyPr wrap="square" rtlCol="0">
                    <a:spAutoFit/>
                  </a:bodyPr>
                  <a:lstStyle/>
                  <a:p>
                    <a:pPr algn="ctr"/>
                    <a:r>
                      <a:rPr lang="en-US" dirty="0"/>
                      <a:t>(k+1) solution</a:t>
                    </a:r>
                  </a:p>
                </p:txBody>
              </p:sp>
            </p:grpSp>
            <p:sp>
              <p:nvSpPr>
                <p:cNvPr id="27" name="Rectangle 26">
                  <a:extLst>
                    <a:ext uri="{FF2B5EF4-FFF2-40B4-BE49-F238E27FC236}">
                      <a16:creationId xmlns:a16="http://schemas.microsoft.com/office/drawing/2014/main" id="{E350EEF4-6535-46E6-8BF9-3A6C81A443CE}"/>
                    </a:ext>
                  </a:extLst>
                </p:cNvPr>
                <p:cNvSpPr/>
                <p:nvPr/>
              </p:nvSpPr>
              <p:spPr>
                <a:xfrm>
                  <a:off x="10699276" y="3163903"/>
                  <a:ext cx="1233843" cy="4534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E8F0BD5-8A71-424D-BF23-3E4896BE5A00}"/>
                    </a:ext>
                  </a:extLst>
                </p:cNvPr>
                <p:cNvSpPr txBox="1"/>
                <p:nvPr/>
              </p:nvSpPr>
              <p:spPr>
                <a:xfrm>
                  <a:off x="10699275" y="3205973"/>
                  <a:ext cx="1233843" cy="369332"/>
                </a:xfrm>
                <a:prstGeom prst="rect">
                  <a:avLst/>
                </a:prstGeom>
                <a:noFill/>
              </p:spPr>
              <p:txBody>
                <a:bodyPr wrap="square" rtlCol="0">
                  <a:spAutoFit/>
                </a:bodyPr>
                <a:lstStyle/>
                <a:p>
                  <a:pPr algn="ctr"/>
                  <a:r>
                    <a:rPr lang="en-US" dirty="0"/>
                    <a:t>Integer-cut</a:t>
                  </a:r>
                </a:p>
              </p:txBody>
            </p:sp>
            <p:cxnSp>
              <p:nvCxnSpPr>
                <p:cNvPr id="36" name="Straight Arrow Connector 35">
                  <a:extLst>
                    <a:ext uri="{FF2B5EF4-FFF2-40B4-BE49-F238E27FC236}">
                      <a16:creationId xmlns:a16="http://schemas.microsoft.com/office/drawing/2014/main" id="{D2812431-A27A-4063-9CC3-FD12B961588A}"/>
                    </a:ext>
                  </a:extLst>
                </p:cNvPr>
                <p:cNvCxnSpPr>
                  <a:cxnSpLocks/>
                </p:cNvCxnSpPr>
                <p:nvPr/>
              </p:nvCxnSpPr>
              <p:spPr>
                <a:xfrm>
                  <a:off x="9295972" y="2109734"/>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D677EDC4-9D26-4BB8-B434-9922597BC7B1}"/>
                    </a:ext>
                  </a:extLst>
                </p:cNvPr>
                <p:cNvCxnSpPr>
                  <a:cxnSpLocks/>
                </p:cNvCxnSpPr>
                <p:nvPr/>
              </p:nvCxnSpPr>
              <p:spPr>
                <a:xfrm>
                  <a:off x="9313740" y="2890006"/>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F04B2E74-1365-46E0-85E3-AAB32C4CB2AA}"/>
                    </a:ext>
                  </a:extLst>
                </p:cNvPr>
                <p:cNvCxnSpPr>
                  <a:cxnSpLocks/>
                </p:cNvCxnSpPr>
                <p:nvPr/>
              </p:nvCxnSpPr>
              <p:spPr>
                <a:xfrm>
                  <a:off x="9290566" y="3668657"/>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90D89A2A-8619-4CD4-921B-A73BBE459D86}"/>
                    </a:ext>
                  </a:extLst>
                </p:cNvPr>
                <p:cNvCxnSpPr>
                  <a:cxnSpLocks/>
                </p:cNvCxnSpPr>
                <p:nvPr/>
              </p:nvCxnSpPr>
              <p:spPr>
                <a:xfrm>
                  <a:off x="9281542" y="5046511"/>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0534BCBA-60F2-4B23-B497-F5D744C3062C}"/>
                    </a:ext>
                  </a:extLst>
                </p:cNvPr>
                <p:cNvCxnSpPr>
                  <a:stCxn id="23" idx="3"/>
                </p:cNvCxnSpPr>
                <p:nvPr/>
              </p:nvCxnSpPr>
              <p:spPr>
                <a:xfrm>
                  <a:off x="10264964" y="4501849"/>
                  <a:ext cx="1051232" cy="2407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DE071CB-5D8C-454B-B957-626683BB3F3A}"/>
                    </a:ext>
                  </a:extLst>
                </p:cNvPr>
                <p:cNvCxnSpPr/>
                <p:nvPr/>
              </p:nvCxnSpPr>
              <p:spPr>
                <a:xfrm flipH="1">
                  <a:off x="10283020" y="1679865"/>
                  <a:ext cx="1033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AB87BD85-0111-4059-8BB6-043BE9E31F79}"/>
                  </a:ext>
                </a:extLst>
              </p:cNvPr>
              <p:cNvSpPr txBox="1"/>
              <p:nvPr/>
            </p:nvSpPr>
            <p:spPr>
              <a:xfrm>
                <a:off x="11504705" y="2825613"/>
                <a:ext cx="832490" cy="369332"/>
              </a:xfrm>
              <a:prstGeom prst="rect">
                <a:avLst/>
              </a:prstGeom>
              <a:noFill/>
            </p:spPr>
            <p:txBody>
              <a:bodyPr wrap="square" rtlCol="0">
                <a:spAutoFit/>
              </a:bodyPr>
              <a:lstStyle/>
              <a:p>
                <a:r>
                  <a:rPr lang="en-US" dirty="0"/>
                  <a:t>k=k+1</a:t>
                </a:r>
              </a:p>
            </p:txBody>
          </p:sp>
          <p:sp>
            <p:nvSpPr>
              <p:cNvPr id="57" name="TextBox 56">
                <a:extLst>
                  <a:ext uri="{FF2B5EF4-FFF2-40B4-BE49-F238E27FC236}">
                    <a16:creationId xmlns:a16="http://schemas.microsoft.com/office/drawing/2014/main" id="{434BEAAA-E9E0-45E0-97A5-061330FAFF35}"/>
                  </a:ext>
                </a:extLst>
              </p:cNvPr>
              <p:cNvSpPr txBox="1"/>
              <p:nvPr/>
            </p:nvSpPr>
            <p:spPr>
              <a:xfrm>
                <a:off x="8475684" y="1166025"/>
                <a:ext cx="1883389" cy="369332"/>
              </a:xfrm>
              <a:prstGeom prst="rect">
                <a:avLst/>
              </a:prstGeom>
              <a:noFill/>
            </p:spPr>
            <p:txBody>
              <a:bodyPr wrap="square" rtlCol="0">
                <a:spAutoFit/>
              </a:bodyPr>
              <a:lstStyle/>
              <a:p>
                <a:r>
                  <a:rPr lang="en-US" dirty="0"/>
                  <a:t>Initialization: k=0</a:t>
                </a:r>
              </a:p>
            </p:txBody>
          </p:sp>
        </p:grpSp>
      </p:grpSp>
    </p:spTree>
    <p:extLst>
      <p:ext uri="{BB962C8B-B14F-4D97-AF65-F5344CB8AC3E}">
        <p14:creationId xmlns:p14="http://schemas.microsoft.com/office/powerpoint/2010/main" val="74989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23E7-4387-42B3-A83B-8D3589B801D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D75B28-68BB-40D0-A620-15353526F6E6}"/>
              </a:ext>
            </a:extLst>
          </p:cNvPr>
          <p:cNvSpPr>
            <a:spLocks noGrp="1"/>
          </p:cNvSpPr>
          <p:nvPr>
            <p:ph idx="1"/>
          </p:nvPr>
        </p:nvSpPr>
        <p:spPr/>
        <p:txBody>
          <a:bodyPr/>
          <a:lstStyle/>
          <a:p>
            <a:r>
              <a:rPr lang="en-US" dirty="0"/>
              <a:t>Current research</a:t>
            </a:r>
          </a:p>
          <a:p>
            <a:pPr lvl="1"/>
            <a:r>
              <a:rPr lang="en-US" dirty="0"/>
              <a:t>Optimizing energy systems</a:t>
            </a:r>
          </a:p>
          <a:p>
            <a:pPr lvl="1"/>
            <a:r>
              <a:rPr lang="en-US" dirty="0"/>
              <a:t>Developing diverse solutions</a:t>
            </a:r>
          </a:p>
          <a:p>
            <a:pPr lvl="1"/>
            <a:r>
              <a:rPr lang="en-US" dirty="0"/>
              <a:t>Integrating value of resilience</a:t>
            </a:r>
          </a:p>
          <a:p>
            <a:pPr lvl="1"/>
            <a:r>
              <a:rPr lang="en-US" dirty="0"/>
              <a:t>Investigating the gap between modeling and deployment</a:t>
            </a:r>
          </a:p>
          <a:p>
            <a:r>
              <a:rPr lang="en-US" dirty="0"/>
              <a:t>Proposed submissions and timeline</a:t>
            </a:r>
          </a:p>
          <a:p>
            <a:r>
              <a:rPr lang="en-US" dirty="0"/>
              <a:t>Acknowledgments</a:t>
            </a:r>
          </a:p>
        </p:txBody>
      </p:sp>
      <p:sp>
        <p:nvSpPr>
          <p:cNvPr id="4" name="Slide Number Placeholder 3">
            <a:extLst>
              <a:ext uri="{FF2B5EF4-FFF2-40B4-BE49-F238E27FC236}">
                <a16:creationId xmlns:a16="http://schemas.microsoft.com/office/drawing/2014/main" id="{1EB839BA-EDF4-405A-8DD6-778A25B3735D}"/>
              </a:ext>
            </a:extLst>
          </p:cNvPr>
          <p:cNvSpPr>
            <a:spLocks noGrp="1"/>
          </p:cNvSpPr>
          <p:nvPr>
            <p:ph type="sldNum" sz="quarter" idx="12"/>
          </p:nvPr>
        </p:nvSpPr>
        <p:spPr/>
        <p:txBody>
          <a:bodyPr/>
          <a:lstStyle/>
          <a:p>
            <a:fld id="{FAA3E255-DCE9-1E4B-905B-DD6A887BD484}" type="slidenum">
              <a:rPr lang="en-US" smtClean="0"/>
              <a:pPr/>
              <a:t>2</a:t>
            </a:fld>
            <a:endParaRPr lang="en-US" dirty="0"/>
          </a:p>
        </p:txBody>
      </p:sp>
    </p:spTree>
    <p:extLst>
      <p:ext uri="{BB962C8B-B14F-4D97-AF65-F5344CB8AC3E}">
        <p14:creationId xmlns:p14="http://schemas.microsoft.com/office/powerpoint/2010/main" val="55267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27" y="33760"/>
            <a:ext cx="10515600" cy="1325563"/>
          </a:xfrm>
        </p:spPr>
        <p:txBody>
          <a:bodyPr/>
          <a:lstStyle/>
          <a:p>
            <a:r>
              <a:rPr lang="en-US" dirty="0"/>
              <a:t>Method #3: Continuous Constraints</a:t>
            </a:r>
          </a:p>
        </p:txBody>
      </p:sp>
      <p:sp>
        <p:nvSpPr>
          <p:cNvPr id="3" name="Content Placeholder 2"/>
          <p:cNvSpPr>
            <a:spLocks noGrp="1"/>
          </p:cNvSpPr>
          <p:nvPr>
            <p:ph idx="1"/>
          </p:nvPr>
        </p:nvSpPr>
        <p:spPr>
          <a:xfrm>
            <a:off x="4650783" y="1332148"/>
            <a:ext cx="6986041" cy="1250155"/>
          </a:xfrm>
        </p:spPr>
        <p:txBody>
          <a:bodyPr>
            <a:normAutofit fontScale="85000" lnSpcReduction="20000"/>
          </a:bodyPr>
          <a:lstStyle/>
          <a:p>
            <a:pPr marL="0" indent="0">
              <a:buNone/>
            </a:pPr>
            <a:r>
              <a:rPr lang="en-US" dirty="0"/>
              <a:t>We iteratively solve the optimization model, each time adding a constraint to restrict the size of technologies to be at least some percent different from the sizes given in previous solutions.</a:t>
            </a:r>
          </a:p>
        </p:txBody>
      </p:sp>
      <p:sp>
        <p:nvSpPr>
          <p:cNvPr id="5" name="Content Placeholder 2">
            <a:extLst>
              <a:ext uri="{FF2B5EF4-FFF2-40B4-BE49-F238E27FC236}">
                <a16:creationId xmlns:a16="http://schemas.microsoft.com/office/drawing/2014/main" id="{3BAE5087-3E8A-4277-9E42-9DA9496F09EC}"/>
              </a:ext>
            </a:extLst>
          </p:cNvPr>
          <p:cNvSpPr txBox="1">
            <a:spLocks/>
          </p:cNvSpPr>
          <p:nvPr/>
        </p:nvSpPr>
        <p:spPr>
          <a:xfrm>
            <a:off x="8753553" y="3018329"/>
            <a:ext cx="3409949" cy="1551283"/>
          </a:xfrm>
          <a:prstGeom prst="rect">
            <a:avLst/>
          </a:prstGeom>
        </p:spPr>
        <p:txBody>
          <a:bodyPr vert="horz" lIns="91440" tIns="45720" rIns="91440" bIns="45720" rtlCol="0">
            <a:normAutofit fontScale="77500" lnSpcReduction="20000"/>
          </a:bodyPr>
          <a:lst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Restrict the size of technologies to be some percentage greater than or less than their size in the previous solution</a:t>
            </a:r>
          </a:p>
        </p:txBody>
      </p:sp>
      <p:pic>
        <p:nvPicPr>
          <p:cNvPr id="6" name="Picture 5">
            <a:extLst>
              <a:ext uri="{FF2B5EF4-FFF2-40B4-BE49-F238E27FC236}">
                <a16:creationId xmlns:a16="http://schemas.microsoft.com/office/drawing/2014/main" id="{C2740E86-A67B-4D40-AF29-EF98CCBD6A06}"/>
              </a:ext>
            </a:extLst>
          </p:cNvPr>
          <p:cNvPicPr>
            <a:picLocks noChangeAspect="1"/>
          </p:cNvPicPr>
          <p:nvPr/>
        </p:nvPicPr>
        <p:blipFill rotWithShape="1">
          <a:blip r:embed="rId3"/>
          <a:srcRect l="30156" t="56346" r="50938" b="33197"/>
          <a:stretch/>
        </p:blipFill>
        <p:spPr>
          <a:xfrm>
            <a:off x="4650784" y="2906466"/>
            <a:ext cx="4172946" cy="1250155"/>
          </a:xfrm>
          <a:prstGeom prst="rect">
            <a:avLst/>
          </a:prstGeom>
        </p:spPr>
      </p:pic>
      <p:sp>
        <p:nvSpPr>
          <p:cNvPr id="9" name="TextBox 8">
            <a:extLst>
              <a:ext uri="{FF2B5EF4-FFF2-40B4-BE49-F238E27FC236}">
                <a16:creationId xmlns:a16="http://schemas.microsoft.com/office/drawing/2014/main" id="{9EB6C9D5-5CBF-416D-8743-D3E83FCA14EB}"/>
              </a:ext>
            </a:extLst>
          </p:cNvPr>
          <p:cNvSpPr txBox="1"/>
          <p:nvPr/>
        </p:nvSpPr>
        <p:spPr>
          <a:xfrm>
            <a:off x="4650785" y="4616037"/>
            <a:ext cx="709523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Where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size of technology,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size of technology in the previous case, </a:t>
            </a: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decimal percent difference, </a:t>
            </a:r>
            <a:r>
              <a:rPr lang="en-US" i="1" dirty="0">
                <a:latin typeface="Arial" panose="020B0604020202020204" pitchFamily="34" charset="0"/>
                <a:cs typeface="Arial" panose="020B0604020202020204" pitchFamily="34" charset="0"/>
              </a:rPr>
              <a:t>M= </a:t>
            </a:r>
            <a:r>
              <a:rPr lang="en-US" dirty="0">
                <a:latin typeface="Arial" panose="020B0604020202020204" pitchFamily="34" charset="0"/>
                <a:cs typeface="Arial" panose="020B0604020202020204" pitchFamily="34" charset="0"/>
              </a:rPr>
              <a:t>a big number, and </a:t>
            </a:r>
            <a:r>
              <a:rPr lang="el-GR" dirty="0">
                <a:latin typeface="Arial" panose="020B0604020202020204" pitchFamily="34" charset="0"/>
                <a:cs typeface="Arial" panose="020B0604020202020204" pitchFamily="34" charset="0"/>
              </a:rPr>
              <a:t>α</a:t>
            </a:r>
            <a:r>
              <a:rPr lang="en-US" dirty="0">
                <a:latin typeface="Arial" panose="020B0604020202020204" pitchFamily="34" charset="0"/>
                <a:cs typeface="Arial" panose="020B0604020202020204" pitchFamily="34" charset="0"/>
              </a:rPr>
              <a:t>= variable that enforces binary logic (1 if some fraction of technology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is greater than or equal to </a:t>
            </a:r>
            <a:r>
              <a:rPr lang="en-US" i="1" dirty="0">
                <a:latin typeface="Arial" panose="020B0604020202020204" pitchFamily="34" charset="0"/>
                <a:cs typeface="Arial" panose="020B0604020202020204" pitchFamily="34" charset="0"/>
              </a:rPr>
              <a:t>X </a:t>
            </a:r>
            <a:r>
              <a:rPr lang="en-US" dirty="0">
                <a:latin typeface="Arial" panose="020B0604020202020204" pitchFamily="34" charset="0"/>
                <a:cs typeface="Arial" panose="020B0604020202020204" pitchFamily="34" charset="0"/>
              </a:rPr>
              <a:t>and 0 otherwise).</a:t>
            </a:r>
          </a:p>
        </p:txBody>
      </p:sp>
      <p:sp>
        <p:nvSpPr>
          <p:cNvPr id="4" name="Slide Number Placeholder 3">
            <a:extLst>
              <a:ext uri="{FF2B5EF4-FFF2-40B4-BE49-F238E27FC236}">
                <a16:creationId xmlns:a16="http://schemas.microsoft.com/office/drawing/2014/main" id="{07480580-1242-4999-BF50-CFBB2C75F191}"/>
              </a:ext>
            </a:extLst>
          </p:cNvPr>
          <p:cNvSpPr>
            <a:spLocks noGrp="1"/>
          </p:cNvSpPr>
          <p:nvPr>
            <p:ph type="sldNum" sz="quarter" idx="12"/>
          </p:nvPr>
        </p:nvSpPr>
        <p:spPr/>
        <p:txBody>
          <a:bodyPr/>
          <a:lstStyle/>
          <a:p>
            <a:fld id="{FAA3E255-DCE9-1E4B-905B-DD6A887BD484}" type="slidenum">
              <a:rPr lang="en-US" smtClean="0"/>
              <a:t>20</a:t>
            </a:fld>
            <a:endParaRPr lang="en-US"/>
          </a:p>
        </p:txBody>
      </p:sp>
      <p:grpSp>
        <p:nvGrpSpPr>
          <p:cNvPr id="8" name="Group 7">
            <a:extLst>
              <a:ext uri="{FF2B5EF4-FFF2-40B4-BE49-F238E27FC236}">
                <a16:creationId xmlns:a16="http://schemas.microsoft.com/office/drawing/2014/main" id="{454F27E8-FE0B-4804-9A65-649ABA0EE74B}"/>
              </a:ext>
            </a:extLst>
          </p:cNvPr>
          <p:cNvGrpSpPr/>
          <p:nvPr/>
        </p:nvGrpSpPr>
        <p:grpSpPr>
          <a:xfrm>
            <a:off x="417488" y="1030804"/>
            <a:ext cx="3868339" cy="4921600"/>
            <a:chOff x="8421094" y="1014811"/>
            <a:chExt cx="3868339" cy="4921600"/>
          </a:xfrm>
        </p:grpSpPr>
        <p:sp>
          <p:nvSpPr>
            <p:cNvPr id="10" name="TextBox 9">
              <a:extLst>
                <a:ext uri="{FF2B5EF4-FFF2-40B4-BE49-F238E27FC236}">
                  <a16:creationId xmlns:a16="http://schemas.microsoft.com/office/drawing/2014/main" id="{81499A7C-6F58-4ED7-831E-2D5D05AD97A2}"/>
                </a:ext>
              </a:extLst>
            </p:cNvPr>
            <p:cNvSpPr txBox="1"/>
            <p:nvPr/>
          </p:nvSpPr>
          <p:spPr>
            <a:xfrm>
              <a:off x="9490027" y="5111018"/>
              <a:ext cx="832490" cy="369332"/>
            </a:xfrm>
            <a:prstGeom prst="rect">
              <a:avLst/>
            </a:prstGeom>
            <a:noFill/>
          </p:spPr>
          <p:txBody>
            <a:bodyPr wrap="square" rtlCol="0">
              <a:spAutoFit/>
            </a:bodyPr>
            <a:lstStyle/>
            <a:p>
              <a:r>
                <a:rPr lang="en-US" dirty="0"/>
                <a:t>yes</a:t>
              </a:r>
            </a:p>
          </p:txBody>
        </p:sp>
        <p:sp>
          <p:nvSpPr>
            <p:cNvPr id="11" name="TextBox 10">
              <a:extLst>
                <a:ext uri="{FF2B5EF4-FFF2-40B4-BE49-F238E27FC236}">
                  <a16:creationId xmlns:a16="http://schemas.microsoft.com/office/drawing/2014/main" id="{8D4FE159-2436-4F95-9963-34DE0186E2BC}"/>
                </a:ext>
              </a:extLst>
            </p:cNvPr>
            <p:cNvSpPr txBox="1"/>
            <p:nvPr/>
          </p:nvSpPr>
          <p:spPr>
            <a:xfrm>
              <a:off x="10638857" y="4271804"/>
              <a:ext cx="832490" cy="369332"/>
            </a:xfrm>
            <a:prstGeom prst="rect">
              <a:avLst/>
            </a:prstGeom>
            <a:noFill/>
          </p:spPr>
          <p:txBody>
            <a:bodyPr wrap="square" rtlCol="0">
              <a:spAutoFit/>
            </a:bodyPr>
            <a:lstStyle/>
            <a:p>
              <a:r>
                <a:rPr lang="en-US" dirty="0"/>
                <a:t>no</a:t>
              </a:r>
            </a:p>
          </p:txBody>
        </p:sp>
        <p:grpSp>
          <p:nvGrpSpPr>
            <p:cNvPr id="12" name="Group 11">
              <a:extLst>
                <a:ext uri="{FF2B5EF4-FFF2-40B4-BE49-F238E27FC236}">
                  <a16:creationId xmlns:a16="http://schemas.microsoft.com/office/drawing/2014/main" id="{6F206758-2161-491D-A9BF-4C2B3CF0586F}"/>
                </a:ext>
              </a:extLst>
            </p:cNvPr>
            <p:cNvGrpSpPr/>
            <p:nvPr/>
          </p:nvGrpSpPr>
          <p:grpSpPr>
            <a:xfrm>
              <a:off x="8421094" y="1014811"/>
              <a:ext cx="3868339" cy="4921600"/>
              <a:chOff x="8421094" y="1014811"/>
              <a:chExt cx="3868339" cy="4921600"/>
            </a:xfrm>
          </p:grpSpPr>
          <p:grpSp>
            <p:nvGrpSpPr>
              <p:cNvPr id="13" name="Group 12">
                <a:extLst>
                  <a:ext uri="{FF2B5EF4-FFF2-40B4-BE49-F238E27FC236}">
                    <a16:creationId xmlns:a16="http://schemas.microsoft.com/office/drawing/2014/main" id="{AD54D55D-A34A-491A-86E7-81B2F2A9464B}"/>
                  </a:ext>
                </a:extLst>
              </p:cNvPr>
              <p:cNvGrpSpPr/>
              <p:nvPr/>
            </p:nvGrpSpPr>
            <p:grpSpPr>
              <a:xfrm>
                <a:off x="8421094" y="1316155"/>
                <a:ext cx="3727823" cy="4620256"/>
                <a:chOff x="8272391" y="1186405"/>
                <a:chExt cx="3727823" cy="4620256"/>
              </a:xfrm>
            </p:grpSpPr>
            <p:cxnSp>
              <p:nvCxnSpPr>
                <p:cNvPr id="16" name="Straight Connector 15">
                  <a:extLst>
                    <a:ext uri="{FF2B5EF4-FFF2-40B4-BE49-F238E27FC236}">
                      <a16:creationId xmlns:a16="http://schemas.microsoft.com/office/drawing/2014/main" id="{DC5B8B66-CDDF-46C3-ACA3-F2A415BB0B51}"/>
                    </a:ext>
                  </a:extLst>
                </p:cNvPr>
                <p:cNvCxnSpPr/>
                <p:nvPr/>
              </p:nvCxnSpPr>
              <p:spPr>
                <a:xfrm flipV="1">
                  <a:off x="11316196" y="1690690"/>
                  <a:ext cx="0" cy="2835238"/>
                </a:xfrm>
                <a:prstGeom prst="line">
                  <a:avLst/>
                </a:prstGeom>
              </p:spPr>
              <p:style>
                <a:lnRef idx="1">
                  <a:schemeClr val="dk1"/>
                </a:lnRef>
                <a:fillRef idx="0">
                  <a:schemeClr val="dk1"/>
                </a:fillRef>
                <a:effectRef idx="0">
                  <a:schemeClr val="dk1"/>
                </a:effectRef>
                <a:fontRef idx="minor">
                  <a:schemeClr val="tx1"/>
                </a:fontRef>
              </p:style>
            </p:cxnSp>
            <p:sp>
              <p:nvSpPr>
                <p:cNvPr id="17" name="Flowchart: Document 16">
                  <a:extLst>
                    <a:ext uri="{FF2B5EF4-FFF2-40B4-BE49-F238E27FC236}">
                      <a16:creationId xmlns:a16="http://schemas.microsoft.com/office/drawing/2014/main" id="{07E80A61-BA42-47F2-8C64-F5CC594BE7C9}"/>
                    </a:ext>
                  </a:extLst>
                </p:cNvPr>
                <p:cNvSpPr/>
                <p:nvPr/>
              </p:nvSpPr>
              <p:spPr>
                <a:xfrm>
                  <a:off x="8381573" y="1225261"/>
                  <a:ext cx="1828800" cy="996950"/>
                </a:xfrm>
                <a:prstGeom prst="flowChart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a:extLst>
                    <a:ext uri="{FF2B5EF4-FFF2-40B4-BE49-F238E27FC236}">
                      <a16:creationId xmlns:a16="http://schemas.microsoft.com/office/drawing/2014/main" id="{75569AAF-189F-495A-9004-08A5B063C2F2}"/>
                    </a:ext>
                  </a:extLst>
                </p:cNvPr>
                <p:cNvSpPr/>
                <p:nvPr/>
              </p:nvSpPr>
              <p:spPr>
                <a:xfrm>
                  <a:off x="8381573" y="3192281"/>
                  <a:ext cx="1828800" cy="537570"/>
                </a:xfrm>
                <a:prstGeom prst="flowChartDocumen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DAD8D05-F0E6-4160-A40D-09BAB39ED45D}"/>
                    </a:ext>
                  </a:extLst>
                </p:cNvPr>
                <p:cNvGrpSpPr/>
                <p:nvPr/>
              </p:nvGrpSpPr>
              <p:grpSpPr>
                <a:xfrm>
                  <a:off x="8272391" y="1186405"/>
                  <a:ext cx="2010629" cy="4620256"/>
                  <a:chOff x="-1351128" y="1617078"/>
                  <a:chExt cx="2010629" cy="4620256"/>
                </a:xfrm>
              </p:grpSpPr>
              <p:sp>
                <p:nvSpPr>
                  <p:cNvPr id="28" name="TextBox 27">
                    <a:extLst>
                      <a:ext uri="{FF2B5EF4-FFF2-40B4-BE49-F238E27FC236}">
                        <a16:creationId xmlns:a16="http://schemas.microsoft.com/office/drawing/2014/main" id="{CB73441B-87E1-4147-AA5F-BEF4D62F86CC}"/>
                      </a:ext>
                    </a:extLst>
                  </p:cNvPr>
                  <p:cNvSpPr txBox="1"/>
                  <p:nvPr/>
                </p:nvSpPr>
                <p:spPr>
                  <a:xfrm>
                    <a:off x="-1258225" y="1617078"/>
                    <a:ext cx="1883391" cy="923330"/>
                  </a:xfrm>
                  <a:prstGeom prst="rect">
                    <a:avLst/>
                  </a:prstGeom>
                  <a:noFill/>
                </p:spPr>
                <p:txBody>
                  <a:bodyPr wrap="square" rtlCol="0">
                    <a:spAutoFit/>
                  </a:bodyPr>
                  <a:lstStyle/>
                  <a:p>
                    <a:pPr algn="ctr"/>
                    <a:r>
                      <a:rPr lang="en-US" dirty="0"/>
                      <a:t>Model </a:t>
                    </a:r>
                  </a:p>
                  <a:p>
                    <a:pPr algn="ctr"/>
                    <a:r>
                      <a:rPr lang="en-US" dirty="0"/>
                      <a:t>(k continuous constraints)</a:t>
                    </a:r>
                  </a:p>
                </p:txBody>
              </p:sp>
              <p:grpSp>
                <p:nvGrpSpPr>
                  <p:cNvPr id="29" name="Group 28">
                    <a:extLst>
                      <a:ext uri="{FF2B5EF4-FFF2-40B4-BE49-F238E27FC236}">
                        <a16:creationId xmlns:a16="http://schemas.microsoft.com/office/drawing/2014/main" id="{9FBC5E3A-D2A0-4BF7-856B-A89E76B37908}"/>
                      </a:ext>
                    </a:extLst>
                  </p:cNvPr>
                  <p:cNvGrpSpPr/>
                  <p:nvPr/>
                </p:nvGrpSpPr>
                <p:grpSpPr>
                  <a:xfrm>
                    <a:off x="-1241946" y="2832253"/>
                    <a:ext cx="1883391" cy="453472"/>
                    <a:chOff x="-1241946" y="1606550"/>
                    <a:chExt cx="1883391" cy="795456"/>
                  </a:xfrm>
                </p:grpSpPr>
                <p:sp>
                  <p:nvSpPr>
                    <p:cNvPr id="36" name="Rectangle 35">
                      <a:extLst>
                        <a:ext uri="{FF2B5EF4-FFF2-40B4-BE49-F238E27FC236}">
                          <a16:creationId xmlns:a16="http://schemas.microsoft.com/office/drawing/2014/main" id="{C032D8B9-E9FB-4AE8-8E34-48DC6F87CE4A}"/>
                        </a:ext>
                      </a:extLst>
                    </p:cNvPr>
                    <p:cNvSpPr/>
                    <p:nvPr/>
                  </p:nvSpPr>
                  <p:spPr>
                    <a:xfrm>
                      <a:off x="-1241946" y="1606550"/>
                      <a:ext cx="1883391" cy="79545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DF5D925-9548-4A47-A230-B6AC30D18E10}"/>
                        </a:ext>
                      </a:extLst>
                    </p:cNvPr>
                    <p:cNvSpPr txBox="1"/>
                    <p:nvPr/>
                  </p:nvSpPr>
                  <p:spPr>
                    <a:xfrm>
                      <a:off x="-1241946" y="1690690"/>
                      <a:ext cx="1883391" cy="369332"/>
                    </a:xfrm>
                    <a:prstGeom prst="rect">
                      <a:avLst/>
                    </a:prstGeom>
                    <a:noFill/>
                  </p:spPr>
                  <p:txBody>
                    <a:bodyPr wrap="square" rtlCol="0">
                      <a:spAutoFit/>
                    </a:bodyPr>
                    <a:lstStyle/>
                    <a:p>
                      <a:pPr algn="ctr"/>
                      <a:r>
                        <a:rPr lang="en-US" dirty="0"/>
                        <a:t>Optimization</a:t>
                      </a:r>
                    </a:p>
                  </p:txBody>
                </p:sp>
              </p:grpSp>
              <p:grpSp>
                <p:nvGrpSpPr>
                  <p:cNvPr id="30" name="Group 29">
                    <a:extLst>
                      <a:ext uri="{FF2B5EF4-FFF2-40B4-BE49-F238E27FC236}">
                        <a16:creationId xmlns:a16="http://schemas.microsoft.com/office/drawing/2014/main" id="{D2BF0FC3-0056-4FD7-A8B3-F7B9893EAEC2}"/>
                      </a:ext>
                    </a:extLst>
                  </p:cNvPr>
                  <p:cNvGrpSpPr/>
                  <p:nvPr/>
                </p:nvGrpSpPr>
                <p:grpSpPr>
                  <a:xfrm>
                    <a:off x="-1296538" y="5783862"/>
                    <a:ext cx="1883391" cy="453472"/>
                    <a:chOff x="-1241946" y="1606550"/>
                    <a:chExt cx="1883391" cy="453472"/>
                  </a:xfrm>
                </p:grpSpPr>
                <p:sp>
                  <p:nvSpPr>
                    <p:cNvPr id="34" name="Rectangle 33">
                      <a:extLst>
                        <a:ext uri="{FF2B5EF4-FFF2-40B4-BE49-F238E27FC236}">
                          <a16:creationId xmlns:a16="http://schemas.microsoft.com/office/drawing/2014/main" id="{A588648F-8D5C-49AB-9FA4-178AD0AF9DB4}"/>
                        </a:ext>
                      </a:extLst>
                    </p:cNvPr>
                    <p:cNvSpPr/>
                    <p:nvPr/>
                  </p:nvSpPr>
                  <p:spPr>
                    <a:xfrm>
                      <a:off x="-1241946" y="1606550"/>
                      <a:ext cx="1883391" cy="4534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E043D4A-9198-4B1A-A370-6407FFBBFF9A}"/>
                        </a:ext>
                      </a:extLst>
                    </p:cNvPr>
                    <p:cNvSpPr txBox="1"/>
                    <p:nvPr/>
                  </p:nvSpPr>
                  <p:spPr>
                    <a:xfrm>
                      <a:off x="-1241946" y="1621768"/>
                      <a:ext cx="1883391" cy="369332"/>
                    </a:xfrm>
                    <a:prstGeom prst="rect">
                      <a:avLst/>
                    </a:prstGeom>
                    <a:noFill/>
                  </p:spPr>
                  <p:txBody>
                    <a:bodyPr wrap="square" rtlCol="0">
                      <a:spAutoFit/>
                    </a:bodyPr>
                    <a:lstStyle/>
                    <a:p>
                      <a:r>
                        <a:rPr lang="en-US" dirty="0"/>
                        <a:t>Evaluate solutions</a:t>
                      </a:r>
                    </a:p>
                  </p:txBody>
                </p:sp>
              </p:grpSp>
              <p:sp>
                <p:nvSpPr>
                  <p:cNvPr id="31" name="Flowchart: Decision 30">
                    <a:extLst>
                      <a:ext uri="{FF2B5EF4-FFF2-40B4-BE49-F238E27FC236}">
                        <a16:creationId xmlns:a16="http://schemas.microsoft.com/office/drawing/2014/main" id="{F5D93AA6-CCA7-445A-BE4E-8738EE383628}"/>
                      </a:ext>
                    </a:extLst>
                  </p:cNvPr>
                  <p:cNvSpPr/>
                  <p:nvPr/>
                </p:nvSpPr>
                <p:spPr>
                  <a:xfrm>
                    <a:off x="-1351128" y="4387859"/>
                    <a:ext cx="1992573" cy="1089325"/>
                  </a:xfrm>
                  <a:prstGeom prst="flowChartDecisi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C8F29E1-8923-4551-8B7F-DBAF6A09884C}"/>
                      </a:ext>
                    </a:extLst>
                  </p:cNvPr>
                  <p:cNvSpPr txBox="1"/>
                  <p:nvPr/>
                </p:nvSpPr>
                <p:spPr>
                  <a:xfrm>
                    <a:off x="-1016759" y="4633436"/>
                    <a:ext cx="1433014" cy="646331"/>
                  </a:xfrm>
                  <a:prstGeom prst="rect">
                    <a:avLst/>
                  </a:prstGeom>
                  <a:noFill/>
                </p:spPr>
                <p:txBody>
                  <a:bodyPr wrap="square" rtlCol="0">
                    <a:spAutoFit/>
                  </a:bodyPr>
                  <a:lstStyle/>
                  <a:p>
                    <a:r>
                      <a:rPr lang="en-US" dirty="0"/>
                      <a:t>Termination criteria met?</a:t>
                    </a:r>
                  </a:p>
                </p:txBody>
              </p:sp>
              <p:sp>
                <p:nvSpPr>
                  <p:cNvPr id="33" name="TextBox 32">
                    <a:extLst>
                      <a:ext uri="{FF2B5EF4-FFF2-40B4-BE49-F238E27FC236}">
                        <a16:creationId xmlns:a16="http://schemas.microsoft.com/office/drawing/2014/main" id="{44BDF905-49D0-416A-962E-42704528A436}"/>
                      </a:ext>
                    </a:extLst>
                  </p:cNvPr>
                  <p:cNvSpPr txBox="1"/>
                  <p:nvPr/>
                </p:nvSpPr>
                <p:spPr>
                  <a:xfrm>
                    <a:off x="-1223890" y="3678716"/>
                    <a:ext cx="1883391" cy="369332"/>
                  </a:xfrm>
                  <a:prstGeom prst="rect">
                    <a:avLst/>
                  </a:prstGeom>
                  <a:noFill/>
                </p:spPr>
                <p:txBody>
                  <a:bodyPr wrap="square" rtlCol="0">
                    <a:spAutoFit/>
                  </a:bodyPr>
                  <a:lstStyle/>
                  <a:p>
                    <a:pPr algn="ctr"/>
                    <a:r>
                      <a:rPr lang="en-US" dirty="0"/>
                      <a:t>(k+1) solution</a:t>
                    </a:r>
                  </a:p>
                </p:txBody>
              </p:sp>
            </p:grpSp>
            <p:sp>
              <p:nvSpPr>
                <p:cNvPr id="20" name="Rectangle 19">
                  <a:extLst>
                    <a:ext uri="{FF2B5EF4-FFF2-40B4-BE49-F238E27FC236}">
                      <a16:creationId xmlns:a16="http://schemas.microsoft.com/office/drawing/2014/main" id="{2DD0281B-7F4E-48FF-B4FA-EFC11B609293}"/>
                    </a:ext>
                  </a:extLst>
                </p:cNvPr>
                <p:cNvSpPr/>
                <p:nvPr/>
              </p:nvSpPr>
              <p:spPr>
                <a:xfrm>
                  <a:off x="10699276" y="2971044"/>
                  <a:ext cx="1233843" cy="64633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A73DD4-C590-4FF6-9AA0-C0330F85591F}"/>
                    </a:ext>
                  </a:extLst>
                </p:cNvPr>
                <p:cNvSpPr txBox="1"/>
                <p:nvPr/>
              </p:nvSpPr>
              <p:spPr>
                <a:xfrm>
                  <a:off x="10625013" y="2976173"/>
                  <a:ext cx="1375201" cy="646331"/>
                </a:xfrm>
                <a:prstGeom prst="rect">
                  <a:avLst/>
                </a:prstGeom>
                <a:noFill/>
              </p:spPr>
              <p:txBody>
                <a:bodyPr wrap="square" rtlCol="0">
                  <a:spAutoFit/>
                </a:bodyPr>
                <a:lstStyle/>
                <a:p>
                  <a:pPr algn="ctr"/>
                  <a:r>
                    <a:rPr lang="en-US" dirty="0"/>
                    <a:t>Continuous constraint</a:t>
                  </a:r>
                </a:p>
              </p:txBody>
            </p:sp>
            <p:cxnSp>
              <p:nvCxnSpPr>
                <p:cNvPr id="22" name="Straight Arrow Connector 21">
                  <a:extLst>
                    <a:ext uri="{FF2B5EF4-FFF2-40B4-BE49-F238E27FC236}">
                      <a16:creationId xmlns:a16="http://schemas.microsoft.com/office/drawing/2014/main" id="{671BE845-6295-4709-8583-6639EAB9CCDB}"/>
                    </a:ext>
                  </a:extLst>
                </p:cNvPr>
                <p:cNvCxnSpPr>
                  <a:cxnSpLocks/>
                </p:cNvCxnSpPr>
                <p:nvPr/>
              </p:nvCxnSpPr>
              <p:spPr>
                <a:xfrm>
                  <a:off x="9295972" y="2109734"/>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4F0FA01-E2B6-46FF-9D72-74EC1FC90C42}"/>
                    </a:ext>
                  </a:extLst>
                </p:cNvPr>
                <p:cNvCxnSpPr>
                  <a:cxnSpLocks/>
                </p:cNvCxnSpPr>
                <p:nvPr/>
              </p:nvCxnSpPr>
              <p:spPr>
                <a:xfrm>
                  <a:off x="9313740" y="2890006"/>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4D6DF6F-5B5A-4A10-8ED8-75869CFCC209}"/>
                    </a:ext>
                  </a:extLst>
                </p:cNvPr>
                <p:cNvCxnSpPr>
                  <a:cxnSpLocks/>
                </p:cNvCxnSpPr>
                <p:nvPr/>
              </p:nvCxnSpPr>
              <p:spPr>
                <a:xfrm>
                  <a:off x="9290566" y="3668657"/>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72639EA-9B82-4D4C-8E47-22BD62D41F10}"/>
                    </a:ext>
                  </a:extLst>
                </p:cNvPr>
                <p:cNvCxnSpPr>
                  <a:cxnSpLocks/>
                </p:cNvCxnSpPr>
                <p:nvPr/>
              </p:nvCxnSpPr>
              <p:spPr>
                <a:xfrm>
                  <a:off x="9281542" y="5046511"/>
                  <a:ext cx="0" cy="273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5D3F16B-7774-4F5D-97E5-A20EBFF8F70C}"/>
                    </a:ext>
                  </a:extLst>
                </p:cNvPr>
                <p:cNvCxnSpPr>
                  <a:stCxn id="31" idx="3"/>
                </p:cNvCxnSpPr>
                <p:nvPr/>
              </p:nvCxnSpPr>
              <p:spPr>
                <a:xfrm>
                  <a:off x="10264964" y="4501849"/>
                  <a:ext cx="1051232" cy="2407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E9F8E4C-2452-4323-862D-BEA22974880B}"/>
                    </a:ext>
                  </a:extLst>
                </p:cNvPr>
                <p:cNvCxnSpPr/>
                <p:nvPr/>
              </p:nvCxnSpPr>
              <p:spPr>
                <a:xfrm flipH="1">
                  <a:off x="10283020" y="1679865"/>
                  <a:ext cx="1033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id="{4671B52D-42AE-45FD-B821-00940E2BBEC1}"/>
                  </a:ext>
                </a:extLst>
              </p:cNvPr>
              <p:cNvSpPr txBox="1"/>
              <p:nvPr/>
            </p:nvSpPr>
            <p:spPr>
              <a:xfrm>
                <a:off x="11456943" y="2758066"/>
                <a:ext cx="832490" cy="369332"/>
              </a:xfrm>
              <a:prstGeom prst="rect">
                <a:avLst/>
              </a:prstGeom>
              <a:noFill/>
            </p:spPr>
            <p:txBody>
              <a:bodyPr wrap="square" rtlCol="0">
                <a:spAutoFit/>
              </a:bodyPr>
              <a:lstStyle/>
              <a:p>
                <a:r>
                  <a:rPr lang="en-US" dirty="0"/>
                  <a:t>k=k+1</a:t>
                </a:r>
              </a:p>
            </p:txBody>
          </p:sp>
          <p:sp>
            <p:nvSpPr>
              <p:cNvPr id="15" name="TextBox 14">
                <a:extLst>
                  <a:ext uri="{FF2B5EF4-FFF2-40B4-BE49-F238E27FC236}">
                    <a16:creationId xmlns:a16="http://schemas.microsoft.com/office/drawing/2014/main" id="{FB233E22-1B0F-472A-9478-B3A37B42339E}"/>
                  </a:ext>
                </a:extLst>
              </p:cNvPr>
              <p:cNvSpPr txBox="1"/>
              <p:nvPr/>
            </p:nvSpPr>
            <p:spPr>
              <a:xfrm>
                <a:off x="8497574" y="1014811"/>
                <a:ext cx="1883389" cy="369332"/>
              </a:xfrm>
              <a:prstGeom prst="rect">
                <a:avLst/>
              </a:prstGeom>
              <a:noFill/>
            </p:spPr>
            <p:txBody>
              <a:bodyPr wrap="square" rtlCol="0">
                <a:spAutoFit/>
              </a:bodyPr>
              <a:lstStyle/>
              <a:p>
                <a:r>
                  <a:rPr lang="en-US" dirty="0"/>
                  <a:t>Initialization: k=0</a:t>
                </a:r>
              </a:p>
            </p:txBody>
          </p:sp>
        </p:grpSp>
      </p:grpSp>
    </p:spTree>
    <p:extLst>
      <p:ext uri="{BB962C8B-B14F-4D97-AF65-F5344CB8AC3E}">
        <p14:creationId xmlns:p14="http://schemas.microsoft.com/office/powerpoint/2010/main" val="316507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2"/>
            <a:ext cx="10515600" cy="1325563"/>
          </a:xfrm>
        </p:spPr>
        <p:txBody>
          <a:bodyPr/>
          <a:lstStyle/>
          <a:p>
            <a:r>
              <a:rPr lang="en-US" dirty="0"/>
              <a:t>Case Study Data &amp; Assumptions</a:t>
            </a:r>
          </a:p>
        </p:txBody>
      </p:sp>
      <p:graphicFrame>
        <p:nvGraphicFramePr>
          <p:cNvPr id="5" name="Table 5">
            <a:extLst>
              <a:ext uri="{FF2B5EF4-FFF2-40B4-BE49-F238E27FC236}">
                <a16:creationId xmlns:a16="http://schemas.microsoft.com/office/drawing/2014/main" id="{6342E823-5694-4768-AD23-AFBE671180F4}"/>
              </a:ext>
            </a:extLst>
          </p:cNvPr>
          <p:cNvGraphicFramePr>
            <a:graphicFrameLocks noGrp="1"/>
          </p:cNvGraphicFramePr>
          <p:nvPr>
            <p:extLst>
              <p:ext uri="{D42A27DB-BD31-4B8C-83A1-F6EECF244321}">
                <p14:modId xmlns:p14="http://schemas.microsoft.com/office/powerpoint/2010/main" val="1664916384"/>
              </p:ext>
            </p:extLst>
          </p:nvPr>
        </p:nvGraphicFramePr>
        <p:xfrm>
          <a:off x="962025" y="1296457"/>
          <a:ext cx="10296525" cy="4907280"/>
        </p:xfrm>
        <a:graphic>
          <a:graphicData uri="http://schemas.openxmlformats.org/drawingml/2006/table">
            <a:tbl>
              <a:tblPr firstRow="1" bandRow="1">
                <a:tableStyleId>{5C22544A-7EE6-4342-B048-85BDC9FD1C3A}</a:tableStyleId>
              </a:tblPr>
              <a:tblGrid>
                <a:gridCol w="2949074">
                  <a:extLst>
                    <a:ext uri="{9D8B030D-6E8A-4147-A177-3AD203B41FA5}">
                      <a16:colId xmlns:a16="http://schemas.microsoft.com/office/drawing/2014/main" val="2018677397"/>
                    </a:ext>
                  </a:extLst>
                </a:gridCol>
                <a:gridCol w="4996843">
                  <a:extLst>
                    <a:ext uri="{9D8B030D-6E8A-4147-A177-3AD203B41FA5}">
                      <a16:colId xmlns:a16="http://schemas.microsoft.com/office/drawing/2014/main" val="2271952453"/>
                    </a:ext>
                  </a:extLst>
                </a:gridCol>
                <a:gridCol w="2350608">
                  <a:extLst>
                    <a:ext uri="{9D8B030D-6E8A-4147-A177-3AD203B41FA5}">
                      <a16:colId xmlns:a16="http://schemas.microsoft.com/office/drawing/2014/main" val="2813496325"/>
                    </a:ext>
                  </a:extLst>
                </a:gridCol>
              </a:tblGrid>
              <a:tr h="273259">
                <a:tc>
                  <a:txBody>
                    <a:bodyPr/>
                    <a:lstStyle/>
                    <a:p>
                      <a:r>
                        <a:rPr lang="en-US" sz="1400" dirty="0"/>
                        <a:t>Input</a:t>
                      </a:r>
                    </a:p>
                  </a:txBody>
                  <a:tcPr/>
                </a:tc>
                <a:tc>
                  <a:txBody>
                    <a:bodyPr/>
                    <a:lstStyle/>
                    <a:p>
                      <a:r>
                        <a:rPr lang="en-US" sz="1400" dirty="0"/>
                        <a:t>Data or Assumption</a:t>
                      </a:r>
                    </a:p>
                  </a:txBody>
                  <a:tcPr/>
                </a:tc>
                <a:tc>
                  <a:txBody>
                    <a:bodyPr/>
                    <a:lstStyle/>
                    <a:p>
                      <a:r>
                        <a:rPr lang="en-US" sz="1400" dirty="0"/>
                        <a:t>Reference</a:t>
                      </a:r>
                    </a:p>
                  </a:txBody>
                  <a:tcPr/>
                </a:tc>
                <a:extLst>
                  <a:ext uri="{0D108BD9-81ED-4DB2-BD59-A6C34878D82A}">
                    <a16:rowId xmlns:a16="http://schemas.microsoft.com/office/drawing/2014/main" val="2667742703"/>
                  </a:ext>
                </a:extLst>
              </a:tr>
              <a:tr h="273259">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Building type and location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Mid-rise apartment in Searcy, AR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Deru et al. 2011</a:t>
                      </a:r>
                    </a:p>
                  </a:txBody>
                  <a:tcPr/>
                </a:tc>
                <a:extLst>
                  <a:ext uri="{0D108BD9-81ED-4DB2-BD59-A6C34878D82A}">
                    <a16:rowId xmlns:a16="http://schemas.microsoft.com/office/drawing/2014/main" val="4160411244"/>
                  </a:ext>
                </a:extLst>
              </a:tr>
              <a:tr h="273259">
                <a:tc>
                  <a:txBody>
                    <a:bodyPr/>
                    <a:lstStyle/>
                    <a:p>
                      <a:r>
                        <a:rPr lang="en-US" sz="1400" dirty="0"/>
                        <a:t>Annual energy consumption</a:t>
                      </a:r>
                    </a:p>
                  </a:txBody>
                  <a:tcPr/>
                </a:tc>
                <a:tc>
                  <a:txBody>
                    <a:bodyPr/>
                    <a:lstStyle/>
                    <a:p>
                      <a:r>
                        <a:rPr lang="en-US" sz="1400" dirty="0"/>
                        <a:t>285,224 kWh (average load 33 kW)</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Deru et al. 2011</a:t>
                      </a:r>
                    </a:p>
                  </a:txBody>
                  <a:tcPr/>
                </a:tc>
                <a:extLst>
                  <a:ext uri="{0D108BD9-81ED-4DB2-BD59-A6C34878D82A}">
                    <a16:rowId xmlns:a16="http://schemas.microsoft.com/office/drawing/2014/main" val="4156430870"/>
                  </a:ext>
                </a:extLst>
              </a:tr>
              <a:tr h="273259">
                <a:tc>
                  <a:txBody>
                    <a:bodyPr/>
                    <a:lstStyle/>
                    <a:p>
                      <a:r>
                        <a:rPr lang="en-US" sz="1400" dirty="0"/>
                        <a:t>Grid outage period</a:t>
                      </a:r>
                    </a:p>
                  </a:txBody>
                  <a:tcPr/>
                </a:tc>
                <a:tc>
                  <a:txBody>
                    <a:bodyPr/>
                    <a:lstStyle/>
                    <a:p>
                      <a:r>
                        <a:rPr lang="en-US" sz="1400" dirty="0"/>
                        <a:t>January 1, 5-11pm</a:t>
                      </a:r>
                    </a:p>
                  </a:txBody>
                  <a:tcPr/>
                </a:tc>
                <a:tc>
                  <a:txBody>
                    <a:bodyPr/>
                    <a:lstStyle/>
                    <a:p>
                      <a:r>
                        <a:rPr lang="en-US" sz="1400" dirty="0"/>
                        <a:t>N/A</a:t>
                      </a:r>
                    </a:p>
                  </a:txBody>
                  <a:tcPr/>
                </a:tc>
                <a:extLst>
                  <a:ext uri="{0D108BD9-81ED-4DB2-BD59-A6C34878D82A}">
                    <a16:rowId xmlns:a16="http://schemas.microsoft.com/office/drawing/2014/main" val="160210396"/>
                  </a:ext>
                </a:extLst>
              </a:tr>
              <a:tr h="273259">
                <a:tc>
                  <a:txBody>
                    <a:bodyPr/>
                    <a:lstStyle/>
                    <a:p>
                      <a:r>
                        <a:rPr lang="en-US" sz="1400" dirty="0"/>
                        <a:t>Utility rate</a:t>
                      </a:r>
                    </a:p>
                  </a:txBody>
                  <a:tcPr/>
                </a:tc>
                <a:tc>
                  <a:txBody>
                    <a:bodyPr/>
                    <a:lstStyle/>
                    <a:p>
                      <a:r>
                        <a:rPr lang="en-US" sz="1400" dirty="0"/>
                        <a:t>$0.20/kWh</a:t>
                      </a:r>
                    </a:p>
                  </a:txBody>
                  <a:tcPr/>
                </a:tc>
                <a:tc>
                  <a:txBody>
                    <a:bodyPr/>
                    <a:lstStyle/>
                    <a:p>
                      <a:r>
                        <a:rPr lang="en-US" sz="1400" dirty="0"/>
                        <a:t>Ong and </a:t>
                      </a:r>
                      <a:r>
                        <a:rPr lang="en-US" sz="1400" dirty="0" err="1"/>
                        <a:t>McKeel</a:t>
                      </a:r>
                      <a:r>
                        <a:rPr lang="en-US" sz="1400" dirty="0"/>
                        <a:t> 2012</a:t>
                      </a:r>
                    </a:p>
                  </a:txBody>
                  <a:tcPr/>
                </a:tc>
                <a:extLst>
                  <a:ext uri="{0D108BD9-81ED-4DB2-BD59-A6C34878D82A}">
                    <a16:rowId xmlns:a16="http://schemas.microsoft.com/office/drawing/2014/main" val="3285984778"/>
                  </a:ext>
                </a:extLst>
              </a:tr>
              <a:tr h="273259">
                <a:tc>
                  <a:txBody>
                    <a:bodyPr/>
                    <a:lstStyle/>
                    <a:p>
                      <a:r>
                        <a:rPr lang="en-US" sz="1400" dirty="0"/>
                        <a:t>Analysis period</a:t>
                      </a:r>
                    </a:p>
                  </a:txBody>
                  <a:tcPr/>
                </a:tc>
                <a:tc>
                  <a:txBody>
                    <a:bodyPr/>
                    <a:lstStyle/>
                    <a:p>
                      <a:r>
                        <a:rPr lang="en-US" sz="1400" dirty="0"/>
                        <a:t>25 years</a:t>
                      </a:r>
                    </a:p>
                  </a:txBody>
                  <a:tcPr/>
                </a:tc>
                <a:tc>
                  <a:txBody>
                    <a:bodyPr/>
                    <a:lstStyle/>
                    <a:p>
                      <a:r>
                        <a:rPr lang="en-US" sz="1400" dirty="0"/>
                        <a:t>NREL ATB 2019</a:t>
                      </a:r>
                    </a:p>
                  </a:txBody>
                  <a:tcPr/>
                </a:tc>
                <a:extLst>
                  <a:ext uri="{0D108BD9-81ED-4DB2-BD59-A6C34878D82A}">
                    <a16:rowId xmlns:a16="http://schemas.microsoft.com/office/drawing/2014/main" val="3875776197"/>
                  </a:ext>
                </a:extLst>
              </a:tr>
              <a:tr h="273259">
                <a:tc>
                  <a:txBody>
                    <a:bodyPr/>
                    <a:lstStyle/>
                    <a:p>
                      <a:r>
                        <a:rPr lang="en-US" sz="1400" dirty="0"/>
                        <a:t>Discount rate</a:t>
                      </a:r>
                    </a:p>
                  </a:txBody>
                  <a:tcPr/>
                </a:tc>
                <a:tc>
                  <a:txBody>
                    <a:bodyPr/>
                    <a:lstStyle/>
                    <a:p>
                      <a:r>
                        <a:rPr lang="en-US" sz="1400" dirty="0"/>
                        <a:t>8.1%</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NREL ATB 2019</a:t>
                      </a:r>
                    </a:p>
                  </a:txBody>
                  <a:tcPr/>
                </a:tc>
                <a:extLst>
                  <a:ext uri="{0D108BD9-81ED-4DB2-BD59-A6C34878D82A}">
                    <a16:rowId xmlns:a16="http://schemas.microsoft.com/office/drawing/2014/main" val="1585294964"/>
                  </a:ext>
                </a:extLst>
              </a:tr>
              <a:tr h="273259">
                <a:tc>
                  <a:txBody>
                    <a:bodyPr/>
                    <a:lstStyle/>
                    <a:p>
                      <a:r>
                        <a:rPr lang="en-US" sz="1400" dirty="0"/>
                        <a:t>Utility cost escalation rate</a:t>
                      </a:r>
                    </a:p>
                  </a:txBody>
                  <a:tcPr/>
                </a:tc>
                <a:tc>
                  <a:txBody>
                    <a:bodyPr/>
                    <a:lstStyle/>
                    <a:p>
                      <a:r>
                        <a:rPr lang="en-US" sz="1400" dirty="0"/>
                        <a:t>2.6%</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AEO 2019</a:t>
                      </a:r>
                    </a:p>
                  </a:txBody>
                  <a:tcPr/>
                </a:tc>
                <a:extLst>
                  <a:ext uri="{0D108BD9-81ED-4DB2-BD59-A6C34878D82A}">
                    <a16:rowId xmlns:a16="http://schemas.microsoft.com/office/drawing/2014/main" val="2703676434"/>
                  </a:ext>
                </a:extLst>
              </a:tr>
              <a:tr h="273259">
                <a:tc>
                  <a:txBody>
                    <a:bodyPr/>
                    <a:lstStyle/>
                    <a:p>
                      <a:r>
                        <a:rPr lang="en-US" sz="1400" dirty="0"/>
                        <a:t>Inflation rate</a:t>
                      </a:r>
                    </a:p>
                  </a:txBody>
                  <a:tcPr/>
                </a:tc>
                <a:tc>
                  <a:txBody>
                    <a:bodyPr/>
                    <a:lstStyle/>
                    <a:p>
                      <a:r>
                        <a:rPr lang="en-US" sz="1400" dirty="0"/>
                        <a:t>2.5%</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NREL ATB 2019</a:t>
                      </a:r>
                    </a:p>
                  </a:txBody>
                  <a:tcPr/>
                </a:tc>
                <a:extLst>
                  <a:ext uri="{0D108BD9-81ED-4DB2-BD59-A6C34878D82A}">
                    <a16:rowId xmlns:a16="http://schemas.microsoft.com/office/drawing/2014/main" val="2913705691"/>
                  </a:ext>
                </a:extLst>
              </a:tr>
              <a:tr h="471993">
                <a:tc>
                  <a:txBody>
                    <a:bodyPr/>
                    <a:lstStyle/>
                    <a:p>
                      <a:r>
                        <a:rPr lang="en-US" sz="1400" dirty="0"/>
                        <a:t>PV cost</a:t>
                      </a:r>
                    </a:p>
                  </a:txBody>
                  <a:tcPr/>
                </a:tc>
                <a:tc>
                  <a:txBody>
                    <a:bodyPr/>
                    <a:lstStyle/>
                    <a:p>
                      <a:r>
                        <a:rPr lang="en-US" sz="1400" dirty="0"/>
                        <a:t>Capital cost (after incentives): $1,087/kW</a:t>
                      </a:r>
                    </a:p>
                    <a:p>
                      <a:r>
                        <a:rPr lang="en-US" sz="1400" dirty="0"/>
                        <a:t>O&amp;M cost: $16/kW/year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NREL ATB 2019, NCSU 2020</a:t>
                      </a:r>
                    </a:p>
                    <a:p>
                      <a:endParaRPr lang="en-US" sz="1400" dirty="0"/>
                    </a:p>
                  </a:txBody>
                  <a:tcPr/>
                </a:tc>
                <a:extLst>
                  <a:ext uri="{0D108BD9-81ED-4DB2-BD59-A6C34878D82A}">
                    <a16:rowId xmlns:a16="http://schemas.microsoft.com/office/drawing/2014/main" val="1733745002"/>
                  </a:ext>
                </a:extLst>
              </a:tr>
              <a:tr h="471993">
                <a:tc>
                  <a:txBody>
                    <a:bodyPr/>
                    <a:lstStyle/>
                    <a:p>
                      <a:r>
                        <a:rPr lang="en-US" sz="1400" dirty="0"/>
                        <a:t>Battery cost</a:t>
                      </a:r>
                    </a:p>
                  </a:txBody>
                  <a:tcPr/>
                </a:tc>
                <a:tc>
                  <a:txBody>
                    <a:bodyPr/>
                    <a:lstStyle/>
                    <a:p>
                      <a:r>
                        <a:rPr lang="en-US" sz="1400" dirty="0"/>
                        <a:t>Capital cost (after incentives): $479/kWh + $958/kW</a:t>
                      </a:r>
                    </a:p>
                    <a:p>
                      <a:r>
                        <a:rPr lang="en-US" sz="1400" dirty="0"/>
                        <a:t>O&amp;M cost: $0, 1 replacement at year 10</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ESM 2019, NCSU 2020</a:t>
                      </a:r>
                    </a:p>
                    <a:p>
                      <a:endParaRPr lang="en-US" sz="1400" dirty="0"/>
                    </a:p>
                  </a:txBody>
                  <a:tcPr/>
                </a:tc>
                <a:extLst>
                  <a:ext uri="{0D108BD9-81ED-4DB2-BD59-A6C34878D82A}">
                    <a16:rowId xmlns:a16="http://schemas.microsoft.com/office/drawing/2014/main" val="79071132"/>
                  </a:ext>
                </a:extLst>
              </a:tr>
              <a:tr h="471993">
                <a:tc>
                  <a:txBody>
                    <a:bodyPr/>
                    <a:lstStyle/>
                    <a:p>
                      <a:r>
                        <a:rPr lang="en-US" sz="1400" dirty="0"/>
                        <a:t>Wind cost</a:t>
                      </a:r>
                    </a:p>
                  </a:txBody>
                  <a:tcPr/>
                </a:tc>
                <a:tc>
                  <a:txBody>
                    <a:bodyPr/>
                    <a:lstStyle/>
                    <a:p>
                      <a:r>
                        <a:rPr lang="en-US" sz="1400" dirty="0"/>
                        <a:t>Capital cost (after incentives): $2,712/kW</a:t>
                      </a:r>
                    </a:p>
                    <a:p>
                      <a:r>
                        <a:rPr lang="en-US" sz="1400" dirty="0"/>
                        <a:t>O&amp;M cost: $35/kW/year</a:t>
                      </a:r>
                    </a:p>
                  </a:txBody>
                  <a:tcPr/>
                </a:tc>
                <a:tc>
                  <a:txBody>
                    <a:bodyPr/>
                    <a:lstStyle/>
                    <a:p>
                      <a:r>
                        <a:rPr lang="en-US" sz="1400" dirty="0"/>
                        <a:t>Orrell and </a:t>
                      </a:r>
                      <a:r>
                        <a:rPr lang="en-US" sz="1400" dirty="0" err="1"/>
                        <a:t>Poehlman</a:t>
                      </a:r>
                      <a:r>
                        <a:rPr lang="en-US" sz="1400" dirty="0"/>
                        <a:t> 2017, NCSU 2020</a:t>
                      </a:r>
                    </a:p>
                  </a:txBody>
                  <a:tcPr/>
                </a:tc>
                <a:extLst>
                  <a:ext uri="{0D108BD9-81ED-4DB2-BD59-A6C34878D82A}">
                    <a16:rowId xmlns:a16="http://schemas.microsoft.com/office/drawing/2014/main" val="3322417748"/>
                  </a:ext>
                </a:extLst>
              </a:tr>
              <a:tr h="273259">
                <a:tc>
                  <a:txBody>
                    <a:bodyPr/>
                    <a:lstStyle/>
                    <a:p>
                      <a:r>
                        <a:rPr lang="en-US" sz="1400" dirty="0"/>
                        <a:t>Solar resource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National Solar Radiation Database </a:t>
                      </a:r>
                    </a:p>
                  </a:txBody>
                  <a:tcPr/>
                </a:tc>
                <a:tc>
                  <a:txBody>
                    <a:bodyPr/>
                    <a:lstStyle/>
                    <a:p>
                      <a:r>
                        <a:rPr lang="en-US" sz="1400" dirty="0"/>
                        <a:t>Sengupta et al. 2018</a:t>
                      </a:r>
                    </a:p>
                  </a:txBody>
                  <a:tcPr/>
                </a:tc>
                <a:extLst>
                  <a:ext uri="{0D108BD9-81ED-4DB2-BD59-A6C34878D82A}">
                    <a16:rowId xmlns:a16="http://schemas.microsoft.com/office/drawing/2014/main" val="3668837824"/>
                  </a:ext>
                </a:extLst>
              </a:tr>
              <a:tr h="273259">
                <a:tc>
                  <a:txBody>
                    <a:bodyPr/>
                    <a:lstStyle/>
                    <a:p>
                      <a:r>
                        <a:rPr lang="en-US" sz="1400" dirty="0"/>
                        <a:t>Wind resource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t>Wind Integration National Dataset Toolkit 2012 data</a:t>
                      </a:r>
                    </a:p>
                  </a:txBody>
                  <a:tcPr/>
                </a:tc>
                <a:tc>
                  <a:txBody>
                    <a:bodyPr/>
                    <a:lstStyle/>
                    <a:p>
                      <a:r>
                        <a:rPr lang="en-US" sz="1400" dirty="0" err="1"/>
                        <a:t>Draxl</a:t>
                      </a:r>
                      <a:r>
                        <a:rPr lang="en-US" sz="1400" dirty="0"/>
                        <a:t> et al. 2015</a:t>
                      </a:r>
                    </a:p>
                  </a:txBody>
                  <a:tcPr/>
                </a:tc>
                <a:extLst>
                  <a:ext uri="{0D108BD9-81ED-4DB2-BD59-A6C34878D82A}">
                    <a16:rowId xmlns:a16="http://schemas.microsoft.com/office/drawing/2014/main" val="3624851557"/>
                  </a:ext>
                </a:extLst>
              </a:tr>
            </a:tbl>
          </a:graphicData>
        </a:graphic>
      </p:graphicFrame>
      <p:sp>
        <p:nvSpPr>
          <p:cNvPr id="3" name="Slide Number Placeholder 2">
            <a:extLst>
              <a:ext uri="{FF2B5EF4-FFF2-40B4-BE49-F238E27FC236}">
                <a16:creationId xmlns:a16="http://schemas.microsoft.com/office/drawing/2014/main" id="{C7BA4059-FEE6-493E-AE12-423A898BC4AD}"/>
              </a:ext>
            </a:extLst>
          </p:cNvPr>
          <p:cNvSpPr>
            <a:spLocks noGrp="1"/>
          </p:cNvSpPr>
          <p:nvPr>
            <p:ph type="sldNum" sz="quarter" idx="12"/>
          </p:nvPr>
        </p:nvSpPr>
        <p:spPr/>
        <p:txBody>
          <a:bodyPr/>
          <a:lstStyle/>
          <a:p>
            <a:fld id="{FAA3E255-DCE9-1E4B-905B-DD6A887BD484}" type="slidenum">
              <a:rPr lang="en-US" smtClean="0"/>
              <a:t>21</a:t>
            </a:fld>
            <a:endParaRPr lang="en-US"/>
          </a:p>
        </p:txBody>
      </p:sp>
    </p:spTree>
    <p:extLst>
      <p:ext uri="{BB962C8B-B14F-4D97-AF65-F5344CB8AC3E}">
        <p14:creationId xmlns:p14="http://schemas.microsoft.com/office/powerpoint/2010/main" val="2295159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#1: Branch-and-Bound Tree</a:t>
            </a:r>
          </a:p>
        </p:txBody>
      </p:sp>
      <p:graphicFrame>
        <p:nvGraphicFramePr>
          <p:cNvPr id="4" name="Table 4">
            <a:extLst>
              <a:ext uri="{FF2B5EF4-FFF2-40B4-BE49-F238E27FC236}">
                <a16:creationId xmlns:a16="http://schemas.microsoft.com/office/drawing/2014/main" id="{35A5B6C3-D8CF-48C1-AA11-9A1D62F53088}"/>
              </a:ext>
            </a:extLst>
          </p:cNvPr>
          <p:cNvGraphicFramePr>
            <a:graphicFrameLocks noGrp="1"/>
          </p:cNvGraphicFramePr>
          <p:nvPr>
            <p:ph idx="1"/>
            <p:extLst>
              <p:ext uri="{D42A27DB-BD31-4B8C-83A1-F6EECF244321}">
                <p14:modId xmlns:p14="http://schemas.microsoft.com/office/powerpoint/2010/main" val="3255202709"/>
              </p:ext>
            </p:extLst>
          </p:nvPr>
        </p:nvGraphicFramePr>
        <p:xfrm>
          <a:off x="838198" y="1812925"/>
          <a:ext cx="10648952" cy="2392680"/>
        </p:xfrm>
        <a:graphic>
          <a:graphicData uri="http://schemas.openxmlformats.org/drawingml/2006/table">
            <a:tbl>
              <a:tblPr firstRow="1" bandRow="1">
                <a:tableStyleId>{5C22544A-7EE6-4342-B048-85BDC9FD1C3A}</a:tableStyleId>
              </a:tblPr>
              <a:tblGrid>
                <a:gridCol w="2362202">
                  <a:extLst>
                    <a:ext uri="{9D8B030D-6E8A-4147-A177-3AD203B41FA5}">
                      <a16:colId xmlns:a16="http://schemas.microsoft.com/office/drawing/2014/main" val="1694944860"/>
                    </a:ext>
                  </a:extLst>
                </a:gridCol>
                <a:gridCol w="1257300">
                  <a:extLst>
                    <a:ext uri="{9D8B030D-6E8A-4147-A177-3AD203B41FA5}">
                      <a16:colId xmlns:a16="http://schemas.microsoft.com/office/drawing/2014/main" val="2334877396"/>
                    </a:ext>
                  </a:extLst>
                </a:gridCol>
                <a:gridCol w="1104900">
                  <a:extLst>
                    <a:ext uri="{9D8B030D-6E8A-4147-A177-3AD203B41FA5}">
                      <a16:colId xmlns:a16="http://schemas.microsoft.com/office/drawing/2014/main" val="1987803924"/>
                    </a:ext>
                  </a:extLst>
                </a:gridCol>
                <a:gridCol w="1123950">
                  <a:extLst>
                    <a:ext uri="{9D8B030D-6E8A-4147-A177-3AD203B41FA5}">
                      <a16:colId xmlns:a16="http://schemas.microsoft.com/office/drawing/2014/main" val="3393666887"/>
                    </a:ext>
                  </a:extLst>
                </a:gridCol>
                <a:gridCol w="1181100">
                  <a:extLst>
                    <a:ext uri="{9D8B030D-6E8A-4147-A177-3AD203B41FA5}">
                      <a16:colId xmlns:a16="http://schemas.microsoft.com/office/drawing/2014/main" val="4246291509"/>
                    </a:ext>
                  </a:extLst>
                </a:gridCol>
                <a:gridCol w="1104900">
                  <a:extLst>
                    <a:ext uri="{9D8B030D-6E8A-4147-A177-3AD203B41FA5}">
                      <a16:colId xmlns:a16="http://schemas.microsoft.com/office/drawing/2014/main" val="301787917"/>
                    </a:ext>
                  </a:extLst>
                </a:gridCol>
                <a:gridCol w="2514600">
                  <a:extLst>
                    <a:ext uri="{9D8B030D-6E8A-4147-A177-3AD203B41FA5}">
                      <a16:colId xmlns:a16="http://schemas.microsoft.com/office/drawing/2014/main" val="2895995658"/>
                    </a:ext>
                  </a:extLst>
                </a:gridCol>
              </a:tblGrid>
              <a:tr h="370840">
                <a:tc>
                  <a:txBody>
                    <a:bodyPr/>
                    <a:lstStyle/>
                    <a:p>
                      <a:endParaRPr lang="en-US" dirty="0"/>
                    </a:p>
                  </a:txBody>
                  <a:tcPr/>
                </a:tc>
                <a:tc>
                  <a:txBody>
                    <a:bodyPr/>
                    <a:lstStyle/>
                    <a:p>
                      <a:r>
                        <a:rPr lang="en-US" dirty="0"/>
                        <a:t>LCC ($)</a:t>
                      </a:r>
                    </a:p>
                  </a:txBody>
                  <a:tcPr/>
                </a:tc>
                <a:tc>
                  <a:txBody>
                    <a:bodyPr/>
                    <a:lstStyle/>
                    <a:p>
                      <a:r>
                        <a:rPr lang="en-US" dirty="0"/>
                        <a:t>PV (kW)</a:t>
                      </a:r>
                    </a:p>
                  </a:txBody>
                  <a:tcPr/>
                </a:tc>
                <a:tc>
                  <a:txBody>
                    <a:bodyPr/>
                    <a:lstStyle/>
                    <a:p>
                      <a:r>
                        <a:rPr lang="en-US" dirty="0"/>
                        <a:t>Wind (kW)</a:t>
                      </a:r>
                    </a:p>
                  </a:txBody>
                  <a:tcPr/>
                </a:tc>
                <a:tc>
                  <a:txBody>
                    <a:bodyPr/>
                    <a:lstStyle/>
                    <a:p>
                      <a:r>
                        <a:rPr lang="en-US" dirty="0"/>
                        <a:t>Battery (kW)</a:t>
                      </a:r>
                    </a:p>
                  </a:txBody>
                  <a:tcPr/>
                </a:tc>
                <a:tc>
                  <a:txBody>
                    <a:bodyPr/>
                    <a:lstStyle/>
                    <a:p>
                      <a:r>
                        <a:rPr lang="en-US" dirty="0"/>
                        <a:t>Battery (kWh)</a:t>
                      </a:r>
                    </a:p>
                  </a:txBody>
                  <a:tcPr/>
                </a:tc>
                <a:tc>
                  <a:txBody>
                    <a:bodyPr/>
                    <a:lstStyle/>
                    <a:p>
                      <a:r>
                        <a:rPr lang="en-US" dirty="0"/>
                        <a:t>LCC Difference Between Optimal and Alternate Solution (%)</a:t>
                      </a:r>
                    </a:p>
                  </a:txBody>
                  <a:tcPr/>
                </a:tc>
                <a:extLst>
                  <a:ext uri="{0D108BD9-81ED-4DB2-BD59-A6C34878D82A}">
                    <a16:rowId xmlns:a16="http://schemas.microsoft.com/office/drawing/2014/main" val="4258388314"/>
                  </a:ext>
                </a:extLst>
              </a:tr>
              <a:tr h="370840">
                <a:tc>
                  <a:txBody>
                    <a:bodyPr/>
                    <a:lstStyle/>
                    <a:p>
                      <a:r>
                        <a:rPr lang="en-US" dirty="0"/>
                        <a:t>Optimal Solution</a:t>
                      </a:r>
                    </a:p>
                  </a:txBody>
                  <a:tcPr/>
                </a:tc>
                <a:tc>
                  <a:txBody>
                    <a:bodyPr/>
                    <a:lstStyle/>
                    <a:p>
                      <a:r>
                        <a:rPr lang="en-US" dirty="0"/>
                        <a:t>504,882</a:t>
                      </a:r>
                    </a:p>
                  </a:txBody>
                  <a:tcPr/>
                </a:tc>
                <a:tc>
                  <a:txBody>
                    <a:bodyPr/>
                    <a:lstStyle/>
                    <a:p>
                      <a:r>
                        <a:rPr lang="en-US" dirty="0"/>
                        <a:t>62.44</a:t>
                      </a:r>
                    </a:p>
                  </a:txBody>
                  <a:tcPr/>
                </a:tc>
                <a:tc>
                  <a:txBody>
                    <a:bodyPr/>
                    <a:lstStyle/>
                    <a:p>
                      <a:r>
                        <a:rPr lang="en-US" dirty="0"/>
                        <a:t>41.53</a:t>
                      </a:r>
                    </a:p>
                  </a:txBody>
                  <a:tcPr/>
                </a:tc>
                <a:tc>
                  <a:txBody>
                    <a:bodyPr/>
                    <a:lstStyle/>
                    <a:p>
                      <a:r>
                        <a:rPr lang="en-US" dirty="0"/>
                        <a:t>11.54</a:t>
                      </a:r>
                    </a:p>
                  </a:txBody>
                  <a:tcPr/>
                </a:tc>
                <a:tc>
                  <a:txBody>
                    <a:bodyPr/>
                    <a:lstStyle/>
                    <a:p>
                      <a:r>
                        <a:rPr lang="en-US" dirty="0"/>
                        <a:t>46.02</a:t>
                      </a:r>
                    </a:p>
                  </a:txBody>
                  <a:tcPr/>
                </a:tc>
                <a:tc>
                  <a:txBody>
                    <a:bodyPr/>
                    <a:lstStyle/>
                    <a:p>
                      <a:r>
                        <a:rPr lang="en-US" dirty="0"/>
                        <a:t>0</a:t>
                      </a:r>
                    </a:p>
                  </a:txBody>
                  <a:tcPr/>
                </a:tc>
                <a:extLst>
                  <a:ext uri="{0D108BD9-81ED-4DB2-BD59-A6C34878D82A}">
                    <a16:rowId xmlns:a16="http://schemas.microsoft.com/office/drawing/2014/main" val="3142089677"/>
                  </a:ext>
                </a:extLst>
              </a:tr>
              <a:tr h="290603">
                <a:tc>
                  <a:txBody>
                    <a:bodyPr/>
                    <a:lstStyle/>
                    <a:p>
                      <a:r>
                        <a:rPr lang="en-US" dirty="0"/>
                        <a:t>Branch-and-Bound 1.1</a:t>
                      </a:r>
                    </a:p>
                  </a:txBody>
                  <a:tcPr/>
                </a:tc>
                <a:tc>
                  <a:txBody>
                    <a:bodyPr/>
                    <a:lstStyle/>
                    <a:p>
                      <a:r>
                        <a:rPr lang="en-US" dirty="0"/>
                        <a:t>549,188</a:t>
                      </a:r>
                    </a:p>
                  </a:txBody>
                  <a:tcPr/>
                </a:tc>
                <a:tc>
                  <a:txBody>
                    <a:bodyPr/>
                    <a:lstStyle/>
                    <a:p>
                      <a:r>
                        <a:rPr lang="en-US" dirty="0"/>
                        <a:t>40.18</a:t>
                      </a:r>
                    </a:p>
                  </a:txBody>
                  <a:tcPr/>
                </a:tc>
                <a:tc>
                  <a:txBody>
                    <a:bodyPr/>
                    <a:lstStyle/>
                    <a:p>
                      <a:r>
                        <a:rPr lang="en-US" dirty="0"/>
                        <a:t>84.27</a:t>
                      </a:r>
                    </a:p>
                  </a:txBody>
                  <a:tcPr/>
                </a:tc>
                <a:tc>
                  <a:txBody>
                    <a:bodyPr/>
                    <a:lstStyle/>
                    <a:p>
                      <a:r>
                        <a:rPr lang="en-US" dirty="0"/>
                        <a:t>0</a:t>
                      </a:r>
                    </a:p>
                  </a:txBody>
                  <a:tcPr/>
                </a:tc>
                <a:tc>
                  <a:txBody>
                    <a:bodyPr/>
                    <a:lstStyle/>
                    <a:p>
                      <a:r>
                        <a:rPr lang="en-US" dirty="0"/>
                        <a:t>0</a:t>
                      </a:r>
                    </a:p>
                  </a:txBody>
                  <a:tcPr/>
                </a:tc>
                <a:tc>
                  <a:txBody>
                    <a:bodyPr/>
                    <a:lstStyle/>
                    <a:p>
                      <a:r>
                        <a:rPr lang="en-US" dirty="0"/>
                        <a:t>9</a:t>
                      </a:r>
                    </a:p>
                  </a:txBody>
                  <a:tcPr/>
                </a:tc>
                <a:extLst>
                  <a:ext uri="{0D108BD9-81ED-4DB2-BD59-A6C34878D82A}">
                    <a16:rowId xmlns:a16="http://schemas.microsoft.com/office/drawing/2014/main" val="1786433453"/>
                  </a:ext>
                </a:extLst>
              </a:tr>
              <a:tr h="370840">
                <a:tc>
                  <a:txBody>
                    <a:bodyPr/>
                    <a:lstStyle/>
                    <a:p>
                      <a:r>
                        <a:rPr lang="en-US" dirty="0"/>
                        <a:t>Branch-and-Bound 1.2</a:t>
                      </a:r>
                    </a:p>
                  </a:txBody>
                  <a:tcPr/>
                </a:tc>
                <a:tc>
                  <a:txBody>
                    <a:bodyPr/>
                    <a:lstStyle/>
                    <a:p>
                      <a:r>
                        <a:rPr lang="en-US" dirty="0"/>
                        <a:t>533,094</a:t>
                      </a:r>
                    </a:p>
                  </a:txBody>
                  <a:tcPr/>
                </a:tc>
                <a:tc>
                  <a:txBody>
                    <a:bodyPr/>
                    <a:lstStyle/>
                    <a:p>
                      <a:r>
                        <a:rPr lang="en-US" dirty="0"/>
                        <a:t>46.83</a:t>
                      </a:r>
                    </a:p>
                  </a:txBody>
                  <a:tcPr/>
                </a:tc>
                <a:tc>
                  <a:txBody>
                    <a:bodyPr/>
                    <a:lstStyle/>
                    <a:p>
                      <a:r>
                        <a:rPr lang="en-US" dirty="0"/>
                        <a:t>56.47</a:t>
                      </a:r>
                    </a:p>
                  </a:txBody>
                  <a:tcPr/>
                </a:tc>
                <a:tc>
                  <a:txBody>
                    <a:bodyPr/>
                    <a:lstStyle/>
                    <a:p>
                      <a:r>
                        <a:rPr lang="en-US" dirty="0"/>
                        <a:t>7.5</a:t>
                      </a:r>
                    </a:p>
                  </a:txBody>
                  <a:tcPr/>
                </a:tc>
                <a:tc>
                  <a:txBody>
                    <a:bodyPr/>
                    <a:lstStyle/>
                    <a:p>
                      <a:r>
                        <a:rPr lang="en-US" dirty="0"/>
                        <a:t>45.62</a:t>
                      </a:r>
                    </a:p>
                  </a:txBody>
                  <a:tcPr/>
                </a:tc>
                <a:tc>
                  <a:txBody>
                    <a:bodyPr/>
                    <a:lstStyle/>
                    <a:p>
                      <a:r>
                        <a:rPr lang="en-US" dirty="0"/>
                        <a:t>6</a:t>
                      </a:r>
                    </a:p>
                  </a:txBody>
                  <a:tcPr/>
                </a:tc>
                <a:extLst>
                  <a:ext uri="{0D108BD9-81ED-4DB2-BD59-A6C34878D82A}">
                    <a16:rowId xmlns:a16="http://schemas.microsoft.com/office/drawing/2014/main" val="366587292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Branch-and-Bound 1.3</a:t>
                      </a:r>
                    </a:p>
                  </a:txBody>
                  <a:tcPr/>
                </a:tc>
                <a:tc>
                  <a:txBody>
                    <a:bodyPr/>
                    <a:lstStyle/>
                    <a:p>
                      <a:r>
                        <a:rPr lang="en-US" dirty="0"/>
                        <a:t>1,311,015</a:t>
                      </a:r>
                    </a:p>
                  </a:txBody>
                  <a:tcPr/>
                </a:tc>
                <a:tc>
                  <a:txBody>
                    <a:bodyPr/>
                    <a:lstStyle/>
                    <a:p>
                      <a:r>
                        <a:rPr lang="en-US" dirty="0"/>
                        <a:t>541.00</a:t>
                      </a:r>
                    </a:p>
                  </a:txBody>
                  <a:tcPr/>
                </a:tc>
                <a:tc>
                  <a:txBody>
                    <a:bodyPr/>
                    <a:lstStyle/>
                    <a:p>
                      <a:r>
                        <a:rPr lang="en-US" dirty="0"/>
                        <a:t>27.00</a:t>
                      </a:r>
                    </a:p>
                  </a:txBody>
                  <a:tcPr/>
                </a:tc>
                <a:tc>
                  <a:txBody>
                    <a:bodyPr/>
                    <a:lstStyle/>
                    <a:p>
                      <a:r>
                        <a:rPr lang="en-US" dirty="0"/>
                        <a:t>87.72</a:t>
                      </a:r>
                    </a:p>
                  </a:txBody>
                  <a:tcPr/>
                </a:tc>
                <a:tc>
                  <a:txBody>
                    <a:bodyPr/>
                    <a:lstStyle/>
                    <a:p>
                      <a:r>
                        <a:rPr lang="en-US" dirty="0"/>
                        <a:t>1000</a:t>
                      </a:r>
                    </a:p>
                  </a:txBody>
                  <a:tcPr/>
                </a:tc>
                <a:tc>
                  <a:txBody>
                    <a:bodyPr/>
                    <a:lstStyle/>
                    <a:p>
                      <a:r>
                        <a:rPr lang="en-US" dirty="0"/>
                        <a:t>160</a:t>
                      </a:r>
                    </a:p>
                  </a:txBody>
                  <a:tcPr/>
                </a:tc>
                <a:extLst>
                  <a:ext uri="{0D108BD9-81ED-4DB2-BD59-A6C34878D82A}">
                    <a16:rowId xmlns:a16="http://schemas.microsoft.com/office/drawing/2014/main" val="3225697489"/>
                  </a:ext>
                </a:extLst>
              </a:tr>
            </a:tbl>
          </a:graphicData>
        </a:graphic>
      </p:graphicFrame>
      <p:sp>
        <p:nvSpPr>
          <p:cNvPr id="6" name="TextBox 5">
            <a:extLst>
              <a:ext uri="{FF2B5EF4-FFF2-40B4-BE49-F238E27FC236}">
                <a16:creationId xmlns:a16="http://schemas.microsoft.com/office/drawing/2014/main" id="{CF8F653A-F6DB-4A35-8B09-CE68F5ACC3C2}"/>
              </a:ext>
            </a:extLst>
          </p:cNvPr>
          <p:cNvSpPr txBox="1"/>
          <p:nvPr/>
        </p:nvSpPr>
        <p:spPr>
          <a:xfrm>
            <a:off x="904875" y="4467225"/>
            <a:ext cx="101250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diversity is around technology size.</a:t>
            </a:r>
          </a:p>
        </p:txBody>
      </p:sp>
      <p:sp>
        <p:nvSpPr>
          <p:cNvPr id="3" name="Slide Number Placeholder 2">
            <a:extLst>
              <a:ext uri="{FF2B5EF4-FFF2-40B4-BE49-F238E27FC236}">
                <a16:creationId xmlns:a16="http://schemas.microsoft.com/office/drawing/2014/main" id="{0582CCF5-4545-488D-88D1-525080B49485}"/>
              </a:ext>
            </a:extLst>
          </p:cNvPr>
          <p:cNvSpPr>
            <a:spLocks noGrp="1"/>
          </p:cNvSpPr>
          <p:nvPr>
            <p:ph type="sldNum" sz="quarter" idx="12"/>
          </p:nvPr>
        </p:nvSpPr>
        <p:spPr/>
        <p:txBody>
          <a:bodyPr/>
          <a:lstStyle/>
          <a:p>
            <a:fld id="{FAA3E255-DCE9-1E4B-905B-DD6A887BD484}" type="slidenum">
              <a:rPr lang="en-US" smtClean="0"/>
              <a:t>22</a:t>
            </a:fld>
            <a:endParaRPr lang="en-US"/>
          </a:p>
        </p:txBody>
      </p:sp>
      <p:sp>
        <p:nvSpPr>
          <p:cNvPr id="5" name="Arrow: Down 4">
            <a:extLst>
              <a:ext uri="{FF2B5EF4-FFF2-40B4-BE49-F238E27FC236}">
                <a16:creationId xmlns:a16="http://schemas.microsoft.com/office/drawing/2014/main" id="{672621E6-8D98-4572-9E5F-0B444A5E4BBB}"/>
              </a:ext>
            </a:extLst>
          </p:cNvPr>
          <p:cNvSpPr/>
          <p:nvPr/>
        </p:nvSpPr>
        <p:spPr>
          <a:xfrm>
            <a:off x="5283200" y="3213100"/>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E576E5C4-4A89-4F89-A5AF-53E356AB639A}"/>
              </a:ext>
            </a:extLst>
          </p:cNvPr>
          <p:cNvSpPr/>
          <p:nvPr/>
        </p:nvSpPr>
        <p:spPr>
          <a:xfrm>
            <a:off x="5283200" y="3545520"/>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B49B1DF-3E4B-4B73-8DDD-CE61B6068680}"/>
              </a:ext>
            </a:extLst>
          </p:cNvPr>
          <p:cNvSpPr/>
          <p:nvPr/>
        </p:nvSpPr>
        <p:spPr>
          <a:xfrm>
            <a:off x="7512049" y="3605831"/>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3079054-0F44-495F-8A50-7161FF7A7762}"/>
              </a:ext>
            </a:extLst>
          </p:cNvPr>
          <p:cNvSpPr/>
          <p:nvPr/>
        </p:nvSpPr>
        <p:spPr>
          <a:xfrm>
            <a:off x="8699500" y="3567745"/>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1483045F-67E6-4E6E-8E4F-516D62322EFD}"/>
              </a:ext>
            </a:extLst>
          </p:cNvPr>
          <p:cNvSpPr/>
          <p:nvPr/>
        </p:nvSpPr>
        <p:spPr>
          <a:xfrm rot="10800000">
            <a:off x="5283200" y="3910010"/>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AFDF46FD-A262-4E4E-9C58-6D0C24E2D530}"/>
              </a:ext>
            </a:extLst>
          </p:cNvPr>
          <p:cNvSpPr/>
          <p:nvPr/>
        </p:nvSpPr>
        <p:spPr>
          <a:xfrm rot="10800000">
            <a:off x="7531100" y="3884290"/>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7548C81F-672D-4E0F-BEAB-A2281454F371}"/>
              </a:ext>
            </a:extLst>
          </p:cNvPr>
          <p:cNvSpPr/>
          <p:nvPr/>
        </p:nvSpPr>
        <p:spPr>
          <a:xfrm rot="10800000">
            <a:off x="8699500" y="3910010"/>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5678A790-E83B-4EEB-8144-A8B23D0F9258}"/>
              </a:ext>
            </a:extLst>
          </p:cNvPr>
          <p:cNvSpPr/>
          <p:nvPr/>
        </p:nvSpPr>
        <p:spPr>
          <a:xfrm>
            <a:off x="7512049" y="3167538"/>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6" name="Arrow: Down 15">
            <a:extLst>
              <a:ext uri="{FF2B5EF4-FFF2-40B4-BE49-F238E27FC236}">
                <a16:creationId xmlns:a16="http://schemas.microsoft.com/office/drawing/2014/main" id="{2836F2D6-5256-475D-951E-8AF376BDBBAC}"/>
              </a:ext>
            </a:extLst>
          </p:cNvPr>
          <p:cNvSpPr/>
          <p:nvPr/>
        </p:nvSpPr>
        <p:spPr>
          <a:xfrm>
            <a:off x="8680450" y="316118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66491AF-351D-4068-A8BF-18DE2503BEB0}"/>
              </a:ext>
            </a:extLst>
          </p:cNvPr>
          <p:cNvSpPr/>
          <p:nvPr/>
        </p:nvSpPr>
        <p:spPr>
          <a:xfrm rot="10800000">
            <a:off x="4279899" y="3910010"/>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CBF3BC40-EF7C-4BBD-95B8-3B798464D4C3}"/>
              </a:ext>
            </a:extLst>
          </p:cNvPr>
          <p:cNvSpPr/>
          <p:nvPr/>
        </p:nvSpPr>
        <p:spPr>
          <a:xfrm rot="10800000">
            <a:off x="4279898" y="35429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EDB09423-9A3F-4BBB-A659-AD470F37D132}"/>
              </a:ext>
            </a:extLst>
          </p:cNvPr>
          <p:cNvSpPr/>
          <p:nvPr/>
        </p:nvSpPr>
        <p:spPr>
          <a:xfrm rot="10800000">
            <a:off x="4279899" y="31892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10B831F-3DB8-46B0-95BC-0E51A452170D}"/>
              </a:ext>
            </a:extLst>
          </p:cNvPr>
          <p:cNvSpPr/>
          <p:nvPr/>
        </p:nvSpPr>
        <p:spPr>
          <a:xfrm rot="10800000">
            <a:off x="6426198" y="3150064"/>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8664BFC6-4EB5-4A0F-9A7F-B9229D8AB9CA}"/>
              </a:ext>
            </a:extLst>
          </p:cNvPr>
          <p:cNvSpPr/>
          <p:nvPr/>
        </p:nvSpPr>
        <p:spPr>
          <a:xfrm rot="10800000">
            <a:off x="6426198" y="3519634"/>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41E3D3E1-B523-4960-8903-E13E7AA9B319}"/>
              </a:ext>
            </a:extLst>
          </p:cNvPr>
          <p:cNvSpPr/>
          <p:nvPr/>
        </p:nvSpPr>
        <p:spPr>
          <a:xfrm>
            <a:off x="6429941" y="3884290"/>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12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#2: Integer-Cut Constraints</a:t>
            </a:r>
          </a:p>
        </p:txBody>
      </p:sp>
      <p:graphicFrame>
        <p:nvGraphicFramePr>
          <p:cNvPr id="4" name="Table 4">
            <a:extLst>
              <a:ext uri="{FF2B5EF4-FFF2-40B4-BE49-F238E27FC236}">
                <a16:creationId xmlns:a16="http://schemas.microsoft.com/office/drawing/2014/main" id="{35A5B6C3-D8CF-48C1-AA11-9A1D62F53088}"/>
              </a:ext>
            </a:extLst>
          </p:cNvPr>
          <p:cNvGraphicFramePr>
            <a:graphicFrameLocks noGrp="1"/>
          </p:cNvGraphicFramePr>
          <p:nvPr>
            <p:ph idx="1"/>
            <p:extLst>
              <p:ext uri="{D42A27DB-BD31-4B8C-83A1-F6EECF244321}">
                <p14:modId xmlns:p14="http://schemas.microsoft.com/office/powerpoint/2010/main" val="2989036024"/>
              </p:ext>
            </p:extLst>
          </p:nvPr>
        </p:nvGraphicFramePr>
        <p:xfrm>
          <a:off x="838198" y="1812925"/>
          <a:ext cx="10191752" cy="3510280"/>
        </p:xfrm>
        <a:graphic>
          <a:graphicData uri="http://schemas.openxmlformats.org/drawingml/2006/table">
            <a:tbl>
              <a:tblPr firstRow="1" bandRow="1">
                <a:tableStyleId>{5C22544A-7EE6-4342-B048-85BDC9FD1C3A}</a:tableStyleId>
              </a:tblPr>
              <a:tblGrid>
                <a:gridCol w="2305052">
                  <a:extLst>
                    <a:ext uri="{9D8B030D-6E8A-4147-A177-3AD203B41FA5}">
                      <a16:colId xmlns:a16="http://schemas.microsoft.com/office/drawing/2014/main" val="1694944860"/>
                    </a:ext>
                  </a:extLst>
                </a:gridCol>
                <a:gridCol w="1219200">
                  <a:extLst>
                    <a:ext uri="{9D8B030D-6E8A-4147-A177-3AD203B41FA5}">
                      <a16:colId xmlns:a16="http://schemas.microsoft.com/office/drawing/2014/main" val="2334877396"/>
                    </a:ext>
                  </a:extLst>
                </a:gridCol>
                <a:gridCol w="1028700">
                  <a:extLst>
                    <a:ext uri="{9D8B030D-6E8A-4147-A177-3AD203B41FA5}">
                      <a16:colId xmlns:a16="http://schemas.microsoft.com/office/drawing/2014/main" val="1987803924"/>
                    </a:ext>
                  </a:extLst>
                </a:gridCol>
                <a:gridCol w="1047750">
                  <a:extLst>
                    <a:ext uri="{9D8B030D-6E8A-4147-A177-3AD203B41FA5}">
                      <a16:colId xmlns:a16="http://schemas.microsoft.com/office/drawing/2014/main" val="3393666887"/>
                    </a:ext>
                  </a:extLst>
                </a:gridCol>
                <a:gridCol w="990600">
                  <a:extLst>
                    <a:ext uri="{9D8B030D-6E8A-4147-A177-3AD203B41FA5}">
                      <a16:colId xmlns:a16="http://schemas.microsoft.com/office/drawing/2014/main" val="4246291509"/>
                    </a:ext>
                  </a:extLst>
                </a:gridCol>
                <a:gridCol w="1085850">
                  <a:extLst>
                    <a:ext uri="{9D8B030D-6E8A-4147-A177-3AD203B41FA5}">
                      <a16:colId xmlns:a16="http://schemas.microsoft.com/office/drawing/2014/main" val="301787917"/>
                    </a:ext>
                  </a:extLst>
                </a:gridCol>
                <a:gridCol w="2514600">
                  <a:extLst>
                    <a:ext uri="{9D8B030D-6E8A-4147-A177-3AD203B41FA5}">
                      <a16:colId xmlns:a16="http://schemas.microsoft.com/office/drawing/2014/main" val="2895995658"/>
                    </a:ext>
                  </a:extLst>
                </a:gridCol>
              </a:tblGrid>
              <a:tr h="370840">
                <a:tc>
                  <a:txBody>
                    <a:bodyPr/>
                    <a:lstStyle/>
                    <a:p>
                      <a:endParaRPr lang="en-US"/>
                    </a:p>
                  </a:txBody>
                  <a:tcPr/>
                </a:tc>
                <a:tc>
                  <a:txBody>
                    <a:bodyPr/>
                    <a:lstStyle/>
                    <a:p>
                      <a:r>
                        <a:rPr lang="en-US" dirty="0"/>
                        <a:t>LCC ($)</a:t>
                      </a:r>
                    </a:p>
                  </a:txBody>
                  <a:tcPr/>
                </a:tc>
                <a:tc>
                  <a:txBody>
                    <a:bodyPr/>
                    <a:lstStyle/>
                    <a:p>
                      <a:r>
                        <a:rPr lang="en-US" dirty="0"/>
                        <a:t>PV (kW)</a:t>
                      </a:r>
                    </a:p>
                  </a:txBody>
                  <a:tcPr/>
                </a:tc>
                <a:tc>
                  <a:txBody>
                    <a:bodyPr/>
                    <a:lstStyle/>
                    <a:p>
                      <a:r>
                        <a:rPr lang="en-US" dirty="0"/>
                        <a:t>Wind (kW)</a:t>
                      </a:r>
                    </a:p>
                  </a:txBody>
                  <a:tcPr/>
                </a:tc>
                <a:tc>
                  <a:txBody>
                    <a:bodyPr/>
                    <a:lstStyle/>
                    <a:p>
                      <a:r>
                        <a:rPr lang="en-US" dirty="0"/>
                        <a:t>Battery (kW)</a:t>
                      </a:r>
                    </a:p>
                  </a:txBody>
                  <a:tcPr/>
                </a:tc>
                <a:tc>
                  <a:txBody>
                    <a:bodyPr/>
                    <a:lstStyle/>
                    <a:p>
                      <a:r>
                        <a:rPr lang="en-US" dirty="0"/>
                        <a:t>Battery (kWh)</a:t>
                      </a:r>
                    </a:p>
                  </a:txBody>
                  <a:tcPr/>
                </a:tc>
                <a:tc>
                  <a:txBody>
                    <a:bodyPr/>
                    <a:lstStyle/>
                    <a:p>
                      <a:r>
                        <a:rPr lang="en-US" dirty="0"/>
                        <a:t>LCC Difference Between Optimal and Alternate Solution (%)</a:t>
                      </a:r>
                    </a:p>
                  </a:txBody>
                  <a:tcPr/>
                </a:tc>
                <a:extLst>
                  <a:ext uri="{0D108BD9-81ED-4DB2-BD59-A6C34878D82A}">
                    <a16:rowId xmlns:a16="http://schemas.microsoft.com/office/drawing/2014/main" val="4258388314"/>
                  </a:ext>
                </a:extLst>
              </a:tr>
              <a:tr h="370840">
                <a:tc>
                  <a:txBody>
                    <a:bodyPr/>
                    <a:lstStyle/>
                    <a:p>
                      <a:r>
                        <a:rPr lang="en-US" dirty="0"/>
                        <a:t>Optimal Solution</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504,687</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62.55</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41.17</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11.64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47.04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42089677"/>
                  </a:ext>
                </a:extLst>
              </a:tr>
              <a:tr h="370840">
                <a:tc>
                  <a:txBody>
                    <a:bodyPr/>
                    <a:lstStyle/>
                    <a:p>
                      <a:r>
                        <a:rPr lang="en-US" dirty="0">
                          <a:solidFill>
                            <a:schemeClr val="bg1">
                              <a:lumMod val="65000"/>
                            </a:schemeClr>
                          </a:solidFill>
                        </a:rPr>
                        <a:t>Branch-and-Bound 1.1</a:t>
                      </a:r>
                    </a:p>
                  </a:txBody>
                  <a:tcPr/>
                </a:tc>
                <a:tc>
                  <a:txBody>
                    <a:bodyPr/>
                    <a:lstStyle/>
                    <a:p>
                      <a:r>
                        <a:rPr lang="en-US" dirty="0">
                          <a:solidFill>
                            <a:schemeClr val="bg1">
                              <a:lumMod val="65000"/>
                            </a:schemeClr>
                          </a:solidFill>
                        </a:rPr>
                        <a:t>549,188</a:t>
                      </a:r>
                    </a:p>
                  </a:txBody>
                  <a:tcPr/>
                </a:tc>
                <a:tc>
                  <a:txBody>
                    <a:bodyPr/>
                    <a:lstStyle/>
                    <a:p>
                      <a:r>
                        <a:rPr lang="en-US" dirty="0">
                          <a:solidFill>
                            <a:schemeClr val="bg1">
                              <a:lumMod val="65000"/>
                            </a:schemeClr>
                          </a:solidFill>
                        </a:rPr>
                        <a:t>40.18</a:t>
                      </a:r>
                    </a:p>
                  </a:txBody>
                  <a:tcPr/>
                </a:tc>
                <a:tc>
                  <a:txBody>
                    <a:bodyPr/>
                    <a:lstStyle/>
                    <a:p>
                      <a:r>
                        <a:rPr lang="en-US" dirty="0">
                          <a:solidFill>
                            <a:schemeClr val="bg1">
                              <a:lumMod val="65000"/>
                            </a:schemeClr>
                          </a:solidFill>
                        </a:rPr>
                        <a:t>84.27</a:t>
                      </a:r>
                    </a:p>
                  </a:txBody>
                  <a:tcPr/>
                </a:tc>
                <a:tc>
                  <a:txBody>
                    <a:bodyPr/>
                    <a:lstStyle/>
                    <a:p>
                      <a:r>
                        <a:rPr lang="en-US" dirty="0">
                          <a:solidFill>
                            <a:schemeClr val="bg1">
                              <a:lumMod val="65000"/>
                            </a:schemeClr>
                          </a:solidFill>
                        </a:rPr>
                        <a:t>0</a:t>
                      </a:r>
                    </a:p>
                  </a:txBody>
                  <a:tcPr/>
                </a:tc>
                <a:tc>
                  <a:txBody>
                    <a:bodyPr/>
                    <a:lstStyle/>
                    <a:p>
                      <a:r>
                        <a:rPr lang="en-US" dirty="0">
                          <a:solidFill>
                            <a:schemeClr val="bg1">
                              <a:lumMod val="65000"/>
                            </a:schemeClr>
                          </a:solidFill>
                        </a:rPr>
                        <a:t>0</a:t>
                      </a:r>
                    </a:p>
                  </a:txBody>
                  <a:tcPr/>
                </a:tc>
                <a:tc>
                  <a:txBody>
                    <a:bodyPr/>
                    <a:lstStyle/>
                    <a:p>
                      <a:r>
                        <a:rPr lang="en-US" dirty="0">
                          <a:solidFill>
                            <a:schemeClr val="bg1">
                              <a:lumMod val="65000"/>
                            </a:schemeClr>
                          </a:solidFill>
                        </a:rPr>
                        <a:t>9</a:t>
                      </a:r>
                    </a:p>
                  </a:txBody>
                  <a:tcPr/>
                </a:tc>
                <a:extLst>
                  <a:ext uri="{0D108BD9-81ED-4DB2-BD59-A6C34878D82A}">
                    <a16:rowId xmlns:a16="http://schemas.microsoft.com/office/drawing/2014/main" val="247624636"/>
                  </a:ext>
                </a:extLst>
              </a:tr>
              <a:tr h="370840">
                <a:tc>
                  <a:txBody>
                    <a:bodyPr/>
                    <a:lstStyle/>
                    <a:p>
                      <a:r>
                        <a:rPr lang="en-US" dirty="0">
                          <a:solidFill>
                            <a:schemeClr val="bg1">
                              <a:lumMod val="65000"/>
                            </a:schemeClr>
                          </a:solidFill>
                        </a:rPr>
                        <a:t>Branch-and-Bound 1.2</a:t>
                      </a:r>
                    </a:p>
                  </a:txBody>
                  <a:tcPr/>
                </a:tc>
                <a:tc>
                  <a:txBody>
                    <a:bodyPr/>
                    <a:lstStyle/>
                    <a:p>
                      <a:r>
                        <a:rPr lang="en-US" dirty="0">
                          <a:solidFill>
                            <a:schemeClr val="bg1">
                              <a:lumMod val="65000"/>
                            </a:schemeClr>
                          </a:solidFill>
                        </a:rPr>
                        <a:t>533,094</a:t>
                      </a:r>
                    </a:p>
                  </a:txBody>
                  <a:tcPr/>
                </a:tc>
                <a:tc>
                  <a:txBody>
                    <a:bodyPr/>
                    <a:lstStyle/>
                    <a:p>
                      <a:r>
                        <a:rPr lang="en-US" dirty="0">
                          <a:solidFill>
                            <a:schemeClr val="bg1">
                              <a:lumMod val="65000"/>
                            </a:schemeClr>
                          </a:solidFill>
                        </a:rPr>
                        <a:t>46.83</a:t>
                      </a:r>
                    </a:p>
                  </a:txBody>
                  <a:tcPr/>
                </a:tc>
                <a:tc>
                  <a:txBody>
                    <a:bodyPr/>
                    <a:lstStyle/>
                    <a:p>
                      <a:r>
                        <a:rPr lang="en-US" dirty="0">
                          <a:solidFill>
                            <a:schemeClr val="bg1">
                              <a:lumMod val="65000"/>
                            </a:schemeClr>
                          </a:solidFill>
                        </a:rPr>
                        <a:t>56.47</a:t>
                      </a:r>
                    </a:p>
                  </a:txBody>
                  <a:tcPr/>
                </a:tc>
                <a:tc>
                  <a:txBody>
                    <a:bodyPr/>
                    <a:lstStyle/>
                    <a:p>
                      <a:r>
                        <a:rPr lang="en-US" dirty="0">
                          <a:solidFill>
                            <a:schemeClr val="bg1">
                              <a:lumMod val="65000"/>
                            </a:schemeClr>
                          </a:solidFill>
                        </a:rPr>
                        <a:t>7.5</a:t>
                      </a:r>
                    </a:p>
                  </a:txBody>
                  <a:tcPr/>
                </a:tc>
                <a:tc>
                  <a:txBody>
                    <a:bodyPr/>
                    <a:lstStyle/>
                    <a:p>
                      <a:r>
                        <a:rPr lang="en-US" dirty="0">
                          <a:solidFill>
                            <a:schemeClr val="bg1">
                              <a:lumMod val="65000"/>
                            </a:schemeClr>
                          </a:solidFill>
                        </a:rPr>
                        <a:t>45.62</a:t>
                      </a:r>
                    </a:p>
                  </a:txBody>
                  <a:tcPr/>
                </a:tc>
                <a:tc>
                  <a:txBody>
                    <a:bodyPr/>
                    <a:lstStyle/>
                    <a:p>
                      <a:r>
                        <a:rPr lang="en-US" dirty="0">
                          <a:solidFill>
                            <a:schemeClr val="bg1">
                              <a:lumMod val="65000"/>
                            </a:schemeClr>
                          </a:solidFill>
                        </a:rPr>
                        <a:t>6</a:t>
                      </a:r>
                    </a:p>
                  </a:txBody>
                  <a:tcPr/>
                </a:tc>
                <a:extLst>
                  <a:ext uri="{0D108BD9-81ED-4DB2-BD59-A6C34878D82A}">
                    <a16:rowId xmlns:a16="http://schemas.microsoft.com/office/drawing/2014/main" val="200799177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Branch-and-Bound 1.3</a:t>
                      </a:r>
                    </a:p>
                  </a:txBody>
                  <a:tcPr/>
                </a:tc>
                <a:tc>
                  <a:txBody>
                    <a:bodyPr/>
                    <a:lstStyle/>
                    <a:p>
                      <a:r>
                        <a:rPr lang="en-US" dirty="0">
                          <a:solidFill>
                            <a:schemeClr val="bg1">
                              <a:lumMod val="65000"/>
                            </a:schemeClr>
                          </a:solidFill>
                        </a:rPr>
                        <a:t>1,311,015</a:t>
                      </a:r>
                    </a:p>
                  </a:txBody>
                  <a:tcPr/>
                </a:tc>
                <a:tc>
                  <a:txBody>
                    <a:bodyPr/>
                    <a:lstStyle/>
                    <a:p>
                      <a:r>
                        <a:rPr lang="en-US" dirty="0">
                          <a:solidFill>
                            <a:schemeClr val="bg1">
                              <a:lumMod val="65000"/>
                            </a:schemeClr>
                          </a:solidFill>
                        </a:rPr>
                        <a:t>541.00</a:t>
                      </a:r>
                    </a:p>
                  </a:txBody>
                  <a:tcPr/>
                </a:tc>
                <a:tc>
                  <a:txBody>
                    <a:bodyPr/>
                    <a:lstStyle/>
                    <a:p>
                      <a:r>
                        <a:rPr lang="en-US" dirty="0">
                          <a:solidFill>
                            <a:schemeClr val="bg1">
                              <a:lumMod val="65000"/>
                            </a:schemeClr>
                          </a:solidFill>
                        </a:rPr>
                        <a:t>27.00</a:t>
                      </a:r>
                    </a:p>
                  </a:txBody>
                  <a:tcPr/>
                </a:tc>
                <a:tc>
                  <a:txBody>
                    <a:bodyPr/>
                    <a:lstStyle/>
                    <a:p>
                      <a:r>
                        <a:rPr lang="en-US" dirty="0">
                          <a:solidFill>
                            <a:schemeClr val="bg1">
                              <a:lumMod val="65000"/>
                            </a:schemeClr>
                          </a:solidFill>
                        </a:rPr>
                        <a:t>87.72</a:t>
                      </a:r>
                    </a:p>
                  </a:txBody>
                  <a:tcPr/>
                </a:tc>
                <a:tc>
                  <a:txBody>
                    <a:bodyPr/>
                    <a:lstStyle/>
                    <a:p>
                      <a:r>
                        <a:rPr lang="en-US" dirty="0">
                          <a:solidFill>
                            <a:schemeClr val="bg1">
                              <a:lumMod val="65000"/>
                            </a:schemeClr>
                          </a:solidFill>
                        </a:rPr>
                        <a:t>1000</a:t>
                      </a:r>
                    </a:p>
                  </a:txBody>
                  <a:tcPr/>
                </a:tc>
                <a:tc>
                  <a:txBody>
                    <a:bodyPr/>
                    <a:lstStyle/>
                    <a:p>
                      <a:r>
                        <a:rPr lang="en-US" dirty="0">
                          <a:solidFill>
                            <a:schemeClr val="bg1">
                              <a:lumMod val="65000"/>
                            </a:schemeClr>
                          </a:solidFill>
                        </a:rPr>
                        <a:t>160</a:t>
                      </a:r>
                    </a:p>
                  </a:txBody>
                  <a:tcPr/>
                </a:tc>
                <a:extLst>
                  <a:ext uri="{0D108BD9-81ED-4DB2-BD59-A6C34878D82A}">
                    <a16:rowId xmlns:a16="http://schemas.microsoft.com/office/drawing/2014/main" val="4027482093"/>
                  </a:ext>
                </a:extLst>
              </a:tr>
              <a:tr h="370840">
                <a:tc>
                  <a:txBody>
                    <a:bodyPr/>
                    <a:lstStyle/>
                    <a:p>
                      <a:r>
                        <a:rPr lang="en-US" dirty="0"/>
                        <a:t>Integer-Cut 2.1</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526,543</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105.70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23.13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161.50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4</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86433453"/>
                  </a:ext>
                </a:extLst>
              </a:tr>
              <a:tr h="370840">
                <a:tc>
                  <a:txBody>
                    <a:bodyPr/>
                    <a:lstStyle/>
                    <a:p>
                      <a:r>
                        <a:rPr lang="en-US" dirty="0"/>
                        <a:t>Integer-Cut 2.2</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534,380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52.71</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8.52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21.14</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6</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6587292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Integer-Cut 2.3</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610,999</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23.13</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164.07</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17</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25697489"/>
                  </a:ext>
                </a:extLst>
              </a:tr>
            </a:tbl>
          </a:graphicData>
        </a:graphic>
      </p:graphicFrame>
      <p:sp>
        <p:nvSpPr>
          <p:cNvPr id="6" name="TextBox 5">
            <a:extLst>
              <a:ext uri="{FF2B5EF4-FFF2-40B4-BE49-F238E27FC236}">
                <a16:creationId xmlns:a16="http://schemas.microsoft.com/office/drawing/2014/main" id="{CF8F653A-F6DB-4A35-8B09-CE68F5ACC3C2}"/>
              </a:ext>
            </a:extLst>
          </p:cNvPr>
          <p:cNvSpPr txBox="1"/>
          <p:nvPr/>
        </p:nvSpPr>
        <p:spPr>
          <a:xfrm>
            <a:off x="838199" y="5374243"/>
            <a:ext cx="101250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Solutions from this approach are more diverse with respect to technologies included.</a:t>
            </a:r>
          </a:p>
        </p:txBody>
      </p:sp>
      <p:sp>
        <p:nvSpPr>
          <p:cNvPr id="3" name="Slide Number Placeholder 2">
            <a:extLst>
              <a:ext uri="{FF2B5EF4-FFF2-40B4-BE49-F238E27FC236}">
                <a16:creationId xmlns:a16="http://schemas.microsoft.com/office/drawing/2014/main" id="{FA70C997-F04D-471D-8A86-1358650EA30F}"/>
              </a:ext>
            </a:extLst>
          </p:cNvPr>
          <p:cNvSpPr>
            <a:spLocks noGrp="1"/>
          </p:cNvSpPr>
          <p:nvPr>
            <p:ph type="sldNum" sz="quarter" idx="12"/>
          </p:nvPr>
        </p:nvSpPr>
        <p:spPr/>
        <p:txBody>
          <a:bodyPr/>
          <a:lstStyle/>
          <a:p>
            <a:fld id="{FAA3E255-DCE9-1E4B-905B-DD6A887BD484}" type="slidenum">
              <a:rPr lang="en-US" smtClean="0"/>
              <a:t>23</a:t>
            </a:fld>
            <a:endParaRPr lang="en-US"/>
          </a:p>
        </p:txBody>
      </p:sp>
      <p:sp>
        <p:nvSpPr>
          <p:cNvPr id="7" name="Arrow: Down 6">
            <a:extLst>
              <a:ext uri="{FF2B5EF4-FFF2-40B4-BE49-F238E27FC236}">
                <a16:creationId xmlns:a16="http://schemas.microsoft.com/office/drawing/2014/main" id="{BD4A1096-0346-4502-8DBD-C8423B716C16}"/>
              </a:ext>
            </a:extLst>
          </p:cNvPr>
          <p:cNvSpPr/>
          <p:nvPr/>
        </p:nvSpPr>
        <p:spPr>
          <a:xfrm rot="10800000">
            <a:off x="4114797" y="462883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3676807-405E-4BCE-BF9E-EADE9975146B}"/>
              </a:ext>
            </a:extLst>
          </p:cNvPr>
          <p:cNvSpPr/>
          <p:nvPr/>
        </p:nvSpPr>
        <p:spPr>
          <a:xfrm rot="10800000">
            <a:off x="4114798" y="427513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DB2C0AA-A764-4D92-8E7C-0483BC0AF8FC}"/>
              </a:ext>
            </a:extLst>
          </p:cNvPr>
          <p:cNvSpPr/>
          <p:nvPr/>
        </p:nvSpPr>
        <p:spPr>
          <a:xfrm rot="10800000">
            <a:off x="4114798" y="5003283"/>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BC6C494-6CA0-4CC0-8998-06DF67CCD06F}"/>
              </a:ext>
            </a:extLst>
          </p:cNvPr>
          <p:cNvSpPr/>
          <p:nvPr/>
        </p:nvSpPr>
        <p:spPr>
          <a:xfrm rot="10800000">
            <a:off x="5143498" y="427513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E727E80-9EB1-4366-A623-3BD1C5BDA54B}"/>
              </a:ext>
            </a:extLst>
          </p:cNvPr>
          <p:cNvSpPr/>
          <p:nvPr/>
        </p:nvSpPr>
        <p:spPr>
          <a:xfrm rot="10800000">
            <a:off x="7070722" y="4242747"/>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FE4AD4B7-082A-41A6-AB67-2AA4AEDD7897}"/>
              </a:ext>
            </a:extLst>
          </p:cNvPr>
          <p:cNvSpPr/>
          <p:nvPr/>
        </p:nvSpPr>
        <p:spPr>
          <a:xfrm rot="10800000">
            <a:off x="7070722" y="4970898"/>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C1009A7-BEC8-4A49-AB92-0002534C8873}"/>
              </a:ext>
            </a:extLst>
          </p:cNvPr>
          <p:cNvSpPr/>
          <p:nvPr/>
        </p:nvSpPr>
        <p:spPr>
          <a:xfrm rot="10800000">
            <a:off x="8267698" y="4261162"/>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667C726-9C5B-46E7-B221-489E8892BB80}"/>
              </a:ext>
            </a:extLst>
          </p:cNvPr>
          <p:cNvSpPr/>
          <p:nvPr/>
        </p:nvSpPr>
        <p:spPr>
          <a:xfrm rot="10800000">
            <a:off x="8267698" y="4999978"/>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84810A05-0A00-4B8D-A5BD-A0D67560361A}"/>
              </a:ext>
            </a:extLst>
          </p:cNvPr>
          <p:cNvSpPr/>
          <p:nvPr/>
        </p:nvSpPr>
        <p:spPr>
          <a:xfrm rot="10800000">
            <a:off x="6096000" y="4643432"/>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0F7A83C-134D-4D4A-9575-62C215BEC432}"/>
              </a:ext>
            </a:extLst>
          </p:cNvPr>
          <p:cNvSpPr/>
          <p:nvPr/>
        </p:nvSpPr>
        <p:spPr>
          <a:xfrm>
            <a:off x="5121280" y="470026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A9FC19E2-1D3F-41EE-91DD-B6016FAACC2B}"/>
              </a:ext>
            </a:extLst>
          </p:cNvPr>
          <p:cNvSpPr/>
          <p:nvPr/>
        </p:nvSpPr>
        <p:spPr>
          <a:xfrm>
            <a:off x="5121280" y="503268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34A63E9B-E6FC-4F33-A02B-312E36F6A63A}"/>
              </a:ext>
            </a:extLst>
          </p:cNvPr>
          <p:cNvSpPr/>
          <p:nvPr/>
        </p:nvSpPr>
        <p:spPr>
          <a:xfrm>
            <a:off x="6115047" y="503268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94B4D1B-253C-4BD3-BA16-F92939BEA353}"/>
              </a:ext>
            </a:extLst>
          </p:cNvPr>
          <p:cNvSpPr/>
          <p:nvPr/>
        </p:nvSpPr>
        <p:spPr>
          <a:xfrm>
            <a:off x="6094412" y="4275131"/>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CC32E3C-42C1-4C21-B714-DE5B41699BBB}"/>
              </a:ext>
            </a:extLst>
          </p:cNvPr>
          <p:cNvSpPr/>
          <p:nvPr/>
        </p:nvSpPr>
        <p:spPr>
          <a:xfrm>
            <a:off x="7070722" y="4618592"/>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91BD89D-CE56-413B-9687-4C549173AB24}"/>
              </a:ext>
            </a:extLst>
          </p:cNvPr>
          <p:cNvSpPr/>
          <p:nvPr/>
        </p:nvSpPr>
        <p:spPr>
          <a:xfrm>
            <a:off x="8267698" y="4628832"/>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861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8598"/>
            <a:ext cx="10515600" cy="1325563"/>
          </a:xfrm>
        </p:spPr>
        <p:txBody>
          <a:bodyPr/>
          <a:lstStyle/>
          <a:p>
            <a:r>
              <a:rPr lang="en-US" dirty="0"/>
              <a:t>Results #3: Continuous Constraints</a:t>
            </a:r>
          </a:p>
        </p:txBody>
      </p:sp>
      <p:graphicFrame>
        <p:nvGraphicFramePr>
          <p:cNvPr id="4" name="Table 4">
            <a:extLst>
              <a:ext uri="{FF2B5EF4-FFF2-40B4-BE49-F238E27FC236}">
                <a16:creationId xmlns:a16="http://schemas.microsoft.com/office/drawing/2014/main" id="{35A5B6C3-D8CF-48C1-AA11-9A1D62F53088}"/>
              </a:ext>
            </a:extLst>
          </p:cNvPr>
          <p:cNvGraphicFramePr>
            <a:graphicFrameLocks noGrp="1"/>
          </p:cNvGraphicFramePr>
          <p:nvPr>
            <p:ph idx="1"/>
            <p:extLst>
              <p:ext uri="{D42A27DB-BD31-4B8C-83A1-F6EECF244321}">
                <p14:modId xmlns:p14="http://schemas.microsoft.com/office/powerpoint/2010/main" val="2330973914"/>
              </p:ext>
            </p:extLst>
          </p:nvPr>
        </p:nvGraphicFramePr>
        <p:xfrm>
          <a:off x="838199" y="960375"/>
          <a:ext cx="10601325" cy="462280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1694944860"/>
                    </a:ext>
                  </a:extLst>
                </a:gridCol>
                <a:gridCol w="1143000">
                  <a:extLst>
                    <a:ext uri="{9D8B030D-6E8A-4147-A177-3AD203B41FA5}">
                      <a16:colId xmlns:a16="http://schemas.microsoft.com/office/drawing/2014/main" val="2334877396"/>
                    </a:ext>
                  </a:extLst>
                </a:gridCol>
                <a:gridCol w="885825">
                  <a:extLst>
                    <a:ext uri="{9D8B030D-6E8A-4147-A177-3AD203B41FA5}">
                      <a16:colId xmlns:a16="http://schemas.microsoft.com/office/drawing/2014/main" val="1987803924"/>
                    </a:ext>
                  </a:extLst>
                </a:gridCol>
                <a:gridCol w="1040443">
                  <a:extLst>
                    <a:ext uri="{9D8B030D-6E8A-4147-A177-3AD203B41FA5}">
                      <a16:colId xmlns:a16="http://schemas.microsoft.com/office/drawing/2014/main" val="3393666887"/>
                    </a:ext>
                  </a:extLst>
                </a:gridCol>
                <a:gridCol w="1135506">
                  <a:extLst>
                    <a:ext uri="{9D8B030D-6E8A-4147-A177-3AD203B41FA5}">
                      <a16:colId xmlns:a16="http://schemas.microsoft.com/office/drawing/2014/main" val="4246291509"/>
                    </a:ext>
                  </a:extLst>
                </a:gridCol>
                <a:gridCol w="1057196">
                  <a:extLst>
                    <a:ext uri="{9D8B030D-6E8A-4147-A177-3AD203B41FA5}">
                      <a16:colId xmlns:a16="http://schemas.microsoft.com/office/drawing/2014/main" val="301787917"/>
                    </a:ext>
                  </a:extLst>
                </a:gridCol>
                <a:gridCol w="2672355">
                  <a:extLst>
                    <a:ext uri="{9D8B030D-6E8A-4147-A177-3AD203B41FA5}">
                      <a16:colId xmlns:a16="http://schemas.microsoft.com/office/drawing/2014/main" val="2895995658"/>
                    </a:ext>
                  </a:extLst>
                </a:gridCol>
              </a:tblGrid>
              <a:tr h="370840">
                <a:tc>
                  <a:txBody>
                    <a:bodyPr/>
                    <a:lstStyle/>
                    <a:p>
                      <a:endParaRPr lang="en-US"/>
                    </a:p>
                  </a:txBody>
                  <a:tcPr/>
                </a:tc>
                <a:tc>
                  <a:txBody>
                    <a:bodyPr/>
                    <a:lstStyle/>
                    <a:p>
                      <a:r>
                        <a:rPr lang="en-US" dirty="0"/>
                        <a:t>LCC ($)</a:t>
                      </a:r>
                    </a:p>
                  </a:txBody>
                  <a:tcPr/>
                </a:tc>
                <a:tc>
                  <a:txBody>
                    <a:bodyPr/>
                    <a:lstStyle/>
                    <a:p>
                      <a:r>
                        <a:rPr lang="en-US" dirty="0"/>
                        <a:t>PV (kW)</a:t>
                      </a:r>
                    </a:p>
                  </a:txBody>
                  <a:tcPr/>
                </a:tc>
                <a:tc>
                  <a:txBody>
                    <a:bodyPr/>
                    <a:lstStyle/>
                    <a:p>
                      <a:r>
                        <a:rPr lang="en-US" dirty="0"/>
                        <a:t>Wind (kW)</a:t>
                      </a:r>
                    </a:p>
                  </a:txBody>
                  <a:tcPr/>
                </a:tc>
                <a:tc>
                  <a:txBody>
                    <a:bodyPr/>
                    <a:lstStyle/>
                    <a:p>
                      <a:r>
                        <a:rPr lang="en-US" dirty="0"/>
                        <a:t>Battery (kW)</a:t>
                      </a:r>
                    </a:p>
                  </a:txBody>
                  <a:tcPr/>
                </a:tc>
                <a:tc>
                  <a:txBody>
                    <a:bodyPr/>
                    <a:lstStyle/>
                    <a:p>
                      <a:r>
                        <a:rPr lang="en-US" dirty="0"/>
                        <a:t>Battery (kWh)</a:t>
                      </a:r>
                    </a:p>
                  </a:txBody>
                  <a:tcPr/>
                </a:tc>
                <a:tc>
                  <a:txBody>
                    <a:bodyPr/>
                    <a:lstStyle/>
                    <a:p>
                      <a:r>
                        <a:rPr lang="en-US" dirty="0"/>
                        <a:t>LCC Difference Between Optimal and Alternate Solution (%)</a:t>
                      </a:r>
                    </a:p>
                  </a:txBody>
                  <a:tcPr/>
                </a:tc>
                <a:extLst>
                  <a:ext uri="{0D108BD9-81ED-4DB2-BD59-A6C34878D82A}">
                    <a16:rowId xmlns:a16="http://schemas.microsoft.com/office/drawing/2014/main" val="4258388314"/>
                  </a:ext>
                </a:extLst>
              </a:tr>
              <a:tr h="370840">
                <a:tc>
                  <a:txBody>
                    <a:bodyPr/>
                    <a:lstStyle/>
                    <a:p>
                      <a:r>
                        <a:rPr lang="en-US" dirty="0"/>
                        <a:t>Optimal solution</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504,687</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62.55</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41.17</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11.64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47.04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42089677"/>
                  </a:ext>
                </a:extLst>
              </a:tr>
              <a:tr h="370840">
                <a:tc>
                  <a:txBody>
                    <a:bodyPr/>
                    <a:lstStyle/>
                    <a:p>
                      <a:r>
                        <a:rPr lang="en-US" dirty="0">
                          <a:solidFill>
                            <a:schemeClr val="bg1">
                              <a:lumMod val="65000"/>
                            </a:schemeClr>
                          </a:solidFill>
                        </a:rPr>
                        <a:t>Branch-and-Bound 1.1</a:t>
                      </a:r>
                    </a:p>
                  </a:txBody>
                  <a:tcPr/>
                </a:tc>
                <a:tc>
                  <a:txBody>
                    <a:bodyPr/>
                    <a:lstStyle/>
                    <a:p>
                      <a:r>
                        <a:rPr lang="en-US" dirty="0">
                          <a:solidFill>
                            <a:schemeClr val="bg1">
                              <a:lumMod val="65000"/>
                            </a:schemeClr>
                          </a:solidFill>
                        </a:rPr>
                        <a:t>549,188</a:t>
                      </a:r>
                    </a:p>
                  </a:txBody>
                  <a:tcPr/>
                </a:tc>
                <a:tc>
                  <a:txBody>
                    <a:bodyPr/>
                    <a:lstStyle/>
                    <a:p>
                      <a:r>
                        <a:rPr lang="en-US" dirty="0">
                          <a:solidFill>
                            <a:schemeClr val="bg1">
                              <a:lumMod val="65000"/>
                            </a:schemeClr>
                          </a:solidFill>
                        </a:rPr>
                        <a:t>40.18</a:t>
                      </a:r>
                    </a:p>
                  </a:txBody>
                  <a:tcPr/>
                </a:tc>
                <a:tc>
                  <a:txBody>
                    <a:bodyPr/>
                    <a:lstStyle/>
                    <a:p>
                      <a:r>
                        <a:rPr lang="en-US" dirty="0">
                          <a:solidFill>
                            <a:schemeClr val="bg1">
                              <a:lumMod val="65000"/>
                            </a:schemeClr>
                          </a:solidFill>
                        </a:rPr>
                        <a:t>84.27</a:t>
                      </a:r>
                    </a:p>
                  </a:txBody>
                  <a:tcPr/>
                </a:tc>
                <a:tc>
                  <a:txBody>
                    <a:bodyPr/>
                    <a:lstStyle/>
                    <a:p>
                      <a:r>
                        <a:rPr lang="en-US" dirty="0">
                          <a:solidFill>
                            <a:schemeClr val="bg1">
                              <a:lumMod val="65000"/>
                            </a:schemeClr>
                          </a:solidFill>
                        </a:rPr>
                        <a:t>0</a:t>
                      </a:r>
                    </a:p>
                  </a:txBody>
                  <a:tcPr/>
                </a:tc>
                <a:tc>
                  <a:txBody>
                    <a:bodyPr/>
                    <a:lstStyle/>
                    <a:p>
                      <a:r>
                        <a:rPr lang="en-US" dirty="0">
                          <a:solidFill>
                            <a:schemeClr val="bg1">
                              <a:lumMod val="65000"/>
                            </a:schemeClr>
                          </a:solidFill>
                        </a:rPr>
                        <a:t>0</a:t>
                      </a:r>
                    </a:p>
                  </a:txBody>
                  <a:tcPr/>
                </a:tc>
                <a:tc>
                  <a:txBody>
                    <a:bodyPr/>
                    <a:lstStyle/>
                    <a:p>
                      <a:r>
                        <a:rPr lang="en-US" dirty="0">
                          <a:solidFill>
                            <a:schemeClr val="bg1">
                              <a:lumMod val="65000"/>
                            </a:schemeClr>
                          </a:solidFill>
                        </a:rPr>
                        <a:t>9</a:t>
                      </a:r>
                    </a:p>
                  </a:txBody>
                  <a:tcPr/>
                </a:tc>
                <a:extLst>
                  <a:ext uri="{0D108BD9-81ED-4DB2-BD59-A6C34878D82A}">
                    <a16:rowId xmlns:a16="http://schemas.microsoft.com/office/drawing/2014/main" val="1600333802"/>
                  </a:ext>
                </a:extLst>
              </a:tr>
              <a:tr h="370840">
                <a:tc>
                  <a:txBody>
                    <a:bodyPr/>
                    <a:lstStyle/>
                    <a:p>
                      <a:r>
                        <a:rPr lang="en-US" dirty="0">
                          <a:solidFill>
                            <a:schemeClr val="bg1">
                              <a:lumMod val="65000"/>
                            </a:schemeClr>
                          </a:solidFill>
                        </a:rPr>
                        <a:t>Branch-and-Bound 1.2</a:t>
                      </a:r>
                    </a:p>
                  </a:txBody>
                  <a:tcPr/>
                </a:tc>
                <a:tc>
                  <a:txBody>
                    <a:bodyPr/>
                    <a:lstStyle/>
                    <a:p>
                      <a:r>
                        <a:rPr lang="en-US" dirty="0">
                          <a:solidFill>
                            <a:schemeClr val="bg1">
                              <a:lumMod val="65000"/>
                            </a:schemeClr>
                          </a:solidFill>
                        </a:rPr>
                        <a:t>533,094</a:t>
                      </a:r>
                    </a:p>
                  </a:txBody>
                  <a:tcPr/>
                </a:tc>
                <a:tc>
                  <a:txBody>
                    <a:bodyPr/>
                    <a:lstStyle/>
                    <a:p>
                      <a:r>
                        <a:rPr lang="en-US" dirty="0">
                          <a:solidFill>
                            <a:schemeClr val="bg1">
                              <a:lumMod val="65000"/>
                            </a:schemeClr>
                          </a:solidFill>
                        </a:rPr>
                        <a:t>46.83</a:t>
                      </a:r>
                    </a:p>
                  </a:txBody>
                  <a:tcPr/>
                </a:tc>
                <a:tc>
                  <a:txBody>
                    <a:bodyPr/>
                    <a:lstStyle/>
                    <a:p>
                      <a:r>
                        <a:rPr lang="en-US" dirty="0">
                          <a:solidFill>
                            <a:schemeClr val="bg1">
                              <a:lumMod val="65000"/>
                            </a:schemeClr>
                          </a:solidFill>
                        </a:rPr>
                        <a:t>56.47</a:t>
                      </a:r>
                    </a:p>
                  </a:txBody>
                  <a:tcPr/>
                </a:tc>
                <a:tc>
                  <a:txBody>
                    <a:bodyPr/>
                    <a:lstStyle/>
                    <a:p>
                      <a:r>
                        <a:rPr lang="en-US" dirty="0">
                          <a:solidFill>
                            <a:schemeClr val="bg1">
                              <a:lumMod val="65000"/>
                            </a:schemeClr>
                          </a:solidFill>
                        </a:rPr>
                        <a:t>7.5</a:t>
                      </a:r>
                    </a:p>
                  </a:txBody>
                  <a:tcPr/>
                </a:tc>
                <a:tc>
                  <a:txBody>
                    <a:bodyPr/>
                    <a:lstStyle/>
                    <a:p>
                      <a:r>
                        <a:rPr lang="en-US" dirty="0">
                          <a:solidFill>
                            <a:schemeClr val="bg1">
                              <a:lumMod val="65000"/>
                            </a:schemeClr>
                          </a:solidFill>
                        </a:rPr>
                        <a:t>45.62</a:t>
                      </a:r>
                    </a:p>
                  </a:txBody>
                  <a:tcPr/>
                </a:tc>
                <a:tc>
                  <a:txBody>
                    <a:bodyPr/>
                    <a:lstStyle/>
                    <a:p>
                      <a:r>
                        <a:rPr lang="en-US" dirty="0">
                          <a:solidFill>
                            <a:schemeClr val="bg1">
                              <a:lumMod val="65000"/>
                            </a:schemeClr>
                          </a:solidFill>
                        </a:rPr>
                        <a:t>6</a:t>
                      </a:r>
                    </a:p>
                  </a:txBody>
                  <a:tcPr/>
                </a:tc>
                <a:extLst>
                  <a:ext uri="{0D108BD9-81ED-4DB2-BD59-A6C34878D82A}">
                    <a16:rowId xmlns:a16="http://schemas.microsoft.com/office/drawing/2014/main" val="404240135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Branch-and-Bound 1.3</a:t>
                      </a:r>
                    </a:p>
                  </a:txBody>
                  <a:tcPr/>
                </a:tc>
                <a:tc>
                  <a:txBody>
                    <a:bodyPr/>
                    <a:lstStyle/>
                    <a:p>
                      <a:r>
                        <a:rPr lang="en-US" dirty="0">
                          <a:solidFill>
                            <a:schemeClr val="bg1">
                              <a:lumMod val="65000"/>
                            </a:schemeClr>
                          </a:solidFill>
                        </a:rPr>
                        <a:t>1,311,015</a:t>
                      </a:r>
                    </a:p>
                  </a:txBody>
                  <a:tcPr/>
                </a:tc>
                <a:tc>
                  <a:txBody>
                    <a:bodyPr/>
                    <a:lstStyle/>
                    <a:p>
                      <a:r>
                        <a:rPr lang="en-US" dirty="0">
                          <a:solidFill>
                            <a:schemeClr val="bg1">
                              <a:lumMod val="65000"/>
                            </a:schemeClr>
                          </a:solidFill>
                        </a:rPr>
                        <a:t>541.00</a:t>
                      </a:r>
                    </a:p>
                  </a:txBody>
                  <a:tcPr/>
                </a:tc>
                <a:tc>
                  <a:txBody>
                    <a:bodyPr/>
                    <a:lstStyle/>
                    <a:p>
                      <a:r>
                        <a:rPr lang="en-US" dirty="0">
                          <a:solidFill>
                            <a:schemeClr val="bg1">
                              <a:lumMod val="65000"/>
                            </a:schemeClr>
                          </a:solidFill>
                        </a:rPr>
                        <a:t>27.00</a:t>
                      </a:r>
                    </a:p>
                  </a:txBody>
                  <a:tcPr/>
                </a:tc>
                <a:tc>
                  <a:txBody>
                    <a:bodyPr/>
                    <a:lstStyle/>
                    <a:p>
                      <a:r>
                        <a:rPr lang="en-US" dirty="0">
                          <a:solidFill>
                            <a:schemeClr val="bg1">
                              <a:lumMod val="65000"/>
                            </a:schemeClr>
                          </a:solidFill>
                        </a:rPr>
                        <a:t>87.72</a:t>
                      </a:r>
                    </a:p>
                  </a:txBody>
                  <a:tcPr/>
                </a:tc>
                <a:tc>
                  <a:txBody>
                    <a:bodyPr/>
                    <a:lstStyle/>
                    <a:p>
                      <a:r>
                        <a:rPr lang="en-US" dirty="0">
                          <a:solidFill>
                            <a:schemeClr val="bg1">
                              <a:lumMod val="65000"/>
                            </a:schemeClr>
                          </a:solidFill>
                        </a:rPr>
                        <a:t>1000</a:t>
                      </a:r>
                    </a:p>
                  </a:txBody>
                  <a:tcPr/>
                </a:tc>
                <a:tc>
                  <a:txBody>
                    <a:bodyPr/>
                    <a:lstStyle/>
                    <a:p>
                      <a:r>
                        <a:rPr lang="en-US" dirty="0">
                          <a:solidFill>
                            <a:schemeClr val="bg1">
                              <a:lumMod val="65000"/>
                            </a:schemeClr>
                          </a:solidFill>
                        </a:rPr>
                        <a:t>160</a:t>
                      </a:r>
                    </a:p>
                  </a:txBody>
                  <a:tcPr/>
                </a:tc>
                <a:extLst>
                  <a:ext uri="{0D108BD9-81ED-4DB2-BD59-A6C34878D82A}">
                    <a16:rowId xmlns:a16="http://schemas.microsoft.com/office/drawing/2014/main" val="520113915"/>
                  </a:ext>
                </a:extLst>
              </a:tr>
              <a:tr h="370840">
                <a:tc>
                  <a:txBody>
                    <a:bodyPr/>
                    <a:lstStyle/>
                    <a:p>
                      <a:r>
                        <a:rPr lang="en-US" dirty="0">
                          <a:solidFill>
                            <a:schemeClr val="bg1">
                              <a:lumMod val="65000"/>
                            </a:schemeClr>
                          </a:solidFill>
                        </a:rPr>
                        <a:t>Integer-Cut 2.1</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526,543</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105.70</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23.13 </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161.50</a:t>
                      </a:r>
                      <a:endParaRPr lang="en-US" sz="180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840991153"/>
                  </a:ext>
                </a:extLst>
              </a:tr>
              <a:tr h="370840">
                <a:tc>
                  <a:txBody>
                    <a:bodyPr/>
                    <a:lstStyle/>
                    <a:p>
                      <a:r>
                        <a:rPr lang="en-US" dirty="0">
                          <a:solidFill>
                            <a:schemeClr val="bg1">
                              <a:lumMod val="65000"/>
                            </a:schemeClr>
                          </a:solidFill>
                        </a:rPr>
                        <a:t>Integer-Cut 2.2</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534,380</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52.71</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8.52</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21.14</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0613557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Integer-Cut 2.3</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610,999</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80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80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23.13</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164.07</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solidFill>
                            <a:schemeClr val="bg1">
                              <a:lumMod val="65000"/>
                            </a:schemeClr>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800" dirty="0">
                        <a:solidFill>
                          <a:schemeClr val="bg1">
                            <a:lumMod val="6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98015317"/>
                  </a:ext>
                </a:extLst>
              </a:tr>
              <a:tr h="370840">
                <a:tc>
                  <a:txBody>
                    <a:bodyPr/>
                    <a:lstStyle/>
                    <a:p>
                      <a:r>
                        <a:rPr lang="en-US" dirty="0"/>
                        <a:t>Continuous Constraint 3.1</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512,316</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93.83</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20.60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17.20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104.03</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1.5</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86433453"/>
                  </a:ext>
                </a:extLst>
              </a:tr>
              <a:tr h="370840">
                <a:tc>
                  <a:txBody>
                    <a:bodyPr/>
                    <a:lstStyle/>
                    <a:p>
                      <a:r>
                        <a:rPr lang="en-US" dirty="0"/>
                        <a:t>Continuous Constraint 3.2</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506,681</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46.92</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46.10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10.31</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33.58</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0.3</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65872922"/>
                  </a:ext>
                </a:extLst>
              </a:tr>
              <a:tr h="370840">
                <a:tc>
                  <a:txBody>
                    <a:bodyPr/>
                    <a:lstStyle/>
                    <a:p>
                      <a:r>
                        <a:rPr lang="en-US" dirty="0"/>
                        <a:t>Continuous Constraint 3.3</a:t>
                      </a:r>
                    </a:p>
                  </a:txBody>
                  <a:tcPr/>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509,922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80.70</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23.05</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16.53</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a:effectLst/>
                          <a:latin typeface="Calibri" panose="020F0502020204030204" pitchFamily="34" charset="0"/>
                          <a:ea typeface="Times New Roman" panose="02020603050405020304" pitchFamily="18" charset="0"/>
                          <a:cs typeface="Calibri" panose="020F0502020204030204" pitchFamily="34" charset="0"/>
                        </a:rPr>
                        <a:t>97.44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25697489"/>
                  </a:ext>
                </a:extLst>
              </a:tr>
            </a:tbl>
          </a:graphicData>
        </a:graphic>
      </p:graphicFrame>
      <p:sp>
        <p:nvSpPr>
          <p:cNvPr id="6" name="TextBox 5">
            <a:extLst>
              <a:ext uri="{FF2B5EF4-FFF2-40B4-BE49-F238E27FC236}">
                <a16:creationId xmlns:a16="http://schemas.microsoft.com/office/drawing/2014/main" id="{CF8F653A-F6DB-4A35-8B09-CE68F5ACC3C2}"/>
              </a:ext>
            </a:extLst>
          </p:cNvPr>
          <p:cNvSpPr txBox="1"/>
          <p:nvPr/>
        </p:nvSpPr>
        <p:spPr>
          <a:xfrm>
            <a:off x="723899" y="5583175"/>
            <a:ext cx="10125075" cy="646331"/>
          </a:xfrm>
          <a:prstGeom prst="rect">
            <a:avLst/>
          </a:prstGeom>
          <a:noFill/>
        </p:spPr>
        <p:txBody>
          <a:bodyPr wrap="square" rtlCol="0">
            <a:spAutoFit/>
          </a:bodyPr>
          <a:lstStyle/>
          <a:p>
            <a:pPr marL="285750" indent="-285750">
              <a:buFont typeface="Arial" panose="020B0604020202020204" pitchFamily="34" charset="0"/>
              <a:buChar char="•"/>
            </a:pPr>
            <a:r>
              <a:rPr lang="en-US" dirty="0"/>
              <a:t>Solutions from this approach are diverse with respect to system size, but not technologies included.</a:t>
            </a:r>
          </a:p>
          <a:p>
            <a:pPr marL="285750" indent="-285750">
              <a:buFont typeface="Arial" panose="020B0604020202020204" pitchFamily="34" charset="0"/>
              <a:buChar char="•"/>
            </a:pPr>
            <a:r>
              <a:rPr lang="en-US" dirty="0"/>
              <a:t>The corresponding objective function values from these solutions are closer to that of the optimal.</a:t>
            </a:r>
          </a:p>
        </p:txBody>
      </p:sp>
      <p:sp>
        <p:nvSpPr>
          <p:cNvPr id="3" name="Slide Number Placeholder 2">
            <a:extLst>
              <a:ext uri="{FF2B5EF4-FFF2-40B4-BE49-F238E27FC236}">
                <a16:creationId xmlns:a16="http://schemas.microsoft.com/office/drawing/2014/main" id="{E78141A1-4DF4-4D25-A1A2-61FA4CC6F2DD}"/>
              </a:ext>
            </a:extLst>
          </p:cNvPr>
          <p:cNvSpPr>
            <a:spLocks noGrp="1"/>
          </p:cNvSpPr>
          <p:nvPr>
            <p:ph type="sldNum" sz="quarter" idx="12"/>
          </p:nvPr>
        </p:nvSpPr>
        <p:spPr/>
        <p:txBody>
          <a:bodyPr/>
          <a:lstStyle/>
          <a:p>
            <a:fld id="{FAA3E255-DCE9-1E4B-905B-DD6A887BD484}" type="slidenum">
              <a:rPr lang="en-US" smtClean="0"/>
              <a:t>24</a:t>
            </a:fld>
            <a:endParaRPr lang="en-US"/>
          </a:p>
        </p:txBody>
      </p:sp>
      <p:sp>
        <p:nvSpPr>
          <p:cNvPr id="7" name="Arrow: Down 6">
            <a:extLst>
              <a:ext uri="{FF2B5EF4-FFF2-40B4-BE49-F238E27FC236}">
                <a16:creationId xmlns:a16="http://schemas.microsoft.com/office/drawing/2014/main" id="{5DDEFBAA-987D-4A9A-87E4-A0A205870A37}"/>
              </a:ext>
            </a:extLst>
          </p:cNvPr>
          <p:cNvSpPr/>
          <p:nvPr/>
        </p:nvSpPr>
        <p:spPr>
          <a:xfrm rot="10800000">
            <a:off x="4438647" y="45208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9DEDEBD4-296A-4061-9F26-8D3FD7FAE7E4}"/>
              </a:ext>
            </a:extLst>
          </p:cNvPr>
          <p:cNvSpPr/>
          <p:nvPr/>
        </p:nvSpPr>
        <p:spPr>
          <a:xfrm rot="10800000">
            <a:off x="4438648" y="4895333"/>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CC13697-4BCA-41F2-B4CE-121364C2429B}"/>
              </a:ext>
            </a:extLst>
          </p:cNvPr>
          <p:cNvSpPr/>
          <p:nvPr/>
        </p:nvSpPr>
        <p:spPr>
          <a:xfrm rot="10800000">
            <a:off x="4438648" y="5274795"/>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976D9D7-A996-436D-8D8E-985065D61096}"/>
              </a:ext>
            </a:extLst>
          </p:cNvPr>
          <p:cNvSpPr/>
          <p:nvPr/>
        </p:nvSpPr>
        <p:spPr>
          <a:xfrm rot="10800000">
            <a:off x="5276848" y="45208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ED20B2B2-BA83-4382-927D-C37481910E9C}"/>
              </a:ext>
            </a:extLst>
          </p:cNvPr>
          <p:cNvSpPr/>
          <p:nvPr/>
        </p:nvSpPr>
        <p:spPr>
          <a:xfrm rot="10800000">
            <a:off x="5276848" y="5239255"/>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DC547C0-E75B-4A4F-BE9E-68E9FCFAF81D}"/>
              </a:ext>
            </a:extLst>
          </p:cNvPr>
          <p:cNvSpPr/>
          <p:nvPr/>
        </p:nvSpPr>
        <p:spPr>
          <a:xfrm rot="10800000">
            <a:off x="8515348" y="45208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6AE303B-00D8-4EEA-AD5D-71939DD3D291}"/>
              </a:ext>
            </a:extLst>
          </p:cNvPr>
          <p:cNvSpPr/>
          <p:nvPr/>
        </p:nvSpPr>
        <p:spPr>
          <a:xfrm rot="10800000">
            <a:off x="8515348" y="5239256"/>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4E54A18-2658-4CA7-A01D-43FE8FE38B90}"/>
              </a:ext>
            </a:extLst>
          </p:cNvPr>
          <p:cNvSpPr/>
          <p:nvPr/>
        </p:nvSpPr>
        <p:spPr>
          <a:xfrm rot="10800000">
            <a:off x="6311895" y="4895333"/>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3884108-7B02-4EDE-A5CD-0DED2E7C4F29}"/>
              </a:ext>
            </a:extLst>
          </p:cNvPr>
          <p:cNvSpPr/>
          <p:nvPr/>
        </p:nvSpPr>
        <p:spPr>
          <a:xfrm rot="10800000">
            <a:off x="7423155" y="4520881"/>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0CCC591A-250B-47AD-970E-4F6E2395A15C}"/>
              </a:ext>
            </a:extLst>
          </p:cNvPr>
          <p:cNvSpPr/>
          <p:nvPr/>
        </p:nvSpPr>
        <p:spPr>
          <a:xfrm rot="10800000">
            <a:off x="7423155" y="5274796"/>
            <a:ext cx="165100" cy="215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7FB9543-7787-496C-996E-D148279A6CD9}"/>
              </a:ext>
            </a:extLst>
          </p:cNvPr>
          <p:cNvSpPr/>
          <p:nvPr/>
        </p:nvSpPr>
        <p:spPr>
          <a:xfrm>
            <a:off x="5276847" y="492473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782418D6-6633-41F6-8FA5-5A3862FE0A3B}"/>
              </a:ext>
            </a:extLst>
          </p:cNvPr>
          <p:cNvSpPr/>
          <p:nvPr/>
        </p:nvSpPr>
        <p:spPr>
          <a:xfrm>
            <a:off x="6311891" y="455141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B6F8FB0-5FF4-4C26-880E-E412091780E8}"/>
              </a:ext>
            </a:extLst>
          </p:cNvPr>
          <p:cNvSpPr/>
          <p:nvPr/>
        </p:nvSpPr>
        <p:spPr>
          <a:xfrm>
            <a:off x="7423154" y="4895334"/>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3801CB6-AF62-48B6-8BDA-8D35A74668DB}"/>
              </a:ext>
            </a:extLst>
          </p:cNvPr>
          <p:cNvSpPr/>
          <p:nvPr/>
        </p:nvSpPr>
        <p:spPr>
          <a:xfrm>
            <a:off x="8515348" y="4899683"/>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DA3D9674-480C-40EC-B896-E0395B5E316C}"/>
              </a:ext>
            </a:extLst>
          </p:cNvPr>
          <p:cNvSpPr/>
          <p:nvPr/>
        </p:nvSpPr>
        <p:spPr>
          <a:xfrm>
            <a:off x="6311891" y="5297047"/>
            <a:ext cx="165100" cy="215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94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graphicFrame>
        <p:nvGraphicFramePr>
          <p:cNvPr id="4" name="Chart 3">
            <a:extLst>
              <a:ext uri="{FF2B5EF4-FFF2-40B4-BE49-F238E27FC236}">
                <a16:creationId xmlns:a16="http://schemas.microsoft.com/office/drawing/2014/main" id="{F4C22F65-9129-4312-82D9-694A7602DCFC}"/>
              </a:ext>
            </a:extLst>
          </p:cNvPr>
          <p:cNvGraphicFramePr>
            <a:graphicFrameLocks/>
          </p:cNvGraphicFramePr>
          <p:nvPr>
            <p:extLst>
              <p:ext uri="{D42A27DB-BD31-4B8C-83A1-F6EECF244321}">
                <p14:modId xmlns:p14="http://schemas.microsoft.com/office/powerpoint/2010/main" val="3828034586"/>
              </p:ext>
            </p:extLst>
          </p:nvPr>
        </p:nvGraphicFramePr>
        <p:xfrm>
          <a:off x="5505450" y="1850450"/>
          <a:ext cx="6191252" cy="366452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5ABFE83-FD81-4E2D-84DE-C8FB80759F2F}"/>
              </a:ext>
            </a:extLst>
          </p:cNvPr>
          <p:cNvSpPr txBox="1"/>
          <p:nvPr/>
        </p:nvSpPr>
        <p:spPr>
          <a:xfrm>
            <a:off x="5676901" y="5496937"/>
            <a:ext cx="6515099" cy="369332"/>
          </a:xfrm>
          <a:prstGeom prst="rect">
            <a:avLst/>
          </a:prstGeom>
          <a:noFill/>
        </p:spPr>
        <p:txBody>
          <a:bodyPr wrap="square" rtlCol="0">
            <a:spAutoFit/>
          </a:bodyPr>
          <a:lstStyle/>
          <a:p>
            <a:pPr algn="ctr"/>
            <a:r>
              <a:rPr lang="en-US" b="1" dirty="0"/>
              <a:t>Comparison of optimal solution to the set of near-optimal choices</a:t>
            </a:r>
          </a:p>
        </p:txBody>
      </p:sp>
      <p:sp>
        <p:nvSpPr>
          <p:cNvPr id="6" name="TextBox 5">
            <a:extLst>
              <a:ext uri="{FF2B5EF4-FFF2-40B4-BE49-F238E27FC236}">
                <a16:creationId xmlns:a16="http://schemas.microsoft.com/office/drawing/2014/main" id="{CBE649BC-7DC6-455B-A8C7-B2F3DEB692C7}"/>
              </a:ext>
            </a:extLst>
          </p:cNvPr>
          <p:cNvSpPr txBox="1"/>
          <p:nvPr/>
        </p:nvSpPr>
        <p:spPr>
          <a:xfrm>
            <a:off x="742952" y="1705840"/>
            <a:ext cx="42672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Seven alternate solutions are within 10% of the optimal objective function value.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These provide the decision maker with a useful set of near-optimal choices to consider, along with qualitative factors not represented in the model when making an investment decision.</a:t>
            </a:r>
          </a:p>
        </p:txBody>
      </p:sp>
      <p:sp>
        <p:nvSpPr>
          <p:cNvPr id="3" name="Slide Number Placeholder 2">
            <a:extLst>
              <a:ext uri="{FF2B5EF4-FFF2-40B4-BE49-F238E27FC236}">
                <a16:creationId xmlns:a16="http://schemas.microsoft.com/office/drawing/2014/main" id="{9727D98B-DDBB-4168-8870-E1FCC39F0630}"/>
              </a:ext>
            </a:extLst>
          </p:cNvPr>
          <p:cNvSpPr>
            <a:spLocks noGrp="1"/>
          </p:cNvSpPr>
          <p:nvPr>
            <p:ph type="sldNum" sz="quarter" idx="12"/>
          </p:nvPr>
        </p:nvSpPr>
        <p:spPr/>
        <p:txBody>
          <a:bodyPr/>
          <a:lstStyle/>
          <a:p>
            <a:fld id="{FAA3E255-DCE9-1E4B-905B-DD6A887BD484}" type="slidenum">
              <a:rPr lang="en-US" smtClean="0"/>
              <a:t>25</a:t>
            </a:fld>
            <a:endParaRPr lang="en-US"/>
          </a:p>
        </p:txBody>
      </p:sp>
    </p:spTree>
    <p:extLst>
      <p:ext uri="{BB962C8B-B14F-4D97-AF65-F5344CB8AC3E}">
        <p14:creationId xmlns:p14="http://schemas.microsoft.com/office/powerpoint/2010/main" val="28733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752475" y="1568450"/>
            <a:ext cx="10412830" cy="4351338"/>
          </a:xfrm>
        </p:spPr>
        <p:txBody>
          <a:bodyPr>
            <a:normAutofit/>
          </a:bodyPr>
          <a:lstStyle/>
          <a:p>
            <a:r>
              <a:rPr lang="en-US" dirty="0"/>
              <a:t>Work with DOE client to apply modeling to generate alternative approaches to real-life case studies </a:t>
            </a:r>
          </a:p>
          <a:p>
            <a:r>
              <a:rPr lang="en-US" dirty="0"/>
              <a:t>Submit paper to </a:t>
            </a:r>
            <a:r>
              <a:rPr lang="en-US" i="1" dirty="0"/>
              <a:t>INFORMS Journal on Applied Analytics</a:t>
            </a:r>
          </a:p>
        </p:txBody>
      </p:sp>
      <p:sp>
        <p:nvSpPr>
          <p:cNvPr id="4" name="Slide Number Placeholder 3">
            <a:extLst>
              <a:ext uri="{FF2B5EF4-FFF2-40B4-BE49-F238E27FC236}">
                <a16:creationId xmlns:a16="http://schemas.microsoft.com/office/drawing/2014/main" id="{5DBB95B5-A884-480E-8639-53273E436633}"/>
              </a:ext>
            </a:extLst>
          </p:cNvPr>
          <p:cNvSpPr>
            <a:spLocks noGrp="1"/>
          </p:cNvSpPr>
          <p:nvPr>
            <p:ph type="sldNum" sz="quarter" idx="12"/>
          </p:nvPr>
        </p:nvSpPr>
        <p:spPr/>
        <p:txBody>
          <a:bodyPr/>
          <a:lstStyle/>
          <a:p>
            <a:fld id="{FAA3E255-DCE9-1E4B-905B-DD6A887BD484}" type="slidenum">
              <a:rPr lang="en-US" smtClean="0"/>
              <a:t>26</a:t>
            </a:fld>
            <a:endParaRPr lang="en-US"/>
          </a:p>
        </p:txBody>
      </p:sp>
    </p:spTree>
    <p:extLst>
      <p:ext uri="{BB962C8B-B14F-4D97-AF65-F5344CB8AC3E}">
        <p14:creationId xmlns:p14="http://schemas.microsoft.com/office/powerpoint/2010/main" val="337424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274C-3A1A-4CF6-86E6-F1A84710BC3D}"/>
              </a:ext>
            </a:extLst>
          </p:cNvPr>
          <p:cNvSpPr>
            <a:spLocks noGrp="1"/>
          </p:cNvSpPr>
          <p:nvPr>
            <p:ph type="title"/>
          </p:nvPr>
        </p:nvSpPr>
        <p:spPr>
          <a:xfrm>
            <a:off x="831851" y="1736728"/>
            <a:ext cx="10515600" cy="2852737"/>
          </a:xfrm>
        </p:spPr>
        <p:txBody>
          <a:bodyPr/>
          <a:lstStyle/>
          <a:p>
            <a:r>
              <a:rPr lang="en-US" dirty="0"/>
              <a:t>Integrating the value of resilience in energy planning and operations decisions</a:t>
            </a:r>
          </a:p>
        </p:txBody>
      </p:sp>
      <p:sp>
        <p:nvSpPr>
          <p:cNvPr id="3" name="Text Placeholder 2">
            <a:extLst>
              <a:ext uri="{FF2B5EF4-FFF2-40B4-BE49-F238E27FC236}">
                <a16:creationId xmlns:a16="http://schemas.microsoft.com/office/drawing/2014/main" id="{969AC4EF-0411-4787-9231-4A85246B8F3A}"/>
              </a:ext>
            </a:extLst>
          </p:cNvPr>
          <p:cNvSpPr>
            <a:spLocks noGrp="1"/>
          </p:cNvSpPr>
          <p:nvPr>
            <p:ph type="body" idx="1"/>
          </p:nvPr>
        </p:nvSpPr>
        <p:spPr/>
        <p:txBody>
          <a:bodyPr>
            <a:normAutofit/>
          </a:bodyPr>
          <a:lstStyle/>
          <a:p>
            <a:r>
              <a:rPr lang="en-US" dirty="0"/>
              <a:t>Kate Anderson, Xiang Li, Sourabh Dalvi, Sean Ericson, Clayton Barrows, Caitlin Murphy, Eliza Hotchkiss</a:t>
            </a:r>
          </a:p>
        </p:txBody>
      </p:sp>
      <p:sp>
        <p:nvSpPr>
          <p:cNvPr id="4" name="Slide Number Placeholder 3">
            <a:extLst>
              <a:ext uri="{FF2B5EF4-FFF2-40B4-BE49-F238E27FC236}">
                <a16:creationId xmlns:a16="http://schemas.microsoft.com/office/drawing/2014/main" id="{CEF3D893-DBA6-4B00-93EA-31451C864427}"/>
              </a:ext>
            </a:extLst>
          </p:cNvPr>
          <p:cNvSpPr>
            <a:spLocks noGrp="1"/>
          </p:cNvSpPr>
          <p:nvPr>
            <p:ph type="sldNum" sz="quarter" idx="12"/>
          </p:nvPr>
        </p:nvSpPr>
        <p:spPr/>
        <p:txBody>
          <a:bodyPr/>
          <a:lstStyle/>
          <a:p>
            <a:fld id="{FAA3E255-DCE9-1E4B-905B-DD6A887BD484}" type="slidenum">
              <a:rPr lang="en-US" smtClean="0"/>
              <a:t>27</a:t>
            </a:fld>
            <a:endParaRPr lang="en-US"/>
          </a:p>
        </p:txBody>
      </p:sp>
      <p:graphicFrame>
        <p:nvGraphicFramePr>
          <p:cNvPr id="6" name="Content Placeholder 4">
            <a:extLst>
              <a:ext uri="{FF2B5EF4-FFF2-40B4-BE49-F238E27FC236}">
                <a16:creationId xmlns:a16="http://schemas.microsoft.com/office/drawing/2014/main" id="{291B4783-C340-4558-9C3F-BB4840880935}"/>
              </a:ext>
            </a:extLst>
          </p:cNvPr>
          <p:cNvGraphicFramePr>
            <a:graphicFrameLocks/>
          </p:cNvGraphicFramePr>
          <p:nvPr>
            <p:extLst>
              <p:ext uri="{D42A27DB-BD31-4B8C-83A1-F6EECF244321}">
                <p14:modId xmlns:p14="http://schemas.microsoft.com/office/powerpoint/2010/main" val="2755846480"/>
              </p:ext>
            </p:extLst>
          </p:nvPr>
        </p:nvGraphicFramePr>
        <p:xfrm>
          <a:off x="7326775" y="114603"/>
          <a:ext cx="6762723" cy="271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882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DFBB-BB29-488D-91C2-141E72CB918C}"/>
              </a:ext>
            </a:extLst>
          </p:cNvPr>
          <p:cNvSpPr>
            <a:spLocks noGrp="1"/>
          </p:cNvSpPr>
          <p:nvPr>
            <p:ph type="title"/>
          </p:nvPr>
        </p:nvSpPr>
        <p:spPr/>
        <p:txBody>
          <a:bodyPr/>
          <a:lstStyle/>
          <a:p>
            <a:r>
              <a:rPr lang="en-US" dirty="0"/>
              <a:t>Value of Resilience</a:t>
            </a:r>
          </a:p>
        </p:txBody>
      </p:sp>
      <p:sp>
        <p:nvSpPr>
          <p:cNvPr id="3" name="Content Placeholder 2">
            <a:extLst>
              <a:ext uri="{FF2B5EF4-FFF2-40B4-BE49-F238E27FC236}">
                <a16:creationId xmlns:a16="http://schemas.microsoft.com/office/drawing/2014/main" id="{C9ADC960-2450-47DE-802B-2A1F441E14D1}"/>
              </a:ext>
            </a:extLst>
          </p:cNvPr>
          <p:cNvSpPr>
            <a:spLocks noGrp="1"/>
          </p:cNvSpPr>
          <p:nvPr>
            <p:ph idx="1"/>
          </p:nvPr>
        </p:nvSpPr>
        <p:spPr/>
        <p:txBody>
          <a:bodyPr/>
          <a:lstStyle/>
          <a:p>
            <a:r>
              <a:rPr lang="en-US" dirty="0"/>
              <a:t>Resilience benefits are difficult to quantify and value, and therefore are often not included in energy decision modeling.</a:t>
            </a:r>
          </a:p>
          <a:p>
            <a:r>
              <a:rPr lang="en-US" dirty="0"/>
              <a:t>This work develops a method for valuing resilience and integrates it in two energy decision models at microgrid and </a:t>
            </a:r>
            <a:r>
              <a:rPr lang="en-US" dirty="0" err="1"/>
              <a:t>macrogrid</a:t>
            </a:r>
            <a:r>
              <a:rPr lang="en-US" dirty="0"/>
              <a:t> scales.</a:t>
            </a:r>
          </a:p>
          <a:p>
            <a:r>
              <a:rPr lang="en-US" dirty="0"/>
              <a:t>We test whether including a value of resilience changes investment and/or operational decisions.</a:t>
            </a:r>
          </a:p>
          <a:p>
            <a:endParaRPr lang="en-US" dirty="0"/>
          </a:p>
        </p:txBody>
      </p:sp>
      <p:sp>
        <p:nvSpPr>
          <p:cNvPr id="4" name="Slide Number Placeholder 3">
            <a:extLst>
              <a:ext uri="{FF2B5EF4-FFF2-40B4-BE49-F238E27FC236}">
                <a16:creationId xmlns:a16="http://schemas.microsoft.com/office/drawing/2014/main" id="{1AC567A2-2E51-4CDF-B571-FB6EE2C46FAB}"/>
              </a:ext>
            </a:extLst>
          </p:cNvPr>
          <p:cNvSpPr>
            <a:spLocks noGrp="1"/>
          </p:cNvSpPr>
          <p:nvPr>
            <p:ph type="sldNum" sz="quarter" idx="12"/>
          </p:nvPr>
        </p:nvSpPr>
        <p:spPr/>
        <p:txBody>
          <a:bodyPr/>
          <a:lstStyle/>
          <a:p>
            <a:fld id="{FAA3E255-DCE9-1E4B-905B-DD6A887BD484}" type="slidenum">
              <a:rPr lang="en-US" smtClean="0"/>
              <a:pPr/>
              <a:t>28</a:t>
            </a:fld>
            <a:endParaRPr lang="en-US" dirty="0"/>
          </a:p>
        </p:txBody>
      </p:sp>
    </p:spTree>
    <p:extLst>
      <p:ext uri="{BB962C8B-B14F-4D97-AF65-F5344CB8AC3E}">
        <p14:creationId xmlns:p14="http://schemas.microsoft.com/office/powerpoint/2010/main" val="157711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8864"/>
            <a:ext cx="11582400" cy="1272209"/>
          </a:xfrm>
        </p:spPr>
        <p:txBody>
          <a:bodyPr>
            <a:normAutofit fontScale="90000"/>
          </a:bodyPr>
          <a:lstStyle/>
          <a:p>
            <a:r>
              <a:rPr lang="en-US" dirty="0"/>
              <a:t>Framework for Integrating Duration-Dependent  Value of Lost Load in Energy Decisions</a:t>
            </a:r>
          </a:p>
        </p:txBody>
      </p:sp>
      <p:sp>
        <p:nvSpPr>
          <p:cNvPr id="3" name="Text Placeholder 2"/>
          <p:cNvSpPr>
            <a:spLocks noGrp="1"/>
          </p:cNvSpPr>
          <p:nvPr>
            <p:ph type="body" sz="quarter" idx="10"/>
          </p:nvPr>
        </p:nvSpPr>
        <p:spPr>
          <a:xfrm>
            <a:off x="609601" y="1671687"/>
            <a:ext cx="10826751" cy="1381838"/>
          </a:xfrm>
        </p:spPr>
        <p:txBody>
          <a:bodyPr>
            <a:normAutofit fontScale="92500" lnSpcReduction="20000"/>
          </a:bodyPr>
          <a:lstStyle/>
          <a:p>
            <a:pPr lvl="0"/>
            <a:r>
              <a:rPr lang="en-US" sz="2400" dirty="0"/>
              <a:t>Resilience is typically measured as a static cost in terms of $/kW or $/kWh.</a:t>
            </a:r>
          </a:p>
          <a:p>
            <a:pPr lvl="0"/>
            <a:r>
              <a:rPr lang="en-US" sz="2400" dirty="0"/>
              <a:t>We develop a framework to estimate the customer cost of a power outage, accounting for outage duration.</a:t>
            </a:r>
          </a:p>
          <a:p>
            <a:pPr lvl="0"/>
            <a:r>
              <a:rPr lang="en-US" sz="2400" dirty="0"/>
              <a:t>We then integrate this duration-dependent value into two energy decision models. </a:t>
            </a:r>
          </a:p>
          <a:p>
            <a:endParaRPr lang="en-US" dirty="0"/>
          </a:p>
          <a:p>
            <a:endParaRPr lang="en-US" dirty="0"/>
          </a:p>
        </p:txBody>
      </p:sp>
      <p:sp>
        <p:nvSpPr>
          <p:cNvPr id="6" name="TextBox 5">
            <a:extLst>
              <a:ext uri="{FF2B5EF4-FFF2-40B4-BE49-F238E27FC236}">
                <a16:creationId xmlns:a16="http://schemas.microsoft.com/office/drawing/2014/main" id="{E02211AD-BA57-47BE-BE70-77F646006E1A}"/>
              </a:ext>
            </a:extLst>
          </p:cNvPr>
          <p:cNvSpPr txBox="1"/>
          <p:nvPr/>
        </p:nvSpPr>
        <p:spPr>
          <a:xfrm>
            <a:off x="2231755" y="6269767"/>
            <a:ext cx="8036851" cy="256545"/>
          </a:xfrm>
          <a:prstGeom prst="rect">
            <a:avLst/>
          </a:prstGeom>
          <a:noFill/>
        </p:spPr>
        <p:txBody>
          <a:bodyPr wrap="square" rtlCol="0">
            <a:spAutoFit/>
          </a:bodyPr>
          <a:lstStyle/>
          <a:p>
            <a:pPr algn="ctr"/>
            <a:r>
              <a:rPr lang="en-US" sz="1067" dirty="0">
                <a:solidFill>
                  <a:srgbClr val="000000"/>
                </a:solidFill>
              </a:rPr>
              <a:t>Ericson, S. &amp; </a:t>
            </a:r>
            <a:r>
              <a:rPr lang="en-US" sz="1067" dirty="0" err="1">
                <a:solidFill>
                  <a:srgbClr val="000000"/>
                </a:solidFill>
              </a:rPr>
              <a:t>Lisell</a:t>
            </a:r>
            <a:r>
              <a:rPr lang="en-US" sz="1067" dirty="0">
                <a:solidFill>
                  <a:srgbClr val="000000"/>
                </a:solidFill>
              </a:rPr>
              <a:t>, L. Energy Syst (2018). https://</a:t>
            </a:r>
            <a:r>
              <a:rPr lang="en-US" sz="1067" dirty="0" err="1">
                <a:solidFill>
                  <a:srgbClr val="000000"/>
                </a:solidFill>
              </a:rPr>
              <a:t>doi.org</a:t>
            </a:r>
            <a:r>
              <a:rPr lang="en-US" sz="1067" dirty="0">
                <a:solidFill>
                  <a:srgbClr val="000000"/>
                </a:solidFill>
              </a:rPr>
              <a:t>/10.1007/s12667-018-0314-8</a:t>
            </a:r>
            <a:endParaRPr lang="en-US" sz="1200" i="1" dirty="0"/>
          </a:p>
        </p:txBody>
      </p:sp>
      <p:pic>
        <p:nvPicPr>
          <p:cNvPr id="8" name="Content Placeholder 3">
            <a:extLst>
              <a:ext uri="{FF2B5EF4-FFF2-40B4-BE49-F238E27FC236}">
                <a16:creationId xmlns:a16="http://schemas.microsoft.com/office/drawing/2014/main" id="{45D635FD-DB0A-43E7-BE62-6C7D3EB31A7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0086" y="3325025"/>
            <a:ext cx="3716199" cy="2626336"/>
          </a:xfrm>
          <a:prstGeom prst="rect">
            <a:avLst/>
          </a:prstGeom>
        </p:spPr>
      </p:pic>
      <p:pic>
        <p:nvPicPr>
          <p:cNvPr id="9" name="Picture 8">
            <a:extLst>
              <a:ext uri="{FF2B5EF4-FFF2-40B4-BE49-F238E27FC236}">
                <a16:creationId xmlns:a16="http://schemas.microsoft.com/office/drawing/2014/main" id="{86CF21E8-0A3A-4021-B0EA-70AA84F99F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50525" y="3325025"/>
            <a:ext cx="3838148" cy="2573855"/>
          </a:xfrm>
          <a:prstGeom prst="rect">
            <a:avLst/>
          </a:prstGeom>
        </p:spPr>
      </p:pic>
      <p:sp>
        <p:nvSpPr>
          <p:cNvPr id="4" name="TextBox 3">
            <a:extLst>
              <a:ext uri="{FF2B5EF4-FFF2-40B4-BE49-F238E27FC236}">
                <a16:creationId xmlns:a16="http://schemas.microsoft.com/office/drawing/2014/main" id="{873BCCAC-8FEB-49FD-B353-FE3888B26EDF}"/>
              </a:ext>
            </a:extLst>
          </p:cNvPr>
          <p:cNvSpPr txBox="1"/>
          <p:nvPr/>
        </p:nvSpPr>
        <p:spPr>
          <a:xfrm>
            <a:off x="2231755" y="5961990"/>
            <a:ext cx="7956917" cy="307777"/>
          </a:xfrm>
          <a:prstGeom prst="rect">
            <a:avLst/>
          </a:prstGeom>
          <a:noFill/>
        </p:spPr>
        <p:txBody>
          <a:bodyPr wrap="square" rtlCol="0">
            <a:spAutoFit/>
          </a:bodyPr>
          <a:lstStyle/>
          <a:p>
            <a:pPr algn="ctr"/>
            <a:r>
              <a:rPr lang="en-US" sz="1400" b="1" dirty="0"/>
              <a:t>The total cost of a power outage varies over time and is made up of stock, flow, and fixed costs. </a:t>
            </a:r>
          </a:p>
        </p:txBody>
      </p:sp>
    </p:spTree>
    <p:extLst>
      <p:ext uri="{BB962C8B-B14F-4D97-AF65-F5344CB8AC3E}">
        <p14:creationId xmlns:p14="http://schemas.microsoft.com/office/powerpoint/2010/main" val="134750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838200" y="1697040"/>
            <a:ext cx="6086476" cy="4351338"/>
          </a:xfrm>
        </p:spPr>
        <p:txBody>
          <a:bodyPr>
            <a:normAutofit lnSpcReduction="10000"/>
          </a:bodyPr>
          <a:lstStyle/>
          <a:p>
            <a:r>
              <a:rPr lang="en-US" dirty="0"/>
              <a:t>A gap exists between actual and modeled optimal clean energy deployment.</a:t>
            </a:r>
          </a:p>
          <a:p>
            <a:r>
              <a:rPr lang="en-US" dirty="0"/>
              <a:t>Qualitative values and practical deployment barriers are not always captured in models.</a:t>
            </a:r>
          </a:p>
          <a:p>
            <a:r>
              <a:rPr lang="en-US" dirty="0"/>
              <a:t>This can lead decision makers down paths that will ultimately fail.</a:t>
            </a:r>
          </a:p>
          <a:p>
            <a:r>
              <a:rPr lang="en-US" dirty="0"/>
              <a:t>This research explores how models can be adapted to inform more realistic energy solutions.</a:t>
            </a:r>
          </a:p>
          <a:p>
            <a:pPr lvl="1"/>
            <a:endParaRPr lang="en-US" dirty="0"/>
          </a:p>
        </p:txBody>
      </p:sp>
      <p:sp>
        <p:nvSpPr>
          <p:cNvPr id="10" name="Slide Number Placeholder 9">
            <a:extLst>
              <a:ext uri="{FF2B5EF4-FFF2-40B4-BE49-F238E27FC236}">
                <a16:creationId xmlns:a16="http://schemas.microsoft.com/office/drawing/2014/main" id="{60B8FF74-279E-42B7-8BD0-C2E7544C9EAD}"/>
              </a:ext>
            </a:extLst>
          </p:cNvPr>
          <p:cNvSpPr>
            <a:spLocks noGrp="1"/>
          </p:cNvSpPr>
          <p:nvPr>
            <p:ph type="sldNum" sz="quarter" idx="12"/>
          </p:nvPr>
        </p:nvSpPr>
        <p:spPr/>
        <p:txBody>
          <a:bodyPr/>
          <a:lstStyle/>
          <a:p>
            <a:fld id="{FAA3E255-DCE9-1E4B-905B-DD6A887BD484}" type="slidenum">
              <a:rPr lang="en-US" smtClean="0"/>
              <a:t>3</a:t>
            </a:fld>
            <a:endParaRPr lang="en-US" dirty="0"/>
          </a:p>
        </p:txBody>
      </p:sp>
      <p:graphicFrame>
        <p:nvGraphicFramePr>
          <p:cNvPr id="11" name="Content Placeholder 4">
            <a:extLst>
              <a:ext uri="{FF2B5EF4-FFF2-40B4-BE49-F238E27FC236}">
                <a16:creationId xmlns:a16="http://schemas.microsoft.com/office/drawing/2014/main" id="{C702FD25-CDD3-4CA9-8EA5-399DAF55B1AD}"/>
              </a:ext>
            </a:extLst>
          </p:cNvPr>
          <p:cNvGraphicFramePr>
            <a:graphicFrameLocks/>
          </p:cNvGraphicFramePr>
          <p:nvPr>
            <p:extLst>
              <p:ext uri="{D42A27DB-BD31-4B8C-83A1-F6EECF244321}">
                <p14:modId xmlns:p14="http://schemas.microsoft.com/office/powerpoint/2010/main" val="3589782168"/>
              </p:ext>
            </p:extLst>
          </p:nvPr>
        </p:nvGraphicFramePr>
        <p:xfrm>
          <a:off x="4421528" y="1039657"/>
          <a:ext cx="10034929" cy="4778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6029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C549-C70B-48CA-AD4E-BD6868E2FBAF}"/>
              </a:ext>
            </a:extLst>
          </p:cNvPr>
          <p:cNvSpPr>
            <a:spLocks noGrp="1"/>
          </p:cNvSpPr>
          <p:nvPr>
            <p:ph type="title"/>
          </p:nvPr>
        </p:nvSpPr>
        <p:spPr/>
        <p:txBody>
          <a:bodyPr/>
          <a:lstStyle/>
          <a:p>
            <a:r>
              <a:rPr lang="en-US" dirty="0"/>
              <a:t>Grid-Scale Production Cost Model Case Study</a:t>
            </a:r>
          </a:p>
        </p:txBody>
      </p:sp>
      <p:sp>
        <p:nvSpPr>
          <p:cNvPr id="3" name="Content Placeholder 2">
            <a:extLst>
              <a:ext uri="{FF2B5EF4-FFF2-40B4-BE49-F238E27FC236}">
                <a16:creationId xmlns:a16="http://schemas.microsoft.com/office/drawing/2014/main" id="{66EC57FB-BFCF-4AC1-B000-31961C430C88}"/>
              </a:ext>
            </a:extLst>
          </p:cNvPr>
          <p:cNvSpPr>
            <a:spLocks noGrp="1"/>
          </p:cNvSpPr>
          <p:nvPr>
            <p:ph idx="1"/>
          </p:nvPr>
        </p:nvSpPr>
        <p:spPr>
          <a:xfrm>
            <a:off x="838200" y="1843634"/>
            <a:ext cx="4638964" cy="4333329"/>
          </a:xfrm>
        </p:spPr>
        <p:txBody>
          <a:bodyPr>
            <a:normAutofit fontScale="62500" lnSpcReduction="20000"/>
          </a:bodyPr>
          <a:lstStyle/>
          <a:p>
            <a:r>
              <a:rPr lang="en-US" b="1" dirty="0"/>
              <a:t>Research Question: </a:t>
            </a:r>
            <a:r>
              <a:rPr lang="en-US" dirty="0"/>
              <a:t>If a grid operator has knowledge of the duration-dependent value of lost load for different types of customers, can the operator strategically allocate limited resources to minimize the total cost of the outage to its customers? </a:t>
            </a:r>
          </a:p>
          <a:p>
            <a:r>
              <a:rPr lang="en-US" sz="2800" b="1" kern="1200" dirty="0">
                <a:solidFill>
                  <a:schemeClr val="tx1"/>
                </a:solidFill>
                <a:effectLst/>
                <a:ea typeface="+mn-ea"/>
              </a:rPr>
              <a:t>Method: </a:t>
            </a:r>
            <a:r>
              <a:rPr lang="en-US" sz="2800" kern="1200" dirty="0">
                <a:solidFill>
                  <a:schemeClr val="tx1"/>
                </a:solidFill>
                <a:effectLst/>
                <a:ea typeface="+mn-ea"/>
              </a:rPr>
              <a:t>We incorporate a location- and duration-dependent value of lost load in a production cost model framework for least-cost optimization of day-ahead and real-time bulk power system scheduling problems.</a:t>
            </a:r>
            <a:endParaRPr lang="en-US" sz="2800" b="1" kern="1200" dirty="0">
              <a:solidFill>
                <a:schemeClr val="tx1"/>
              </a:solidFill>
              <a:effectLst/>
              <a:ea typeface="+mn-ea"/>
            </a:endParaRPr>
          </a:p>
          <a:p>
            <a:r>
              <a:rPr lang="en-US" sz="2800" b="1" kern="1200" dirty="0">
                <a:solidFill>
                  <a:schemeClr val="tx1"/>
                </a:solidFill>
                <a:effectLst/>
                <a:ea typeface="+mn-ea"/>
              </a:rPr>
              <a:t>Results: </a:t>
            </a:r>
            <a:r>
              <a:rPr lang="en-US" sz="2800" kern="1200" dirty="0">
                <a:solidFill>
                  <a:schemeClr val="tx1"/>
                </a:solidFill>
                <a:effectLst/>
                <a:ea typeface="+mn-ea"/>
              </a:rPr>
              <a:t>Overall system costs and the maximum hours of outage experienced by a bus on a network could be reduced through operational changes that are driven by a more detailed understanding of the duration-dependence of the value of lost load.</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F51A720-2D48-498D-9A28-9B36BBC6A763}"/>
              </a:ext>
            </a:extLst>
          </p:cNvPr>
          <p:cNvSpPr>
            <a:spLocks noGrp="1"/>
          </p:cNvSpPr>
          <p:nvPr>
            <p:ph type="sldNum" sz="quarter" idx="12"/>
          </p:nvPr>
        </p:nvSpPr>
        <p:spPr/>
        <p:txBody>
          <a:bodyPr/>
          <a:lstStyle/>
          <a:p>
            <a:fld id="{FAA3E255-DCE9-1E4B-905B-DD6A887BD484}" type="slidenum">
              <a:rPr lang="en-US" smtClean="0"/>
              <a:pPr/>
              <a:t>30</a:t>
            </a:fld>
            <a:endParaRPr lang="en-US" dirty="0"/>
          </a:p>
        </p:txBody>
      </p:sp>
      <p:pic>
        <p:nvPicPr>
          <p:cNvPr id="5" name="Picture 4">
            <a:extLst>
              <a:ext uri="{FF2B5EF4-FFF2-40B4-BE49-F238E27FC236}">
                <a16:creationId xmlns:a16="http://schemas.microsoft.com/office/drawing/2014/main" id="{32E92153-FB24-4ABA-B39F-88697F05F20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8233"/>
          <a:stretch/>
        </p:blipFill>
        <p:spPr>
          <a:xfrm>
            <a:off x="6029543" y="1690691"/>
            <a:ext cx="5984838" cy="3109910"/>
          </a:xfrm>
          <a:prstGeom prst="rect">
            <a:avLst/>
          </a:prstGeom>
        </p:spPr>
      </p:pic>
      <p:sp>
        <p:nvSpPr>
          <p:cNvPr id="7" name="TextBox 6">
            <a:extLst>
              <a:ext uri="{FF2B5EF4-FFF2-40B4-BE49-F238E27FC236}">
                <a16:creationId xmlns:a16="http://schemas.microsoft.com/office/drawing/2014/main" id="{9D5D7309-8960-4C54-9AC6-2852D0BF8D13}"/>
              </a:ext>
            </a:extLst>
          </p:cNvPr>
          <p:cNvSpPr txBox="1"/>
          <p:nvPr/>
        </p:nvSpPr>
        <p:spPr>
          <a:xfrm>
            <a:off x="6029543" y="4853524"/>
            <a:ext cx="5984838" cy="1323439"/>
          </a:xfrm>
          <a:prstGeom prst="rect">
            <a:avLst/>
          </a:prstGeom>
          <a:noFill/>
        </p:spPr>
        <p:txBody>
          <a:bodyPr wrap="square" rtlCol="0">
            <a:spAutoFit/>
          </a:bodyPr>
          <a:lstStyle/>
          <a:p>
            <a:r>
              <a:rPr lang="en-US" sz="1600" b="1" dirty="0"/>
              <a:t>A power disruption results in a 15% loss of available generation for 12 hours. A duration-dependent value of lost load results in a modified system dispatch (top row) which reduces outage duration at each bus and overall system costs compared to a static value of lost load (bottom row).</a:t>
            </a:r>
          </a:p>
        </p:txBody>
      </p:sp>
    </p:spTree>
    <p:extLst>
      <p:ext uri="{BB962C8B-B14F-4D97-AF65-F5344CB8AC3E}">
        <p14:creationId xmlns:p14="http://schemas.microsoft.com/office/powerpoint/2010/main" val="245213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C549-C70B-48CA-AD4E-BD6868E2FBAF}"/>
              </a:ext>
            </a:extLst>
          </p:cNvPr>
          <p:cNvSpPr>
            <a:spLocks noGrp="1"/>
          </p:cNvSpPr>
          <p:nvPr>
            <p:ph type="title"/>
          </p:nvPr>
        </p:nvSpPr>
        <p:spPr/>
        <p:txBody>
          <a:bodyPr/>
          <a:lstStyle/>
          <a:p>
            <a:r>
              <a:rPr lang="en-US" dirty="0"/>
              <a:t>Campus Planning and Operation Case Study</a:t>
            </a:r>
          </a:p>
        </p:txBody>
      </p:sp>
      <p:sp>
        <p:nvSpPr>
          <p:cNvPr id="3" name="Content Placeholder 2">
            <a:extLst>
              <a:ext uri="{FF2B5EF4-FFF2-40B4-BE49-F238E27FC236}">
                <a16:creationId xmlns:a16="http://schemas.microsoft.com/office/drawing/2014/main" id="{66EC57FB-BFCF-4AC1-B000-31961C430C88}"/>
              </a:ext>
            </a:extLst>
          </p:cNvPr>
          <p:cNvSpPr>
            <a:spLocks noGrp="1"/>
          </p:cNvSpPr>
          <p:nvPr>
            <p:ph idx="1"/>
          </p:nvPr>
        </p:nvSpPr>
        <p:spPr>
          <a:xfrm>
            <a:off x="838200" y="1771048"/>
            <a:ext cx="5257800" cy="4405915"/>
          </a:xfrm>
        </p:spPr>
        <p:txBody>
          <a:bodyPr>
            <a:normAutofit fontScale="70000" lnSpcReduction="20000"/>
          </a:bodyPr>
          <a:lstStyle/>
          <a:p>
            <a:r>
              <a:rPr lang="en-US" b="1" dirty="0"/>
              <a:t>Research Question: </a:t>
            </a:r>
            <a:r>
              <a:rPr lang="en-US" dirty="0"/>
              <a:t>If a site owner understands the duration-dependent magnitude of losses they will incur during an outage, will they make different investment and operational decisions to minimize their lifecycle cost of energy? </a:t>
            </a:r>
          </a:p>
          <a:p>
            <a:r>
              <a:rPr lang="en-US" b="1" dirty="0">
                <a:ea typeface="+mn-ea"/>
              </a:rPr>
              <a:t>Method: </a:t>
            </a:r>
            <a:r>
              <a:rPr lang="en-US" dirty="0">
                <a:ea typeface="+mn-ea"/>
              </a:rPr>
              <a:t>We incorporate a duration-dependent value of lost load in REopt to optimize system size and dispatch to minimize lifecycle energy costs for a site, including outage costs.</a:t>
            </a:r>
            <a:endParaRPr lang="en-US" b="1" dirty="0">
              <a:ea typeface="+mn-ea"/>
            </a:endParaRPr>
          </a:p>
          <a:p>
            <a:r>
              <a:rPr lang="en-US" b="1" dirty="0">
                <a:ea typeface="+mn-ea"/>
              </a:rPr>
              <a:t>Results:</a:t>
            </a:r>
            <a:r>
              <a:rPr lang="en-US" dirty="0">
                <a:ea typeface="+mn-ea"/>
              </a:rPr>
              <a:t> Knowledge of duration-dependent value of lost load allows a site owner to reduce outage costs and overall lifecycle energy costs using larger PV and storage systems to provide longer duration backup power. </a:t>
            </a:r>
          </a:p>
          <a:p>
            <a:pPr marL="0" indent="0">
              <a:buNone/>
            </a:pPr>
            <a:endParaRPr lang="en-US" dirty="0"/>
          </a:p>
        </p:txBody>
      </p:sp>
      <p:sp>
        <p:nvSpPr>
          <p:cNvPr id="4" name="Slide Number Placeholder 3">
            <a:extLst>
              <a:ext uri="{FF2B5EF4-FFF2-40B4-BE49-F238E27FC236}">
                <a16:creationId xmlns:a16="http://schemas.microsoft.com/office/drawing/2014/main" id="{BF51A720-2D48-498D-9A28-9B36BBC6A763}"/>
              </a:ext>
            </a:extLst>
          </p:cNvPr>
          <p:cNvSpPr>
            <a:spLocks noGrp="1"/>
          </p:cNvSpPr>
          <p:nvPr>
            <p:ph type="sldNum" sz="quarter" idx="12"/>
          </p:nvPr>
        </p:nvSpPr>
        <p:spPr/>
        <p:txBody>
          <a:bodyPr/>
          <a:lstStyle/>
          <a:p>
            <a:fld id="{FAA3E255-DCE9-1E4B-905B-DD6A887BD484}" type="slidenum">
              <a:rPr lang="en-US" smtClean="0"/>
              <a:pPr/>
              <a:t>31</a:t>
            </a:fld>
            <a:endParaRPr lang="en-US" dirty="0"/>
          </a:p>
        </p:txBody>
      </p:sp>
      <p:sp>
        <p:nvSpPr>
          <p:cNvPr id="9" name="TextBox 8">
            <a:extLst>
              <a:ext uri="{FF2B5EF4-FFF2-40B4-BE49-F238E27FC236}">
                <a16:creationId xmlns:a16="http://schemas.microsoft.com/office/drawing/2014/main" id="{B09883D4-49AC-441D-AA4E-DDDBEBB8F655}"/>
              </a:ext>
            </a:extLst>
          </p:cNvPr>
          <p:cNvSpPr txBox="1"/>
          <p:nvPr/>
        </p:nvSpPr>
        <p:spPr>
          <a:xfrm>
            <a:off x="6940004" y="3113481"/>
            <a:ext cx="4908884" cy="369332"/>
          </a:xfrm>
          <a:prstGeom prst="rect">
            <a:avLst/>
          </a:prstGeom>
          <a:noFill/>
        </p:spPr>
        <p:txBody>
          <a:bodyPr wrap="square" rtlCol="0">
            <a:spAutoFit/>
          </a:bodyPr>
          <a:lstStyle/>
          <a:p>
            <a:pPr algn="ctr"/>
            <a:r>
              <a:rPr lang="en-US" b="1" dirty="0"/>
              <a:t>Optimal System Sizing and Cost Results</a:t>
            </a:r>
          </a:p>
        </p:txBody>
      </p:sp>
      <p:sp>
        <p:nvSpPr>
          <p:cNvPr id="13" name="TextBox 12">
            <a:extLst>
              <a:ext uri="{FF2B5EF4-FFF2-40B4-BE49-F238E27FC236}">
                <a16:creationId xmlns:a16="http://schemas.microsoft.com/office/drawing/2014/main" id="{EA1226AB-4E44-49DB-91FA-FD77CCEF184B}"/>
              </a:ext>
            </a:extLst>
          </p:cNvPr>
          <p:cNvSpPr txBox="1"/>
          <p:nvPr/>
        </p:nvSpPr>
        <p:spPr>
          <a:xfrm>
            <a:off x="6783441" y="1176871"/>
            <a:ext cx="4908884" cy="369332"/>
          </a:xfrm>
          <a:prstGeom prst="rect">
            <a:avLst/>
          </a:prstGeom>
          <a:noFill/>
        </p:spPr>
        <p:txBody>
          <a:bodyPr wrap="square" rtlCol="0">
            <a:spAutoFit/>
          </a:bodyPr>
          <a:lstStyle/>
          <a:p>
            <a:pPr algn="ctr"/>
            <a:r>
              <a:rPr lang="en-US" b="1" dirty="0"/>
              <a:t>Outage Cost Functions</a:t>
            </a:r>
          </a:p>
        </p:txBody>
      </p:sp>
      <p:graphicFrame>
        <p:nvGraphicFramePr>
          <p:cNvPr id="5" name="Table 5">
            <a:extLst>
              <a:ext uri="{FF2B5EF4-FFF2-40B4-BE49-F238E27FC236}">
                <a16:creationId xmlns:a16="http://schemas.microsoft.com/office/drawing/2014/main" id="{4991DEA6-8BE0-4813-8466-44EA0E045DD1}"/>
              </a:ext>
            </a:extLst>
          </p:cNvPr>
          <p:cNvGraphicFramePr>
            <a:graphicFrameLocks noGrp="1"/>
          </p:cNvGraphicFramePr>
          <p:nvPr>
            <p:extLst>
              <p:ext uri="{D42A27DB-BD31-4B8C-83A1-F6EECF244321}">
                <p14:modId xmlns:p14="http://schemas.microsoft.com/office/powerpoint/2010/main" val="3976328225"/>
              </p:ext>
            </p:extLst>
          </p:nvPr>
        </p:nvGraphicFramePr>
        <p:xfrm>
          <a:off x="6875362" y="3479836"/>
          <a:ext cx="5038169" cy="2687036"/>
        </p:xfrm>
        <a:graphic>
          <a:graphicData uri="http://schemas.openxmlformats.org/drawingml/2006/table">
            <a:tbl>
              <a:tblPr firstRow="1">
                <a:tableStyleId>{9D7B26C5-4107-4FEC-AEDC-1716B250A1EF}</a:tableStyleId>
              </a:tblPr>
              <a:tblGrid>
                <a:gridCol w="2190637">
                  <a:extLst>
                    <a:ext uri="{9D8B030D-6E8A-4147-A177-3AD203B41FA5}">
                      <a16:colId xmlns:a16="http://schemas.microsoft.com/office/drawing/2014/main" val="177282901"/>
                    </a:ext>
                  </a:extLst>
                </a:gridCol>
                <a:gridCol w="899804">
                  <a:extLst>
                    <a:ext uri="{9D8B030D-6E8A-4147-A177-3AD203B41FA5}">
                      <a16:colId xmlns:a16="http://schemas.microsoft.com/office/drawing/2014/main" val="3249680969"/>
                    </a:ext>
                  </a:extLst>
                </a:gridCol>
                <a:gridCol w="902825">
                  <a:extLst>
                    <a:ext uri="{9D8B030D-6E8A-4147-A177-3AD203B41FA5}">
                      <a16:colId xmlns:a16="http://schemas.microsoft.com/office/drawing/2014/main" val="901392376"/>
                    </a:ext>
                  </a:extLst>
                </a:gridCol>
                <a:gridCol w="1044903">
                  <a:extLst>
                    <a:ext uri="{9D8B030D-6E8A-4147-A177-3AD203B41FA5}">
                      <a16:colId xmlns:a16="http://schemas.microsoft.com/office/drawing/2014/main" val="3393294566"/>
                    </a:ext>
                  </a:extLst>
                </a:gridCol>
              </a:tblGrid>
              <a:tr h="200045">
                <a:tc>
                  <a:txBody>
                    <a:bodyPr/>
                    <a:lstStyle/>
                    <a:p>
                      <a:endParaRPr lang="en-US" sz="1400" dirty="0"/>
                    </a:p>
                  </a:txBody>
                  <a:tcPr/>
                </a:tc>
                <a:tc gridSpan="3">
                  <a:txBody>
                    <a:bodyPr/>
                    <a:lstStyle/>
                    <a:p>
                      <a:pPr algn="ctr"/>
                      <a:r>
                        <a:rPr lang="en-US" sz="1400" dirty="0"/>
                        <a:t>Resilience Value</a:t>
                      </a:r>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564745633"/>
                  </a:ext>
                </a:extLst>
              </a:tr>
              <a:tr h="340076">
                <a:tc>
                  <a:txBody>
                    <a:bodyPr/>
                    <a:lstStyle/>
                    <a:p>
                      <a:endParaRPr lang="en-US" sz="1400" dirty="0"/>
                    </a:p>
                  </a:txBody>
                  <a:tcPr/>
                </a:tc>
                <a:tc>
                  <a:txBody>
                    <a:bodyPr/>
                    <a:lstStyle/>
                    <a:p>
                      <a:r>
                        <a:rPr lang="en-US" sz="1400" b="1" dirty="0"/>
                        <a:t>None</a:t>
                      </a:r>
                    </a:p>
                  </a:txBody>
                  <a:tcPr/>
                </a:tc>
                <a:tc>
                  <a:txBody>
                    <a:bodyPr/>
                    <a:lstStyle/>
                    <a:p>
                      <a:r>
                        <a:rPr lang="en-US" sz="1400" b="1" dirty="0"/>
                        <a:t>Constant</a:t>
                      </a:r>
                    </a:p>
                  </a:txBody>
                  <a:tcPr/>
                </a:tc>
                <a:tc>
                  <a:txBody>
                    <a:bodyPr/>
                    <a:lstStyle/>
                    <a:p>
                      <a:r>
                        <a:rPr lang="en-US" sz="1400" b="1" dirty="0"/>
                        <a:t>Duration-Dependent</a:t>
                      </a:r>
                    </a:p>
                  </a:txBody>
                  <a:tcPr/>
                </a:tc>
                <a:extLst>
                  <a:ext uri="{0D108BD9-81ED-4DB2-BD59-A6C34878D82A}">
                    <a16:rowId xmlns:a16="http://schemas.microsoft.com/office/drawing/2014/main" val="3375170718"/>
                  </a:ext>
                </a:extLst>
              </a:tr>
              <a:tr h="200045">
                <a:tc>
                  <a:txBody>
                    <a:bodyPr/>
                    <a:lstStyle/>
                    <a:p>
                      <a:r>
                        <a:rPr lang="en-US" sz="1400" dirty="0"/>
                        <a:t>PV size (kW)</a:t>
                      </a:r>
                    </a:p>
                  </a:txBody>
                  <a:tcPr/>
                </a:tc>
                <a:tc>
                  <a:txBody>
                    <a:bodyPr/>
                    <a:lstStyle/>
                    <a:p>
                      <a:r>
                        <a:rPr lang="en-US" sz="1400" dirty="0"/>
                        <a:t>265</a:t>
                      </a:r>
                    </a:p>
                  </a:txBody>
                  <a:tcPr/>
                </a:tc>
                <a:tc>
                  <a:txBody>
                    <a:bodyPr/>
                    <a:lstStyle/>
                    <a:p>
                      <a:r>
                        <a:rPr lang="en-US" sz="1400" dirty="0"/>
                        <a:t>283</a:t>
                      </a:r>
                    </a:p>
                  </a:txBody>
                  <a:tcPr/>
                </a:tc>
                <a:tc>
                  <a:txBody>
                    <a:bodyPr/>
                    <a:lstStyle/>
                    <a:p>
                      <a:r>
                        <a:rPr lang="en-US" sz="1400" dirty="0"/>
                        <a:t>321</a:t>
                      </a:r>
                    </a:p>
                  </a:txBody>
                  <a:tcPr/>
                </a:tc>
                <a:extLst>
                  <a:ext uri="{0D108BD9-81ED-4DB2-BD59-A6C34878D82A}">
                    <a16:rowId xmlns:a16="http://schemas.microsoft.com/office/drawing/2014/main" val="3347665475"/>
                  </a:ext>
                </a:extLst>
              </a:tr>
              <a:tr h="200045">
                <a:tc>
                  <a:txBody>
                    <a:bodyPr/>
                    <a:lstStyle/>
                    <a:p>
                      <a:r>
                        <a:rPr lang="en-US" sz="1400" dirty="0"/>
                        <a:t>Battery size (kWh)</a:t>
                      </a:r>
                    </a:p>
                  </a:txBody>
                  <a:tcPr/>
                </a:tc>
                <a:tc>
                  <a:txBody>
                    <a:bodyPr/>
                    <a:lstStyle/>
                    <a:p>
                      <a:r>
                        <a:rPr lang="en-US" sz="1400" dirty="0"/>
                        <a:t>300</a:t>
                      </a:r>
                    </a:p>
                  </a:txBody>
                  <a:tcPr/>
                </a:tc>
                <a:tc>
                  <a:txBody>
                    <a:bodyPr/>
                    <a:lstStyle/>
                    <a:p>
                      <a:r>
                        <a:rPr lang="en-US" sz="1400" dirty="0"/>
                        <a:t>599</a:t>
                      </a:r>
                    </a:p>
                  </a:txBody>
                  <a:tcPr/>
                </a:tc>
                <a:tc>
                  <a:txBody>
                    <a:bodyPr/>
                    <a:lstStyle/>
                    <a:p>
                      <a:r>
                        <a:rPr lang="en-US" sz="1400" dirty="0"/>
                        <a:t>692</a:t>
                      </a:r>
                    </a:p>
                  </a:txBody>
                  <a:tcPr/>
                </a:tc>
                <a:extLst>
                  <a:ext uri="{0D108BD9-81ED-4DB2-BD59-A6C34878D82A}">
                    <a16:rowId xmlns:a16="http://schemas.microsoft.com/office/drawing/2014/main" val="1856720928"/>
                  </a:ext>
                </a:extLst>
              </a:tr>
              <a:tr h="340076">
                <a:tc>
                  <a:txBody>
                    <a:bodyPr/>
                    <a:lstStyle/>
                    <a:p>
                      <a:r>
                        <a:rPr lang="en-US" sz="1400" dirty="0"/>
                        <a:t>Outage survival (hours)</a:t>
                      </a:r>
                    </a:p>
                  </a:txBody>
                  <a:tcPr/>
                </a:tc>
                <a:tc>
                  <a:txBody>
                    <a:bodyPr/>
                    <a:lstStyle/>
                    <a:p>
                      <a:r>
                        <a:rPr lang="en-US" sz="1400" dirty="0"/>
                        <a:t>0.24</a:t>
                      </a:r>
                    </a:p>
                  </a:txBody>
                  <a:tcPr/>
                </a:tc>
                <a:tc>
                  <a:txBody>
                    <a:bodyPr/>
                    <a:lstStyle/>
                    <a:p>
                      <a:r>
                        <a:rPr lang="en-US" sz="1400" dirty="0"/>
                        <a:t>0.66</a:t>
                      </a:r>
                    </a:p>
                  </a:txBody>
                  <a:tcPr/>
                </a:tc>
                <a:tc>
                  <a:txBody>
                    <a:bodyPr/>
                    <a:lstStyle/>
                    <a:p>
                      <a:r>
                        <a:rPr lang="en-US" sz="1400" dirty="0"/>
                        <a:t>0.87</a:t>
                      </a:r>
                    </a:p>
                  </a:txBody>
                  <a:tcPr/>
                </a:tc>
                <a:extLst>
                  <a:ext uri="{0D108BD9-81ED-4DB2-BD59-A6C34878D82A}">
                    <a16:rowId xmlns:a16="http://schemas.microsoft.com/office/drawing/2014/main" val="3007960757"/>
                  </a:ext>
                </a:extLst>
              </a:tr>
              <a:tr h="200045">
                <a:tc>
                  <a:txBody>
                    <a:bodyPr/>
                    <a:lstStyle/>
                    <a:p>
                      <a:r>
                        <a:rPr lang="en-US" sz="1400" dirty="0"/>
                        <a:t>Total outage cost ($)</a:t>
                      </a:r>
                    </a:p>
                  </a:txBody>
                  <a:tcPr/>
                </a:tc>
                <a:tc>
                  <a:txBody>
                    <a:bodyPr/>
                    <a:lstStyle/>
                    <a:p>
                      <a:r>
                        <a:rPr lang="en-US" sz="1400" dirty="0"/>
                        <a:t>$315,319</a:t>
                      </a:r>
                    </a:p>
                  </a:txBody>
                  <a:tcPr/>
                </a:tc>
                <a:tc>
                  <a:txBody>
                    <a:bodyPr/>
                    <a:lstStyle/>
                    <a:p>
                      <a:r>
                        <a:rPr lang="en-US" sz="1400" dirty="0"/>
                        <a:t>$238,788</a:t>
                      </a:r>
                    </a:p>
                  </a:txBody>
                  <a:tcPr/>
                </a:tc>
                <a:tc>
                  <a:txBody>
                    <a:bodyPr/>
                    <a:lstStyle/>
                    <a:p>
                      <a:r>
                        <a:rPr lang="en-US" sz="1400" dirty="0"/>
                        <a:t>$214,853</a:t>
                      </a:r>
                    </a:p>
                  </a:txBody>
                  <a:tcPr/>
                </a:tc>
                <a:extLst>
                  <a:ext uri="{0D108BD9-81ED-4DB2-BD59-A6C34878D82A}">
                    <a16:rowId xmlns:a16="http://schemas.microsoft.com/office/drawing/2014/main" val="2970106005"/>
                  </a:ext>
                </a:extLst>
              </a:tr>
              <a:tr h="200045">
                <a:tc>
                  <a:txBody>
                    <a:bodyPr/>
                    <a:lstStyle/>
                    <a:p>
                      <a:r>
                        <a:rPr lang="en-US" sz="1400" dirty="0"/>
                        <a:t>Outage cost reduction (%)</a:t>
                      </a:r>
                    </a:p>
                  </a:txBody>
                  <a:tcPr/>
                </a:tc>
                <a:tc>
                  <a:txBody>
                    <a:bodyPr/>
                    <a:lstStyle/>
                    <a:p>
                      <a:r>
                        <a:rPr lang="en-US" sz="1400" dirty="0"/>
                        <a:t>-</a:t>
                      </a:r>
                    </a:p>
                  </a:txBody>
                  <a:tcPr/>
                </a:tc>
                <a:tc>
                  <a:txBody>
                    <a:bodyPr/>
                    <a:lstStyle/>
                    <a:p>
                      <a:r>
                        <a:rPr lang="en-US" sz="1400" dirty="0"/>
                        <a:t>24%</a:t>
                      </a:r>
                    </a:p>
                  </a:txBody>
                  <a:tcPr/>
                </a:tc>
                <a:tc>
                  <a:txBody>
                    <a:bodyPr/>
                    <a:lstStyle/>
                    <a:p>
                      <a:r>
                        <a:rPr lang="en-US" sz="1400" dirty="0"/>
                        <a:t>32%</a:t>
                      </a:r>
                    </a:p>
                  </a:txBody>
                  <a:tcPr/>
                </a:tc>
                <a:extLst>
                  <a:ext uri="{0D108BD9-81ED-4DB2-BD59-A6C34878D82A}">
                    <a16:rowId xmlns:a16="http://schemas.microsoft.com/office/drawing/2014/main" val="4222574392"/>
                  </a:ext>
                </a:extLst>
              </a:tr>
              <a:tr h="200045">
                <a:tc>
                  <a:txBody>
                    <a:bodyPr/>
                    <a:lstStyle/>
                    <a:p>
                      <a:r>
                        <a:rPr lang="en-US" sz="1400" dirty="0"/>
                        <a:t>Value of resilience ($)</a:t>
                      </a:r>
                    </a:p>
                  </a:txBody>
                  <a:tcPr/>
                </a:tc>
                <a:tc>
                  <a:txBody>
                    <a:bodyPr/>
                    <a:lstStyle/>
                    <a:p>
                      <a:r>
                        <a:rPr lang="en-US" sz="1400" dirty="0"/>
                        <a:t>-</a:t>
                      </a:r>
                    </a:p>
                  </a:txBody>
                  <a:tcPr/>
                </a:tc>
                <a:tc>
                  <a:txBody>
                    <a:bodyPr/>
                    <a:lstStyle/>
                    <a:p>
                      <a:r>
                        <a:rPr lang="en-US" sz="1400" dirty="0"/>
                        <a:t>$76,531</a:t>
                      </a:r>
                    </a:p>
                  </a:txBody>
                  <a:tcPr/>
                </a:tc>
                <a:tc>
                  <a:txBody>
                    <a:bodyPr/>
                    <a:lstStyle/>
                    <a:p>
                      <a:r>
                        <a:rPr lang="en-US" sz="1400" dirty="0"/>
                        <a:t>$100,466</a:t>
                      </a:r>
                    </a:p>
                  </a:txBody>
                  <a:tcPr/>
                </a:tc>
                <a:extLst>
                  <a:ext uri="{0D108BD9-81ED-4DB2-BD59-A6C34878D82A}">
                    <a16:rowId xmlns:a16="http://schemas.microsoft.com/office/drawing/2014/main" val="3656488899"/>
                  </a:ext>
                </a:extLst>
              </a:tr>
            </a:tbl>
          </a:graphicData>
        </a:graphic>
      </p:graphicFrame>
      <p:graphicFrame>
        <p:nvGraphicFramePr>
          <p:cNvPr id="6" name="Table 7">
            <a:extLst>
              <a:ext uri="{FF2B5EF4-FFF2-40B4-BE49-F238E27FC236}">
                <a16:creationId xmlns:a16="http://schemas.microsoft.com/office/drawing/2014/main" id="{E575223B-D600-46E5-8F6F-5796EC375E47}"/>
              </a:ext>
            </a:extLst>
          </p:cNvPr>
          <p:cNvGraphicFramePr>
            <a:graphicFrameLocks noGrp="1"/>
          </p:cNvGraphicFramePr>
          <p:nvPr>
            <p:extLst>
              <p:ext uri="{D42A27DB-BD31-4B8C-83A1-F6EECF244321}">
                <p14:modId xmlns:p14="http://schemas.microsoft.com/office/powerpoint/2010/main" val="2252587661"/>
              </p:ext>
            </p:extLst>
          </p:nvPr>
        </p:nvGraphicFramePr>
        <p:xfrm>
          <a:off x="6875362" y="1508719"/>
          <a:ext cx="5038170" cy="1524000"/>
        </p:xfrm>
        <a:graphic>
          <a:graphicData uri="http://schemas.openxmlformats.org/drawingml/2006/table">
            <a:tbl>
              <a:tblPr firstRow="1">
                <a:tableStyleId>{9D7B26C5-4107-4FEC-AEDC-1716B250A1EF}</a:tableStyleId>
              </a:tblPr>
              <a:tblGrid>
                <a:gridCol w="1088020">
                  <a:extLst>
                    <a:ext uri="{9D8B030D-6E8A-4147-A177-3AD203B41FA5}">
                      <a16:colId xmlns:a16="http://schemas.microsoft.com/office/drawing/2014/main" val="3656612967"/>
                    </a:ext>
                  </a:extLst>
                </a:gridCol>
                <a:gridCol w="1608881">
                  <a:extLst>
                    <a:ext uri="{9D8B030D-6E8A-4147-A177-3AD203B41FA5}">
                      <a16:colId xmlns:a16="http://schemas.microsoft.com/office/drawing/2014/main" val="2541678444"/>
                    </a:ext>
                  </a:extLst>
                </a:gridCol>
                <a:gridCol w="2341269">
                  <a:extLst>
                    <a:ext uri="{9D8B030D-6E8A-4147-A177-3AD203B41FA5}">
                      <a16:colId xmlns:a16="http://schemas.microsoft.com/office/drawing/2014/main" val="4170707783"/>
                    </a:ext>
                  </a:extLst>
                </a:gridCol>
              </a:tblGrid>
              <a:tr h="182154">
                <a:tc>
                  <a:txBody>
                    <a:bodyPr/>
                    <a:lstStyle/>
                    <a:p>
                      <a:endParaRPr lang="en-US" sz="1400" dirty="0"/>
                    </a:p>
                  </a:txBody>
                  <a:tcPr/>
                </a:tc>
                <a:tc gridSpan="2">
                  <a:txBody>
                    <a:bodyPr/>
                    <a:lstStyle/>
                    <a:p>
                      <a:pPr algn="ctr"/>
                      <a:r>
                        <a:rPr lang="en-US" sz="1400" dirty="0"/>
                        <a:t>Resilience Value</a:t>
                      </a:r>
                    </a:p>
                  </a:txBody>
                  <a:tcPr/>
                </a:tc>
                <a:tc hMerge="1">
                  <a:txBody>
                    <a:bodyPr/>
                    <a:lstStyle/>
                    <a:p>
                      <a:endParaRPr lang="en-US" sz="1400" dirty="0"/>
                    </a:p>
                  </a:txBody>
                  <a:tcPr/>
                </a:tc>
                <a:extLst>
                  <a:ext uri="{0D108BD9-81ED-4DB2-BD59-A6C34878D82A}">
                    <a16:rowId xmlns:a16="http://schemas.microsoft.com/office/drawing/2014/main" val="3671314229"/>
                  </a:ext>
                </a:extLst>
              </a:tr>
              <a:tr h="166721">
                <a:tc>
                  <a:txBody>
                    <a:bodyPr/>
                    <a:lstStyle/>
                    <a:p>
                      <a:endParaRPr lang="en-US" sz="1400" dirty="0"/>
                    </a:p>
                  </a:txBody>
                  <a:tcPr/>
                </a:tc>
                <a:tc>
                  <a:txBody>
                    <a:bodyPr/>
                    <a:lstStyle/>
                    <a:p>
                      <a:r>
                        <a:rPr lang="en-US" sz="1400" b="1" dirty="0"/>
                        <a:t>Constant</a:t>
                      </a:r>
                    </a:p>
                  </a:txBody>
                  <a:tcPr/>
                </a:tc>
                <a:tc>
                  <a:txBody>
                    <a:bodyPr/>
                    <a:lstStyle/>
                    <a:p>
                      <a:r>
                        <a:rPr lang="en-US" sz="1400" b="1" dirty="0"/>
                        <a:t>Duration-dependent</a:t>
                      </a:r>
                    </a:p>
                  </a:txBody>
                  <a:tcPr/>
                </a:tc>
                <a:extLst>
                  <a:ext uri="{0D108BD9-81ED-4DB2-BD59-A6C34878D82A}">
                    <a16:rowId xmlns:a16="http://schemas.microsoft.com/office/drawing/2014/main" val="2485381521"/>
                  </a:ext>
                </a:extLst>
              </a:tr>
              <a:tr h="262862">
                <a:tc>
                  <a:txBody>
                    <a:bodyPr/>
                    <a:lstStyle/>
                    <a:p>
                      <a:r>
                        <a:rPr lang="en-US" sz="1400" dirty="0"/>
                        <a:t>Fixed cost</a:t>
                      </a:r>
                    </a:p>
                  </a:txBody>
                  <a:tcPr/>
                </a:tc>
                <a:tc>
                  <a:txBody>
                    <a:bodyPr/>
                    <a:lstStyle/>
                    <a:p>
                      <a:r>
                        <a:rPr lang="en-US" sz="1400" dirty="0"/>
                        <a:t>$0/kW</a:t>
                      </a:r>
                    </a:p>
                  </a:txBody>
                  <a:tcPr/>
                </a:tc>
                <a:tc>
                  <a:txBody>
                    <a:bodyPr/>
                    <a:lstStyle/>
                    <a:p>
                      <a:r>
                        <a:rPr lang="en-US" sz="1400" dirty="0"/>
                        <a:t>$16/kW</a:t>
                      </a:r>
                    </a:p>
                  </a:txBody>
                  <a:tcPr/>
                </a:tc>
                <a:extLst>
                  <a:ext uri="{0D108BD9-81ED-4DB2-BD59-A6C34878D82A}">
                    <a16:rowId xmlns:a16="http://schemas.microsoft.com/office/drawing/2014/main" val="2676321581"/>
                  </a:ext>
                </a:extLst>
              </a:tr>
              <a:tr h="262862">
                <a:tc>
                  <a:txBody>
                    <a:bodyPr/>
                    <a:lstStyle/>
                    <a:p>
                      <a:r>
                        <a:rPr lang="en-US" sz="1400" dirty="0"/>
                        <a:t>Flow cost</a:t>
                      </a:r>
                    </a:p>
                  </a:txBody>
                  <a:tcPr/>
                </a:tc>
                <a:tc>
                  <a:txBody>
                    <a:bodyPr/>
                    <a:lstStyle/>
                    <a:p>
                      <a:r>
                        <a:rPr lang="en-US" sz="1400" dirty="0"/>
                        <a:t>$13/kW</a:t>
                      </a:r>
                    </a:p>
                  </a:txBody>
                  <a:tcPr/>
                </a:tc>
                <a:tc>
                  <a:txBody>
                    <a:bodyPr/>
                    <a:lstStyle/>
                    <a:p>
                      <a:r>
                        <a:rPr lang="en-US" sz="1400" dirty="0"/>
                        <a:t>$8/kW</a:t>
                      </a:r>
                    </a:p>
                  </a:txBody>
                  <a:tcPr/>
                </a:tc>
                <a:extLst>
                  <a:ext uri="{0D108BD9-81ED-4DB2-BD59-A6C34878D82A}">
                    <a16:rowId xmlns:a16="http://schemas.microsoft.com/office/drawing/2014/main" val="1700581106"/>
                  </a:ext>
                </a:extLst>
              </a:tr>
              <a:tr h="262862">
                <a:tc>
                  <a:txBody>
                    <a:bodyPr/>
                    <a:lstStyle/>
                    <a:p>
                      <a:r>
                        <a:rPr lang="en-US" sz="1400" dirty="0"/>
                        <a:t>Stock cost</a:t>
                      </a:r>
                    </a:p>
                  </a:txBody>
                  <a:tcPr/>
                </a:tc>
                <a:tc>
                  <a:txBody>
                    <a:bodyPr/>
                    <a:lstStyle/>
                    <a:p>
                      <a:r>
                        <a:rPr lang="en-US" sz="1400" dirty="0"/>
                        <a:t>$0/kW</a:t>
                      </a:r>
                    </a:p>
                  </a:txBody>
                  <a:tcPr/>
                </a:tc>
                <a:tc>
                  <a:txBody>
                    <a:bodyPr/>
                    <a:lstStyle/>
                    <a:p>
                      <a:r>
                        <a:rPr lang="en-US" sz="1400" dirty="0"/>
                        <a:t>$0/kW</a:t>
                      </a:r>
                    </a:p>
                  </a:txBody>
                  <a:tcPr/>
                </a:tc>
                <a:extLst>
                  <a:ext uri="{0D108BD9-81ED-4DB2-BD59-A6C34878D82A}">
                    <a16:rowId xmlns:a16="http://schemas.microsoft.com/office/drawing/2014/main" val="3269372265"/>
                  </a:ext>
                </a:extLst>
              </a:tr>
            </a:tbl>
          </a:graphicData>
        </a:graphic>
      </p:graphicFrame>
    </p:spTree>
    <p:extLst>
      <p:ext uri="{BB962C8B-B14F-4D97-AF65-F5344CB8AC3E}">
        <p14:creationId xmlns:p14="http://schemas.microsoft.com/office/powerpoint/2010/main" val="415411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435D-6C5E-1244-8C7E-A666CF6236AB}"/>
              </a:ext>
            </a:extLst>
          </p:cNvPr>
          <p:cNvSpPr>
            <a:spLocks noGrp="1"/>
          </p:cNvSpPr>
          <p:nvPr>
            <p:ph type="title"/>
          </p:nvPr>
        </p:nvSpPr>
        <p:spPr/>
        <p:txBody>
          <a:bodyPr>
            <a:normAutofit/>
          </a:bodyPr>
          <a:lstStyle/>
          <a:p>
            <a:r>
              <a:rPr lang="en-US" dirty="0"/>
              <a:t>Future Work</a:t>
            </a:r>
          </a:p>
        </p:txBody>
      </p:sp>
      <p:sp>
        <p:nvSpPr>
          <p:cNvPr id="3" name="Text Placeholder 2">
            <a:extLst>
              <a:ext uri="{FF2B5EF4-FFF2-40B4-BE49-F238E27FC236}">
                <a16:creationId xmlns:a16="http://schemas.microsoft.com/office/drawing/2014/main" id="{4A1119A3-B2AA-7444-845C-F38C61DF217D}"/>
              </a:ext>
            </a:extLst>
          </p:cNvPr>
          <p:cNvSpPr>
            <a:spLocks noGrp="1"/>
          </p:cNvSpPr>
          <p:nvPr>
            <p:ph type="body" sz="quarter" idx="10"/>
          </p:nvPr>
        </p:nvSpPr>
        <p:spPr>
          <a:xfrm>
            <a:off x="609599" y="1325436"/>
            <a:ext cx="11285228" cy="5539563"/>
          </a:xfrm>
        </p:spPr>
        <p:txBody>
          <a:bodyPr>
            <a:normAutofit/>
          </a:bodyPr>
          <a:lstStyle/>
          <a:p>
            <a:r>
              <a:rPr lang="en-US" dirty="0"/>
              <a:t>This work was published in the </a:t>
            </a:r>
            <a:r>
              <a:rPr lang="en-US" i="1" dirty="0"/>
              <a:t>IEEE Systems Journal</a:t>
            </a:r>
          </a:p>
        </p:txBody>
      </p:sp>
    </p:spTree>
    <p:extLst>
      <p:ext uri="{BB962C8B-B14F-4D97-AF65-F5344CB8AC3E}">
        <p14:creationId xmlns:p14="http://schemas.microsoft.com/office/powerpoint/2010/main" val="306071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274C-3A1A-4CF6-86E6-F1A84710BC3D}"/>
              </a:ext>
            </a:extLst>
          </p:cNvPr>
          <p:cNvSpPr>
            <a:spLocks noGrp="1"/>
          </p:cNvSpPr>
          <p:nvPr>
            <p:ph type="title"/>
          </p:nvPr>
        </p:nvSpPr>
        <p:spPr/>
        <p:txBody>
          <a:bodyPr/>
          <a:lstStyle/>
          <a:p>
            <a:r>
              <a:rPr lang="en-US" dirty="0"/>
              <a:t>The gap between energy decision models and deployment</a:t>
            </a:r>
          </a:p>
        </p:txBody>
      </p:sp>
      <p:sp>
        <p:nvSpPr>
          <p:cNvPr id="3" name="Text Placeholder 2">
            <a:extLst>
              <a:ext uri="{FF2B5EF4-FFF2-40B4-BE49-F238E27FC236}">
                <a16:creationId xmlns:a16="http://schemas.microsoft.com/office/drawing/2014/main" id="{969AC4EF-0411-4787-9231-4A85246B8F3A}"/>
              </a:ext>
            </a:extLst>
          </p:cNvPr>
          <p:cNvSpPr>
            <a:spLocks noGrp="1"/>
          </p:cNvSpPr>
          <p:nvPr>
            <p:ph type="body" idx="1"/>
          </p:nvPr>
        </p:nvSpPr>
        <p:spPr/>
        <p:txBody>
          <a:bodyPr>
            <a:normAutofit/>
          </a:bodyPr>
          <a:lstStyle/>
          <a:p>
            <a:r>
              <a:rPr lang="en-US" dirty="0"/>
              <a:t>Kate Anderson, Maggie Nevrly, Dr. Adam Warren</a:t>
            </a:r>
          </a:p>
        </p:txBody>
      </p:sp>
      <p:sp>
        <p:nvSpPr>
          <p:cNvPr id="4" name="Slide Number Placeholder 3">
            <a:extLst>
              <a:ext uri="{FF2B5EF4-FFF2-40B4-BE49-F238E27FC236}">
                <a16:creationId xmlns:a16="http://schemas.microsoft.com/office/drawing/2014/main" id="{CEF3D893-DBA6-4B00-93EA-31451C864427}"/>
              </a:ext>
            </a:extLst>
          </p:cNvPr>
          <p:cNvSpPr>
            <a:spLocks noGrp="1"/>
          </p:cNvSpPr>
          <p:nvPr>
            <p:ph type="sldNum" sz="quarter" idx="12"/>
          </p:nvPr>
        </p:nvSpPr>
        <p:spPr/>
        <p:txBody>
          <a:bodyPr/>
          <a:lstStyle/>
          <a:p>
            <a:fld id="{FAA3E255-DCE9-1E4B-905B-DD6A887BD484}" type="slidenum">
              <a:rPr lang="en-US" smtClean="0"/>
              <a:t>33</a:t>
            </a:fld>
            <a:endParaRPr lang="en-US"/>
          </a:p>
        </p:txBody>
      </p:sp>
      <p:graphicFrame>
        <p:nvGraphicFramePr>
          <p:cNvPr id="6" name="Content Placeholder 4">
            <a:extLst>
              <a:ext uri="{FF2B5EF4-FFF2-40B4-BE49-F238E27FC236}">
                <a16:creationId xmlns:a16="http://schemas.microsoft.com/office/drawing/2014/main" id="{B8F17439-3D84-43B6-81C8-5F1E99CFB0D3}"/>
              </a:ext>
            </a:extLst>
          </p:cNvPr>
          <p:cNvGraphicFramePr>
            <a:graphicFrameLocks/>
          </p:cNvGraphicFramePr>
          <p:nvPr>
            <p:extLst>
              <p:ext uri="{D42A27DB-BD31-4B8C-83A1-F6EECF244321}">
                <p14:modId xmlns:p14="http://schemas.microsoft.com/office/powerpoint/2010/main" val="2335551065"/>
              </p:ext>
            </p:extLst>
          </p:nvPr>
        </p:nvGraphicFramePr>
        <p:xfrm>
          <a:off x="7326775" y="114603"/>
          <a:ext cx="6762723" cy="271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463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752475" y="1568450"/>
            <a:ext cx="5676900" cy="4351338"/>
          </a:xfrm>
        </p:spPr>
        <p:txBody>
          <a:bodyPr>
            <a:normAutofit fontScale="92500" lnSpcReduction="20000"/>
          </a:bodyPr>
          <a:lstStyle/>
          <a:p>
            <a:r>
              <a:rPr lang="en-US" dirty="0"/>
              <a:t>This research explores the gap between modeling and deployment through interviews with partners that have received REopt analysis.</a:t>
            </a:r>
          </a:p>
          <a:p>
            <a:r>
              <a:rPr lang="en-US" dirty="0"/>
              <a:t>We evaluate decision drivers, the tools used to inform decisions, and how tools can be adapted to better inform deployment decisions.</a:t>
            </a:r>
          </a:p>
          <a:p>
            <a:r>
              <a:rPr lang="en-US" dirty="0"/>
              <a:t>We hypothesize that integrating behavioral parameters into energy decision models may increase the accuracy of energy models in identifying successful projects.</a:t>
            </a:r>
          </a:p>
        </p:txBody>
      </p:sp>
      <p:graphicFrame>
        <p:nvGraphicFramePr>
          <p:cNvPr id="5" name="Table 4">
            <a:extLst>
              <a:ext uri="{FF2B5EF4-FFF2-40B4-BE49-F238E27FC236}">
                <a16:creationId xmlns:a16="http://schemas.microsoft.com/office/drawing/2014/main" id="{B5EDCCD4-EBF8-4CBA-B39F-96F9C82356A7}"/>
              </a:ext>
            </a:extLst>
          </p:cNvPr>
          <p:cNvGraphicFramePr>
            <a:graphicFrameLocks noGrp="1"/>
          </p:cNvGraphicFramePr>
          <p:nvPr/>
        </p:nvGraphicFramePr>
        <p:xfrm>
          <a:off x="6857999" y="1874044"/>
          <a:ext cx="5009831" cy="3413760"/>
        </p:xfrm>
        <a:graphic>
          <a:graphicData uri="http://schemas.openxmlformats.org/drawingml/2006/table">
            <a:tbl>
              <a:tblPr firstRow="1" bandRow="1">
                <a:tableStyleId>{5C22544A-7EE6-4342-B048-85BDC9FD1C3A}</a:tableStyleId>
              </a:tblPr>
              <a:tblGrid>
                <a:gridCol w="2055851">
                  <a:extLst>
                    <a:ext uri="{9D8B030D-6E8A-4147-A177-3AD203B41FA5}">
                      <a16:colId xmlns:a16="http://schemas.microsoft.com/office/drawing/2014/main" val="1343598226"/>
                    </a:ext>
                  </a:extLst>
                </a:gridCol>
                <a:gridCol w="2953980">
                  <a:extLst>
                    <a:ext uri="{9D8B030D-6E8A-4147-A177-3AD203B41FA5}">
                      <a16:colId xmlns:a16="http://schemas.microsoft.com/office/drawing/2014/main" val="3965632436"/>
                    </a:ext>
                  </a:extLst>
                </a:gridCol>
              </a:tblGrid>
              <a:tr h="152400">
                <a:tc>
                  <a:txBody>
                    <a:bodyPr/>
                    <a:lstStyle/>
                    <a:p>
                      <a:pPr marL="0" marR="0" algn="ctr">
                        <a:spcBef>
                          <a:spcPts val="0"/>
                        </a:spcBef>
                        <a:spcAft>
                          <a:spcPts val="0"/>
                        </a:spcAft>
                      </a:pPr>
                      <a:r>
                        <a:rPr lang="en-US" sz="1400">
                          <a:effectLst/>
                        </a:rPr>
                        <a:t>Parameter</a:t>
                      </a:r>
                      <a:endParaRPr lang="en-US" sz="14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400">
                          <a:effectLst/>
                        </a:rPr>
                        <a:t>Description</a:t>
                      </a:r>
                      <a:endParaRPr lang="en-US" sz="14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79154863"/>
                  </a:ext>
                </a:extLst>
              </a:tr>
              <a:tr h="203200">
                <a:tc>
                  <a:txBody>
                    <a:bodyPr/>
                    <a:lstStyle/>
                    <a:p>
                      <a:pPr marL="0" marR="0" algn="l">
                        <a:spcBef>
                          <a:spcPts val="0"/>
                        </a:spcBef>
                        <a:spcAft>
                          <a:spcPts val="0"/>
                        </a:spcAft>
                      </a:pPr>
                      <a:r>
                        <a:rPr lang="en-US" sz="1400" dirty="0">
                          <a:effectLst/>
                        </a:rPr>
                        <a:t>Discount rate</a:t>
                      </a:r>
                      <a:endParaRPr lang="en-US"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a:effectLst/>
                        </a:rPr>
                        <a:t>Reflects the higher investment risk and lower diversification of individuals</a:t>
                      </a:r>
                      <a:endParaRPr lang="en-US" sz="1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05879229"/>
                  </a:ext>
                </a:extLst>
              </a:tr>
              <a:tr h="203200">
                <a:tc>
                  <a:txBody>
                    <a:bodyPr/>
                    <a:lstStyle/>
                    <a:p>
                      <a:pPr marL="0" marR="0" algn="l">
                        <a:spcBef>
                          <a:spcPts val="0"/>
                        </a:spcBef>
                        <a:spcAft>
                          <a:spcPts val="0"/>
                        </a:spcAft>
                      </a:pPr>
                      <a:r>
                        <a:rPr lang="en-US" sz="1400" dirty="0">
                          <a:effectLst/>
                        </a:rPr>
                        <a:t>Market heterogeneity </a:t>
                      </a:r>
                      <a:endParaRPr lang="en-US"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dirty="0">
                          <a:effectLst/>
                        </a:rPr>
                        <a:t>Accounts for varying degrees of savings required to invest</a:t>
                      </a:r>
                      <a:endParaRPr lang="en-US" sz="1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70302287"/>
                  </a:ext>
                </a:extLst>
              </a:tr>
              <a:tr h="203200">
                <a:tc>
                  <a:txBody>
                    <a:bodyPr/>
                    <a:lstStyle/>
                    <a:p>
                      <a:pPr marL="0" marR="0" algn="l">
                        <a:spcBef>
                          <a:spcPts val="0"/>
                        </a:spcBef>
                        <a:spcAft>
                          <a:spcPts val="0"/>
                        </a:spcAft>
                      </a:pPr>
                      <a:r>
                        <a:rPr lang="en-US" sz="1400" dirty="0">
                          <a:effectLst/>
                        </a:rPr>
                        <a:t>Intangible costs and benefits</a:t>
                      </a:r>
                      <a:endParaRPr lang="en-US"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a:effectLst/>
                        </a:rPr>
                        <a:t>Accounts for non-monetary costs of investment</a:t>
                      </a:r>
                      <a:endParaRPr lang="en-US" sz="1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56742328"/>
                  </a:ext>
                </a:extLst>
              </a:tr>
              <a:tr h="203200">
                <a:tc>
                  <a:txBody>
                    <a:bodyPr/>
                    <a:lstStyle/>
                    <a:p>
                      <a:pPr marL="0" marR="0" algn="l">
                        <a:spcBef>
                          <a:spcPts val="0"/>
                        </a:spcBef>
                        <a:spcAft>
                          <a:spcPts val="0"/>
                        </a:spcAft>
                      </a:pPr>
                      <a:r>
                        <a:rPr lang="en-US" sz="1400">
                          <a:effectLst/>
                        </a:rPr>
                        <a:t>Demand elasticity</a:t>
                      </a:r>
                      <a:endParaRPr lang="en-US"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dirty="0">
                          <a:effectLst/>
                        </a:rPr>
                        <a:t>Reflects different levels of sensitivity to changes in price</a:t>
                      </a:r>
                      <a:endParaRPr lang="en-US" sz="1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89896740"/>
                  </a:ext>
                </a:extLst>
              </a:tr>
              <a:tr h="203200">
                <a:tc>
                  <a:txBody>
                    <a:bodyPr/>
                    <a:lstStyle/>
                    <a:p>
                      <a:pPr marL="0" marR="0" algn="l">
                        <a:spcBef>
                          <a:spcPts val="0"/>
                        </a:spcBef>
                        <a:spcAft>
                          <a:spcPts val="0"/>
                        </a:spcAft>
                      </a:pPr>
                      <a:r>
                        <a:rPr lang="en-US" sz="1400" dirty="0">
                          <a:effectLst/>
                        </a:rPr>
                        <a:t>Retrofitting or replacement rate</a:t>
                      </a:r>
                      <a:endParaRPr lang="en-US"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dirty="0">
                          <a:effectLst/>
                        </a:rPr>
                        <a:t>Accounts for different investment cycles for new capital assets over time</a:t>
                      </a:r>
                      <a:endParaRPr lang="en-US" sz="1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86587570"/>
                  </a:ext>
                </a:extLst>
              </a:tr>
              <a:tr h="203200">
                <a:tc>
                  <a:txBody>
                    <a:bodyPr/>
                    <a:lstStyle/>
                    <a:p>
                      <a:pPr marL="0" marR="0" algn="l">
                        <a:spcBef>
                          <a:spcPts val="0"/>
                        </a:spcBef>
                        <a:spcAft>
                          <a:spcPts val="0"/>
                        </a:spcAft>
                      </a:pPr>
                      <a:r>
                        <a:rPr lang="en-US" sz="1400">
                          <a:effectLst/>
                        </a:rPr>
                        <a:t>Discount rate with time inconsistency</a:t>
                      </a:r>
                      <a:endParaRPr lang="en-US"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a:effectLst/>
                        </a:rPr>
                        <a:t>Represents how individuals value costs and benefits over time</a:t>
                      </a:r>
                      <a:endParaRPr lang="en-US" sz="1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05742478"/>
                  </a:ext>
                </a:extLst>
              </a:tr>
              <a:tr h="185420">
                <a:tc>
                  <a:txBody>
                    <a:bodyPr/>
                    <a:lstStyle/>
                    <a:p>
                      <a:pPr marL="0" marR="0" algn="l">
                        <a:spcBef>
                          <a:spcPts val="0"/>
                        </a:spcBef>
                        <a:spcAft>
                          <a:spcPts val="0"/>
                        </a:spcAft>
                      </a:pPr>
                      <a:r>
                        <a:rPr lang="en-US" sz="1400" dirty="0">
                          <a:effectLst/>
                        </a:rPr>
                        <a:t>Integration with agent- based and discrete-choice models</a:t>
                      </a:r>
                      <a:endParaRPr lang="en-US"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l">
                        <a:spcBef>
                          <a:spcPts val="0"/>
                        </a:spcBef>
                        <a:spcAft>
                          <a:spcPts val="0"/>
                        </a:spcAft>
                      </a:pPr>
                      <a:r>
                        <a:rPr lang="en-US" sz="1400" dirty="0">
                          <a:effectLst/>
                        </a:rPr>
                        <a:t>Represents how social structures affect and limit individual behavior</a:t>
                      </a:r>
                    </a:p>
                    <a:p>
                      <a:pPr marL="0" marR="0" algn="l">
                        <a:spcBef>
                          <a:spcPts val="0"/>
                        </a:spcBef>
                        <a:spcAft>
                          <a:spcPts val="0"/>
                        </a:spcAft>
                      </a:pPr>
                      <a:r>
                        <a:rPr lang="en-US" sz="1400" dirty="0">
                          <a:effectLst/>
                        </a:rPr>
                        <a:t> </a:t>
                      </a:r>
                      <a:endParaRPr lang="en-US" sz="1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16530471"/>
                  </a:ext>
                </a:extLst>
              </a:tr>
            </a:tbl>
          </a:graphicData>
        </a:graphic>
      </p:graphicFrame>
      <p:sp>
        <p:nvSpPr>
          <p:cNvPr id="6" name="TextBox 5">
            <a:extLst>
              <a:ext uri="{FF2B5EF4-FFF2-40B4-BE49-F238E27FC236}">
                <a16:creationId xmlns:a16="http://schemas.microsoft.com/office/drawing/2014/main" id="{E0A04B13-B5DE-4CF4-A547-1B4244229D61}"/>
              </a:ext>
            </a:extLst>
          </p:cNvPr>
          <p:cNvSpPr txBox="1"/>
          <p:nvPr/>
        </p:nvSpPr>
        <p:spPr>
          <a:xfrm>
            <a:off x="6695913" y="1245284"/>
            <a:ext cx="5334001" cy="646331"/>
          </a:xfrm>
          <a:prstGeom prst="rect">
            <a:avLst/>
          </a:prstGeom>
          <a:noFill/>
        </p:spPr>
        <p:txBody>
          <a:bodyPr wrap="square" rtlCol="0">
            <a:spAutoFit/>
          </a:bodyPr>
          <a:lstStyle/>
          <a:p>
            <a:pPr algn="ctr"/>
            <a:r>
              <a:rPr lang="en-US" b="1" dirty="0"/>
              <a:t>Behavioral parameters that could be integrated in techno-economic decision models </a:t>
            </a:r>
          </a:p>
        </p:txBody>
      </p:sp>
      <p:sp>
        <p:nvSpPr>
          <p:cNvPr id="4" name="Slide Number Placeholder 3">
            <a:extLst>
              <a:ext uri="{FF2B5EF4-FFF2-40B4-BE49-F238E27FC236}">
                <a16:creationId xmlns:a16="http://schemas.microsoft.com/office/drawing/2014/main" id="{5DBB95B5-A884-480E-8639-53273E436633}"/>
              </a:ext>
            </a:extLst>
          </p:cNvPr>
          <p:cNvSpPr>
            <a:spLocks noGrp="1"/>
          </p:cNvSpPr>
          <p:nvPr>
            <p:ph type="sldNum" sz="quarter" idx="12"/>
          </p:nvPr>
        </p:nvSpPr>
        <p:spPr/>
        <p:txBody>
          <a:bodyPr/>
          <a:lstStyle/>
          <a:p>
            <a:fld id="{FAA3E255-DCE9-1E4B-905B-DD6A887BD484}" type="slidenum">
              <a:rPr lang="en-US" smtClean="0"/>
              <a:t>34</a:t>
            </a:fld>
            <a:endParaRPr lang="en-US"/>
          </a:p>
        </p:txBody>
      </p:sp>
    </p:spTree>
    <p:extLst>
      <p:ext uri="{BB962C8B-B14F-4D97-AF65-F5344CB8AC3E}">
        <p14:creationId xmlns:p14="http://schemas.microsoft.com/office/powerpoint/2010/main" val="543662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7011EB-5850-4D61-B6BF-71A985949359}"/>
              </a:ext>
            </a:extLst>
          </p:cNvPr>
          <p:cNvSpPr>
            <a:spLocks noGrp="1"/>
          </p:cNvSpPr>
          <p:nvPr>
            <p:ph type="title"/>
          </p:nvPr>
        </p:nvSpPr>
        <p:spPr>
          <a:xfrm>
            <a:off x="838200" y="4572"/>
            <a:ext cx="10515600" cy="1325563"/>
          </a:xfrm>
        </p:spPr>
        <p:txBody>
          <a:bodyPr/>
          <a:lstStyle/>
          <a:p>
            <a:r>
              <a:rPr lang="en-US" dirty="0"/>
              <a:t>Approach</a:t>
            </a:r>
          </a:p>
        </p:txBody>
      </p:sp>
      <p:sp>
        <p:nvSpPr>
          <p:cNvPr id="2" name="Text Placeholder 1">
            <a:extLst>
              <a:ext uri="{FF2B5EF4-FFF2-40B4-BE49-F238E27FC236}">
                <a16:creationId xmlns:a16="http://schemas.microsoft.com/office/drawing/2014/main" id="{05081914-3E0C-4835-912F-615EE32CF6B2}"/>
              </a:ext>
            </a:extLst>
          </p:cNvPr>
          <p:cNvSpPr>
            <a:spLocks noGrp="1"/>
          </p:cNvSpPr>
          <p:nvPr>
            <p:ph idx="1"/>
          </p:nvPr>
        </p:nvSpPr>
        <p:spPr>
          <a:xfrm>
            <a:off x="732672" y="1253331"/>
            <a:ext cx="10515600" cy="4351338"/>
          </a:xfrm>
        </p:spPr>
        <p:txBody>
          <a:bodyPr/>
          <a:lstStyle/>
          <a:p>
            <a:r>
              <a:rPr lang="en-US" dirty="0"/>
              <a:t>Research Questions</a:t>
            </a:r>
          </a:p>
          <a:p>
            <a:pPr marL="1219170" lvl="1" indent="-609585">
              <a:buFont typeface="Arial"/>
              <a:buAutoNum type="arabicPeriod"/>
            </a:pPr>
            <a:r>
              <a:rPr lang="en-US" sz="2400" dirty="0"/>
              <a:t>What are the drivers of and barriers to RE deployment?</a:t>
            </a:r>
          </a:p>
          <a:p>
            <a:pPr marL="1219170" lvl="1" indent="-609585">
              <a:buFont typeface="Arial"/>
              <a:buAutoNum type="arabicPeriod"/>
            </a:pPr>
            <a:r>
              <a:rPr lang="en-US" sz="2400" dirty="0"/>
              <a:t>How do decision tools impact deployment decisions?</a:t>
            </a:r>
          </a:p>
          <a:p>
            <a:pPr marL="1219170" lvl="1" indent="-609585">
              <a:buFont typeface="Arial"/>
              <a:buAutoNum type="arabicPeriod"/>
            </a:pPr>
            <a:r>
              <a:rPr lang="en-US" sz="2400" dirty="0"/>
              <a:t>How could a tool or resource be adapted  to increase deployment?</a:t>
            </a:r>
          </a:p>
          <a:p>
            <a:pPr marL="228600" indent="-228600"/>
            <a:r>
              <a:rPr lang="en-US" dirty="0"/>
              <a:t>Qualitative Data Analysis to develop theory</a:t>
            </a:r>
          </a:p>
          <a:p>
            <a:pPr marL="761981" indent="-609585">
              <a:buFont typeface="Arial"/>
              <a:buAutoNum type="arabicPeriod"/>
            </a:pPr>
            <a:endParaRPr lang="en-US" dirty="0"/>
          </a:p>
        </p:txBody>
      </p:sp>
      <p:grpSp>
        <p:nvGrpSpPr>
          <p:cNvPr id="18" name="Group 17">
            <a:extLst>
              <a:ext uri="{FF2B5EF4-FFF2-40B4-BE49-F238E27FC236}">
                <a16:creationId xmlns:a16="http://schemas.microsoft.com/office/drawing/2014/main" id="{B5BD3E91-8A0D-40DA-8CD0-5EB5ADCAA56E}"/>
              </a:ext>
            </a:extLst>
          </p:cNvPr>
          <p:cNvGrpSpPr/>
          <p:nvPr/>
        </p:nvGrpSpPr>
        <p:grpSpPr>
          <a:xfrm>
            <a:off x="2149218" y="3828594"/>
            <a:ext cx="7682508" cy="2007569"/>
            <a:chOff x="815639" y="19839425"/>
            <a:chExt cx="10323466" cy="2237553"/>
          </a:xfrm>
        </p:grpSpPr>
        <p:sp>
          <p:nvSpPr>
            <p:cNvPr id="19" name="Rectangle: Rounded Corners 18">
              <a:extLst>
                <a:ext uri="{FF2B5EF4-FFF2-40B4-BE49-F238E27FC236}">
                  <a16:creationId xmlns:a16="http://schemas.microsoft.com/office/drawing/2014/main" id="{63E62915-7B48-440A-91F8-A234622EE651}"/>
                </a:ext>
              </a:extLst>
            </p:cNvPr>
            <p:cNvSpPr/>
            <p:nvPr/>
          </p:nvSpPr>
          <p:spPr bwMode="auto">
            <a:xfrm>
              <a:off x="815639" y="20584691"/>
              <a:ext cx="2374231" cy="914400"/>
            </a:xfrm>
            <a:prstGeom prst="roundRect">
              <a:avLst/>
            </a:prstGeom>
            <a:solidFill>
              <a:srgbClr val="FFFFFF"/>
            </a:solidFill>
            <a:ln w="25400" cap="flat" cmpd="sng" algn="ctr">
              <a:solidFill>
                <a:srgbClr val="0079C1"/>
              </a:solidFill>
              <a:prstDash val="solid"/>
              <a:headEnd type="none" w="med" len="med"/>
              <a:tailEnd type="none" w="med" len="med"/>
            </a:ln>
            <a:effectLst/>
          </p:spPr>
          <p:txBody>
            <a:bodyPr vert="horz" wrap="square" lIns="121920" tIns="60960" rIns="121920" bIns="60960" numCol="1" rtlCol="0" anchor="ctr" anchorCtr="1" compatLnSpc="1">
              <a:prstTxWarp prst="textNoShape">
                <a:avLst/>
              </a:prstTxWarp>
            </a:bodyPr>
            <a:lstStyle/>
            <a:p>
              <a:pPr algn="ctr" defTabSz="1219170" eaLnBrk="0" fontAlgn="base" hangingPunct="0">
                <a:spcBef>
                  <a:spcPct val="0"/>
                </a:spcBef>
                <a:spcAft>
                  <a:spcPct val="0"/>
                </a:spcAft>
                <a:defRPr/>
              </a:pPr>
              <a:r>
                <a:rPr lang="en-US" sz="2400" kern="0" dirty="0">
                  <a:solidFill>
                    <a:srgbClr val="000000"/>
                  </a:solidFill>
                  <a:ea typeface="ＭＳ Ｐゴシック" pitchFamily="-106" charset="-128"/>
                  <a:cs typeface="ＭＳ Ｐゴシック" pitchFamily="-106" charset="-128"/>
                </a:rPr>
                <a:t>Interviews</a:t>
              </a:r>
            </a:p>
          </p:txBody>
        </p:sp>
        <p:sp>
          <p:nvSpPr>
            <p:cNvPr id="20" name="Rectangle: Rounded Corners 19">
              <a:extLst>
                <a:ext uri="{FF2B5EF4-FFF2-40B4-BE49-F238E27FC236}">
                  <a16:creationId xmlns:a16="http://schemas.microsoft.com/office/drawing/2014/main" id="{C93E4790-0500-45BC-88C8-6886111B2EEF}"/>
                </a:ext>
              </a:extLst>
            </p:cNvPr>
            <p:cNvSpPr/>
            <p:nvPr/>
          </p:nvSpPr>
          <p:spPr bwMode="auto">
            <a:xfrm>
              <a:off x="3574102" y="20581127"/>
              <a:ext cx="2547797" cy="914400"/>
            </a:xfrm>
            <a:prstGeom prst="roundRect">
              <a:avLst/>
            </a:prstGeom>
            <a:solidFill>
              <a:srgbClr val="FFFFFF"/>
            </a:solidFill>
            <a:ln w="25400" cap="flat" cmpd="sng" algn="ctr">
              <a:solidFill>
                <a:srgbClr val="0079C1"/>
              </a:solidFill>
              <a:prstDash val="solid"/>
              <a:headEnd type="none" w="med" len="med"/>
              <a:tailEnd type="none" w="med" len="med"/>
            </a:ln>
            <a:effectLst/>
          </p:spPr>
          <p:txBody>
            <a:bodyPr vert="horz" wrap="square" lIns="121920" tIns="60960" rIns="121920" bIns="60960" numCol="1" rtlCol="0" anchor="ctr" anchorCtr="1" compatLnSpc="1">
              <a:prstTxWarp prst="textNoShape">
                <a:avLst/>
              </a:prstTxWarp>
            </a:bodyPr>
            <a:lstStyle/>
            <a:p>
              <a:pPr algn="ctr" defTabSz="1219170" eaLnBrk="0" fontAlgn="base" hangingPunct="0">
                <a:spcBef>
                  <a:spcPct val="0"/>
                </a:spcBef>
                <a:spcAft>
                  <a:spcPct val="0"/>
                </a:spcAft>
                <a:defRPr/>
              </a:pPr>
              <a:r>
                <a:rPr lang="en-US" sz="2400" kern="0" dirty="0">
                  <a:solidFill>
                    <a:srgbClr val="000000"/>
                  </a:solidFill>
                  <a:ea typeface="ＭＳ Ｐゴシック" pitchFamily="-106" charset="-128"/>
                  <a:cs typeface="ＭＳ Ｐゴシック" pitchFamily="-106" charset="-128"/>
                </a:rPr>
                <a:t>Transcribing &amp; Memos</a:t>
              </a:r>
            </a:p>
          </p:txBody>
        </p:sp>
        <p:sp>
          <p:nvSpPr>
            <p:cNvPr id="21" name="Rectangle: Rounded Corners 20">
              <a:extLst>
                <a:ext uri="{FF2B5EF4-FFF2-40B4-BE49-F238E27FC236}">
                  <a16:creationId xmlns:a16="http://schemas.microsoft.com/office/drawing/2014/main" id="{7B4357E8-8BC5-4C01-9327-CD484BD9465B}"/>
                </a:ext>
              </a:extLst>
            </p:cNvPr>
            <p:cNvSpPr/>
            <p:nvPr/>
          </p:nvSpPr>
          <p:spPr bwMode="auto">
            <a:xfrm>
              <a:off x="6452758" y="21469189"/>
              <a:ext cx="1880934" cy="607784"/>
            </a:xfrm>
            <a:prstGeom prst="roundRect">
              <a:avLst/>
            </a:prstGeom>
            <a:solidFill>
              <a:srgbClr val="FFFFFF"/>
            </a:solidFill>
            <a:ln w="25400" cap="flat" cmpd="sng" algn="ctr">
              <a:solidFill>
                <a:srgbClr val="0079C1"/>
              </a:solidFill>
              <a:prstDash val="solid"/>
              <a:headEnd type="none" w="med" len="med"/>
              <a:tailEnd type="none" w="med" len="med"/>
            </a:ln>
            <a:effectLst/>
          </p:spPr>
          <p:txBody>
            <a:bodyPr vert="horz" wrap="square" lIns="121920" tIns="60960" rIns="121920" bIns="60960" numCol="1" rtlCol="0" anchor="ctr" anchorCtr="1" compatLnSpc="1">
              <a:prstTxWarp prst="textNoShape">
                <a:avLst/>
              </a:prstTxWarp>
            </a:bodyPr>
            <a:lstStyle/>
            <a:p>
              <a:pPr algn="ctr" defTabSz="1219170" eaLnBrk="0" fontAlgn="base" hangingPunct="0">
                <a:spcBef>
                  <a:spcPct val="0"/>
                </a:spcBef>
                <a:spcAft>
                  <a:spcPct val="0"/>
                </a:spcAft>
                <a:defRPr/>
              </a:pPr>
              <a:r>
                <a:rPr lang="en-US" sz="2400" kern="0" dirty="0">
                  <a:solidFill>
                    <a:srgbClr val="000000"/>
                  </a:solidFill>
                  <a:ea typeface="ＭＳ Ｐゴシック" pitchFamily="-106" charset="-128"/>
                  <a:cs typeface="ＭＳ Ｐゴシック" pitchFamily="-106" charset="-128"/>
                </a:rPr>
                <a:t>Coding</a:t>
              </a:r>
            </a:p>
          </p:txBody>
        </p:sp>
        <p:sp>
          <p:nvSpPr>
            <p:cNvPr id="22" name="Rectangle: Rounded Corners 21">
              <a:extLst>
                <a:ext uri="{FF2B5EF4-FFF2-40B4-BE49-F238E27FC236}">
                  <a16:creationId xmlns:a16="http://schemas.microsoft.com/office/drawing/2014/main" id="{37D4E1CC-4BAA-4B53-A747-F76849417715}"/>
                </a:ext>
              </a:extLst>
            </p:cNvPr>
            <p:cNvSpPr/>
            <p:nvPr/>
          </p:nvSpPr>
          <p:spPr bwMode="auto">
            <a:xfrm>
              <a:off x="6206110" y="19839425"/>
              <a:ext cx="2374231" cy="1056628"/>
            </a:xfrm>
            <a:prstGeom prst="roundRect">
              <a:avLst/>
            </a:prstGeom>
            <a:solidFill>
              <a:srgbClr val="FFFFFF"/>
            </a:solidFill>
            <a:ln w="25400" cap="flat" cmpd="sng" algn="ctr">
              <a:solidFill>
                <a:srgbClr val="0079C1"/>
              </a:solidFill>
              <a:prstDash val="solid"/>
              <a:headEnd type="none" w="med" len="med"/>
              <a:tailEnd type="none" w="med" len="med"/>
            </a:ln>
            <a:effectLst/>
          </p:spPr>
          <p:txBody>
            <a:bodyPr vert="horz" wrap="square" lIns="121920" tIns="60960" rIns="121920" bIns="60960" numCol="1" rtlCol="0" anchor="ctr" anchorCtr="1" compatLnSpc="1">
              <a:prstTxWarp prst="textNoShape">
                <a:avLst/>
              </a:prstTxWarp>
            </a:bodyPr>
            <a:lstStyle/>
            <a:p>
              <a:pPr algn="ctr" defTabSz="1219170" eaLnBrk="0" fontAlgn="base" hangingPunct="0">
                <a:spcBef>
                  <a:spcPct val="0"/>
                </a:spcBef>
                <a:spcAft>
                  <a:spcPct val="0"/>
                </a:spcAft>
                <a:defRPr/>
              </a:pPr>
              <a:r>
                <a:rPr lang="en-US" sz="2400" kern="0" dirty="0">
                  <a:solidFill>
                    <a:srgbClr val="000000"/>
                  </a:solidFill>
                  <a:ea typeface="ＭＳ Ｐゴシック" pitchFamily="-106" charset="-128"/>
                  <a:cs typeface="ＭＳ Ｐゴシック" pitchFamily="-106" charset="-128"/>
                </a:rPr>
                <a:t>Summaries &amp; Analysis</a:t>
              </a:r>
            </a:p>
          </p:txBody>
        </p:sp>
        <p:sp>
          <p:nvSpPr>
            <p:cNvPr id="23" name="Rectangle: Rounded Corners 22">
              <a:extLst>
                <a:ext uri="{FF2B5EF4-FFF2-40B4-BE49-F238E27FC236}">
                  <a16:creationId xmlns:a16="http://schemas.microsoft.com/office/drawing/2014/main" id="{E8B0D7E9-4E18-4E94-A06B-CC35CC265DA4}"/>
                </a:ext>
              </a:extLst>
            </p:cNvPr>
            <p:cNvSpPr/>
            <p:nvPr/>
          </p:nvSpPr>
          <p:spPr bwMode="auto">
            <a:xfrm>
              <a:off x="8764874" y="20581127"/>
              <a:ext cx="2374231" cy="914400"/>
            </a:xfrm>
            <a:prstGeom prst="roundRect">
              <a:avLst/>
            </a:prstGeom>
            <a:solidFill>
              <a:srgbClr val="FFFFFF"/>
            </a:solidFill>
            <a:ln w="25400" cap="flat" cmpd="sng" algn="ctr">
              <a:solidFill>
                <a:srgbClr val="0079C1"/>
              </a:solidFill>
              <a:prstDash val="solid"/>
              <a:headEnd type="none" w="med" len="med"/>
              <a:tailEnd type="none" w="med" len="med"/>
            </a:ln>
            <a:effectLst/>
          </p:spPr>
          <p:txBody>
            <a:bodyPr vert="horz" wrap="square" lIns="121920" tIns="60960" rIns="121920" bIns="60960" numCol="1" rtlCol="0" anchor="ctr" anchorCtr="1" compatLnSpc="1">
              <a:prstTxWarp prst="textNoShape">
                <a:avLst/>
              </a:prstTxWarp>
            </a:bodyPr>
            <a:lstStyle/>
            <a:p>
              <a:pPr algn="ctr" defTabSz="1219170" eaLnBrk="0" fontAlgn="base" hangingPunct="0">
                <a:spcBef>
                  <a:spcPct val="0"/>
                </a:spcBef>
                <a:spcAft>
                  <a:spcPct val="0"/>
                </a:spcAft>
                <a:defRPr/>
              </a:pPr>
              <a:r>
                <a:rPr lang="en-US" sz="2400" kern="0" dirty="0">
                  <a:solidFill>
                    <a:srgbClr val="000000"/>
                  </a:solidFill>
                  <a:ea typeface="ＭＳ Ｐゴシック" pitchFamily="-106" charset="-128"/>
                  <a:cs typeface="ＭＳ Ｐゴシック" pitchFamily="-106" charset="-128"/>
                </a:rPr>
                <a:t>Theory</a:t>
              </a:r>
            </a:p>
          </p:txBody>
        </p:sp>
        <p:cxnSp>
          <p:nvCxnSpPr>
            <p:cNvPr id="24" name="Connector: Curved 23">
              <a:extLst>
                <a:ext uri="{FF2B5EF4-FFF2-40B4-BE49-F238E27FC236}">
                  <a16:creationId xmlns:a16="http://schemas.microsoft.com/office/drawing/2014/main" id="{6C4B124E-028F-44C2-BCDC-68805EAF852A}"/>
                </a:ext>
              </a:extLst>
            </p:cNvPr>
            <p:cNvCxnSpPr>
              <a:cxnSpLocks/>
              <a:stCxn id="20" idx="2"/>
              <a:endCxn id="21" idx="1"/>
            </p:cNvCxnSpPr>
            <p:nvPr/>
          </p:nvCxnSpPr>
          <p:spPr bwMode="auto">
            <a:xfrm rot="16200000" flipH="1">
              <a:off x="5511601" y="20831927"/>
              <a:ext cx="277559" cy="1604757"/>
            </a:xfrm>
            <a:prstGeom prst="curvedConnector2">
              <a:avLst/>
            </a:prstGeom>
            <a:solidFill>
              <a:srgbClr val="F6A01A"/>
            </a:solidFill>
            <a:ln w="31750" cap="flat" cmpd="sng" algn="ctr">
              <a:solidFill>
                <a:srgbClr val="0079C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3A1EFBE8-3DFD-4EFE-9C6B-38836788D8A2}"/>
                </a:ext>
              </a:extLst>
            </p:cNvPr>
            <p:cNvCxnSpPr>
              <a:cxnSpLocks/>
              <a:stCxn id="21" idx="0"/>
              <a:endCxn id="22" idx="2"/>
            </p:cNvCxnSpPr>
            <p:nvPr/>
          </p:nvCxnSpPr>
          <p:spPr bwMode="auto">
            <a:xfrm flipV="1">
              <a:off x="7393226" y="20896053"/>
              <a:ext cx="0" cy="573140"/>
            </a:xfrm>
            <a:prstGeom prst="straightConnector1">
              <a:avLst/>
            </a:prstGeom>
            <a:solidFill>
              <a:srgbClr val="F6A01A"/>
            </a:solidFill>
            <a:ln w="31750" cap="flat" cmpd="sng" algn="ctr">
              <a:solidFill>
                <a:srgbClr val="0079C1"/>
              </a:solidFill>
              <a:prstDash val="solid"/>
              <a:round/>
              <a:headEnd type="triangle"/>
              <a:tailEnd type="triangle"/>
            </a:ln>
            <a:effectLst/>
          </p:spPr>
        </p:cxnSp>
        <p:cxnSp>
          <p:nvCxnSpPr>
            <p:cNvPr id="26" name="Straight Arrow Connector 25">
              <a:extLst>
                <a:ext uri="{FF2B5EF4-FFF2-40B4-BE49-F238E27FC236}">
                  <a16:creationId xmlns:a16="http://schemas.microsoft.com/office/drawing/2014/main" id="{B7DCC5D4-B2CC-47BA-A3DE-D4C8E3A2C133}"/>
                </a:ext>
              </a:extLst>
            </p:cNvPr>
            <p:cNvCxnSpPr>
              <a:cxnSpLocks/>
              <a:stCxn id="19" idx="3"/>
              <a:endCxn id="20" idx="1"/>
            </p:cNvCxnSpPr>
            <p:nvPr/>
          </p:nvCxnSpPr>
          <p:spPr bwMode="auto">
            <a:xfrm flipV="1">
              <a:off x="3189870" y="21038327"/>
              <a:ext cx="384232" cy="3565"/>
            </a:xfrm>
            <a:prstGeom prst="straightConnector1">
              <a:avLst/>
            </a:prstGeom>
            <a:solidFill>
              <a:srgbClr val="F6A01A"/>
            </a:solidFill>
            <a:ln w="31750" cap="flat" cmpd="sng" algn="ctr">
              <a:solidFill>
                <a:srgbClr val="0079C1"/>
              </a:solidFill>
              <a:prstDash val="solid"/>
              <a:round/>
              <a:headEnd type="none" w="med" len="med"/>
              <a:tailEnd type="triangle"/>
            </a:ln>
            <a:effectLst/>
          </p:spPr>
        </p:cxnSp>
        <p:cxnSp>
          <p:nvCxnSpPr>
            <p:cNvPr id="27" name="Connector: Curved 26">
              <a:extLst>
                <a:ext uri="{FF2B5EF4-FFF2-40B4-BE49-F238E27FC236}">
                  <a16:creationId xmlns:a16="http://schemas.microsoft.com/office/drawing/2014/main" id="{132F0B3D-329F-490A-8A51-D5A6630BC9F1}"/>
                </a:ext>
              </a:extLst>
            </p:cNvPr>
            <p:cNvCxnSpPr>
              <a:cxnSpLocks/>
              <a:stCxn id="21" idx="2"/>
              <a:endCxn id="23" idx="2"/>
            </p:cNvCxnSpPr>
            <p:nvPr/>
          </p:nvCxnSpPr>
          <p:spPr bwMode="auto">
            <a:xfrm rot="5400000" flipH="1" flipV="1">
              <a:off x="8381881" y="20506871"/>
              <a:ext cx="581450" cy="2558764"/>
            </a:xfrm>
            <a:prstGeom prst="curvedConnector3">
              <a:avLst>
                <a:gd name="adj1" fmla="val -58426"/>
              </a:avLst>
            </a:prstGeom>
            <a:solidFill>
              <a:srgbClr val="F6A01A"/>
            </a:solidFill>
            <a:ln w="31750" cap="flat" cmpd="sng" algn="ctr">
              <a:solidFill>
                <a:srgbClr val="0079C1"/>
              </a:solidFill>
              <a:prstDash val="solid"/>
              <a:round/>
              <a:headEnd type="triangle"/>
              <a:tailEnd type="triangle"/>
            </a:ln>
            <a:effectLst/>
          </p:spPr>
        </p:cxnSp>
        <p:cxnSp>
          <p:nvCxnSpPr>
            <p:cNvPr id="28" name="Connector: Curved 27">
              <a:extLst>
                <a:ext uri="{FF2B5EF4-FFF2-40B4-BE49-F238E27FC236}">
                  <a16:creationId xmlns:a16="http://schemas.microsoft.com/office/drawing/2014/main" id="{FBBFED0A-8CC5-4349-B754-8DFDABA07015}"/>
                </a:ext>
              </a:extLst>
            </p:cNvPr>
            <p:cNvCxnSpPr>
              <a:cxnSpLocks/>
              <a:stCxn id="22" idx="0"/>
              <a:endCxn id="23" idx="0"/>
            </p:cNvCxnSpPr>
            <p:nvPr/>
          </p:nvCxnSpPr>
          <p:spPr bwMode="auto">
            <a:xfrm rot="16200000" flipH="1">
              <a:off x="8301757" y="18930894"/>
              <a:ext cx="741702" cy="2558764"/>
            </a:xfrm>
            <a:prstGeom prst="curvedConnector3">
              <a:avLst>
                <a:gd name="adj1" fmla="val -45802"/>
              </a:avLst>
            </a:prstGeom>
            <a:solidFill>
              <a:srgbClr val="F6A01A"/>
            </a:solidFill>
            <a:ln w="31750" cap="flat" cmpd="sng" algn="ctr">
              <a:solidFill>
                <a:srgbClr val="0079C1"/>
              </a:solidFill>
              <a:prstDash val="solid"/>
              <a:round/>
              <a:headEnd type="triangle"/>
              <a:tailEnd type="triangle"/>
            </a:ln>
            <a:effectLst/>
          </p:spPr>
        </p:cxnSp>
      </p:grpSp>
    </p:spTree>
    <p:extLst>
      <p:ext uri="{BB962C8B-B14F-4D97-AF65-F5344CB8AC3E}">
        <p14:creationId xmlns:p14="http://schemas.microsoft.com/office/powerpoint/2010/main" val="592731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7B7-1BAA-415C-BA95-AB58AF267AF4}"/>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7C783D7C-5A3E-4D47-90C8-B134DDA6A02B}"/>
              </a:ext>
            </a:extLst>
          </p:cNvPr>
          <p:cNvSpPr>
            <a:spLocks noGrp="1"/>
          </p:cNvSpPr>
          <p:nvPr>
            <p:ph idx="1"/>
          </p:nvPr>
        </p:nvSpPr>
        <p:spPr/>
        <p:txBody>
          <a:bodyPr>
            <a:normAutofit/>
          </a:bodyPr>
          <a:lstStyle/>
          <a:p>
            <a:pPr marL="0" marR="0" lvl="0" indent="0" algn="just">
              <a:spcBef>
                <a:spcPts val="0"/>
              </a:spcBef>
              <a:spcAft>
                <a:spcPts val="0"/>
              </a:spcAft>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Project Implementation Decision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Bef>
                <a:spcPts val="0"/>
              </a:spcBef>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were the key factors that informed your decision to implement (or not implement) a project?</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was the most important factor?</a:t>
            </a:r>
          </a:p>
          <a:p>
            <a:pPr marL="22860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Information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information did you need to make a project decision?</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Where did you get that information? </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was the most important tool or resource you used?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The Role of Tools in Your Decision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were the most helpful parts of the tools? </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was missing from the tools or results?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you were to make a tool, what would it include?</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were your next steps after receiving the tool results? </a:t>
            </a:r>
          </a:p>
          <a:p>
            <a:pPr marL="342900" marR="0" lvl="0" indent="-342900" algn="just">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Describe any differences between what the tool recommended and what was implemented. </a:t>
            </a:r>
          </a:p>
          <a:p>
            <a:endParaRPr lang="en-US" dirty="0"/>
          </a:p>
        </p:txBody>
      </p:sp>
      <p:sp>
        <p:nvSpPr>
          <p:cNvPr id="4" name="Slide Number Placeholder 3">
            <a:extLst>
              <a:ext uri="{FF2B5EF4-FFF2-40B4-BE49-F238E27FC236}">
                <a16:creationId xmlns:a16="http://schemas.microsoft.com/office/drawing/2014/main" id="{CA317C8C-F86D-4590-89DA-AE14D35C95A1}"/>
              </a:ext>
            </a:extLst>
          </p:cNvPr>
          <p:cNvSpPr>
            <a:spLocks noGrp="1"/>
          </p:cNvSpPr>
          <p:nvPr>
            <p:ph type="sldNum" sz="quarter" idx="12"/>
          </p:nvPr>
        </p:nvSpPr>
        <p:spPr/>
        <p:txBody>
          <a:bodyPr/>
          <a:lstStyle/>
          <a:p>
            <a:fld id="{FAA3E255-DCE9-1E4B-905B-DD6A887BD484}" type="slidenum">
              <a:rPr lang="en-US" smtClean="0"/>
              <a:pPr/>
              <a:t>36</a:t>
            </a:fld>
            <a:endParaRPr lang="en-US" dirty="0"/>
          </a:p>
        </p:txBody>
      </p:sp>
    </p:spTree>
    <p:extLst>
      <p:ext uri="{BB962C8B-B14F-4D97-AF65-F5344CB8AC3E}">
        <p14:creationId xmlns:p14="http://schemas.microsoft.com/office/powerpoint/2010/main" val="343175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7B7-1BAA-415C-BA95-AB58AF267AF4}"/>
              </a:ext>
            </a:extLst>
          </p:cNvPr>
          <p:cNvSpPr>
            <a:spLocks noGrp="1"/>
          </p:cNvSpPr>
          <p:nvPr>
            <p:ph type="title"/>
          </p:nvPr>
        </p:nvSpPr>
        <p:spPr>
          <a:xfrm>
            <a:off x="838200" y="18618"/>
            <a:ext cx="10515600" cy="1325563"/>
          </a:xfrm>
        </p:spPr>
        <p:txBody>
          <a:bodyPr/>
          <a:lstStyle/>
          <a:p>
            <a:r>
              <a:rPr lang="en-US" dirty="0"/>
              <a:t>Interviewees</a:t>
            </a:r>
          </a:p>
        </p:txBody>
      </p:sp>
      <p:sp>
        <p:nvSpPr>
          <p:cNvPr id="4" name="Slide Number Placeholder 3">
            <a:extLst>
              <a:ext uri="{FF2B5EF4-FFF2-40B4-BE49-F238E27FC236}">
                <a16:creationId xmlns:a16="http://schemas.microsoft.com/office/drawing/2014/main" id="{CA317C8C-F86D-4590-89DA-AE14D35C95A1}"/>
              </a:ext>
            </a:extLst>
          </p:cNvPr>
          <p:cNvSpPr>
            <a:spLocks noGrp="1"/>
          </p:cNvSpPr>
          <p:nvPr>
            <p:ph type="sldNum" sz="quarter" idx="12"/>
          </p:nvPr>
        </p:nvSpPr>
        <p:spPr/>
        <p:txBody>
          <a:bodyPr/>
          <a:lstStyle/>
          <a:p>
            <a:fld id="{FAA3E255-DCE9-1E4B-905B-DD6A887BD484}" type="slidenum">
              <a:rPr lang="en-US" smtClean="0"/>
              <a:pPr/>
              <a:t>37</a:t>
            </a:fld>
            <a:endParaRPr lang="en-US" dirty="0"/>
          </a:p>
        </p:txBody>
      </p:sp>
      <p:graphicFrame>
        <p:nvGraphicFramePr>
          <p:cNvPr id="3" name="Table 2">
            <a:extLst>
              <a:ext uri="{FF2B5EF4-FFF2-40B4-BE49-F238E27FC236}">
                <a16:creationId xmlns:a16="http://schemas.microsoft.com/office/drawing/2014/main" id="{C36AEB61-0301-4EE2-8015-5654E3B59F42}"/>
              </a:ext>
            </a:extLst>
          </p:cNvPr>
          <p:cNvGraphicFramePr>
            <a:graphicFrameLocks noGrp="1"/>
          </p:cNvGraphicFramePr>
          <p:nvPr>
            <p:extLst>
              <p:ext uri="{D42A27DB-BD31-4B8C-83A1-F6EECF244321}">
                <p14:modId xmlns:p14="http://schemas.microsoft.com/office/powerpoint/2010/main" val="1414588518"/>
              </p:ext>
            </p:extLst>
          </p:nvPr>
        </p:nvGraphicFramePr>
        <p:xfrm>
          <a:off x="924828" y="998550"/>
          <a:ext cx="10602227" cy="5236464"/>
        </p:xfrm>
        <a:graphic>
          <a:graphicData uri="http://schemas.openxmlformats.org/drawingml/2006/table">
            <a:tbl>
              <a:tblPr firstRow="1">
                <a:tableStyleId>{C083E6E3-FA7D-4D7B-A595-EF9225AFEA82}</a:tableStyleId>
              </a:tblPr>
              <a:tblGrid>
                <a:gridCol w="3416166">
                  <a:extLst>
                    <a:ext uri="{9D8B030D-6E8A-4147-A177-3AD203B41FA5}">
                      <a16:colId xmlns:a16="http://schemas.microsoft.com/office/drawing/2014/main" val="3120160522"/>
                    </a:ext>
                  </a:extLst>
                </a:gridCol>
                <a:gridCol w="1405288">
                  <a:extLst>
                    <a:ext uri="{9D8B030D-6E8A-4147-A177-3AD203B41FA5}">
                      <a16:colId xmlns:a16="http://schemas.microsoft.com/office/drawing/2014/main" val="2575203465"/>
                    </a:ext>
                  </a:extLst>
                </a:gridCol>
                <a:gridCol w="5780773">
                  <a:extLst>
                    <a:ext uri="{9D8B030D-6E8A-4147-A177-3AD203B41FA5}">
                      <a16:colId xmlns:a16="http://schemas.microsoft.com/office/drawing/2014/main" val="434687175"/>
                    </a:ext>
                  </a:extLst>
                </a:gridCol>
              </a:tblGrid>
              <a:tr h="152163">
                <a:tc>
                  <a:txBody>
                    <a:bodyPr/>
                    <a:lstStyle/>
                    <a:p>
                      <a:pPr marL="0" marR="0">
                        <a:lnSpc>
                          <a:spcPct val="107000"/>
                        </a:lnSpc>
                        <a:spcBef>
                          <a:spcPts val="0"/>
                        </a:spcBef>
                        <a:spcAft>
                          <a:spcPts val="0"/>
                        </a:spcAft>
                      </a:pPr>
                      <a:r>
                        <a:rPr lang="en-US" sz="1400">
                          <a:effectLst/>
                        </a:rPr>
                        <a:t>Organization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Type of group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144579350"/>
                  </a:ext>
                </a:extLst>
              </a:tr>
              <a:tr h="152163">
                <a:tc>
                  <a:txBody>
                    <a:bodyPr/>
                    <a:lstStyle/>
                    <a:p>
                      <a:pPr marL="0" marR="0">
                        <a:lnSpc>
                          <a:spcPct val="107000"/>
                        </a:lnSpc>
                        <a:spcBef>
                          <a:spcPts val="0"/>
                        </a:spcBef>
                        <a:spcAft>
                          <a:spcPts val="0"/>
                        </a:spcAft>
                      </a:pPr>
                      <a:r>
                        <a:rPr lang="en-US" sz="1400" dirty="0">
                          <a:effectLst/>
                        </a:rPr>
                        <a:t>1. Department of Justice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Energy Management Task Force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751143436"/>
                  </a:ext>
                </a:extLst>
              </a:tr>
              <a:tr h="192704">
                <a:tc>
                  <a:txBody>
                    <a:bodyPr/>
                    <a:lstStyle/>
                    <a:p>
                      <a:pPr marL="0" marR="0">
                        <a:lnSpc>
                          <a:spcPct val="107000"/>
                        </a:lnSpc>
                        <a:spcBef>
                          <a:spcPts val="0"/>
                        </a:spcBef>
                        <a:spcAft>
                          <a:spcPts val="0"/>
                        </a:spcAft>
                      </a:pPr>
                      <a:r>
                        <a:rPr lang="en-US" sz="1400" dirty="0">
                          <a:effectLst/>
                        </a:rPr>
                        <a:t>2. Drug Enforcement Administration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Energy Program Manager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222271932"/>
                  </a:ext>
                </a:extLst>
              </a:tr>
              <a:tr h="152163">
                <a:tc>
                  <a:txBody>
                    <a:bodyPr/>
                    <a:lstStyle/>
                    <a:p>
                      <a:pPr marL="0" marR="0">
                        <a:lnSpc>
                          <a:spcPct val="107000"/>
                        </a:lnSpc>
                        <a:spcBef>
                          <a:spcPts val="0"/>
                        </a:spcBef>
                        <a:spcAft>
                          <a:spcPts val="0"/>
                        </a:spcAft>
                      </a:pPr>
                      <a:r>
                        <a:rPr lang="en-US" sz="1400" dirty="0">
                          <a:effectLst/>
                        </a:rPr>
                        <a:t>3. Department of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Design and Engineering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28825931"/>
                  </a:ext>
                </a:extLst>
              </a:tr>
              <a:tr h="192704">
                <a:tc>
                  <a:txBody>
                    <a:bodyPr/>
                    <a:lstStyle/>
                    <a:p>
                      <a:pPr marL="0" marR="0">
                        <a:lnSpc>
                          <a:spcPct val="107000"/>
                        </a:lnSpc>
                        <a:spcBef>
                          <a:spcPts val="0"/>
                        </a:spcBef>
                        <a:spcAft>
                          <a:spcPts val="0"/>
                        </a:spcAft>
                      </a:pPr>
                      <a:r>
                        <a:rPr lang="en-US" sz="1400" dirty="0">
                          <a:effectLst/>
                        </a:rPr>
                        <a:t>4. General Services Administration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Energy Division Managers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4037537808"/>
                  </a:ext>
                </a:extLst>
              </a:tr>
              <a:tr h="152163">
                <a:tc>
                  <a:txBody>
                    <a:bodyPr/>
                    <a:lstStyle/>
                    <a:p>
                      <a:pPr marL="0" marR="0">
                        <a:lnSpc>
                          <a:spcPct val="107000"/>
                        </a:lnSpc>
                        <a:spcBef>
                          <a:spcPts val="0"/>
                        </a:spcBef>
                        <a:spcAft>
                          <a:spcPts val="0"/>
                        </a:spcAft>
                      </a:pPr>
                      <a:r>
                        <a:rPr lang="en-US" sz="1400" dirty="0">
                          <a:effectLst/>
                        </a:rPr>
                        <a:t>5. Fish and Wildlife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National Energy Coordinator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221679094"/>
                  </a:ext>
                </a:extLst>
              </a:tr>
              <a:tr h="152163">
                <a:tc>
                  <a:txBody>
                    <a:bodyPr/>
                    <a:lstStyle/>
                    <a:p>
                      <a:pPr marL="0" marR="0">
                        <a:lnSpc>
                          <a:spcPct val="107000"/>
                        </a:lnSpc>
                        <a:spcBef>
                          <a:spcPts val="0"/>
                        </a:spcBef>
                        <a:spcAft>
                          <a:spcPts val="0"/>
                        </a:spcAft>
                      </a:pPr>
                      <a:r>
                        <a:rPr lang="en-US" sz="1400" dirty="0">
                          <a:effectLst/>
                        </a:rPr>
                        <a:t>6. National Parks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Branch Chief for Sustainable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938867289"/>
                  </a:ext>
                </a:extLst>
              </a:tr>
              <a:tr h="192704">
                <a:tc>
                  <a:txBody>
                    <a:bodyPr/>
                    <a:lstStyle/>
                    <a:p>
                      <a:pPr marL="0" marR="0">
                        <a:lnSpc>
                          <a:spcPct val="107000"/>
                        </a:lnSpc>
                        <a:spcBef>
                          <a:spcPts val="0"/>
                        </a:spcBef>
                        <a:spcAft>
                          <a:spcPts val="0"/>
                        </a:spcAft>
                      </a:pPr>
                      <a:r>
                        <a:rPr lang="en-US" sz="1400" dirty="0">
                          <a:effectLst/>
                        </a:rPr>
                        <a:t>7. United States Army Corps of Engineers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Facility Manager, Engineer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521224082"/>
                  </a:ext>
                </a:extLst>
              </a:tr>
              <a:tr h="192704">
                <a:tc>
                  <a:txBody>
                    <a:bodyPr/>
                    <a:lstStyle/>
                    <a:p>
                      <a:pPr marL="0" marR="0">
                        <a:lnSpc>
                          <a:spcPct val="107000"/>
                        </a:lnSpc>
                        <a:spcBef>
                          <a:spcPts val="0"/>
                        </a:spcBef>
                        <a:spcAft>
                          <a:spcPts val="0"/>
                        </a:spcAft>
                      </a:pPr>
                      <a:r>
                        <a:rPr lang="en-US" sz="1400" dirty="0">
                          <a:effectLst/>
                        </a:rPr>
                        <a:t>8. Army Office of Energy Initiatives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Opportunity Manager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896601936"/>
                  </a:ext>
                </a:extLst>
              </a:tr>
              <a:tr h="209803">
                <a:tc>
                  <a:txBody>
                    <a:bodyPr/>
                    <a:lstStyle/>
                    <a:p>
                      <a:pPr marL="0" marR="0">
                        <a:lnSpc>
                          <a:spcPct val="107000"/>
                        </a:lnSpc>
                        <a:spcBef>
                          <a:spcPts val="0"/>
                        </a:spcBef>
                        <a:spcAft>
                          <a:spcPts val="0"/>
                        </a:spcAft>
                      </a:pPr>
                      <a:r>
                        <a:rPr lang="en-US" sz="1400" dirty="0">
                          <a:effectLst/>
                        </a:rPr>
                        <a:t>9. Department of Commerce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Associate Director of Sustainable Energy and Environmental Programs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3144981153"/>
                  </a:ext>
                </a:extLst>
              </a:tr>
              <a:tr h="192704">
                <a:tc>
                  <a:txBody>
                    <a:bodyPr/>
                    <a:lstStyle/>
                    <a:p>
                      <a:pPr marL="0" marR="0">
                        <a:lnSpc>
                          <a:spcPct val="107000"/>
                        </a:lnSpc>
                        <a:spcBef>
                          <a:spcPts val="0"/>
                        </a:spcBef>
                        <a:spcAft>
                          <a:spcPts val="0"/>
                        </a:spcAft>
                      </a:pPr>
                      <a:r>
                        <a:rPr lang="en-US" sz="1400" dirty="0">
                          <a:effectLst/>
                        </a:rPr>
                        <a:t>10. Federal Bureau of Investigation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Energy and Environmental Program 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3801021141"/>
                  </a:ext>
                </a:extLst>
              </a:tr>
              <a:tr h="209803">
                <a:tc>
                  <a:txBody>
                    <a:bodyPr/>
                    <a:lstStyle/>
                    <a:p>
                      <a:pPr marL="0" marR="0">
                        <a:lnSpc>
                          <a:spcPct val="107000"/>
                        </a:lnSpc>
                        <a:spcBef>
                          <a:spcPts val="0"/>
                        </a:spcBef>
                        <a:spcAft>
                          <a:spcPts val="0"/>
                        </a:spcAft>
                      </a:pPr>
                      <a:r>
                        <a:rPr lang="en-US" sz="1400" dirty="0">
                          <a:effectLst/>
                        </a:rPr>
                        <a:t>11. United States Marine Corps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Utilities and Energy Manager for Marine Corps at Miramar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906217997"/>
                  </a:ext>
                </a:extLst>
              </a:tr>
              <a:tr h="192704">
                <a:tc>
                  <a:txBody>
                    <a:bodyPr/>
                    <a:lstStyle/>
                    <a:p>
                      <a:pPr marL="0" marR="0">
                        <a:lnSpc>
                          <a:spcPct val="107000"/>
                        </a:lnSpc>
                        <a:spcBef>
                          <a:spcPts val="0"/>
                        </a:spcBef>
                        <a:spcAft>
                          <a:spcPts val="0"/>
                        </a:spcAft>
                      </a:pPr>
                      <a:r>
                        <a:rPr lang="en-US" sz="1400" dirty="0">
                          <a:effectLst/>
                        </a:rPr>
                        <a:t>12. U.S. Department of Agriculture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National Facilities, Energy, and Program Manager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780844424"/>
                  </a:ext>
                </a:extLst>
              </a:tr>
              <a:tr h="157538">
                <a:tc>
                  <a:txBody>
                    <a:bodyPr/>
                    <a:lstStyle/>
                    <a:p>
                      <a:pPr marL="0" marR="0">
                        <a:lnSpc>
                          <a:spcPct val="107000"/>
                        </a:lnSpc>
                        <a:spcBef>
                          <a:spcPts val="0"/>
                        </a:spcBef>
                        <a:spcAft>
                          <a:spcPts val="0"/>
                        </a:spcAft>
                      </a:pPr>
                      <a:r>
                        <a:rPr lang="en-US" sz="1400" dirty="0">
                          <a:effectLst/>
                        </a:rPr>
                        <a:t>13. U.S. Forest Service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Capital Assets Program Manager for Energy, Water, and Sustainable Buildings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extLst>
                  <a:ext uri="{0D108BD9-81ED-4DB2-BD59-A6C34878D82A}">
                    <a16:rowId xmlns:a16="http://schemas.microsoft.com/office/drawing/2014/main" val="2295124797"/>
                  </a:ext>
                </a:extLst>
              </a:tr>
              <a:tr h="152163">
                <a:tc>
                  <a:txBody>
                    <a:bodyPr/>
                    <a:lstStyle/>
                    <a:p>
                      <a:pPr marL="0" marR="0">
                        <a:lnSpc>
                          <a:spcPct val="107000"/>
                        </a:lnSpc>
                        <a:spcBef>
                          <a:spcPts val="0"/>
                        </a:spcBef>
                        <a:spcAft>
                          <a:spcPts val="0"/>
                        </a:spcAft>
                      </a:pPr>
                      <a:r>
                        <a:rPr lang="en-US" sz="1400" dirty="0">
                          <a:effectLst/>
                        </a:rPr>
                        <a:t>14. National Parks Service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Federal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Energy Program Manager under Sustainable Operations Branch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extLst>
                  <a:ext uri="{0D108BD9-81ED-4DB2-BD59-A6C34878D82A}">
                    <a16:rowId xmlns:a16="http://schemas.microsoft.com/office/drawing/2014/main" val="3479345977"/>
                  </a:ext>
                </a:extLst>
              </a:tr>
              <a:tr h="152163">
                <a:tc>
                  <a:txBody>
                    <a:bodyPr/>
                    <a:lstStyle/>
                    <a:p>
                      <a:pPr marL="0" marR="0">
                        <a:lnSpc>
                          <a:spcPct val="107000"/>
                        </a:lnSpc>
                        <a:spcBef>
                          <a:spcPts val="0"/>
                        </a:spcBef>
                        <a:spcAft>
                          <a:spcPts val="0"/>
                        </a:spcAft>
                      </a:pPr>
                      <a:r>
                        <a:rPr lang="en-US" sz="1400" dirty="0">
                          <a:effectLst/>
                        </a:rPr>
                        <a:t>15. City of Boulder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tc>
                  <a:txBody>
                    <a:bodyPr/>
                    <a:lstStyle/>
                    <a:p>
                      <a:pPr marL="0" marR="0">
                        <a:lnSpc>
                          <a:spcPct val="107000"/>
                        </a:lnSpc>
                        <a:spcBef>
                          <a:spcPts val="0"/>
                        </a:spcBef>
                        <a:spcAft>
                          <a:spcPts val="0"/>
                        </a:spcAft>
                      </a:pPr>
                      <a:r>
                        <a:rPr lang="en-US" sz="1400" dirty="0">
                          <a:effectLst/>
                        </a:rPr>
                        <a:t>Electrical Engineer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extLst>
                  <a:ext uri="{0D108BD9-81ED-4DB2-BD59-A6C34878D82A}">
                    <a16:rowId xmlns:a16="http://schemas.microsoft.com/office/drawing/2014/main" val="3588886782"/>
                  </a:ext>
                </a:extLst>
              </a:tr>
              <a:tr h="152163">
                <a:tc>
                  <a:txBody>
                    <a:bodyPr/>
                    <a:lstStyle/>
                    <a:p>
                      <a:pPr marL="0" marR="0">
                        <a:lnSpc>
                          <a:spcPct val="107000"/>
                        </a:lnSpc>
                        <a:spcBef>
                          <a:spcPts val="0"/>
                        </a:spcBef>
                        <a:spcAft>
                          <a:spcPts val="0"/>
                        </a:spcAft>
                      </a:pPr>
                      <a:r>
                        <a:rPr lang="en-US" sz="1400" dirty="0">
                          <a:effectLst/>
                        </a:rPr>
                        <a:t>16. Minnesota Department of Transportation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Principal Sustainability Planner in the Office of Sustainability and Public Health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3996791708"/>
                  </a:ext>
                </a:extLst>
              </a:tr>
              <a:tr h="152163">
                <a:tc>
                  <a:txBody>
                    <a:bodyPr/>
                    <a:lstStyle/>
                    <a:p>
                      <a:pPr marL="0" marR="0">
                        <a:lnSpc>
                          <a:spcPct val="107000"/>
                        </a:lnSpc>
                        <a:spcBef>
                          <a:spcPts val="0"/>
                        </a:spcBef>
                        <a:spcAft>
                          <a:spcPts val="0"/>
                        </a:spcAft>
                      </a:pPr>
                      <a:r>
                        <a:rPr lang="en-US" sz="1400" dirty="0">
                          <a:effectLst/>
                        </a:rPr>
                        <a:t>17. City of Orlando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Director of Sustainability and Resilience, Facilities Project Coordinator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000674392"/>
                  </a:ext>
                </a:extLst>
              </a:tr>
              <a:tr h="152163">
                <a:tc>
                  <a:txBody>
                    <a:bodyPr/>
                    <a:lstStyle/>
                    <a:p>
                      <a:pPr marL="0" marR="0">
                        <a:lnSpc>
                          <a:spcPct val="107000"/>
                        </a:lnSpc>
                        <a:spcBef>
                          <a:spcPts val="0"/>
                        </a:spcBef>
                        <a:spcAft>
                          <a:spcPts val="0"/>
                        </a:spcAft>
                      </a:pPr>
                      <a:r>
                        <a:rPr lang="en-US" sz="1400" dirty="0">
                          <a:effectLst/>
                        </a:rPr>
                        <a:t>18. Luther College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University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Professor of Religion, Sustainability Office Lead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1379595181"/>
                  </a:ext>
                </a:extLst>
              </a:tr>
              <a:tr h="152163">
                <a:tc>
                  <a:txBody>
                    <a:bodyPr/>
                    <a:lstStyle/>
                    <a:p>
                      <a:pPr marL="0" marR="0">
                        <a:lnSpc>
                          <a:spcPct val="107000"/>
                        </a:lnSpc>
                        <a:spcBef>
                          <a:spcPts val="0"/>
                        </a:spcBef>
                        <a:spcAft>
                          <a:spcPts val="0"/>
                        </a:spcAft>
                      </a:pPr>
                      <a:r>
                        <a:rPr lang="en-US" sz="1400" dirty="0">
                          <a:effectLst/>
                        </a:rPr>
                        <a:t>19. Georgia Tech University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University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Associate Director of the Office of Campus Sustainability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834743576"/>
                  </a:ext>
                </a:extLst>
              </a:tr>
              <a:tr h="152163">
                <a:tc>
                  <a:txBody>
                    <a:bodyPr/>
                    <a:lstStyle/>
                    <a:p>
                      <a:pPr marL="0" marR="0">
                        <a:lnSpc>
                          <a:spcPct val="107000"/>
                        </a:lnSpc>
                        <a:spcBef>
                          <a:spcPts val="0"/>
                        </a:spcBef>
                        <a:spcAft>
                          <a:spcPts val="0"/>
                        </a:spcAft>
                      </a:pPr>
                      <a:r>
                        <a:rPr lang="en-US" sz="1400" dirty="0">
                          <a:effectLst/>
                        </a:rPr>
                        <a:t>20. Milwaukee Area Technical College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University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Director of Facilities Planning, Sustainability, and Construction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4017691954"/>
                  </a:ext>
                </a:extLst>
              </a:tr>
              <a:tr h="152163">
                <a:tc>
                  <a:txBody>
                    <a:bodyPr/>
                    <a:lstStyle/>
                    <a:p>
                      <a:pPr marL="0" marR="0">
                        <a:lnSpc>
                          <a:spcPct val="107000"/>
                        </a:lnSpc>
                        <a:spcBef>
                          <a:spcPts val="0"/>
                        </a:spcBef>
                        <a:spcAft>
                          <a:spcPts val="0"/>
                        </a:spcAft>
                      </a:pPr>
                      <a:r>
                        <a:rPr lang="en-US" sz="1400" dirty="0">
                          <a:effectLst/>
                        </a:rPr>
                        <a:t>21. Dartmouth College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University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Director of Engineering and Utilities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2724175982"/>
                  </a:ext>
                </a:extLst>
              </a:tr>
              <a:tr h="152163">
                <a:tc>
                  <a:txBody>
                    <a:bodyPr/>
                    <a:lstStyle/>
                    <a:p>
                      <a:pPr marL="0" marR="0">
                        <a:lnSpc>
                          <a:spcPct val="107000"/>
                        </a:lnSpc>
                        <a:spcBef>
                          <a:spcPts val="0"/>
                        </a:spcBef>
                        <a:spcAft>
                          <a:spcPts val="0"/>
                        </a:spcAft>
                      </a:pPr>
                      <a:r>
                        <a:rPr lang="en-US" sz="1400" dirty="0">
                          <a:effectLst/>
                        </a:rPr>
                        <a:t>22. Verizon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Corporation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dirty="0">
                          <a:effectLst/>
                        </a:rPr>
                        <a:t>Principal Planning Engineer at Verizon with background in energy efficiency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extLst>
                  <a:ext uri="{0D108BD9-81ED-4DB2-BD59-A6C34878D82A}">
                    <a16:rowId xmlns:a16="http://schemas.microsoft.com/office/drawing/2014/main" val="4196971663"/>
                  </a:ext>
                </a:extLst>
              </a:tr>
              <a:tr h="152163">
                <a:tc>
                  <a:txBody>
                    <a:bodyPr/>
                    <a:lstStyle/>
                    <a:p>
                      <a:pPr marL="0" marR="0">
                        <a:lnSpc>
                          <a:spcPct val="107000"/>
                        </a:lnSpc>
                        <a:spcBef>
                          <a:spcPts val="0"/>
                        </a:spcBef>
                        <a:spcAft>
                          <a:spcPts val="0"/>
                        </a:spcAft>
                      </a:pPr>
                      <a:r>
                        <a:rPr lang="en-US" sz="1400" dirty="0">
                          <a:effectLst/>
                        </a:rPr>
                        <a:t>23. Equinor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ctr"/>
                </a:tc>
                <a:tc>
                  <a:txBody>
                    <a:bodyPr/>
                    <a:lstStyle/>
                    <a:p>
                      <a:pPr marL="0" marR="0">
                        <a:lnSpc>
                          <a:spcPct val="107000"/>
                        </a:lnSpc>
                        <a:spcBef>
                          <a:spcPts val="0"/>
                        </a:spcBef>
                        <a:spcAft>
                          <a:spcPts val="0"/>
                        </a:spcAft>
                      </a:pPr>
                      <a:r>
                        <a:rPr lang="en-US" sz="1400">
                          <a:effectLst/>
                        </a:rPr>
                        <a:t>Corporation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tc>
                  <a:txBody>
                    <a:bodyPr/>
                    <a:lstStyle/>
                    <a:p>
                      <a:pPr marL="0" marR="0">
                        <a:lnSpc>
                          <a:spcPct val="107000"/>
                        </a:lnSpc>
                        <a:spcBef>
                          <a:spcPts val="0"/>
                        </a:spcBef>
                        <a:spcAft>
                          <a:spcPts val="0"/>
                        </a:spcAft>
                      </a:pPr>
                      <a:r>
                        <a:rPr lang="en-US" sz="1400" dirty="0">
                          <a:effectLst/>
                        </a:rPr>
                        <a:t>R&amp;D Unit Project Manager for Equinor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014" marR="40014" marT="0" marB="0" anchor="b"/>
                </a:tc>
                <a:extLst>
                  <a:ext uri="{0D108BD9-81ED-4DB2-BD59-A6C34878D82A}">
                    <a16:rowId xmlns:a16="http://schemas.microsoft.com/office/drawing/2014/main" val="3684416332"/>
                  </a:ext>
                </a:extLst>
              </a:tr>
            </a:tbl>
          </a:graphicData>
        </a:graphic>
      </p:graphicFrame>
    </p:spTree>
    <p:extLst>
      <p:ext uri="{BB962C8B-B14F-4D97-AF65-F5344CB8AC3E}">
        <p14:creationId xmlns:p14="http://schemas.microsoft.com/office/powerpoint/2010/main" val="2324147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CB6499D-69C2-45E9-98FF-7096BA0C5A55}"/>
              </a:ext>
            </a:extLst>
          </p:cNvPr>
          <p:cNvGraphicFramePr>
            <a:graphicFrameLocks noGrp="1"/>
          </p:cNvGraphicFramePr>
          <p:nvPr>
            <p:extLst>
              <p:ext uri="{D42A27DB-BD31-4B8C-83A1-F6EECF244321}">
                <p14:modId xmlns:p14="http://schemas.microsoft.com/office/powerpoint/2010/main" val="2387577763"/>
              </p:ext>
            </p:extLst>
          </p:nvPr>
        </p:nvGraphicFramePr>
        <p:xfrm>
          <a:off x="295274" y="1031918"/>
          <a:ext cx="11439526" cy="5162722"/>
        </p:xfrm>
        <a:graphic>
          <a:graphicData uri="http://schemas.openxmlformats.org/drawingml/2006/table">
            <a:tbl>
              <a:tblPr firstRow="1" firstCol="1" bandRow="1"/>
              <a:tblGrid>
                <a:gridCol w="475215">
                  <a:extLst>
                    <a:ext uri="{9D8B030D-6E8A-4147-A177-3AD203B41FA5}">
                      <a16:colId xmlns:a16="http://schemas.microsoft.com/office/drawing/2014/main" val="1595085147"/>
                    </a:ext>
                  </a:extLst>
                </a:gridCol>
                <a:gridCol w="2648986">
                  <a:extLst>
                    <a:ext uri="{9D8B030D-6E8A-4147-A177-3AD203B41FA5}">
                      <a16:colId xmlns:a16="http://schemas.microsoft.com/office/drawing/2014/main" val="3024051197"/>
                    </a:ext>
                  </a:extLst>
                </a:gridCol>
                <a:gridCol w="8315325">
                  <a:extLst>
                    <a:ext uri="{9D8B030D-6E8A-4147-A177-3AD203B41FA5}">
                      <a16:colId xmlns:a16="http://schemas.microsoft.com/office/drawing/2014/main" val="3869498087"/>
                    </a:ext>
                  </a:extLst>
                </a:gridCol>
              </a:tblGrid>
              <a:tr h="327999">
                <a:tc gridSpan="2">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Code</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Definition</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155663"/>
                  </a:ext>
                </a:extLst>
              </a:tr>
              <a:tr h="327999">
                <a:tc gridSpan="2">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Barrier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Coded with a factor if it is a reason to not implement the project</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409938"/>
                  </a:ext>
                </a:extLst>
              </a:tr>
              <a:tr h="327999">
                <a:tc gridSpan="2">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Driver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Coded with a factor if it is a reason to implement the project</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230661"/>
                  </a:ext>
                </a:extLst>
              </a:tr>
              <a:tr h="490855">
                <a:tc rowSpan="11">
                  <a:txBody>
                    <a:bodyPr/>
                    <a:lstStyle/>
                    <a:p>
                      <a:pPr marL="71755" marR="71755" algn="ctr">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Factors</a:t>
                      </a:r>
                    </a:p>
                  </a:txBody>
                  <a:tcPr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Economics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Importance of economics to decision making</a:t>
                      </a:r>
                    </a:p>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Economic metrics (lifecycle cost [LCC], return on investment [ROI], payback, etc.)</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477820"/>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Funding</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Process of receiving funding and availability or priorities of funding</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994161"/>
                  </a:ext>
                </a:extLst>
              </a:tr>
              <a:tr h="500676">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Contracting</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Ease or difficulty of obtaining a contract or working on a bid process</a:t>
                      </a:r>
                    </a:p>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Alternative financing, vendors, procurement</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965224"/>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People Support</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Clean energy goals and support of management or site</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363868"/>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Site Resources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Experience or availability of the staff, repeat projects, project champions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8093346"/>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Loads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Pursues a project because of the demand at the location</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656491"/>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Grants &amp; Incentives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Incentives provided by utilities, tax benefits, and grants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98778"/>
                  </a:ext>
                </a:extLst>
              </a:tr>
              <a:tr h="37392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Laws &amp; Policies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Government laws, including state, federal, and local, around clean energy</a:t>
                      </a:r>
                    </a:p>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NEPA, interconnection, executive orders, net metering limits, etc.</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944376"/>
                  </a:ext>
                </a:extLst>
              </a:tr>
              <a:tr h="429174">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Site Suitability</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Site assessment considerations for a new renewable energy project.</a:t>
                      </a:r>
                    </a:p>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Structural integrity, generation potential, land and area available, historical site, etc.</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67219"/>
                  </a:ext>
                </a:extLst>
              </a:tr>
              <a:tr h="93894">
                <a:tc vMerge="1">
                  <a:txBody>
                    <a:bodyPr/>
                    <a:lstStyle/>
                    <a:p>
                      <a:endParaRPr lang="en-US"/>
                    </a:p>
                  </a:txBody>
                  <a:tcPr/>
                </a:tc>
                <a:tc>
                  <a:txBody>
                    <a:bodyPr/>
                    <a:lstStyle/>
                    <a:p>
                      <a:pPr marL="0" marR="0">
                        <a:lnSpc>
                          <a:spcPct val="100000"/>
                        </a:lnSpc>
                        <a:spcBef>
                          <a:spcPts val="0"/>
                        </a:spcBef>
                        <a:spcAft>
                          <a:spcPts val="0"/>
                        </a:spcAft>
                      </a:pPr>
                      <a:r>
                        <a:rPr lang="en-US" sz="1600" dirty="0">
                          <a:solidFill>
                            <a:srgbClr val="000000"/>
                          </a:solidFill>
                          <a:effectLst/>
                          <a:latin typeface="+mn-lt"/>
                          <a:ea typeface="Calibri" panose="020F0502020204030204" pitchFamily="34" charset="0"/>
                          <a:cs typeface="Times New Roman" panose="02020603050405020304" pitchFamily="18" charset="0"/>
                        </a:rPr>
                        <a:t>Land &amp; Building Ownership</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Land and building ownership such as leased or owned buildings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763039"/>
                  </a:ext>
                </a:extLst>
              </a:tr>
              <a:tr h="327999">
                <a:tc vMerge="1">
                  <a:txBody>
                    <a:bodyPr/>
                    <a:lstStyle/>
                    <a:p>
                      <a:endParaRPr lang="en-US"/>
                    </a:p>
                  </a:txBody>
                  <a:tcPr/>
                </a:tc>
                <a:tc>
                  <a:txBody>
                    <a:bodyPr/>
                    <a:lstStyle/>
                    <a:p>
                      <a:pPr marL="0" marR="0">
                        <a:lnSpc>
                          <a:spcPct val="100000"/>
                        </a:lnSpc>
                        <a:spcBef>
                          <a:spcPts val="0"/>
                        </a:spcBef>
                        <a:spcAft>
                          <a:spcPts val="0"/>
                        </a:spcAft>
                      </a:pPr>
                      <a:r>
                        <a:rPr lang="en-US" sz="1600">
                          <a:solidFill>
                            <a:srgbClr val="000000"/>
                          </a:solidFill>
                          <a:effectLst/>
                          <a:latin typeface="+mn-lt"/>
                          <a:ea typeface="Calibri" panose="020F0502020204030204" pitchFamily="34" charset="0"/>
                          <a:cs typeface="Times New Roman" panose="02020603050405020304" pitchFamily="18" charset="0"/>
                        </a:rPr>
                        <a:t>Resilience</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SzPct val="75000"/>
                        <a:buFont typeface="Symbol" panose="05050102010706020507" pitchFamily="18" charset="2"/>
                        <a:buChar char=""/>
                      </a:pPr>
                      <a:r>
                        <a:rPr lang="en-US" sz="1600" dirty="0">
                          <a:solidFill>
                            <a:srgbClr val="000000"/>
                          </a:solidFill>
                          <a:effectLst/>
                          <a:latin typeface="+mn-lt"/>
                          <a:ea typeface="Calibri" panose="020F0502020204030204" pitchFamily="34" charset="0"/>
                          <a:cs typeface="Times New Roman" panose="02020603050405020304" pitchFamily="18" charset="0"/>
                        </a:rPr>
                        <a:t>Resilience for project implementation</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031249"/>
                  </a:ext>
                </a:extLst>
              </a:tr>
            </a:tbl>
          </a:graphicData>
        </a:graphic>
      </p:graphicFrame>
      <p:sp>
        <p:nvSpPr>
          <p:cNvPr id="3" name="Title 2">
            <a:extLst>
              <a:ext uri="{FF2B5EF4-FFF2-40B4-BE49-F238E27FC236}">
                <a16:creationId xmlns:a16="http://schemas.microsoft.com/office/drawing/2014/main" id="{C36E111E-EEA9-435C-A560-DF5E1FAB6E74}"/>
              </a:ext>
            </a:extLst>
          </p:cNvPr>
          <p:cNvSpPr>
            <a:spLocks noGrp="1"/>
          </p:cNvSpPr>
          <p:nvPr>
            <p:ph type="title"/>
          </p:nvPr>
        </p:nvSpPr>
        <p:spPr>
          <a:xfrm>
            <a:off x="838200" y="18255"/>
            <a:ext cx="10515600" cy="1325563"/>
          </a:xfrm>
        </p:spPr>
        <p:txBody>
          <a:bodyPr/>
          <a:lstStyle/>
          <a:p>
            <a:r>
              <a:rPr lang="en-US" dirty="0"/>
              <a:t>Coding Approach</a:t>
            </a:r>
          </a:p>
        </p:txBody>
      </p:sp>
    </p:spTree>
    <p:extLst>
      <p:ext uri="{BB962C8B-B14F-4D97-AF65-F5344CB8AC3E}">
        <p14:creationId xmlns:p14="http://schemas.microsoft.com/office/powerpoint/2010/main" val="1187954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6FB7D-D014-48B1-AAE3-43337FB1FC92}"/>
              </a:ext>
            </a:extLst>
          </p:cNvPr>
          <p:cNvSpPr>
            <a:spLocks noGrp="1"/>
          </p:cNvSpPr>
          <p:nvPr>
            <p:ph type="title"/>
          </p:nvPr>
        </p:nvSpPr>
        <p:spPr/>
        <p:txBody>
          <a:bodyPr>
            <a:normAutofit fontScale="90000"/>
          </a:bodyPr>
          <a:lstStyle/>
          <a:p>
            <a:pPr algn="l"/>
            <a:r>
              <a:rPr lang="en-US" dirty="0"/>
              <a:t>Preliminary Outcomes: </a:t>
            </a:r>
            <a:r>
              <a:rPr lang="en-US" i="1" dirty="0"/>
              <a:t>Factors Influencing RE </a:t>
            </a:r>
            <a:r>
              <a:rPr lang="en-US" sz="3733" i="1" dirty="0"/>
              <a:t>Deployment</a:t>
            </a:r>
            <a:endParaRPr lang="en-US" i="1" dirty="0"/>
          </a:p>
        </p:txBody>
      </p:sp>
      <p:graphicFrame>
        <p:nvGraphicFramePr>
          <p:cNvPr id="11" name="Chart 10">
            <a:extLst>
              <a:ext uri="{FF2B5EF4-FFF2-40B4-BE49-F238E27FC236}">
                <a16:creationId xmlns:a16="http://schemas.microsoft.com/office/drawing/2014/main" id="{55A44472-39A9-483C-9431-4E0759830CC8}"/>
              </a:ext>
            </a:extLst>
          </p:cNvPr>
          <p:cNvGraphicFramePr/>
          <p:nvPr/>
        </p:nvGraphicFramePr>
        <p:xfrm>
          <a:off x="1115677" y="1420643"/>
          <a:ext cx="9960647" cy="49288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265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274C-3A1A-4CF6-86E6-F1A84710BC3D}"/>
              </a:ext>
            </a:extLst>
          </p:cNvPr>
          <p:cNvSpPr>
            <a:spLocks noGrp="1"/>
          </p:cNvSpPr>
          <p:nvPr>
            <p:ph type="title"/>
          </p:nvPr>
        </p:nvSpPr>
        <p:spPr/>
        <p:txBody>
          <a:bodyPr/>
          <a:lstStyle/>
          <a:p>
            <a:r>
              <a:rPr lang="en-US" dirty="0"/>
              <a:t>Optimizing design and dispatch of a renewable energy system</a:t>
            </a:r>
          </a:p>
        </p:txBody>
      </p:sp>
      <p:sp>
        <p:nvSpPr>
          <p:cNvPr id="3" name="Text Placeholder 2">
            <a:extLst>
              <a:ext uri="{FF2B5EF4-FFF2-40B4-BE49-F238E27FC236}">
                <a16:creationId xmlns:a16="http://schemas.microsoft.com/office/drawing/2014/main" id="{969AC4EF-0411-4787-9231-4A85246B8F3A}"/>
              </a:ext>
            </a:extLst>
          </p:cNvPr>
          <p:cNvSpPr>
            <a:spLocks noGrp="1"/>
          </p:cNvSpPr>
          <p:nvPr>
            <p:ph type="body" idx="1"/>
          </p:nvPr>
        </p:nvSpPr>
        <p:spPr/>
        <p:txBody>
          <a:bodyPr>
            <a:normAutofit/>
          </a:bodyPr>
          <a:lstStyle/>
          <a:p>
            <a:r>
              <a:rPr lang="en-US" dirty="0"/>
              <a:t>Oluwaseun Ogunmodede, Kate Anderson, Dylan Cutler, Dr. Alexandra Newman</a:t>
            </a:r>
          </a:p>
        </p:txBody>
      </p:sp>
      <p:sp>
        <p:nvSpPr>
          <p:cNvPr id="4" name="Slide Number Placeholder 3">
            <a:extLst>
              <a:ext uri="{FF2B5EF4-FFF2-40B4-BE49-F238E27FC236}">
                <a16:creationId xmlns:a16="http://schemas.microsoft.com/office/drawing/2014/main" id="{CEF3D893-DBA6-4B00-93EA-31451C864427}"/>
              </a:ext>
            </a:extLst>
          </p:cNvPr>
          <p:cNvSpPr>
            <a:spLocks noGrp="1"/>
          </p:cNvSpPr>
          <p:nvPr>
            <p:ph type="sldNum" sz="quarter" idx="12"/>
          </p:nvPr>
        </p:nvSpPr>
        <p:spPr/>
        <p:txBody>
          <a:bodyPr/>
          <a:lstStyle/>
          <a:p>
            <a:fld id="{FAA3E255-DCE9-1E4B-905B-DD6A887BD484}" type="slidenum">
              <a:rPr lang="en-US" smtClean="0"/>
              <a:t>4</a:t>
            </a:fld>
            <a:endParaRPr lang="en-US" dirty="0"/>
          </a:p>
        </p:txBody>
      </p:sp>
      <p:graphicFrame>
        <p:nvGraphicFramePr>
          <p:cNvPr id="6" name="Content Placeholder 4">
            <a:extLst>
              <a:ext uri="{FF2B5EF4-FFF2-40B4-BE49-F238E27FC236}">
                <a16:creationId xmlns:a16="http://schemas.microsoft.com/office/drawing/2014/main" id="{D0296D1B-A5EC-4328-B73F-DF98C5A0A9A8}"/>
              </a:ext>
            </a:extLst>
          </p:cNvPr>
          <p:cNvGraphicFramePr>
            <a:graphicFrameLocks/>
          </p:cNvGraphicFramePr>
          <p:nvPr>
            <p:extLst>
              <p:ext uri="{D42A27DB-BD31-4B8C-83A1-F6EECF244321}">
                <p14:modId xmlns:p14="http://schemas.microsoft.com/office/powerpoint/2010/main" val="853224318"/>
              </p:ext>
            </p:extLst>
          </p:nvPr>
        </p:nvGraphicFramePr>
        <p:xfrm>
          <a:off x="7037408" y="136523"/>
          <a:ext cx="6762723" cy="271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932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61FB289-00BC-410B-A279-78106BA4865F}"/>
              </a:ext>
            </a:extLst>
          </p:cNvPr>
          <p:cNvSpPr>
            <a:spLocks noGrp="1"/>
          </p:cNvSpPr>
          <p:nvPr>
            <p:ph type="title"/>
          </p:nvPr>
        </p:nvSpPr>
        <p:spPr>
          <a:xfrm>
            <a:off x="-1140" y="0"/>
            <a:ext cx="3468240" cy="6858000"/>
          </a:xfrm>
        </p:spPr>
        <p:txBody>
          <a:bodyPr/>
          <a:lstStyle/>
          <a:p>
            <a:pPr algn="l"/>
            <a:r>
              <a:rPr lang="en-US" dirty="0"/>
              <a:t>Preliminary Outcomes: </a:t>
            </a:r>
            <a:r>
              <a:rPr lang="en-US" i="1" dirty="0"/>
              <a:t>Role of Energy Decision Tools in Deployment Decisions</a:t>
            </a:r>
            <a:br>
              <a:rPr lang="en-US" dirty="0"/>
            </a:br>
            <a:endParaRPr lang="en-US" dirty="0"/>
          </a:p>
        </p:txBody>
      </p:sp>
      <p:pic>
        <p:nvPicPr>
          <p:cNvPr id="7" name="Picture 6">
            <a:extLst>
              <a:ext uri="{FF2B5EF4-FFF2-40B4-BE49-F238E27FC236}">
                <a16:creationId xmlns:a16="http://schemas.microsoft.com/office/drawing/2014/main" id="{D66A4939-0A96-4B91-9B56-205754FC5F0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9842" y="276014"/>
            <a:ext cx="8487833" cy="6305973"/>
          </a:xfrm>
          <a:prstGeom prst="rect">
            <a:avLst/>
          </a:prstGeom>
          <a:noFill/>
        </p:spPr>
      </p:pic>
    </p:spTree>
    <p:extLst>
      <p:ext uri="{BB962C8B-B14F-4D97-AF65-F5344CB8AC3E}">
        <p14:creationId xmlns:p14="http://schemas.microsoft.com/office/powerpoint/2010/main" val="4221909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E4301FB-41AC-46AD-AB97-285C76533B2B}"/>
              </a:ext>
            </a:extLst>
          </p:cNvPr>
          <p:cNvGraphicFramePr/>
          <p:nvPr>
            <p:extLst>
              <p:ext uri="{D42A27DB-BD31-4B8C-83A1-F6EECF244321}">
                <p14:modId xmlns:p14="http://schemas.microsoft.com/office/powerpoint/2010/main" val="2865776940"/>
              </p:ext>
            </p:extLst>
          </p:nvPr>
        </p:nvGraphicFramePr>
        <p:xfrm>
          <a:off x="1679806" y="128588"/>
          <a:ext cx="12237993" cy="6600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9" name="Title 12">
            <a:extLst>
              <a:ext uri="{FF2B5EF4-FFF2-40B4-BE49-F238E27FC236}">
                <a16:creationId xmlns:a16="http://schemas.microsoft.com/office/drawing/2014/main" id="{E41EBD25-D45B-4845-B5AA-EE01F8816B53}"/>
              </a:ext>
            </a:extLst>
          </p:cNvPr>
          <p:cNvSpPr>
            <a:spLocks noGrp="1"/>
          </p:cNvSpPr>
          <p:nvPr>
            <p:ph type="title"/>
          </p:nvPr>
        </p:nvSpPr>
        <p:spPr>
          <a:xfrm>
            <a:off x="-1140" y="0"/>
            <a:ext cx="3315840" cy="6858000"/>
          </a:xfrm>
        </p:spPr>
        <p:txBody>
          <a:bodyPr/>
          <a:lstStyle/>
          <a:p>
            <a:pPr algn="l"/>
            <a:r>
              <a:rPr lang="en-US" sz="3600" dirty="0"/>
              <a:t>Preliminary Outcomes: </a:t>
            </a:r>
            <a:r>
              <a:rPr lang="en-US" sz="3600" i="1" dirty="0"/>
              <a:t>Improvements to Tools or Resources to Increase RE Deployment</a:t>
            </a:r>
            <a:br>
              <a:rPr lang="en-US" dirty="0"/>
            </a:br>
            <a:endParaRPr lang="en-US" dirty="0"/>
          </a:p>
        </p:txBody>
      </p:sp>
    </p:spTree>
    <p:extLst>
      <p:ext uri="{BB962C8B-B14F-4D97-AF65-F5344CB8AC3E}">
        <p14:creationId xmlns:p14="http://schemas.microsoft.com/office/powerpoint/2010/main" val="318829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C2854-4377-4E4C-8C04-242F9EED4E82}"/>
              </a:ext>
            </a:extLst>
          </p:cNvPr>
          <p:cNvSpPr>
            <a:spLocks noGrp="1"/>
          </p:cNvSpPr>
          <p:nvPr>
            <p:ph type="title"/>
          </p:nvPr>
        </p:nvSpPr>
        <p:spPr/>
        <p:txBody>
          <a:bodyPr/>
          <a:lstStyle/>
          <a:p>
            <a:pPr algn="l"/>
            <a:r>
              <a:rPr lang="en-US" dirty="0"/>
              <a:t>Future Work</a:t>
            </a:r>
          </a:p>
        </p:txBody>
      </p:sp>
      <p:sp>
        <p:nvSpPr>
          <p:cNvPr id="5" name="Text Placeholder 4">
            <a:extLst>
              <a:ext uri="{FF2B5EF4-FFF2-40B4-BE49-F238E27FC236}">
                <a16:creationId xmlns:a16="http://schemas.microsoft.com/office/drawing/2014/main" id="{93C5F87A-0E2A-4AA2-9C33-94F0752550B7}"/>
              </a:ext>
            </a:extLst>
          </p:cNvPr>
          <p:cNvSpPr>
            <a:spLocks noGrp="1"/>
          </p:cNvSpPr>
          <p:nvPr>
            <p:ph type="body" sz="quarter" idx="10"/>
          </p:nvPr>
        </p:nvSpPr>
        <p:spPr>
          <a:xfrm>
            <a:off x="609601" y="1499810"/>
            <a:ext cx="10826751" cy="4076705"/>
          </a:xfrm>
        </p:spPr>
        <p:txBody>
          <a:bodyPr/>
          <a:lstStyle/>
          <a:p>
            <a:r>
              <a:rPr lang="en-US" dirty="0"/>
              <a:t>Identify collaborator with expertise in analyzing interview data</a:t>
            </a:r>
          </a:p>
          <a:p>
            <a:r>
              <a:rPr lang="en-US" dirty="0"/>
              <a:t>Incorporate remaining interviews into analysis</a:t>
            </a:r>
          </a:p>
          <a:p>
            <a:r>
              <a:rPr lang="en-US" dirty="0"/>
              <a:t>Identify improvements to tools and resources that may increase deployment</a:t>
            </a:r>
          </a:p>
          <a:p>
            <a:r>
              <a:rPr lang="en-US" dirty="0"/>
              <a:t>Submit paper to </a:t>
            </a:r>
            <a:r>
              <a:rPr lang="en-US" i="1" dirty="0"/>
              <a:t>Energy Research and Social Science</a:t>
            </a:r>
          </a:p>
          <a:p>
            <a:endParaRPr lang="en-US" dirty="0"/>
          </a:p>
        </p:txBody>
      </p:sp>
    </p:spTree>
    <p:extLst>
      <p:ext uri="{BB962C8B-B14F-4D97-AF65-F5344CB8AC3E}">
        <p14:creationId xmlns:p14="http://schemas.microsoft.com/office/powerpoint/2010/main" val="1586661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39F7-A519-44D9-8257-3058EACD0A84}"/>
              </a:ext>
            </a:extLst>
          </p:cNvPr>
          <p:cNvSpPr>
            <a:spLocks noGrp="1"/>
          </p:cNvSpPr>
          <p:nvPr>
            <p:ph type="title"/>
          </p:nvPr>
        </p:nvSpPr>
        <p:spPr/>
        <p:txBody>
          <a:bodyPr/>
          <a:lstStyle/>
          <a:p>
            <a:r>
              <a:rPr lang="en-US" dirty="0"/>
              <a:t>Proposed Submissions</a:t>
            </a:r>
          </a:p>
        </p:txBody>
      </p:sp>
      <p:sp>
        <p:nvSpPr>
          <p:cNvPr id="3" name="Text Placeholder 2">
            <a:extLst>
              <a:ext uri="{FF2B5EF4-FFF2-40B4-BE49-F238E27FC236}">
                <a16:creationId xmlns:a16="http://schemas.microsoft.com/office/drawing/2014/main" id="{44417D86-A293-4CAF-86D9-7EB1BDA11E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EC2038-CCD9-4DCD-82CA-D9820EF8F030}"/>
              </a:ext>
            </a:extLst>
          </p:cNvPr>
          <p:cNvSpPr>
            <a:spLocks noGrp="1"/>
          </p:cNvSpPr>
          <p:nvPr>
            <p:ph type="sldNum" sz="quarter" idx="12"/>
          </p:nvPr>
        </p:nvSpPr>
        <p:spPr/>
        <p:txBody>
          <a:bodyPr/>
          <a:lstStyle/>
          <a:p>
            <a:fld id="{FAA3E255-DCE9-1E4B-905B-DD6A887BD484}" type="slidenum">
              <a:rPr lang="en-US" smtClean="0"/>
              <a:t>43</a:t>
            </a:fld>
            <a:endParaRPr lang="en-US"/>
          </a:p>
        </p:txBody>
      </p:sp>
    </p:spTree>
    <p:extLst>
      <p:ext uri="{BB962C8B-B14F-4D97-AF65-F5344CB8AC3E}">
        <p14:creationId xmlns:p14="http://schemas.microsoft.com/office/powerpoint/2010/main" val="1347308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2632-BB2B-4C67-A5FF-49218B351ACB}"/>
              </a:ext>
            </a:extLst>
          </p:cNvPr>
          <p:cNvSpPr>
            <a:spLocks noGrp="1"/>
          </p:cNvSpPr>
          <p:nvPr>
            <p:ph type="title"/>
          </p:nvPr>
        </p:nvSpPr>
        <p:spPr/>
        <p:txBody>
          <a:bodyPr/>
          <a:lstStyle/>
          <a:p>
            <a:r>
              <a:rPr lang="en-US" dirty="0"/>
              <a:t>Proposed Submissions</a:t>
            </a:r>
          </a:p>
        </p:txBody>
      </p:sp>
      <p:sp>
        <p:nvSpPr>
          <p:cNvPr id="3" name="Content Placeholder 2">
            <a:extLst>
              <a:ext uri="{FF2B5EF4-FFF2-40B4-BE49-F238E27FC236}">
                <a16:creationId xmlns:a16="http://schemas.microsoft.com/office/drawing/2014/main" id="{B1B3E79E-E21A-427D-8764-B3835CD144B2}"/>
              </a:ext>
            </a:extLst>
          </p:cNvPr>
          <p:cNvSpPr>
            <a:spLocks noGrp="1"/>
          </p:cNvSpPr>
          <p:nvPr>
            <p:ph idx="1"/>
          </p:nvPr>
        </p:nvSpPr>
        <p:spPr>
          <a:xfrm>
            <a:off x="838200" y="1687515"/>
            <a:ext cx="10515600" cy="4351338"/>
          </a:xfrm>
        </p:spPr>
        <p:txBody>
          <a:bodyPr/>
          <a:lstStyle/>
          <a:p>
            <a:r>
              <a:rPr lang="en-US" dirty="0"/>
              <a:t>Optimizing Design and Dispatch of a Renewable Energy System</a:t>
            </a:r>
          </a:p>
          <a:p>
            <a:pPr lvl="1"/>
            <a:r>
              <a:rPr lang="en-US" i="1" dirty="0"/>
              <a:t>Applied Energy</a:t>
            </a:r>
            <a:r>
              <a:rPr lang="en-US" dirty="0"/>
              <a:t>, October 2020</a:t>
            </a:r>
          </a:p>
          <a:p>
            <a:r>
              <a:rPr lang="en-US" dirty="0"/>
              <a:t>Developing Diverse Solutions to Inform Energy Solutions</a:t>
            </a:r>
          </a:p>
          <a:p>
            <a:pPr lvl="1"/>
            <a:r>
              <a:rPr lang="en-US" i="1" dirty="0"/>
              <a:t>INFORMS Journal on Applied Analytics</a:t>
            </a:r>
            <a:r>
              <a:rPr lang="en-US" dirty="0"/>
              <a:t>, December 2020</a:t>
            </a:r>
          </a:p>
          <a:p>
            <a:r>
              <a:rPr lang="en-US" dirty="0"/>
              <a:t>Integrating the Value of Electricity Resilience in Energy Planning and Operations Decisions</a:t>
            </a:r>
          </a:p>
          <a:p>
            <a:pPr lvl="1"/>
            <a:r>
              <a:rPr lang="en-US" i="1" dirty="0"/>
              <a:t>IEEE Systems Journal</a:t>
            </a:r>
            <a:r>
              <a:rPr lang="en-US" dirty="0"/>
              <a:t>, December 2019</a:t>
            </a:r>
          </a:p>
          <a:p>
            <a:r>
              <a:rPr lang="en-US" dirty="0"/>
              <a:t>The Gap Between Energy Modeling and Deployment</a:t>
            </a:r>
          </a:p>
          <a:p>
            <a:pPr lvl="1"/>
            <a:r>
              <a:rPr lang="en-US" i="1" dirty="0"/>
              <a:t>Energy Research and Social Science</a:t>
            </a:r>
            <a:r>
              <a:rPr lang="en-US" dirty="0"/>
              <a:t>, April 2021</a:t>
            </a:r>
          </a:p>
        </p:txBody>
      </p:sp>
      <p:sp>
        <p:nvSpPr>
          <p:cNvPr id="4" name="Slide Number Placeholder 3">
            <a:extLst>
              <a:ext uri="{FF2B5EF4-FFF2-40B4-BE49-F238E27FC236}">
                <a16:creationId xmlns:a16="http://schemas.microsoft.com/office/drawing/2014/main" id="{19F5D1FB-4EA5-4DF0-AA54-23EE77E82CA6}"/>
              </a:ext>
            </a:extLst>
          </p:cNvPr>
          <p:cNvSpPr>
            <a:spLocks noGrp="1"/>
          </p:cNvSpPr>
          <p:nvPr>
            <p:ph type="sldNum" sz="quarter" idx="12"/>
          </p:nvPr>
        </p:nvSpPr>
        <p:spPr/>
        <p:txBody>
          <a:bodyPr/>
          <a:lstStyle/>
          <a:p>
            <a:fld id="{FAA3E255-DCE9-1E4B-905B-DD6A887BD484}" type="slidenum">
              <a:rPr lang="en-US" smtClean="0"/>
              <a:pPr/>
              <a:t>44</a:t>
            </a:fld>
            <a:endParaRPr lang="en-US" dirty="0"/>
          </a:p>
        </p:txBody>
      </p:sp>
    </p:spTree>
    <p:extLst>
      <p:ext uri="{BB962C8B-B14F-4D97-AF65-F5344CB8AC3E}">
        <p14:creationId xmlns:p14="http://schemas.microsoft.com/office/powerpoint/2010/main" val="3529428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2632-BB2B-4C67-A5FF-49218B351AC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B1B3E79E-E21A-427D-8764-B3835CD144B2}"/>
              </a:ext>
            </a:extLst>
          </p:cNvPr>
          <p:cNvSpPr>
            <a:spLocks noGrp="1"/>
          </p:cNvSpPr>
          <p:nvPr>
            <p:ph idx="1"/>
          </p:nvPr>
        </p:nvSpPr>
        <p:spPr/>
        <p:txBody>
          <a:bodyPr>
            <a:normAutofit/>
          </a:bodyPr>
          <a:lstStyle/>
          <a:p>
            <a:r>
              <a:rPr lang="en-US" dirty="0"/>
              <a:t>National Renewable Energy Laboratory</a:t>
            </a:r>
          </a:p>
          <a:p>
            <a:pPr lvl="1"/>
            <a:r>
              <a:rPr lang="en-US" dirty="0"/>
              <a:t>Dr. Adam Warren, REopt team, Alex Zolan, Josiah Pohl, Maggie Nevrly</a:t>
            </a:r>
          </a:p>
          <a:p>
            <a:r>
              <a:rPr lang="en-US" dirty="0"/>
              <a:t>Colorado School of Mines</a:t>
            </a:r>
          </a:p>
          <a:p>
            <a:pPr lvl="1"/>
            <a:r>
              <a:rPr lang="en-US" dirty="0"/>
              <a:t>Dr. Alexandra Newman, Dr. Tulay Flamand, Dr. Rob Braun, Seun Ogunmodede, Dr. Jesse Wales, Jusse Hirwa, Chris Hampel</a:t>
            </a:r>
          </a:p>
          <a:p>
            <a:r>
              <a:rPr lang="en-US" dirty="0"/>
              <a:t>Department of Energy Advanced Manufacturing Office</a:t>
            </a:r>
          </a:p>
          <a:p>
            <a:pPr lvl="1"/>
            <a:r>
              <a:rPr lang="en-US" dirty="0"/>
              <a:t>Bob Gemmer, Patti Garland, Bruce Hedman</a:t>
            </a:r>
          </a:p>
          <a:p>
            <a:endParaRPr lang="en-US" dirty="0"/>
          </a:p>
        </p:txBody>
      </p:sp>
      <p:sp>
        <p:nvSpPr>
          <p:cNvPr id="4" name="Slide Number Placeholder 3">
            <a:extLst>
              <a:ext uri="{FF2B5EF4-FFF2-40B4-BE49-F238E27FC236}">
                <a16:creationId xmlns:a16="http://schemas.microsoft.com/office/drawing/2014/main" id="{19F5D1FB-4EA5-4DF0-AA54-23EE77E82CA6}"/>
              </a:ext>
            </a:extLst>
          </p:cNvPr>
          <p:cNvSpPr>
            <a:spLocks noGrp="1"/>
          </p:cNvSpPr>
          <p:nvPr>
            <p:ph type="sldNum" sz="quarter" idx="12"/>
          </p:nvPr>
        </p:nvSpPr>
        <p:spPr/>
        <p:txBody>
          <a:bodyPr/>
          <a:lstStyle/>
          <a:p>
            <a:fld id="{FAA3E255-DCE9-1E4B-905B-DD6A887BD484}" type="slidenum">
              <a:rPr lang="en-US" smtClean="0"/>
              <a:pPr/>
              <a:t>45</a:t>
            </a:fld>
            <a:endParaRPr lang="en-US" dirty="0"/>
          </a:p>
        </p:txBody>
      </p:sp>
    </p:spTree>
    <p:extLst>
      <p:ext uri="{BB962C8B-B14F-4D97-AF65-F5344CB8AC3E}">
        <p14:creationId xmlns:p14="http://schemas.microsoft.com/office/powerpoint/2010/main" val="2331904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7" name="Picture Placeholder 6"/>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5183189" y="2"/>
            <a:ext cx="7008812" cy="6857999"/>
          </a:xfrm>
        </p:spPr>
      </p:pic>
      <p:sp>
        <p:nvSpPr>
          <p:cNvPr id="4" name="Text Placeholder 3"/>
          <p:cNvSpPr>
            <a:spLocks noGrp="1"/>
          </p:cNvSpPr>
          <p:nvPr>
            <p:ph type="body" sz="half" idx="2"/>
          </p:nvPr>
        </p:nvSpPr>
        <p:spPr>
          <a:xfrm>
            <a:off x="561974" y="2072481"/>
            <a:ext cx="4105275" cy="3811588"/>
          </a:xfrm>
        </p:spPr>
        <p:txBody>
          <a:bodyPr/>
          <a:lstStyle/>
          <a:p>
            <a:pPr marL="0" indent="0">
              <a:buNone/>
            </a:pPr>
            <a:r>
              <a:rPr lang="en-US" dirty="0"/>
              <a:t>Kate Anderson</a:t>
            </a:r>
          </a:p>
          <a:p>
            <a:pPr marL="0" indent="0">
              <a:buNone/>
            </a:pPr>
            <a:r>
              <a:rPr lang="en-US" dirty="0"/>
              <a:t>khanderson@mines.edu</a:t>
            </a:r>
          </a:p>
          <a:p>
            <a:endParaRPr lang="en-US" dirty="0"/>
          </a:p>
        </p:txBody>
      </p:sp>
      <p:sp>
        <p:nvSpPr>
          <p:cNvPr id="3" name="Slide Number Placeholder 2">
            <a:extLst>
              <a:ext uri="{FF2B5EF4-FFF2-40B4-BE49-F238E27FC236}">
                <a16:creationId xmlns:a16="http://schemas.microsoft.com/office/drawing/2014/main" id="{9C773EDB-8D0C-4E50-B632-46DFC87F3019}"/>
              </a:ext>
            </a:extLst>
          </p:cNvPr>
          <p:cNvSpPr>
            <a:spLocks noGrp="1"/>
          </p:cNvSpPr>
          <p:nvPr>
            <p:ph type="sldNum" sz="quarter" idx="12"/>
          </p:nvPr>
        </p:nvSpPr>
        <p:spPr/>
        <p:txBody>
          <a:bodyPr/>
          <a:lstStyle/>
          <a:p>
            <a:fld id="{FAA3E255-DCE9-1E4B-905B-DD6A887BD484}" type="slidenum">
              <a:rPr lang="en-US" smtClean="0"/>
              <a:t>46</a:t>
            </a:fld>
            <a:endParaRPr lang="en-US"/>
          </a:p>
        </p:txBody>
      </p:sp>
    </p:spTree>
    <p:extLst>
      <p:ext uri="{BB962C8B-B14F-4D97-AF65-F5344CB8AC3E}">
        <p14:creationId xmlns:p14="http://schemas.microsoft.com/office/powerpoint/2010/main" val="107722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D4D-54B9-4FCB-AE2E-1A4595B62DA6}"/>
              </a:ext>
            </a:extLst>
          </p:cNvPr>
          <p:cNvSpPr>
            <a:spLocks noGrp="1"/>
          </p:cNvSpPr>
          <p:nvPr>
            <p:ph type="title"/>
          </p:nvPr>
        </p:nvSpPr>
        <p:spPr/>
        <p:txBody>
          <a:bodyPr/>
          <a:lstStyle/>
          <a:p>
            <a:r>
              <a:rPr lang="en-US" dirty="0"/>
              <a:t>Problem Overview</a:t>
            </a:r>
          </a:p>
        </p:txBody>
      </p:sp>
      <p:sp>
        <p:nvSpPr>
          <p:cNvPr id="4" name="Slide Number Placeholder 3">
            <a:extLst>
              <a:ext uri="{FF2B5EF4-FFF2-40B4-BE49-F238E27FC236}">
                <a16:creationId xmlns:a16="http://schemas.microsoft.com/office/drawing/2014/main" id="{381E4AE3-9731-4A28-AB73-737B829482F6}"/>
              </a:ext>
            </a:extLst>
          </p:cNvPr>
          <p:cNvSpPr>
            <a:spLocks noGrp="1"/>
          </p:cNvSpPr>
          <p:nvPr>
            <p:ph type="sldNum" sz="quarter" idx="12"/>
          </p:nvPr>
        </p:nvSpPr>
        <p:spPr/>
        <p:txBody>
          <a:bodyPr/>
          <a:lstStyle/>
          <a:p>
            <a:fld id="{FAA3E255-DCE9-1E4B-905B-DD6A887BD484}" type="slidenum">
              <a:rPr lang="en-US" smtClean="0"/>
              <a:pPr/>
              <a:t>5</a:t>
            </a:fld>
            <a:endParaRPr lang="en-US" dirty="0"/>
          </a:p>
        </p:txBody>
      </p:sp>
      <p:sp>
        <p:nvSpPr>
          <p:cNvPr id="7" name="Text Placeholder 2">
            <a:extLst>
              <a:ext uri="{FF2B5EF4-FFF2-40B4-BE49-F238E27FC236}">
                <a16:creationId xmlns:a16="http://schemas.microsoft.com/office/drawing/2014/main" id="{37B629D0-BE63-4F91-B812-CD5F99F988B3}"/>
              </a:ext>
            </a:extLst>
          </p:cNvPr>
          <p:cNvSpPr txBox="1">
            <a:spLocks/>
          </p:cNvSpPr>
          <p:nvPr/>
        </p:nvSpPr>
        <p:spPr>
          <a:xfrm>
            <a:off x="118752" y="4642000"/>
            <a:ext cx="11770037" cy="1629380"/>
          </a:xfrm>
          <a:prstGeom prst="rect">
            <a:avLst/>
          </a:prstGeom>
        </p:spPr>
        <p:txBody>
          <a:bodyPr/>
          <a:lst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As costs decrease, renewable energy (RE) deployment is growing worldwide.</a:t>
            </a:r>
          </a:p>
          <a:p>
            <a:pPr marL="285750" indent="-285750">
              <a:buFont typeface="Arial" panose="020B0604020202020204" pitchFamily="34" charset="0"/>
              <a:buChar char="•"/>
            </a:pPr>
            <a:r>
              <a:rPr lang="en-US" sz="2000" dirty="0"/>
              <a:t>Generation is increasingly distributed, with 31% of new capacity behind-the-meter.</a:t>
            </a:r>
          </a:p>
          <a:p>
            <a:pPr marL="285750" indent="-285750">
              <a:buFont typeface="Arial" panose="020B0604020202020204" pitchFamily="34" charset="0"/>
              <a:buChar char="•"/>
            </a:pPr>
            <a:r>
              <a:rPr lang="en-US" sz="2000" dirty="0"/>
              <a:t>With increasingly integrated and complex systems, back-of-the envelope calculations are no longer sufficient to determine distributed energy project potential.</a:t>
            </a:r>
          </a:p>
        </p:txBody>
      </p:sp>
      <p:pic>
        <p:nvPicPr>
          <p:cNvPr id="8" name="Picture 7">
            <a:extLst>
              <a:ext uri="{FF2B5EF4-FFF2-40B4-BE49-F238E27FC236}">
                <a16:creationId xmlns:a16="http://schemas.microsoft.com/office/drawing/2014/main" id="{2022A7F3-2073-4B65-9D92-00565768541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b="46066"/>
          <a:stretch/>
        </p:blipFill>
        <p:spPr>
          <a:xfrm>
            <a:off x="1588" y="0"/>
            <a:ext cx="12188825" cy="3173850"/>
          </a:xfrm>
          <a:prstGeom prst="rect">
            <a:avLst/>
          </a:prstGeom>
        </p:spPr>
      </p:pic>
      <p:sp>
        <p:nvSpPr>
          <p:cNvPr id="9" name="Title 3">
            <a:extLst>
              <a:ext uri="{FF2B5EF4-FFF2-40B4-BE49-F238E27FC236}">
                <a16:creationId xmlns:a16="http://schemas.microsoft.com/office/drawing/2014/main" id="{56C1C009-5455-4CDF-B9D9-A5E55EA7955B}"/>
              </a:ext>
            </a:extLst>
          </p:cNvPr>
          <p:cNvSpPr txBox="1">
            <a:spLocks/>
          </p:cNvSpPr>
          <p:nvPr/>
        </p:nvSpPr>
        <p:spPr>
          <a:xfrm>
            <a:off x="59376" y="3236782"/>
            <a:ext cx="12073247" cy="1357295"/>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a:lstStyle>
          <a:p>
            <a:r>
              <a:rPr lang="en-US" dirty="0"/>
              <a:t>The Nation’s Energy Supply Is in the Midst of a Transformation</a:t>
            </a:r>
          </a:p>
        </p:txBody>
      </p:sp>
    </p:spTree>
    <p:extLst>
      <p:ext uri="{BB962C8B-B14F-4D97-AF65-F5344CB8AC3E}">
        <p14:creationId xmlns:p14="http://schemas.microsoft.com/office/powerpoint/2010/main" val="410242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D4D-54B9-4FCB-AE2E-1A4595B62DA6}"/>
              </a:ext>
            </a:extLst>
          </p:cNvPr>
          <p:cNvSpPr>
            <a:spLocks noGrp="1"/>
          </p:cNvSpPr>
          <p:nvPr>
            <p:ph type="title"/>
          </p:nvPr>
        </p:nvSpPr>
        <p:spPr>
          <a:xfrm>
            <a:off x="588323" y="-3008"/>
            <a:ext cx="11167753" cy="1325563"/>
          </a:xfrm>
        </p:spPr>
        <p:txBody>
          <a:bodyPr/>
          <a:lstStyle/>
          <a:p>
            <a:r>
              <a:rPr lang="en-US" dirty="0"/>
              <a:t>Renewable Energy Optimization (REopt)</a:t>
            </a:r>
          </a:p>
        </p:txBody>
      </p:sp>
      <p:sp>
        <p:nvSpPr>
          <p:cNvPr id="4" name="Slide Number Placeholder 3">
            <a:extLst>
              <a:ext uri="{FF2B5EF4-FFF2-40B4-BE49-F238E27FC236}">
                <a16:creationId xmlns:a16="http://schemas.microsoft.com/office/drawing/2014/main" id="{381E4AE3-9731-4A28-AB73-737B829482F6}"/>
              </a:ext>
            </a:extLst>
          </p:cNvPr>
          <p:cNvSpPr>
            <a:spLocks noGrp="1"/>
          </p:cNvSpPr>
          <p:nvPr>
            <p:ph type="sldNum" sz="quarter" idx="12"/>
          </p:nvPr>
        </p:nvSpPr>
        <p:spPr/>
        <p:txBody>
          <a:bodyPr/>
          <a:lstStyle/>
          <a:p>
            <a:fld id="{FAA3E255-DCE9-1E4B-905B-DD6A887BD484}" type="slidenum">
              <a:rPr lang="en-US" smtClean="0"/>
              <a:pPr/>
              <a:t>6</a:t>
            </a:fld>
            <a:endParaRPr lang="en-US" dirty="0"/>
          </a:p>
        </p:txBody>
      </p:sp>
      <p:sp>
        <p:nvSpPr>
          <p:cNvPr id="85" name="Rectangle 84">
            <a:extLst>
              <a:ext uri="{FF2B5EF4-FFF2-40B4-BE49-F238E27FC236}">
                <a16:creationId xmlns:a16="http://schemas.microsoft.com/office/drawing/2014/main" id="{221ECC60-09F4-4E03-9ED6-1CD930D02CC8}"/>
              </a:ext>
            </a:extLst>
          </p:cNvPr>
          <p:cNvSpPr/>
          <p:nvPr/>
        </p:nvSpPr>
        <p:spPr>
          <a:xfrm>
            <a:off x="540369" y="977060"/>
            <a:ext cx="11063308" cy="1037345"/>
          </a:xfrm>
          <a:prstGeom prst="rect">
            <a:avLst/>
          </a:prstGeom>
        </p:spPr>
        <p:txBody>
          <a:bodyPr wrap="square">
            <a:noAutofit/>
          </a:bodyPr>
          <a:lstStyle/>
          <a:p>
            <a:pPr algn="ctr" fontAlgn="base">
              <a:spcBef>
                <a:spcPct val="0"/>
              </a:spcBef>
              <a:spcAft>
                <a:spcPct val="0"/>
              </a:spcAft>
            </a:pPr>
            <a:r>
              <a:rPr lang="en-US" b="1" i="1" dirty="0">
                <a:solidFill>
                  <a:srgbClr val="0079C1"/>
                </a:solidFill>
                <a:latin typeface="Calibri"/>
              </a:rPr>
              <a:t>Formulated as a mixed integer linear program, REopt Lite provides an integrated cost-optimal energy solution.</a:t>
            </a:r>
            <a:endParaRPr lang="en-US" b="1" dirty="0">
              <a:solidFill>
                <a:srgbClr val="0079C1"/>
              </a:solidFill>
              <a:latin typeface="Calibri"/>
            </a:endParaRPr>
          </a:p>
        </p:txBody>
      </p:sp>
      <p:pic>
        <p:nvPicPr>
          <p:cNvPr id="5" name="Picture 4">
            <a:extLst>
              <a:ext uri="{FF2B5EF4-FFF2-40B4-BE49-F238E27FC236}">
                <a16:creationId xmlns:a16="http://schemas.microsoft.com/office/drawing/2014/main" id="{15724C35-147D-4252-942D-32136068D3F5}"/>
              </a:ext>
            </a:extLst>
          </p:cNvPr>
          <p:cNvPicPr>
            <a:picLocks noChangeAspect="1"/>
          </p:cNvPicPr>
          <p:nvPr/>
        </p:nvPicPr>
        <p:blipFill>
          <a:blip r:embed="rId3"/>
          <a:stretch>
            <a:fillRect/>
          </a:stretch>
        </p:blipFill>
        <p:spPr>
          <a:xfrm>
            <a:off x="1142973" y="1334163"/>
            <a:ext cx="9858100" cy="4804743"/>
          </a:xfrm>
          <a:prstGeom prst="rect">
            <a:avLst/>
          </a:prstGeom>
        </p:spPr>
      </p:pic>
    </p:spTree>
    <p:extLst>
      <p:ext uri="{BB962C8B-B14F-4D97-AF65-F5344CB8AC3E}">
        <p14:creationId xmlns:p14="http://schemas.microsoft.com/office/powerpoint/2010/main" val="196504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D4D-54B9-4FCB-AE2E-1A4595B62DA6}"/>
              </a:ext>
            </a:extLst>
          </p:cNvPr>
          <p:cNvSpPr>
            <a:spLocks noGrp="1"/>
          </p:cNvSpPr>
          <p:nvPr>
            <p:ph type="title"/>
          </p:nvPr>
        </p:nvSpPr>
        <p:spPr>
          <a:xfrm>
            <a:off x="867892" y="208883"/>
            <a:ext cx="10515600" cy="1325563"/>
          </a:xfrm>
        </p:spPr>
        <p:txBody>
          <a:bodyPr/>
          <a:lstStyle/>
          <a:p>
            <a:r>
              <a:rPr lang="en-US" dirty="0"/>
              <a:t>Literature Review</a:t>
            </a:r>
          </a:p>
        </p:txBody>
      </p:sp>
      <p:sp>
        <p:nvSpPr>
          <p:cNvPr id="4" name="Slide Number Placeholder 3">
            <a:extLst>
              <a:ext uri="{FF2B5EF4-FFF2-40B4-BE49-F238E27FC236}">
                <a16:creationId xmlns:a16="http://schemas.microsoft.com/office/drawing/2014/main" id="{381E4AE3-9731-4A28-AB73-737B829482F6}"/>
              </a:ext>
            </a:extLst>
          </p:cNvPr>
          <p:cNvSpPr>
            <a:spLocks noGrp="1"/>
          </p:cNvSpPr>
          <p:nvPr>
            <p:ph type="sldNum" sz="quarter" idx="12"/>
          </p:nvPr>
        </p:nvSpPr>
        <p:spPr>
          <a:xfrm>
            <a:off x="11827892" y="6382670"/>
            <a:ext cx="1364411" cy="365125"/>
          </a:xfrm>
        </p:spPr>
        <p:txBody>
          <a:bodyPr/>
          <a:lstStyle/>
          <a:p>
            <a:fld id="{FAA3E255-DCE9-1E4B-905B-DD6A887BD484}" type="slidenum">
              <a:rPr lang="en-US" smtClean="0"/>
              <a:pPr/>
              <a:t>7</a:t>
            </a:fld>
            <a:endParaRPr lang="en-US" dirty="0"/>
          </a:p>
        </p:txBody>
      </p:sp>
      <p:graphicFrame>
        <p:nvGraphicFramePr>
          <p:cNvPr id="5" name="Table 6">
            <a:extLst>
              <a:ext uri="{FF2B5EF4-FFF2-40B4-BE49-F238E27FC236}">
                <a16:creationId xmlns:a16="http://schemas.microsoft.com/office/drawing/2014/main" id="{71DF0085-00E2-44DC-9361-76331BC99031}"/>
              </a:ext>
            </a:extLst>
          </p:cNvPr>
          <p:cNvGraphicFramePr>
            <a:graphicFrameLocks noGrp="1"/>
          </p:cNvGraphicFramePr>
          <p:nvPr>
            <p:extLst>
              <p:ext uri="{D42A27DB-BD31-4B8C-83A1-F6EECF244321}">
                <p14:modId xmlns:p14="http://schemas.microsoft.com/office/powerpoint/2010/main" val="2286599194"/>
              </p:ext>
            </p:extLst>
          </p:nvPr>
        </p:nvGraphicFramePr>
        <p:xfrm>
          <a:off x="942108" y="2933048"/>
          <a:ext cx="10307784" cy="3199605"/>
        </p:xfrm>
        <a:graphic>
          <a:graphicData uri="http://schemas.openxmlformats.org/drawingml/2006/table">
            <a:tbl>
              <a:tblPr>
                <a:tableStyleId>{2D5ABB26-0587-4C30-8999-92F81FD0307C}</a:tableStyleId>
              </a:tblPr>
              <a:tblGrid>
                <a:gridCol w="2576946">
                  <a:extLst>
                    <a:ext uri="{9D8B030D-6E8A-4147-A177-3AD203B41FA5}">
                      <a16:colId xmlns:a16="http://schemas.microsoft.com/office/drawing/2014/main" val="3711875352"/>
                    </a:ext>
                  </a:extLst>
                </a:gridCol>
                <a:gridCol w="2576946">
                  <a:extLst>
                    <a:ext uri="{9D8B030D-6E8A-4147-A177-3AD203B41FA5}">
                      <a16:colId xmlns:a16="http://schemas.microsoft.com/office/drawing/2014/main" val="4281167488"/>
                    </a:ext>
                  </a:extLst>
                </a:gridCol>
                <a:gridCol w="2576946">
                  <a:extLst>
                    <a:ext uri="{9D8B030D-6E8A-4147-A177-3AD203B41FA5}">
                      <a16:colId xmlns:a16="http://schemas.microsoft.com/office/drawing/2014/main" val="4169998335"/>
                    </a:ext>
                  </a:extLst>
                </a:gridCol>
                <a:gridCol w="2576946">
                  <a:extLst>
                    <a:ext uri="{9D8B030D-6E8A-4147-A177-3AD203B41FA5}">
                      <a16:colId xmlns:a16="http://schemas.microsoft.com/office/drawing/2014/main" val="3140397390"/>
                    </a:ext>
                  </a:extLst>
                </a:gridCol>
              </a:tblGrid>
              <a:tr h="639921">
                <a:tc>
                  <a:txBody>
                    <a:bodyPr/>
                    <a:lstStyle/>
                    <a:p>
                      <a:r>
                        <a:rPr lang="en-US" sz="2400" b="1" dirty="0"/>
                        <a:t>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solidFill>
                  </a:tcPr>
                </a:tc>
                <a:tc>
                  <a:txBody>
                    <a:bodyPr/>
                    <a:lstStyle/>
                    <a:p>
                      <a:r>
                        <a:rPr lang="en-US" sz="2400" b="1" dirty="0"/>
                        <a:t>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solidFill>
                  </a:tcPr>
                </a:tc>
                <a:tc>
                  <a:txBody>
                    <a:bodyPr/>
                    <a:lstStyle/>
                    <a:p>
                      <a:r>
                        <a:rPr lang="en-US" sz="2400" b="1" dirty="0"/>
                        <a:t>Ease of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solidFill>
                  </a:tcPr>
                </a:tc>
                <a:tc>
                  <a:txBody>
                    <a:bodyPr/>
                    <a:lstStyle/>
                    <a:p>
                      <a:r>
                        <a:rPr lang="en-US" sz="2400" b="1" dirty="0"/>
                        <a:t>Open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extLst>
                  <a:ext uri="{0D108BD9-81ED-4DB2-BD59-A6C34878D82A}">
                    <a16:rowId xmlns:a16="http://schemas.microsoft.com/office/drawing/2014/main" val="357127518"/>
                  </a:ext>
                </a:extLst>
              </a:tr>
              <a:tr h="6399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333640349"/>
                  </a:ext>
                </a:extLst>
              </a:tr>
              <a:tr h="6399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1269333487"/>
                  </a:ext>
                </a:extLst>
              </a:tr>
              <a:tr h="6399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solidFill>
                  </a:tcPr>
                </a:tc>
                <a:extLst>
                  <a:ext uri="{0D108BD9-81ED-4DB2-BD59-A6C34878D82A}">
                    <a16:rowId xmlns:a16="http://schemas.microsoft.com/office/drawing/2014/main" val="3682624439"/>
                  </a:ext>
                </a:extLst>
              </a:tr>
              <a:tr h="63992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664503461"/>
                  </a:ext>
                </a:extLst>
              </a:tr>
            </a:tbl>
          </a:graphicData>
        </a:graphic>
      </p:graphicFrame>
      <p:sp>
        <p:nvSpPr>
          <p:cNvPr id="10" name="TextBox 9">
            <a:extLst>
              <a:ext uri="{FF2B5EF4-FFF2-40B4-BE49-F238E27FC236}">
                <a16:creationId xmlns:a16="http://schemas.microsoft.com/office/drawing/2014/main" id="{2AA877AD-945E-4618-91D1-3D054DE78522}"/>
              </a:ext>
            </a:extLst>
          </p:cNvPr>
          <p:cNvSpPr txBox="1"/>
          <p:nvPr/>
        </p:nvSpPr>
        <p:spPr>
          <a:xfrm>
            <a:off x="6155384" y="3484492"/>
            <a:ext cx="2458191" cy="369332"/>
          </a:xfrm>
          <a:prstGeom prst="rect">
            <a:avLst/>
          </a:prstGeom>
          <a:solidFill>
            <a:schemeClr val="tx2"/>
          </a:solidFill>
        </p:spPr>
        <p:txBody>
          <a:bodyPr wrap="square" rtlCol="0">
            <a:spAutoFit/>
          </a:bodyPr>
          <a:lstStyle/>
          <a:p>
            <a:pPr algn="ctr"/>
            <a:r>
              <a:rPr lang="en-US" b="1" dirty="0" err="1">
                <a:solidFill>
                  <a:schemeClr val="bg1"/>
                </a:solidFill>
              </a:rPr>
              <a:t>RETScreen</a:t>
            </a:r>
            <a:endParaRPr lang="en-US" b="1" dirty="0">
              <a:solidFill>
                <a:schemeClr val="bg1"/>
              </a:solidFill>
            </a:endParaRPr>
          </a:p>
        </p:txBody>
      </p:sp>
      <p:sp>
        <p:nvSpPr>
          <p:cNvPr id="12" name="TextBox 11">
            <a:extLst>
              <a:ext uri="{FF2B5EF4-FFF2-40B4-BE49-F238E27FC236}">
                <a16:creationId xmlns:a16="http://schemas.microsoft.com/office/drawing/2014/main" id="{68421718-A1C4-4380-8C31-66ED902D8E3C}"/>
              </a:ext>
            </a:extLst>
          </p:cNvPr>
          <p:cNvSpPr txBox="1"/>
          <p:nvPr/>
        </p:nvSpPr>
        <p:spPr>
          <a:xfrm>
            <a:off x="6155384" y="3972217"/>
            <a:ext cx="5053937" cy="369332"/>
          </a:xfrm>
          <a:prstGeom prst="rect">
            <a:avLst/>
          </a:prstGeom>
          <a:solidFill>
            <a:schemeClr val="tx2"/>
          </a:solidFill>
        </p:spPr>
        <p:txBody>
          <a:bodyPr wrap="square" rtlCol="0">
            <a:spAutoFit/>
          </a:bodyPr>
          <a:lstStyle/>
          <a:p>
            <a:pPr algn="ctr"/>
            <a:r>
              <a:rPr lang="en-US" b="1" dirty="0">
                <a:solidFill>
                  <a:schemeClr val="bg1"/>
                </a:solidFill>
              </a:rPr>
              <a:t>SAM</a:t>
            </a:r>
          </a:p>
        </p:txBody>
      </p:sp>
      <p:sp>
        <p:nvSpPr>
          <p:cNvPr id="14" name="TextBox 13">
            <a:extLst>
              <a:ext uri="{FF2B5EF4-FFF2-40B4-BE49-F238E27FC236}">
                <a16:creationId xmlns:a16="http://schemas.microsoft.com/office/drawing/2014/main" id="{9B9DB053-B828-4701-ABBB-C923E388FC93}"/>
              </a:ext>
            </a:extLst>
          </p:cNvPr>
          <p:cNvSpPr txBox="1"/>
          <p:nvPr/>
        </p:nvSpPr>
        <p:spPr>
          <a:xfrm>
            <a:off x="1042063" y="4265057"/>
            <a:ext cx="5004462" cy="369332"/>
          </a:xfrm>
          <a:prstGeom prst="rect">
            <a:avLst/>
          </a:prstGeom>
          <a:solidFill>
            <a:schemeClr val="tx2"/>
          </a:solidFill>
        </p:spPr>
        <p:txBody>
          <a:bodyPr wrap="square" rtlCol="0">
            <a:spAutoFit/>
          </a:bodyPr>
          <a:lstStyle/>
          <a:p>
            <a:pPr algn="ctr"/>
            <a:r>
              <a:rPr lang="en-US" b="1" dirty="0">
                <a:solidFill>
                  <a:schemeClr val="bg1"/>
                </a:solidFill>
              </a:rPr>
              <a:t>DER-CAM</a:t>
            </a:r>
          </a:p>
        </p:txBody>
      </p:sp>
      <p:sp>
        <p:nvSpPr>
          <p:cNvPr id="16" name="TextBox 15">
            <a:extLst>
              <a:ext uri="{FF2B5EF4-FFF2-40B4-BE49-F238E27FC236}">
                <a16:creationId xmlns:a16="http://schemas.microsoft.com/office/drawing/2014/main" id="{A6BF5E7B-5218-4C52-8F87-44ED98389351}"/>
              </a:ext>
            </a:extLst>
          </p:cNvPr>
          <p:cNvSpPr txBox="1"/>
          <p:nvPr/>
        </p:nvSpPr>
        <p:spPr>
          <a:xfrm>
            <a:off x="3588333" y="4721930"/>
            <a:ext cx="4963885" cy="369332"/>
          </a:xfrm>
          <a:prstGeom prst="rect">
            <a:avLst/>
          </a:prstGeom>
          <a:solidFill>
            <a:schemeClr val="tx2"/>
          </a:solidFill>
        </p:spPr>
        <p:txBody>
          <a:bodyPr wrap="square" rtlCol="0">
            <a:spAutoFit/>
          </a:bodyPr>
          <a:lstStyle/>
          <a:p>
            <a:pPr algn="ctr"/>
            <a:r>
              <a:rPr lang="en-US" b="1" dirty="0">
                <a:solidFill>
                  <a:schemeClr val="bg1"/>
                </a:solidFill>
              </a:rPr>
              <a:t>HOMER</a:t>
            </a:r>
          </a:p>
        </p:txBody>
      </p:sp>
      <p:sp>
        <p:nvSpPr>
          <p:cNvPr id="18" name="TextBox 17">
            <a:extLst>
              <a:ext uri="{FF2B5EF4-FFF2-40B4-BE49-F238E27FC236}">
                <a16:creationId xmlns:a16="http://schemas.microsoft.com/office/drawing/2014/main" id="{A90E281D-86BA-442F-BAF9-AB97E2D440CF}"/>
              </a:ext>
            </a:extLst>
          </p:cNvPr>
          <p:cNvSpPr txBox="1"/>
          <p:nvPr/>
        </p:nvSpPr>
        <p:spPr>
          <a:xfrm>
            <a:off x="1042063" y="5652870"/>
            <a:ext cx="10167258" cy="369332"/>
          </a:xfrm>
          <a:prstGeom prst="rect">
            <a:avLst/>
          </a:prstGeom>
          <a:solidFill>
            <a:schemeClr val="tx2"/>
          </a:solidFill>
        </p:spPr>
        <p:txBody>
          <a:bodyPr wrap="square" rtlCol="0">
            <a:spAutoFit/>
          </a:bodyPr>
          <a:lstStyle/>
          <a:p>
            <a:pPr algn="ctr"/>
            <a:r>
              <a:rPr lang="en-US" b="1" dirty="0">
                <a:solidFill>
                  <a:schemeClr val="bg1"/>
                </a:solidFill>
              </a:rPr>
              <a:t>REopt</a:t>
            </a:r>
          </a:p>
        </p:txBody>
      </p:sp>
      <p:sp>
        <p:nvSpPr>
          <p:cNvPr id="20" name="TextBox 19">
            <a:extLst>
              <a:ext uri="{FF2B5EF4-FFF2-40B4-BE49-F238E27FC236}">
                <a16:creationId xmlns:a16="http://schemas.microsoft.com/office/drawing/2014/main" id="{6EC97D10-5BB5-417A-ABF6-9D956BF26651}"/>
              </a:ext>
            </a:extLst>
          </p:cNvPr>
          <p:cNvSpPr txBox="1"/>
          <p:nvPr/>
        </p:nvSpPr>
        <p:spPr>
          <a:xfrm>
            <a:off x="3588333" y="3777332"/>
            <a:ext cx="2458192" cy="369332"/>
          </a:xfrm>
          <a:prstGeom prst="rect">
            <a:avLst/>
          </a:prstGeom>
          <a:solidFill>
            <a:schemeClr val="tx2"/>
          </a:solidFill>
        </p:spPr>
        <p:txBody>
          <a:bodyPr wrap="square" rtlCol="0">
            <a:spAutoFit/>
          </a:bodyPr>
          <a:lstStyle/>
          <a:p>
            <a:pPr algn="ctr"/>
            <a:r>
              <a:rPr lang="en-US" b="1" dirty="0">
                <a:solidFill>
                  <a:schemeClr val="bg1"/>
                </a:solidFill>
              </a:rPr>
              <a:t>TRNSYS</a:t>
            </a:r>
          </a:p>
        </p:txBody>
      </p:sp>
      <p:sp>
        <p:nvSpPr>
          <p:cNvPr id="22" name="TextBox 21">
            <a:extLst>
              <a:ext uri="{FF2B5EF4-FFF2-40B4-BE49-F238E27FC236}">
                <a16:creationId xmlns:a16="http://schemas.microsoft.com/office/drawing/2014/main" id="{80753A50-F67D-412E-8798-57D9EF1215A4}"/>
              </a:ext>
            </a:extLst>
          </p:cNvPr>
          <p:cNvSpPr txBox="1"/>
          <p:nvPr/>
        </p:nvSpPr>
        <p:spPr>
          <a:xfrm>
            <a:off x="1042063" y="5186583"/>
            <a:ext cx="5004462" cy="369332"/>
          </a:xfrm>
          <a:prstGeom prst="rect">
            <a:avLst/>
          </a:prstGeom>
          <a:solidFill>
            <a:schemeClr val="tx2"/>
          </a:solidFill>
        </p:spPr>
        <p:txBody>
          <a:bodyPr wrap="square" rtlCol="0">
            <a:spAutoFit/>
          </a:bodyPr>
          <a:lstStyle/>
          <a:p>
            <a:pPr algn="ctr"/>
            <a:r>
              <a:rPr lang="en-US" b="1" dirty="0" err="1">
                <a:solidFill>
                  <a:schemeClr val="bg1"/>
                </a:solidFill>
              </a:rPr>
              <a:t>iHOGA</a:t>
            </a:r>
            <a:endParaRPr lang="en-US" b="1" dirty="0">
              <a:solidFill>
                <a:schemeClr val="bg1"/>
              </a:solidFill>
            </a:endParaRPr>
          </a:p>
        </p:txBody>
      </p:sp>
      <p:sp>
        <p:nvSpPr>
          <p:cNvPr id="23" name="TextBox 22">
            <a:extLst>
              <a:ext uri="{FF2B5EF4-FFF2-40B4-BE49-F238E27FC236}">
                <a16:creationId xmlns:a16="http://schemas.microsoft.com/office/drawing/2014/main" id="{8B211A4D-3F44-4B4D-8081-D756E7C4C1EB}"/>
              </a:ext>
            </a:extLst>
          </p:cNvPr>
          <p:cNvSpPr txBox="1"/>
          <p:nvPr/>
        </p:nvSpPr>
        <p:spPr>
          <a:xfrm>
            <a:off x="867892" y="1289696"/>
            <a:ext cx="1011777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Techno-economic distributed energy tools are primarily simulation-based.</a:t>
            </a:r>
          </a:p>
          <a:p>
            <a:pPr marL="285750" indent="-285750">
              <a:buFont typeface="Arial" panose="020B0604020202020204" pitchFamily="34" charset="0"/>
              <a:buChar char="•"/>
            </a:pPr>
            <a:r>
              <a:rPr lang="en-US" sz="2000" dirty="0"/>
              <a:t>Many optimization techniques in the literature are implemented only in research models.</a:t>
            </a:r>
          </a:p>
          <a:p>
            <a:pPr marL="285750" indent="-285750">
              <a:buFont typeface="Arial" panose="020B0604020202020204" pitchFamily="34" charset="0"/>
              <a:buChar char="•"/>
            </a:pPr>
            <a:r>
              <a:rPr lang="en-US" sz="2000" dirty="0"/>
              <a:t>REopt Lite is unique because it provides an integrated, optimized solution with transparency and ease of use.</a:t>
            </a:r>
          </a:p>
        </p:txBody>
      </p:sp>
    </p:spTree>
    <p:extLst>
      <p:ext uri="{BB962C8B-B14F-4D97-AF65-F5344CB8AC3E}">
        <p14:creationId xmlns:p14="http://schemas.microsoft.com/office/powerpoint/2010/main" val="208247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D148-FE8A-4B7E-A94A-0B8B65F15EDC}"/>
              </a:ext>
            </a:extLst>
          </p:cNvPr>
          <p:cNvSpPr>
            <a:spLocks noGrp="1"/>
          </p:cNvSpPr>
          <p:nvPr>
            <p:ph type="title"/>
          </p:nvPr>
        </p:nvSpPr>
        <p:spPr>
          <a:xfrm>
            <a:off x="520600" y="365127"/>
            <a:ext cx="11277600" cy="1325563"/>
          </a:xfrm>
        </p:spPr>
        <p:txBody>
          <a:bodyPr>
            <a:normAutofit/>
          </a:bodyPr>
          <a:lstStyle/>
          <a:p>
            <a:r>
              <a:rPr lang="en-US" sz="4000" dirty="0"/>
              <a:t>Mathematical Optimization for Energy Design</a:t>
            </a:r>
          </a:p>
        </p:txBody>
      </p:sp>
      <p:sp>
        <p:nvSpPr>
          <p:cNvPr id="3" name="Content Placeholder 2">
            <a:extLst>
              <a:ext uri="{FF2B5EF4-FFF2-40B4-BE49-F238E27FC236}">
                <a16:creationId xmlns:a16="http://schemas.microsoft.com/office/drawing/2014/main" id="{EB75063E-3557-4FA2-896D-622098545100}"/>
              </a:ext>
            </a:extLst>
          </p:cNvPr>
          <p:cNvSpPr>
            <a:spLocks noGrp="1"/>
          </p:cNvSpPr>
          <p:nvPr>
            <p:ph idx="1"/>
          </p:nvPr>
        </p:nvSpPr>
        <p:spPr>
          <a:xfrm>
            <a:off x="838199" y="1594309"/>
            <a:ext cx="10858995" cy="4351338"/>
          </a:xfrm>
        </p:spPr>
        <p:txBody>
          <a:bodyPr>
            <a:normAutofit fontScale="92500"/>
          </a:bodyPr>
          <a:lstStyle/>
          <a:p>
            <a:r>
              <a:rPr lang="en-US" dirty="0"/>
              <a:t>Mathematical optimization provides numerous benefits for energy design and dispatch:</a:t>
            </a:r>
          </a:p>
          <a:p>
            <a:pPr lvl="1"/>
            <a:r>
              <a:rPr lang="en-US" dirty="0"/>
              <a:t>Well-structured problem definition</a:t>
            </a:r>
          </a:p>
          <a:p>
            <a:pPr lvl="1"/>
            <a:r>
              <a:rPr lang="en-US" dirty="0"/>
              <a:t>Guaranteed global optimality (to within some known bound)</a:t>
            </a:r>
          </a:p>
          <a:p>
            <a:pPr lvl="1"/>
            <a:r>
              <a:rPr lang="en-US" dirty="0"/>
              <a:t>No need for the user to pre-select technology size or dispatch</a:t>
            </a:r>
          </a:p>
          <a:p>
            <a:r>
              <a:rPr lang="en-US" dirty="0"/>
              <a:t>However, large-scale, comprehensive design and dispatch optimization models are not typically made available to the public due to:</a:t>
            </a:r>
          </a:p>
          <a:p>
            <a:pPr lvl="1"/>
            <a:r>
              <a:rPr lang="en-US" dirty="0"/>
              <a:t>Complex model formulations</a:t>
            </a:r>
          </a:p>
          <a:p>
            <a:pPr lvl="1"/>
            <a:r>
              <a:rPr lang="en-US" dirty="0"/>
              <a:t>Long solve times</a:t>
            </a:r>
          </a:p>
          <a:p>
            <a:r>
              <a:rPr lang="en-US" dirty="0"/>
              <a:t>This work presents a detailed mathematical formulation of a complex design and dispatch model to enable broad use.</a:t>
            </a:r>
          </a:p>
        </p:txBody>
      </p:sp>
      <p:sp>
        <p:nvSpPr>
          <p:cNvPr id="4" name="Slide Number Placeholder 3">
            <a:extLst>
              <a:ext uri="{FF2B5EF4-FFF2-40B4-BE49-F238E27FC236}">
                <a16:creationId xmlns:a16="http://schemas.microsoft.com/office/drawing/2014/main" id="{6D52CAC6-2522-4EA8-840A-F04BAEDA0866}"/>
              </a:ext>
            </a:extLst>
          </p:cNvPr>
          <p:cNvSpPr>
            <a:spLocks noGrp="1"/>
          </p:cNvSpPr>
          <p:nvPr>
            <p:ph type="sldNum" sz="quarter" idx="12"/>
          </p:nvPr>
        </p:nvSpPr>
        <p:spPr/>
        <p:txBody>
          <a:bodyPr/>
          <a:lstStyle/>
          <a:p>
            <a:fld id="{FAA3E255-DCE9-1E4B-905B-DD6A887BD484}" type="slidenum">
              <a:rPr lang="en-US" smtClean="0"/>
              <a:pPr/>
              <a:t>8</a:t>
            </a:fld>
            <a:endParaRPr lang="en-US" dirty="0"/>
          </a:p>
        </p:txBody>
      </p:sp>
    </p:spTree>
    <p:extLst>
      <p:ext uri="{BB962C8B-B14F-4D97-AF65-F5344CB8AC3E}">
        <p14:creationId xmlns:p14="http://schemas.microsoft.com/office/powerpoint/2010/main" val="74572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9D4D-54B9-4FCB-AE2E-1A4595B62DA6}"/>
              </a:ext>
            </a:extLst>
          </p:cNvPr>
          <p:cNvSpPr>
            <a:spLocks noGrp="1"/>
          </p:cNvSpPr>
          <p:nvPr>
            <p:ph type="title"/>
          </p:nvPr>
        </p:nvSpPr>
        <p:spPr/>
        <p:txBody>
          <a:bodyPr/>
          <a:lstStyle/>
          <a:p>
            <a:r>
              <a:rPr lang="en-US" dirty="0"/>
              <a:t>REopt Lite Objective Function</a:t>
            </a:r>
          </a:p>
        </p:txBody>
      </p:sp>
      <p:sp>
        <p:nvSpPr>
          <p:cNvPr id="3" name="Content Placeholder 2">
            <a:extLst>
              <a:ext uri="{FF2B5EF4-FFF2-40B4-BE49-F238E27FC236}">
                <a16:creationId xmlns:a16="http://schemas.microsoft.com/office/drawing/2014/main" id="{4283C15C-53E4-4A62-AF8D-C32AA978F8F4}"/>
              </a:ext>
            </a:extLst>
          </p:cNvPr>
          <p:cNvSpPr>
            <a:spLocks noGrp="1"/>
          </p:cNvSpPr>
          <p:nvPr>
            <p:ph idx="1"/>
          </p:nvPr>
        </p:nvSpPr>
        <p:spPr>
          <a:xfrm>
            <a:off x="802516" y="1672977"/>
            <a:ext cx="10995684" cy="4351338"/>
          </a:xfrm>
        </p:spPr>
        <p:txBody>
          <a:bodyPr/>
          <a:lstStyle/>
          <a:p>
            <a:pPr marL="0" indent="0">
              <a:buNone/>
            </a:pPr>
            <a:r>
              <a:rPr lang="en-US" dirty="0"/>
              <a:t>The objective function minimizes the lifecycle cost of energy, including capital costs, operation and maintenance costs, energy costs, and incentives. </a:t>
            </a:r>
          </a:p>
        </p:txBody>
      </p:sp>
      <p:sp>
        <p:nvSpPr>
          <p:cNvPr id="4" name="Slide Number Placeholder 3">
            <a:extLst>
              <a:ext uri="{FF2B5EF4-FFF2-40B4-BE49-F238E27FC236}">
                <a16:creationId xmlns:a16="http://schemas.microsoft.com/office/drawing/2014/main" id="{381E4AE3-9731-4A28-AB73-737B829482F6}"/>
              </a:ext>
            </a:extLst>
          </p:cNvPr>
          <p:cNvSpPr>
            <a:spLocks noGrp="1"/>
          </p:cNvSpPr>
          <p:nvPr>
            <p:ph type="sldNum" sz="quarter" idx="12"/>
          </p:nvPr>
        </p:nvSpPr>
        <p:spPr/>
        <p:txBody>
          <a:bodyPr/>
          <a:lstStyle/>
          <a:p>
            <a:fld id="{FAA3E255-DCE9-1E4B-905B-DD6A887BD484}" type="slidenum">
              <a:rPr lang="en-US" smtClean="0"/>
              <a:pPr/>
              <a:t>9</a:t>
            </a:fld>
            <a:endParaRPr lang="en-US" dirty="0"/>
          </a:p>
        </p:txBody>
      </p:sp>
      <p:grpSp>
        <p:nvGrpSpPr>
          <p:cNvPr id="28" name="Group 27">
            <a:extLst>
              <a:ext uri="{FF2B5EF4-FFF2-40B4-BE49-F238E27FC236}">
                <a16:creationId xmlns:a16="http://schemas.microsoft.com/office/drawing/2014/main" id="{FA9602AE-E354-4BC3-BB3E-8A169E6E2D4A}"/>
              </a:ext>
            </a:extLst>
          </p:cNvPr>
          <p:cNvGrpSpPr/>
          <p:nvPr/>
        </p:nvGrpSpPr>
        <p:grpSpPr>
          <a:xfrm>
            <a:off x="358116" y="3012405"/>
            <a:ext cx="11135591" cy="3091112"/>
            <a:chOff x="358116" y="3157288"/>
            <a:chExt cx="11135591" cy="3091112"/>
          </a:xfrm>
        </p:grpSpPr>
        <p:pic>
          <p:nvPicPr>
            <p:cNvPr id="9" name="Picture 8">
              <a:extLst>
                <a:ext uri="{FF2B5EF4-FFF2-40B4-BE49-F238E27FC236}">
                  <a16:creationId xmlns:a16="http://schemas.microsoft.com/office/drawing/2014/main" id="{BA4A19DE-CB6B-489C-AD0F-2470E1061828}"/>
                </a:ext>
              </a:extLst>
            </p:cNvPr>
            <p:cNvPicPr>
              <a:picLocks noChangeAspect="1"/>
            </p:cNvPicPr>
            <p:nvPr/>
          </p:nvPicPr>
          <p:blipFill rotWithShape="1">
            <a:blip r:embed="rId3"/>
            <a:srcRect l="29610" t="13002" r="42630" b="76249"/>
            <a:stretch/>
          </p:blipFill>
          <p:spPr>
            <a:xfrm>
              <a:off x="358116" y="3157288"/>
              <a:ext cx="4156362" cy="871787"/>
            </a:xfrm>
            <a:prstGeom prst="rect">
              <a:avLst/>
            </a:prstGeom>
          </p:spPr>
        </p:pic>
        <p:pic>
          <p:nvPicPr>
            <p:cNvPr id="11" name="Picture 10">
              <a:extLst>
                <a:ext uri="{FF2B5EF4-FFF2-40B4-BE49-F238E27FC236}">
                  <a16:creationId xmlns:a16="http://schemas.microsoft.com/office/drawing/2014/main" id="{BD732D29-5F7D-4845-8FE2-407C094EFCF1}"/>
                </a:ext>
              </a:extLst>
            </p:cNvPr>
            <p:cNvPicPr>
              <a:picLocks noChangeAspect="1"/>
            </p:cNvPicPr>
            <p:nvPr/>
          </p:nvPicPr>
          <p:blipFill rotWithShape="1">
            <a:blip r:embed="rId3"/>
            <a:srcRect l="35679" t="23457" r="42630" b="67500"/>
            <a:stretch/>
          </p:blipFill>
          <p:spPr>
            <a:xfrm>
              <a:off x="4429871" y="3295650"/>
              <a:ext cx="3247653" cy="733425"/>
            </a:xfrm>
            <a:prstGeom prst="rect">
              <a:avLst/>
            </a:prstGeom>
          </p:spPr>
        </p:pic>
        <p:pic>
          <p:nvPicPr>
            <p:cNvPr id="13" name="Picture 12">
              <a:extLst>
                <a:ext uri="{FF2B5EF4-FFF2-40B4-BE49-F238E27FC236}">
                  <a16:creationId xmlns:a16="http://schemas.microsoft.com/office/drawing/2014/main" id="{4C5275AC-4B9E-4AB6-957E-8AC1095A64B2}"/>
                </a:ext>
              </a:extLst>
            </p:cNvPr>
            <p:cNvPicPr>
              <a:picLocks noChangeAspect="1"/>
            </p:cNvPicPr>
            <p:nvPr/>
          </p:nvPicPr>
          <p:blipFill rotWithShape="1">
            <a:blip r:embed="rId3"/>
            <a:srcRect l="30974" t="32051" r="42630" b="58905"/>
            <a:stretch/>
          </p:blipFill>
          <p:spPr>
            <a:xfrm>
              <a:off x="7541654" y="3281611"/>
              <a:ext cx="3952053" cy="733426"/>
            </a:xfrm>
            <a:prstGeom prst="rect">
              <a:avLst/>
            </a:prstGeom>
          </p:spPr>
        </p:pic>
        <p:pic>
          <p:nvPicPr>
            <p:cNvPr id="15" name="Picture 14">
              <a:extLst>
                <a:ext uri="{FF2B5EF4-FFF2-40B4-BE49-F238E27FC236}">
                  <a16:creationId xmlns:a16="http://schemas.microsoft.com/office/drawing/2014/main" id="{D3D1DE88-84BE-4947-A9A9-97BA6E8D9570}"/>
                </a:ext>
              </a:extLst>
            </p:cNvPr>
            <p:cNvPicPr>
              <a:picLocks noChangeAspect="1"/>
            </p:cNvPicPr>
            <p:nvPr/>
          </p:nvPicPr>
          <p:blipFill rotWithShape="1">
            <a:blip r:embed="rId3"/>
            <a:srcRect l="35679" t="41215" r="42630" b="46453"/>
            <a:stretch/>
          </p:blipFill>
          <p:spPr>
            <a:xfrm>
              <a:off x="911504" y="4238625"/>
              <a:ext cx="3247654" cy="1000125"/>
            </a:xfrm>
            <a:prstGeom prst="rect">
              <a:avLst/>
            </a:prstGeom>
          </p:spPr>
        </p:pic>
        <p:pic>
          <p:nvPicPr>
            <p:cNvPr id="17" name="Picture 16">
              <a:extLst>
                <a:ext uri="{FF2B5EF4-FFF2-40B4-BE49-F238E27FC236}">
                  <a16:creationId xmlns:a16="http://schemas.microsoft.com/office/drawing/2014/main" id="{FDC2DF79-54B2-462D-A4EE-87EFDF32246A}"/>
                </a:ext>
              </a:extLst>
            </p:cNvPr>
            <p:cNvPicPr>
              <a:picLocks noChangeAspect="1"/>
            </p:cNvPicPr>
            <p:nvPr/>
          </p:nvPicPr>
          <p:blipFill rotWithShape="1">
            <a:blip r:embed="rId3"/>
            <a:srcRect l="37602" t="53289" r="42630" b="37668"/>
            <a:stretch/>
          </p:blipFill>
          <p:spPr>
            <a:xfrm>
              <a:off x="4063908" y="4505325"/>
              <a:ext cx="2959745" cy="733425"/>
            </a:xfrm>
            <a:prstGeom prst="rect">
              <a:avLst/>
            </a:prstGeom>
          </p:spPr>
        </p:pic>
        <p:pic>
          <p:nvPicPr>
            <p:cNvPr id="19" name="Picture 18">
              <a:extLst>
                <a:ext uri="{FF2B5EF4-FFF2-40B4-BE49-F238E27FC236}">
                  <a16:creationId xmlns:a16="http://schemas.microsoft.com/office/drawing/2014/main" id="{66F41E0A-49D5-4E83-98DC-974489A35E53}"/>
                </a:ext>
              </a:extLst>
            </p:cNvPr>
            <p:cNvPicPr>
              <a:picLocks noChangeAspect="1"/>
            </p:cNvPicPr>
            <p:nvPr/>
          </p:nvPicPr>
          <p:blipFill rotWithShape="1">
            <a:blip r:embed="rId3"/>
            <a:srcRect l="34574" t="62336" r="42630" b="29443"/>
            <a:stretch/>
          </p:blipFill>
          <p:spPr>
            <a:xfrm>
              <a:off x="6855300" y="4557961"/>
              <a:ext cx="3413218" cy="666750"/>
            </a:xfrm>
            <a:prstGeom prst="rect">
              <a:avLst/>
            </a:prstGeom>
          </p:spPr>
        </p:pic>
        <p:pic>
          <p:nvPicPr>
            <p:cNvPr id="21" name="Picture 20">
              <a:extLst>
                <a:ext uri="{FF2B5EF4-FFF2-40B4-BE49-F238E27FC236}">
                  <a16:creationId xmlns:a16="http://schemas.microsoft.com/office/drawing/2014/main" id="{FC18F7A8-33E0-40B9-A098-2396672DAFB3}"/>
                </a:ext>
              </a:extLst>
            </p:cNvPr>
            <p:cNvPicPr>
              <a:picLocks noChangeAspect="1"/>
            </p:cNvPicPr>
            <p:nvPr/>
          </p:nvPicPr>
          <p:blipFill rotWithShape="1">
            <a:blip r:embed="rId3"/>
            <a:srcRect l="29610" t="71056" r="42630" b="19079"/>
            <a:stretch/>
          </p:blipFill>
          <p:spPr>
            <a:xfrm>
              <a:off x="651483" y="5448300"/>
              <a:ext cx="4156362" cy="800100"/>
            </a:xfrm>
            <a:prstGeom prst="rect">
              <a:avLst/>
            </a:prstGeom>
          </p:spPr>
        </p:pic>
        <p:pic>
          <p:nvPicPr>
            <p:cNvPr id="23" name="Picture 22">
              <a:extLst>
                <a:ext uri="{FF2B5EF4-FFF2-40B4-BE49-F238E27FC236}">
                  <a16:creationId xmlns:a16="http://schemas.microsoft.com/office/drawing/2014/main" id="{059612C4-72F0-4A17-8E54-013A978D1117}"/>
                </a:ext>
              </a:extLst>
            </p:cNvPr>
            <p:cNvPicPr>
              <a:picLocks noChangeAspect="1"/>
            </p:cNvPicPr>
            <p:nvPr/>
          </p:nvPicPr>
          <p:blipFill rotWithShape="1">
            <a:blip r:embed="rId3"/>
            <a:srcRect l="46912" t="80190" r="42630" b="12707"/>
            <a:stretch/>
          </p:blipFill>
          <p:spPr>
            <a:xfrm>
              <a:off x="4774757" y="5448300"/>
              <a:ext cx="1565835" cy="576015"/>
            </a:xfrm>
            <a:prstGeom prst="rect">
              <a:avLst/>
            </a:prstGeom>
          </p:spPr>
        </p:pic>
        <p:pic>
          <p:nvPicPr>
            <p:cNvPr id="25" name="Picture 24">
              <a:extLst>
                <a:ext uri="{FF2B5EF4-FFF2-40B4-BE49-F238E27FC236}">
                  <a16:creationId xmlns:a16="http://schemas.microsoft.com/office/drawing/2014/main" id="{3435BDF8-DE26-45BA-A8B0-C95ECA5C4175}"/>
                </a:ext>
              </a:extLst>
            </p:cNvPr>
            <p:cNvPicPr>
              <a:picLocks noChangeAspect="1"/>
            </p:cNvPicPr>
            <p:nvPr/>
          </p:nvPicPr>
          <p:blipFill rotWithShape="1">
            <a:blip r:embed="rId3"/>
            <a:srcRect l="43136" t="87352" r="42630" b="4443"/>
            <a:stretch/>
          </p:blipFill>
          <p:spPr>
            <a:xfrm>
              <a:off x="6340592" y="5564185"/>
              <a:ext cx="2131148" cy="665414"/>
            </a:xfrm>
            <a:prstGeom prst="rect">
              <a:avLst/>
            </a:prstGeom>
          </p:spPr>
        </p:pic>
        <p:pic>
          <p:nvPicPr>
            <p:cNvPr id="27" name="Picture 26">
              <a:extLst>
                <a:ext uri="{FF2B5EF4-FFF2-40B4-BE49-F238E27FC236}">
                  <a16:creationId xmlns:a16="http://schemas.microsoft.com/office/drawing/2014/main" id="{2154580D-8991-41A8-AC95-25D1366382EB}"/>
                </a:ext>
              </a:extLst>
            </p:cNvPr>
            <p:cNvPicPr>
              <a:picLocks noChangeAspect="1"/>
            </p:cNvPicPr>
            <p:nvPr/>
          </p:nvPicPr>
          <p:blipFill rotWithShape="1">
            <a:blip r:embed="rId3"/>
            <a:srcRect l="55084" t="15899" r="43707" b="80930"/>
            <a:stretch/>
          </p:blipFill>
          <p:spPr>
            <a:xfrm>
              <a:off x="11269195" y="3405187"/>
              <a:ext cx="180975" cy="257175"/>
            </a:xfrm>
            <a:prstGeom prst="rect">
              <a:avLst/>
            </a:prstGeom>
          </p:spPr>
        </p:pic>
      </p:grpSp>
    </p:spTree>
    <p:extLst>
      <p:ext uri="{BB962C8B-B14F-4D97-AF65-F5344CB8AC3E}">
        <p14:creationId xmlns:p14="http://schemas.microsoft.com/office/powerpoint/2010/main" val="264551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es_PPTTemplate-Widescreen-Arial" id="{7D621885-7BCF-0042-8166-2295D839F050}" vid="{39BECE75-624B-674B-ACB3-B43B23183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Mines_PPTTemplate-Widescreen-Arial</Template>
  <TotalTime>13222</TotalTime>
  <Words>9794</Words>
  <Application>Microsoft Office PowerPoint</Application>
  <PresentationFormat>Widescreen</PresentationFormat>
  <Paragraphs>973</Paragraphs>
  <Slides>46</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 Math</vt:lpstr>
      <vt:lpstr>Gotham</vt:lpstr>
      <vt:lpstr>Gotham Book</vt:lpstr>
      <vt:lpstr>Symbol</vt:lpstr>
      <vt:lpstr>Times New Roman</vt:lpstr>
      <vt:lpstr>Wingdings</vt:lpstr>
      <vt:lpstr>Office Theme</vt:lpstr>
      <vt:lpstr>Adapting optimization models to better inform realistic energy decisions</vt:lpstr>
      <vt:lpstr>Agenda</vt:lpstr>
      <vt:lpstr>Motivation</vt:lpstr>
      <vt:lpstr>Optimizing design and dispatch of a renewable energy system</vt:lpstr>
      <vt:lpstr>Problem Overview</vt:lpstr>
      <vt:lpstr>Renewable Energy Optimization (REopt)</vt:lpstr>
      <vt:lpstr>Literature Review</vt:lpstr>
      <vt:lpstr>Mathematical Optimization for Energy Design</vt:lpstr>
      <vt:lpstr>REopt Lite Objective Function</vt:lpstr>
      <vt:lpstr>REopt Lite Constraints</vt:lpstr>
      <vt:lpstr>Case Studies</vt:lpstr>
      <vt:lpstr>Example Results: Integration</vt:lpstr>
      <vt:lpstr>Example Results: Optimization</vt:lpstr>
      <vt:lpstr>Future Work</vt:lpstr>
      <vt:lpstr>Developing diverse solutions to inform energy decisions</vt:lpstr>
      <vt:lpstr>Uncertainty in Energy Models</vt:lpstr>
      <vt:lpstr>Modeling to Generate Alternatives</vt:lpstr>
      <vt:lpstr>Method #1: Branch-and-Bound Tree</vt:lpstr>
      <vt:lpstr>Method #2: Integer-Cut Constraints</vt:lpstr>
      <vt:lpstr>Method #3: Continuous Constraints</vt:lpstr>
      <vt:lpstr>Case Study Data &amp; Assumptions</vt:lpstr>
      <vt:lpstr>Results #1: Branch-and-Bound Tree</vt:lpstr>
      <vt:lpstr>Results #2: Integer-Cut Constraints</vt:lpstr>
      <vt:lpstr>Results #3: Continuous Constraints</vt:lpstr>
      <vt:lpstr>Results Summary</vt:lpstr>
      <vt:lpstr>Future Work</vt:lpstr>
      <vt:lpstr>Integrating the value of resilience in energy planning and operations decisions</vt:lpstr>
      <vt:lpstr>Value of Resilience</vt:lpstr>
      <vt:lpstr>Framework for Integrating Duration-Dependent  Value of Lost Load in Energy Decisions</vt:lpstr>
      <vt:lpstr>Grid-Scale Production Cost Model Case Study</vt:lpstr>
      <vt:lpstr>Campus Planning and Operation Case Study</vt:lpstr>
      <vt:lpstr>Future Work</vt:lpstr>
      <vt:lpstr>The gap between energy decision models and deployment</vt:lpstr>
      <vt:lpstr>Overview</vt:lpstr>
      <vt:lpstr>Approach</vt:lpstr>
      <vt:lpstr>Interview Questions</vt:lpstr>
      <vt:lpstr>Interviewees</vt:lpstr>
      <vt:lpstr>Coding Approach</vt:lpstr>
      <vt:lpstr>Preliminary Outcomes: Factors Influencing RE Deployment</vt:lpstr>
      <vt:lpstr>Preliminary Outcomes: Role of Energy Decision Tools in Deployment Decisions </vt:lpstr>
      <vt:lpstr>Preliminary Outcomes: Improvements to Tools or Resources to Increase RE Deployment </vt:lpstr>
      <vt:lpstr>Future Work</vt:lpstr>
      <vt:lpstr>Proposed Submissions</vt:lpstr>
      <vt:lpstr>Proposed Submissions</vt:lpstr>
      <vt:lpstr>Acknowledgments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energy optimization models better inform realistic energy decisions?</dc:title>
  <dc:subject/>
  <dc:creator>Anderson, Kate</dc:creator>
  <cp:keywords/>
  <dc:description/>
  <cp:lastModifiedBy>Anderson, Kate</cp:lastModifiedBy>
  <cp:revision>192</cp:revision>
  <dcterms:created xsi:type="dcterms:W3CDTF">2020-06-13T18:02:07Z</dcterms:created>
  <dcterms:modified xsi:type="dcterms:W3CDTF">2020-09-22T16:31:05Z</dcterms:modified>
  <cp:category/>
</cp:coreProperties>
</file>