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A1018BFA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6" r:id="rId3"/>
    <p:sldId id="259" r:id="rId4"/>
    <p:sldId id="267" r:id="rId5"/>
    <p:sldId id="262" r:id="rId6"/>
    <p:sldId id="268" r:id="rId7"/>
    <p:sldId id="263" r:id="rId8"/>
    <p:sldId id="269" r:id="rId9"/>
    <p:sldId id="260" r:id="rId10"/>
    <p:sldId id="26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790E84-7BA3-9037-9FCC-FBFA9FAD3E7F}" name="Macmillan, Madeline" initials="MM" userId="S::mmacmill@nrel.gov::290bb1ce-ea40-44ed-8fe5-1aad8b328dd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6DC"/>
    <a:srgbClr val="3779A1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0247" autoAdjust="0"/>
  </p:normalViewPr>
  <p:slideViewPr>
    <p:cSldViewPr snapToGrid="0">
      <p:cViewPr varScale="1">
        <p:scale>
          <a:sx n="57" d="100"/>
          <a:sy n="57" d="100"/>
        </p:scale>
        <p:origin x="12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1_A1018B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AEC245-18AF-4F76-97F3-C98C67E800A3}" authorId="{61790E84-7BA3-9037-9FCC-FBFA9FAD3E7F}" created="2022-02-14T18:25:08.38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01233146" sldId="257"/>
      <ac:grpSpMk id="296" creationId="{DDCA211A-FDA6-4008-8ED1-755FB20C7FD9}"/>
    </ac:deMkLst>
    <p188:replyLst>
      <p188:reply id="{276F68EC-4F19-4A8A-AE7D-55A7B9743EE4}" authorId="{61790E84-7BA3-9037-9FCC-FBFA9FAD3E7F}" created="2022-02-14T18:25:32.445">
        <p188:txBody>
          <a:bodyPr/>
          <a:lstStyle/>
          <a:p>
            <a:r>
              <a:rPr lang="en-US"/>
              <a:t>primarily metrics and levers</a:t>
            </a:r>
          </a:p>
        </p188:txBody>
      </p188:reply>
      <p188:reply id="{17AC9F9D-4D3D-4C2F-9B8A-980A58FE4FCB}" authorId="{61790E84-7BA3-9037-9FCC-FBFA9FAD3E7F}" created="2022-02-14T18:29:50.026">
        <p188:txBody>
          <a:bodyPr/>
          <a:lstStyle/>
          <a:p>
            <a:r>
              <a:rPr lang="en-US"/>
              <a:t>using expected values of uncertainty distributions</a:t>
            </a:r>
          </a:p>
        </p188:txBody>
      </p188:reply>
    </p188:replyLst>
    <p188:txBody>
      <a:bodyPr/>
      <a:lstStyle/>
      <a:p>
        <a:r>
          <a:rPr lang="en-US"/>
          <a:t>not yet accounting for uncertainties</a:t>
        </a:r>
      </a:p>
    </p188:txBody>
  </p188:cm>
  <p188:cm id="{5A84FB33-1A6D-4BFF-AED1-E7C9D17FFFF9}" authorId="{61790E84-7BA3-9037-9FCC-FBFA9FAD3E7F}" created="2022-02-14T18:30:13.1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01233146" sldId="257"/>
      <ac:grpSpMk id="114" creationId="{7831DC29-7EF2-46A8-9D55-42EEA61C12B9}"/>
    </ac:deMkLst>
    <p188:txBody>
      <a:bodyPr/>
      <a:lstStyle/>
      <a:p>
        <a:r>
          <a:rPr lang="en-US"/>
          <a:t>all about metrics, maximizing number of goals achieved and the degree to which they're achieved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ialabs/MEWS" TargetMode="External"/><Relationship Id="rId2" Type="http://schemas.openxmlformats.org/officeDocument/2006/relationships/hyperlink" Target="https://aqs.epa.gov/aqsweb/airdata/download_files.html" TargetMode="External"/><Relationship Id="rId1" Type="http://schemas.openxmlformats.org/officeDocument/2006/relationships/hyperlink" Target="https://www.solaranywhere.com/products/solaranywhere-data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olaranywhere.com/products/solaranywhere-dat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Wildfires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Air quality affecting solar resource availability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Not currently represented in REopt, but may have implications on larger scale generation when outages are not 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Obstruction of transportation of essential fuels, operational equipment, and maintenance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/>
      <dgm:spPr/>
      <dgm:t>
        <a:bodyPr/>
        <a:lstStyle/>
        <a:p>
          <a:r>
            <a:rPr lang="en-US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/>
      <dgm:spPr/>
      <dgm:t>
        <a:bodyPr/>
        <a:lstStyle/>
        <a:p>
          <a:r>
            <a:rPr lang="en-US" dirty="0"/>
            <a:t>Energy system impact(s)</a:t>
          </a:r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Decreased geothermal and hydroelectric generation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Solar generation (preferably hourly)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900" dirty="0"/>
            <a:t>Air quality data (preferably hourly): Ozone, Sulphur dioxide, and carbon monoxide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Increased load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MEWS? (Can these increases in load be compared to that of heat waves?)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59CBD32E-BA6F-4038-92C5-570967145638}">
      <dgm:prSet custT="1"/>
      <dgm:spPr/>
      <dgm:t>
        <a:bodyPr/>
        <a:lstStyle/>
        <a:p>
          <a:r>
            <a:rPr lang="en-US" sz="900" dirty="0"/>
            <a:t>Apply transformations to existing load</a:t>
          </a:r>
        </a:p>
      </dgm:t>
    </dgm:pt>
    <dgm:pt modelId="{E0FE6F89-A647-43AD-B606-EEA7C48E1F56}" type="parTrans" cxnId="{56BF690E-5AE2-47D1-AFD3-B3FB60BFFFC1}">
      <dgm:prSet/>
      <dgm:spPr/>
      <dgm:t>
        <a:bodyPr/>
        <a:lstStyle/>
        <a:p>
          <a:endParaRPr lang="en-US"/>
        </a:p>
      </dgm:t>
    </dgm:pt>
    <dgm:pt modelId="{002FC5C5-E46A-4B1D-BCA5-174BF49FCBC1}" type="sibTrans" cxnId="{56BF690E-5AE2-47D1-AFD3-B3FB60BFFFC1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133328" custLinFactY="-10101" custLinFactNeighborY="-100000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Y="174714" custLinFactNeighborY="-36736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Y="291807" custLinFactY="1193" custLinFactNeighborX="0" custLinFactNeighborY="100000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6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6" custScaleY="291807" custLinFactY="1193" custLinFactNeighborX="0" custLinFactNeighborY="100000"/>
      <dgm:spPr/>
    </dgm:pt>
    <dgm:pt modelId="{94023795-516D-422E-9401-9F0751C0021B}" type="pres">
      <dgm:prSet presAssocID="{84526F7E-2D6E-4836-A246-44CAEEBDDB80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Y="174714" custLinFactNeighborY="-36736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2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2" presStyleCnt="6" custScaleY="291807" custLinFactY="1193" custLinFactNeighborX="0" custLinFactNeighborY="100000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115640" custScaleY="174714" custLinFactNeighborY="-36736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3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3" presStyleCnt="6" custScaleY="291807" custLinFactY="1193" custLinFactNeighborX="0" custLinFactNeighborY="100000"/>
      <dgm:spPr/>
    </dgm:pt>
    <dgm:pt modelId="{C1FDC603-E735-449D-B646-B2F4CDE9CDE0}" type="pres">
      <dgm:prSet presAssocID="{3AA8C9C7-4AB8-412A-9E2F-52B7E6D2573F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Y="176321" custLinFactNeighborX="2905" custLinFactNeighborY="-36305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4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4" presStyleCnt="6" custScaleY="291588" custLinFactNeighborX="3111" custLinFactNeighborY="99518"/>
      <dgm:spPr/>
    </dgm:pt>
    <dgm:pt modelId="{DE35DA60-FB95-4AD1-9EAE-654B9A1DBA84}" type="pres">
      <dgm:prSet presAssocID="{65165F2B-C87C-43E9-AD7B-781FC2291501}" presName="hierChild3" presStyleCnt="0"/>
      <dgm:spPr/>
    </dgm:pt>
    <dgm:pt modelId="{37EF0710-A4CB-45A9-BC02-E79F10337714}" type="pres">
      <dgm:prSet presAssocID="{E0FE6F89-A647-43AD-B606-EEA7C48E1F56}" presName="Name19" presStyleLbl="parChTrans1D3" presStyleIdx="5" presStyleCnt="6"/>
      <dgm:spPr/>
    </dgm:pt>
    <dgm:pt modelId="{A2AF0A7C-7DCE-4400-9381-430347C9F282}" type="pres">
      <dgm:prSet presAssocID="{59CBD32E-BA6F-4038-92C5-570967145638}" presName="Name21" presStyleCnt="0"/>
      <dgm:spPr/>
    </dgm:pt>
    <dgm:pt modelId="{37B204F0-A20F-4BAC-AA85-30CB5E93A838}" type="pres">
      <dgm:prSet presAssocID="{59CBD32E-BA6F-4038-92C5-570967145638}" presName="level2Shape" presStyleLbl="node3" presStyleIdx="5" presStyleCnt="6" custScaleX="116042" custScaleY="291643" custLinFactNeighborX="906" custLinFactNeighborY="99105"/>
      <dgm:spPr/>
    </dgm:pt>
    <dgm:pt modelId="{83BEFC9F-DDC2-47EF-8DAB-A5EACD050333}" type="pres">
      <dgm:prSet presAssocID="{59CBD32E-BA6F-4038-92C5-570967145638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LinFactNeighborY="-91750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163372" custLinFactNeighborY="-31711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284402" custLinFactNeighborX="-4387" custLinFactNeighborY="71196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56BF690E-5AE2-47D1-AFD3-B3FB60BFFFC1}" srcId="{55C57AB1-78BF-4246-B309-F294158DCC57}" destId="{59CBD32E-BA6F-4038-92C5-570967145638}" srcOrd="1" destOrd="0" parTransId="{E0FE6F89-A647-43AD-B606-EEA7C48E1F56}" sibTransId="{002FC5C5-E46A-4B1D-BCA5-174BF49FCBC1}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B6F60236-8C8D-4C18-8D60-2A8154F26DF3}" type="presOf" srcId="{59CBD32E-BA6F-4038-92C5-570967145638}" destId="{37B204F0-A20F-4BAC-AA85-30CB5E93A838}" srcOrd="0" destOrd="0" presId="urn:microsoft.com/office/officeart/2005/8/layout/hierarchy6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B47AA7D2-E2D9-4E37-9EE4-B19FBF5C0855}" type="presOf" srcId="{E0FE6F89-A647-43AD-B606-EEA7C48E1F56}" destId="{37EF0710-A4CB-45A9-BC02-E79F10337714}" srcOrd="0" destOrd="0" presId="urn:microsoft.com/office/officeart/2005/8/layout/hierarchy6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C68F6CA8-10BD-4477-9BE8-341E13C8FCBA}" type="presParOf" srcId="{0E8787F9-F0E4-4C87-8C84-F1CE5BF30EDE}" destId="{37EF0710-A4CB-45A9-BC02-E79F10337714}" srcOrd="2" destOrd="0" presId="urn:microsoft.com/office/officeart/2005/8/layout/hierarchy6"/>
    <dgm:cxn modelId="{B8DDC27A-303E-4A20-9FF4-9F3DE5B97A43}" type="presParOf" srcId="{0E8787F9-F0E4-4C87-8C84-F1CE5BF30EDE}" destId="{A2AF0A7C-7DCE-4400-9381-430347C9F282}" srcOrd="3" destOrd="0" presId="urn:microsoft.com/office/officeart/2005/8/layout/hierarchy6"/>
    <dgm:cxn modelId="{B46AF893-D8AD-492F-BEBB-358A6841E8C8}" type="presParOf" srcId="{A2AF0A7C-7DCE-4400-9381-430347C9F282}" destId="{37B204F0-A20F-4BAC-AA85-30CB5E93A838}" srcOrd="0" destOrd="0" presId="urn:microsoft.com/office/officeart/2005/8/layout/hierarchy6"/>
    <dgm:cxn modelId="{CF863302-7188-4A4F-BEC7-BF565DEDCE5E}" type="presParOf" srcId="{A2AF0A7C-7DCE-4400-9381-430347C9F282}" destId="{83BEFC9F-DDC2-47EF-8DAB-A5EACD050333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9B7F81-AC7B-4814-B817-52F5B7FBB8B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76949E0-0A84-426F-91C8-6B04DA68A26E}">
      <dgm:prSet phldrT="[Text]" custT="1"/>
      <dgm:spPr/>
      <dgm:t>
        <a:bodyPr anchor="t"/>
        <a:lstStyle/>
        <a:p>
          <a:pPr algn="ctr"/>
          <a:r>
            <a:rPr lang="en-US" sz="2800" dirty="0"/>
            <a:t>REopt inputs</a:t>
          </a:r>
        </a:p>
        <a:p>
          <a:pPr algn="l"/>
          <a:r>
            <a:rPr lang="en-US" sz="2000" dirty="0"/>
            <a:t>- Electricity rate</a:t>
          </a:r>
        </a:p>
        <a:p>
          <a:pPr algn="l"/>
          <a:r>
            <a:rPr lang="en-US" sz="2000" dirty="0"/>
            <a:t>- Normal load</a:t>
          </a:r>
        </a:p>
        <a:p>
          <a:pPr algn="l"/>
          <a:r>
            <a:rPr lang="en-US" sz="2000" dirty="0"/>
            <a:t>- </a:t>
          </a:r>
          <a:r>
            <a:rPr lang="en-US" sz="2000" dirty="0" err="1"/>
            <a:t>VoLL</a:t>
          </a:r>
          <a:endParaRPr lang="en-US" sz="2000" dirty="0"/>
        </a:p>
        <a:p>
          <a:pPr algn="l"/>
          <a:r>
            <a:rPr lang="en-US" sz="2000" dirty="0"/>
            <a:t>- Capital costs</a:t>
          </a:r>
        </a:p>
        <a:p>
          <a:pPr algn="l"/>
          <a:endParaRPr lang="en-US" sz="1400" dirty="0"/>
        </a:p>
      </dgm:t>
    </dgm:pt>
    <dgm:pt modelId="{B7EE8EF7-6986-4492-A344-13C15151E359}" type="parTrans" cxnId="{8F98EEA4-9734-44C9-AE28-9CF93B58C0FE}">
      <dgm:prSet/>
      <dgm:spPr/>
      <dgm:t>
        <a:bodyPr/>
        <a:lstStyle/>
        <a:p>
          <a:endParaRPr lang="en-US"/>
        </a:p>
      </dgm:t>
    </dgm:pt>
    <dgm:pt modelId="{8646D280-1AEE-4DEC-A597-046AAFE28A14}" type="sibTrans" cxnId="{8F98EEA4-9734-44C9-AE28-9CF93B58C0FE}">
      <dgm:prSet/>
      <dgm:spPr/>
      <dgm:t>
        <a:bodyPr/>
        <a:lstStyle/>
        <a:p>
          <a:endParaRPr lang="en-US"/>
        </a:p>
      </dgm:t>
    </dgm:pt>
    <dgm:pt modelId="{54E7B3EA-8682-4EE1-9FEA-13C79ABCE4C9}">
      <dgm:prSet phldrT="[Text]" custT="1"/>
      <dgm:spPr/>
      <dgm:t>
        <a:bodyPr anchor="t"/>
        <a:lstStyle/>
        <a:p>
          <a:pPr marL="0" algn="ctr"/>
          <a:r>
            <a:rPr lang="en-US" sz="2800" dirty="0"/>
            <a:t>Energy impacts from wildfires</a:t>
          </a:r>
        </a:p>
        <a:p>
          <a:pPr marL="857250" indent="-171450" algn="l"/>
          <a:r>
            <a:rPr lang="en-US" sz="2000" dirty="0"/>
            <a:t>- Maintenance and operational equipment delays</a:t>
          </a:r>
        </a:p>
        <a:p>
          <a:pPr marL="857250" indent="0" algn="l"/>
          <a:r>
            <a:rPr lang="en-US" sz="2000" dirty="0"/>
            <a:t>- Air quality</a:t>
          </a:r>
        </a:p>
        <a:p>
          <a:pPr marL="800100" indent="57150" algn="l"/>
          <a:r>
            <a:rPr lang="en-US" sz="2000" dirty="0"/>
            <a:t>- Increased erosion into bodies of water used in generation processes</a:t>
          </a:r>
        </a:p>
        <a:p>
          <a:pPr marL="342900" indent="114300" algn="l"/>
          <a:r>
            <a:rPr lang="en-US" sz="2000" dirty="0"/>
            <a:t>- Decreased hydroelectric and geothermal generation capacity</a:t>
          </a:r>
        </a:p>
      </dgm:t>
    </dgm:pt>
    <dgm:pt modelId="{22D1D707-8B37-45F7-AE5B-2B63B5D74F7F}" type="parTrans" cxnId="{B0AE7504-5955-46C4-8646-A87C0759BBAF}">
      <dgm:prSet/>
      <dgm:spPr/>
      <dgm:t>
        <a:bodyPr/>
        <a:lstStyle/>
        <a:p>
          <a:endParaRPr lang="en-US"/>
        </a:p>
      </dgm:t>
    </dgm:pt>
    <dgm:pt modelId="{9145E9C7-401C-46FC-A751-675583F77E2E}" type="sibTrans" cxnId="{B0AE7504-5955-46C4-8646-A87C0759BBAF}">
      <dgm:prSet/>
      <dgm:spPr/>
      <dgm:t>
        <a:bodyPr/>
        <a:lstStyle/>
        <a:p>
          <a:endParaRPr lang="en-US"/>
        </a:p>
      </dgm:t>
    </dgm:pt>
    <dgm:pt modelId="{0401EA7B-634E-4AE6-A8F9-9ACF47ECFB18}" type="pres">
      <dgm:prSet presAssocID="{C69B7F81-AC7B-4814-B817-52F5B7FBB8B3}" presName="compositeShape" presStyleCnt="0">
        <dgm:presLayoutVars>
          <dgm:chMax val="7"/>
          <dgm:dir/>
          <dgm:resizeHandles val="exact"/>
        </dgm:presLayoutVars>
      </dgm:prSet>
      <dgm:spPr/>
    </dgm:pt>
    <dgm:pt modelId="{83B55859-1F21-42C4-A08D-94C2F8100125}" type="pres">
      <dgm:prSet presAssocID="{476949E0-0A84-426F-91C8-6B04DA68A26E}" presName="circ1" presStyleLbl="vennNode1" presStyleIdx="0" presStyleCnt="2"/>
      <dgm:spPr/>
    </dgm:pt>
    <dgm:pt modelId="{7AA6C000-2A93-4E2C-B9C6-17D125EDC58B}" type="pres">
      <dgm:prSet presAssocID="{476949E0-0A84-426F-91C8-6B04DA68A26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4ABA89-D9E0-4928-90D7-48F2A3CD86C7}" type="pres">
      <dgm:prSet presAssocID="{54E7B3EA-8682-4EE1-9FEA-13C79ABCE4C9}" presName="circ2" presStyleLbl="vennNode1" presStyleIdx="1" presStyleCnt="2" custLinFactNeighborX="-16084"/>
      <dgm:spPr/>
    </dgm:pt>
    <dgm:pt modelId="{EFDD1A87-FF38-4686-BA7D-E2A3989BBF65}" type="pres">
      <dgm:prSet presAssocID="{54E7B3EA-8682-4EE1-9FEA-13C79ABCE4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0AE7504-5955-46C4-8646-A87C0759BBAF}" srcId="{C69B7F81-AC7B-4814-B817-52F5B7FBB8B3}" destId="{54E7B3EA-8682-4EE1-9FEA-13C79ABCE4C9}" srcOrd="1" destOrd="0" parTransId="{22D1D707-8B37-45F7-AE5B-2B63B5D74F7F}" sibTransId="{9145E9C7-401C-46FC-A751-675583F77E2E}"/>
    <dgm:cxn modelId="{CC9AF10F-ED10-4039-B23C-1B1EC3A34811}" type="presOf" srcId="{476949E0-0A84-426F-91C8-6B04DA68A26E}" destId="{83B55859-1F21-42C4-A08D-94C2F8100125}" srcOrd="0" destOrd="0" presId="urn:microsoft.com/office/officeart/2005/8/layout/venn1"/>
    <dgm:cxn modelId="{D66C0027-916B-4AA0-8EAD-F3BF09D675B5}" type="presOf" srcId="{C69B7F81-AC7B-4814-B817-52F5B7FBB8B3}" destId="{0401EA7B-634E-4AE6-A8F9-9ACF47ECFB18}" srcOrd="0" destOrd="0" presId="urn:microsoft.com/office/officeart/2005/8/layout/venn1"/>
    <dgm:cxn modelId="{8F98EEA4-9734-44C9-AE28-9CF93B58C0FE}" srcId="{C69B7F81-AC7B-4814-B817-52F5B7FBB8B3}" destId="{476949E0-0A84-426F-91C8-6B04DA68A26E}" srcOrd="0" destOrd="0" parTransId="{B7EE8EF7-6986-4492-A344-13C15151E359}" sibTransId="{8646D280-1AEE-4DEC-A597-046AAFE28A14}"/>
    <dgm:cxn modelId="{A4C6E9A8-9C8E-423C-B927-FE1FEFAE74F3}" type="presOf" srcId="{476949E0-0A84-426F-91C8-6B04DA68A26E}" destId="{7AA6C000-2A93-4E2C-B9C6-17D125EDC58B}" srcOrd="1" destOrd="0" presId="urn:microsoft.com/office/officeart/2005/8/layout/venn1"/>
    <dgm:cxn modelId="{5DE7D7BA-9A09-468E-9E8C-83334443ED56}" type="presOf" srcId="{54E7B3EA-8682-4EE1-9FEA-13C79ABCE4C9}" destId="{8F4ABA89-D9E0-4928-90D7-48F2A3CD86C7}" srcOrd="0" destOrd="0" presId="urn:microsoft.com/office/officeart/2005/8/layout/venn1"/>
    <dgm:cxn modelId="{953ACEE4-09BA-4650-80BF-A08C638856D6}" type="presOf" srcId="{54E7B3EA-8682-4EE1-9FEA-13C79ABCE4C9}" destId="{EFDD1A87-FF38-4686-BA7D-E2A3989BBF65}" srcOrd="1" destOrd="0" presId="urn:microsoft.com/office/officeart/2005/8/layout/venn1"/>
    <dgm:cxn modelId="{C0F775FB-2E50-4A64-B089-8F2DC944F025}" type="presParOf" srcId="{0401EA7B-634E-4AE6-A8F9-9ACF47ECFB18}" destId="{83B55859-1F21-42C4-A08D-94C2F8100125}" srcOrd="0" destOrd="0" presId="urn:microsoft.com/office/officeart/2005/8/layout/venn1"/>
    <dgm:cxn modelId="{268C31D8-8D77-4AF1-B106-E7B424E099D8}" type="presParOf" srcId="{0401EA7B-634E-4AE6-A8F9-9ACF47ECFB18}" destId="{7AA6C000-2A93-4E2C-B9C6-17D125EDC58B}" srcOrd="1" destOrd="0" presId="urn:microsoft.com/office/officeart/2005/8/layout/venn1"/>
    <dgm:cxn modelId="{B3FAD151-6276-40D4-A9E0-63F16508A5D2}" type="presParOf" srcId="{0401EA7B-634E-4AE6-A8F9-9ACF47ECFB18}" destId="{8F4ABA89-D9E0-4928-90D7-48F2A3CD86C7}" srcOrd="2" destOrd="0" presId="urn:microsoft.com/office/officeart/2005/8/layout/venn1"/>
    <dgm:cxn modelId="{5ECC861F-8EE9-42A4-9558-C9DCB67CFA53}" type="presParOf" srcId="{0401EA7B-634E-4AE6-A8F9-9ACF47ECFB18}" destId="{EFDD1A87-FF38-4686-BA7D-E2A3989BBF6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2000" dirty="0"/>
            <a:t>Snowstorms/freezes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 sz="2400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 sz="2400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1050" dirty="0"/>
            <a:t>Reduced solar generation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 sz="2400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 sz="2400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1050" dirty="0"/>
            <a:t>Not currently represented in REopt, but may have implications on larger scale generation and would affect the duration of outages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 sz="2400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 sz="2400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1050" dirty="0"/>
            <a:t>Obstruction of transportation of essential fuels, operational equipment, and maintenance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 sz="2400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 sz="2400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105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 sz="2400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 sz="2400"/>
        </a:p>
      </dgm:t>
    </dgm:pt>
    <dgm:pt modelId="{86BFE1F0-23C4-4794-8ADB-59CF9038B7CF}">
      <dgm:prSet phldrT="[Text]" custT="1"/>
      <dgm:spPr/>
      <dgm:t>
        <a:bodyPr/>
        <a:lstStyle/>
        <a:p>
          <a:r>
            <a:rPr lang="en-US" sz="2800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 sz="2400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 sz="2400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1050" dirty="0"/>
            <a:t>Obstructs delivery of gas (due to freezing temperatures)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 sz="2400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 sz="2400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1050" dirty="0"/>
            <a:t>61% of the time there was little to no production due to snow-covered panels</a:t>
          </a:r>
        </a:p>
      </dgm: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 sz="2400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 sz="2400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1050" dirty="0"/>
            <a:t>Effects of cloud cover on solar generation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 sz="2400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 sz="2400"/>
        </a:p>
      </dgm:t>
    </dgm:pt>
    <dgm:pt modelId="{55C57AB1-78BF-4246-B309-F294158DCC57}">
      <dgm:prSet custT="1"/>
      <dgm:spPr/>
      <dgm:t>
        <a:bodyPr/>
        <a:lstStyle/>
        <a:p>
          <a:r>
            <a:rPr lang="en-US" sz="1050" dirty="0"/>
            <a:t>Dramatically increased load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 sz="2400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 sz="2400"/>
        </a:p>
      </dgm:t>
    </dgm:pt>
    <dgm:pt modelId="{65165F2B-C87C-43E9-AD7B-781FC2291501}">
      <dgm:prSet custT="1"/>
      <dgm:spPr/>
      <dgm:t>
        <a:bodyPr/>
        <a:lstStyle/>
        <a:p>
          <a:r>
            <a:rPr lang="en-US" sz="1050" dirty="0"/>
            <a:t>With Texas as an example, the new peak was 11% </a:t>
          </a:r>
          <a:r>
            <a:rPr lang="en-US" sz="1050" b="1" dirty="0"/>
            <a:t>higher</a:t>
          </a:r>
          <a:r>
            <a:rPr lang="en-US" sz="1050" b="0" dirty="0"/>
            <a:t> than the previous peak</a:t>
          </a:r>
          <a:endParaRPr lang="en-US" sz="1050" dirty="0"/>
        </a:p>
      </dgm: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 sz="2400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 sz="2400"/>
        </a:p>
      </dgm:t>
    </dgm:pt>
    <dgm:pt modelId="{EDD05278-1A7D-4731-A09E-93F0A04AE703}">
      <dgm:prSet phldrT="[Text]" custT="1"/>
      <dgm:spPr/>
      <dgm:t>
        <a:bodyPr/>
        <a:lstStyle/>
        <a:p>
          <a:r>
            <a:rPr lang="en-US" sz="1050" dirty="0"/>
            <a:t>Snow days experience a 54% reduction in solar production ratio compared to non-snow days</a:t>
          </a:r>
        </a:p>
      </dgm:t>
    </dgm:pt>
    <dgm:pt modelId="{F1C61BE3-D089-4D6C-B103-83FD56146FA3}" type="parTrans" cxnId="{23A3B447-899B-40BE-B979-481A403A4AF6}">
      <dgm:prSet/>
      <dgm:spPr/>
      <dgm:t>
        <a:bodyPr/>
        <a:lstStyle/>
        <a:p>
          <a:endParaRPr lang="en-US" sz="2400"/>
        </a:p>
      </dgm:t>
    </dgm:pt>
    <dgm:pt modelId="{9BACBF93-35B6-4735-8A3D-9B0C7C25EA46}" type="sibTrans" cxnId="{23A3B447-899B-40BE-B979-481A403A4AF6}">
      <dgm:prSet/>
      <dgm:spPr/>
      <dgm:t>
        <a:bodyPr/>
        <a:lstStyle/>
        <a:p>
          <a:endParaRPr lang="en-US" sz="2400"/>
        </a:p>
      </dgm:t>
    </dgm:pt>
    <dgm:pt modelId="{85759021-8AC6-4915-B44F-3CFEC6133EFD}">
      <dgm:prSet phldrT="[Text]" custT="1"/>
      <dgm:spPr/>
      <dgm:t>
        <a:bodyPr/>
        <a:lstStyle/>
        <a:p>
          <a:r>
            <a:rPr lang="en-US" sz="2800" dirty="0"/>
            <a:t>Data</a:t>
          </a:r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 sz="2400"/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 sz="2400"/>
        </a:p>
      </dgm:t>
    </dgm:pt>
    <dgm:pt modelId="{F5361E89-D726-494F-A7EB-1E62F0E67686}">
      <dgm:prSet phldrT="[Text]" custT="1"/>
      <dgm:spPr/>
      <dgm:t>
        <a:bodyPr/>
        <a:lstStyle/>
        <a:p>
          <a:r>
            <a:rPr lang="en-US" sz="2800" dirty="0"/>
            <a:t>Energy system impact(s)</a:t>
          </a:r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 sz="2400"/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 sz="2400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725857" custScaleY="160965" custLinFactY="-100000" custLinFactNeighborY="-127188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X="229335" custScaleY="176127" custLinFactY="88716" custLinFactNeighborX="2210" custLinFactNeighborY="100000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X="190573" custScaleY="543198" custLinFactY="300000" custLinFactNeighborX="-95845" custLinFactNeighborY="370583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6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6" custScaleX="202463" custScaleY="320680" custLinFactY="300000" custLinFactNeighborX="-81954" custLinFactNeighborY="366721"/>
      <dgm:spPr/>
    </dgm:pt>
    <dgm:pt modelId="{94023795-516D-422E-9401-9F0751C0021B}" type="pres">
      <dgm:prSet presAssocID="{84526F7E-2D6E-4836-A246-44CAEEBDDB80}" presName="hierChild3" presStyleCnt="0"/>
      <dgm:spPr/>
    </dgm:pt>
    <dgm:pt modelId="{54C8ABC5-46E6-4715-9751-5ED1137F69FD}" type="pres">
      <dgm:prSet presAssocID="{F1C61BE3-D089-4D6C-B103-83FD56146FA3}" presName="Name19" presStyleLbl="parChTrans1D3" presStyleIdx="2" presStyleCnt="6"/>
      <dgm:spPr/>
    </dgm:pt>
    <dgm:pt modelId="{3E3D24C5-94FC-49B6-9A8D-0D91AC5DD6CF}" type="pres">
      <dgm:prSet presAssocID="{EDD05278-1A7D-4731-A09E-93F0A04AE703}" presName="Name21" presStyleCnt="0"/>
      <dgm:spPr/>
    </dgm:pt>
    <dgm:pt modelId="{12D6EFA1-E9B7-4657-9935-B1D340A75847}" type="pres">
      <dgm:prSet presAssocID="{EDD05278-1A7D-4731-A09E-93F0A04AE703}" presName="level2Shape" presStyleLbl="node3" presStyleIdx="2" presStyleCnt="6" custScaleX="258931" custScaleY="551061" custLinFactY="300000" custLinFactNeighborX="-71600" custLinFactNeighborY="365777"/>
      <dgm:spPr/>
    </dgm:pt>
    <dgm:pt modelId="{9658D409-A6D9-4520-BF17-55E279A572CC}" type="pres">
      <dgm:prSet presAssocID="{EDD05278-1A7D-4731-A09E-93F0A04AE703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X="322819" custScaleY="246658" custLinFactY="86841" custLinFactNeighborX="-25077" custLinFactNeighborY="100000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3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3" presStyleCnt="6" custScaleX="296604" custScaleY="575136" custLinFactY="276986" custLinFactNeighborX="-24475" custLinFactNeighborY="300000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342886" custScaleY="353712" custLinFactY="88721" custLinFactNeighborX="-17995" custLinFactNeighborY="100000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4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4" presStyleCnt="6" custScaleX="313268" custScaleY="574632" custLinFactY="200000" custLinFactNeighborX="-17995" custLinFactNeighborY="269223"/>
      <dgm:spPr/>
    </dgm:pt>
    <dgm:pt modelId="{C1FDC603-E735-449D-B646-B2F4CDE9CDE0}" type="pres">
      <dgm:prSet presAssocID="{3AA8C9C7-4AB8-412A-9E2F-52B7E6D2573F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X="222834" custScaleY="182479" custLinFactY="89147" custLinFactNeighborX="5115" custLinFactNeighborY="100000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5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5" presStyleCnt="6" custScaleX="250965" custScaleY="465462" custLinFactY="300000" custLinFactNeighborX="4987" custLinFactNeighborY="362064"/>
      <dgm:spPr/>
    </dgm:pt>
    <dgm:pt modelId="{DE35DA60-FB95-4AD1-9EAE-654B9A1DBA84}" type="pres">
      <dgm:prSet presAssocID="{65165F2B-C87C-43E9-AD7B-781FC2291501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ScaleY="314235" custLinFactY="-100000" custLinFactNeighborY="-157527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350343" custLinFactNeighborY="-29767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519565" custLinFactY="73032" custLinFactNeighborY="100000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DF366D5D-7A77-4DFD-897A-3E2C56FA86D2}" type="presOf" srcId="{EDD05278-1A7D-4731-A09E-93F0A04AE703}" destId="{12D6EFA1-E9B7-4657-9935-B1D340A75847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23A3B447-899B-40BE-B979-481A403A4AF6}" srcId="{3935727E-0D0E-4A4E-9E1E-20747F62120E}" destId="{EDD05278-1A7D-4731-A09E-93F0A04AE703}" srcOrd="2" destOrd="0" parTransId="{F1C61BE3-D089-4D6C-B103-83FD56146FA3}" sibTransId="{9BACBF93-35B6-4735-8A3D-9B0C7C25EA46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6F4C3B86-4BBF-4ACB-A699-FEFD365A65D0}" type="presOf" srcId="{F1C61BE3-D089-4D6C-B103-83FD56146FA3}" destId="{54C8ABC5-46E6-4715-9751-5ED1137F69FD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41366F22-5734-400A-BFE1-1222E80D012E}" type="presParOf" srcId="{471C70A9-9E08-429A-A9EE-F473A1903F6D}" destId="{54C8ABC5-46E6-4715-9751-5ED1137F69FD}" srcOrd="4" destOrd="0" presId="urn:microsoft.com/office/officeart/2005/8/layout/hierarchy6"/>
    <dgm:cxn modelId="{7810AFF3-FE94-4BBE-9831-CCA5F26616D3}" type="presParOf" srcId="{471C70A9-9E08-429A-A9EE-F473A1903F6D}" destId="{3E3D24C5-94FC-49B6-9A8D-0D91AC5DD6CF}" srcOrd="5" destOrd="0" presId="urn:microsoft.com/office/officeart/2005/8/layout/hierarchy6"/>
    <dgm:cxn modelId="{46F0D893-8ED6-489E-9D9D-FDB56CFAD5B5}" type="presParOf" srcId="{3E3D24C5-94FC-49B6-9A8D-0D91AC5DD6CF}" destId="{12D6EFA1-E9B7-4657-9935-B1D340A75847}" srcOrd="0" destOrd="0" presId="urn:microsoft.com/office/officeart/2005/8/layout/hierarchy6"/>
    <dgm:cxn modelId="{67472BD0-785E-4DEB-A744-C21CEFDA9ECE}" type="presParOf" srcId="{3E3D24C5-94FC-49B6-9A8D-0D91AC5DD6CF}" destId="{9658D409-A6D9-4520-BF17-55E279A572CC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9B7F81-AC7B-4814-B817-52F5B7FBB8B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76949E0-0A84-426F-91C8-6B04DA68A26E}">
      <dgm:prSet phldrT="[Text]" custT="1"/>
      <dgm:spPr/>
      <dgm:t>
        <a:bodyPr anchor="t"/>
        <a:lstStyle/>
        <a:p>
          <a:pPr algn="ctr"/>
          <a:r>
            <a:rPr lang="en-US" sz="2800" dirty="0"/>
            <a:t>REopt inputs</a:t>
          </a:r>
        </a:p>
        <a:p>
          <a:pPr algn="l"/>
          <a:r>
            <a:rPr lang="en-US" sz="1600" dirty="0"/>
            <a:t>- Electricity rate</a:t>
          </a:r>
        </a:p>
        <a:p>
          <a:pPr algn="l"/>
          <a:r>
            <a:rPr lang="en-US" sz="1600" dirty="0"/>
            <a:t>- Normal load</a:t>
          </a:r>
        </a:p>
        <a:p>
          <a:pPr algn="l"/>
          <a:r>
            <a:rPr lang="en-US" sz="1600" dirty="0"/>
            <a:t>- </a:t>
          </a:r>
          <a:r>
            <a:rPr lang="en-US" sz="1600" dirty="0" err="1"/>
            <a:t>VoLL</a:t>
          </a:r>
          <a:endParaRPr lang="en-US" sz="1600" dirty="0"/>
        </a:p>
        <a:p>
          <a:pPr algn="l"/>
          <a:r>
            <a:rPr lang="en-US" sz="1600" dirty="0"/>
            <a:t>- Capital costs</a:t>
          </a:r>
        </a:p>
        <a:p>
          <a:pPr algn="l"/>
          <a:endParaRPr lang="en-US" sz="1400" dirty="0"/>
        </a:p>
      </dgm:t>
    </dgm:pt>
    <dgm:pt modelId="{B7EE8EF7-6986-4492-A344-13C15151E359}" type="parTrans" cxnId="{8F98EEA4-9734-44C9-AE28-9CF93B58C0FE}">
      <dgm:prSet/>
      <dgm:spPr/>
      <dgm:t>
        <a:bodyPr/>
        <a:lstStyle/>
        <a:p>
          <a:endParaRPr lang="en-US"/>
        </a:p>
      </dgm:t>
    </dgm:pt>
    <dgm:pt modelId="{8646D280-1AEE-4DEC-A597-046AAFE28A14}" type="sibTrans" cxnId="{8F98EEA4-9734-44C9-AE28-9CF93B58C0FE}">
      <dgm:prSet/>
      <dgm:spPr/>
      <dgm:t>
        <a:bodyPr/>
        <a:lstStyle/>
        <a:p>
          <a:endParaRPr lang="en-US"/>
        </a:p>
      </dgm:t>
    </dgm:pt>
    <dgm:pt modelId="{54E7B3EA-8682-4EE1-9FEA-13C79ABCE4C9}">
      <dgm:prSet phldrT="[Text]" custT="1"/>
      <dgm:spPr/>
      <dgm:t>
        <a:bodyPr anchor="t"/>
        <a:lstStyle/>
        <a:p>
          <a:pPr marL="0" algn="ctr"/>
          <a:r>
            <a:rPr lang="en-US" sz="2800" dirty="0"/>
            <a:t>Energy impacts from freezes</a:t>
          </a:r>
        </a:p>
        <a:p>
          <a:pPr marL="857250" indent="0" algn="l"/>
          <a:r>
            <a:rPr lang="en-US" sz="1600" dirty="0"/>
            <a:t>- Delay in maintenance and operational equipment</a:t>
          </a:r>
        </a:p>
        <a:p>
          <a:pPr marL="857250" indent="0" algn="l"/>
          <a:r>
            <a:rPr lang="en-US" sz="1600" dirty="0"/>
            <a:t>- Natural gas shortages</a:t>
          </a:r>
        </a:p>
      </dgm:t>
    </dgm:pt>
    <dgm:pt modelId="{22D1D707-8B37-45F7-AE5B-2B63B5D74F7F}" type="parTrans" cxnId="{B0AE7504-5955-46C4-8646-A87C0759BBAF}">
      <dgm:prSet/>
      <dgm:spPr/>
      <dgm:t>
        <a:bodyPr/>
        <a:lstStyle/>
        <a:p>
          <a:endParaRPr lang="en-US"/>
        </a:p>
      </dgm:t>
    </dgm:pt>
    <dgm:pt modelId="{9145E9C7-401C-46FC-A751-675583F77E2E}" type="sibTrans" cxnId="{B0AE7504-5955-46C4-8646-A87C0759BBAF}">
      <dgm:prSet/>
      <dgm:spPr/>
      <dgm:t>
        <a:bodyPr/>
        <a:lstStyle/>
        <a:p>
          <a:endParaRPr lang="en-US"/>
        </a:p>
      </dgm:t>
    </dgm:pt>
    <dgm:pt modelId="{0401EA7B-634E-4AE6-A8F9-9ACF47ECFB18}" type="pres">
      <dgm:prSet presAssocID="{C69B7F81-AC7B-4814-B817-52F5B7FBB8B3}" presName="compositeShape" presStyleCnt="0">
        <dgm:presLayoutVars>
          <dgm:chMax val="7"/>
          <dgm:dir/>
          <dgm:resizeHandles val="exact"/>
        </dgm:presLayoutVars>
      </dgm:prSet>
      <dgm:spPr/>
    </dgm:pt>
    <dgm:pt modelId="{83B55859-1F21-42C4-A08D-94C2F8100125}" type="pres">
      <dgm:prSet presAssocID="{476949E0-0A84-426F-91C8-6B04DA68A26E}" presName="circ1" presStyleLbl="vennNode1" presStyleIdx="0" presStyleCnt="2"/>
      <dgm:spPr/>
    </dgm:pt>
    <dgm:pt modelId="{7AA6C000-2A93-4E2C-B9C6-17D125EDC58B}" type="pres">
      <dgm:prSet presAssocID="{476949E0-0A84-426F-91C8-6B04DA68A26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4ABA89-D9E0-4928-90D7-48F2A3CD86C7}" type="pres">
      <dgm:prSet presAssocID="{54E7B3EA-8682-4EE1-9FEA-13C79ABCE4C9}" presName="circ2" presStyleLbl="vennNode1" presStyleIdx="1" presStyleCnt="2" custLinFactNeighborX="-16084"/>
      <dgm:spPr/>
    </dgm:pt>
    <dgm:pt modelId="{EFDD1A87-FF38-4686-BA7D-E2A3989BBF65}" type="pres">
      <dgm:prSet presAssocID="{54E7B3EA-8682-4EE1-9FEA-13C79ABCE4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0AE7504-5955-46C4-8646-A87C0759BBAF}" srcId="{C69B7F81-AC7B-4814-B817-52F5B7FBB8B3}" destId="{54E7B3EA-8682-4EE1-9FEA-13C79ABCE4C9}" srcOrd="1" destOrd="0" parTransId="{22D1D707-8B37-45F7-AE5B-2B63B5D74F7F}" sibTransId="{9145E9C7-401C-46FC-A751-675583F77E2E}"/>
    <dgm:cxn modelId="{CC9AF10F-ED10-4039-B23C-1B1EC3A34811}" type="presOf" srcId="{476949E0-0A84-426F-91C8-6B04DA68A26E}" destId="{83B55859-1F21-42C4-A08D-94C2F8100125}" srcOrd="0" destOrd="0" presId="urn:microsoft.com/office/officeart/2005/8/layout/venn1"/>
    <dgm:cxn modelId="{D66C0027-916B-4AA0-8EAD-F3BF09D675B5}" type="presOf" srcId="{C69B7F81-AC7B-4814-B817-52F5B7FBB8B3}" destId="{0401EA7B-634E-4AE6-A8F9-9ACF47ECFB18}" srcOrd="0" destOrd="0" presId="urn:microsoft.com/office/officeart/2005/8/layout/venn1"/>
    <dgm:cxn modelId="{8F98EEA4-9734-44C9-AE28-9CF93B58C0FE}" srcId="{C69B7F81-AC7B-4814-B817-52F5B7FBB8B3}" destId="{476949E0-0A84-426F-91C8-6B04DA68A26E}" srcOrd="0" destOrd="0" parTransId="{B7EE8EF7-6986-4492-A344-13C15151E359}" sibTransId="{8646D280-1AEE-4DEC-A597-046AAFE28A14}"/>
    <dgm:cxn modelId="{A4C6E9A8-9C8E-423C-B927-FE1FEFAE74F3}" type="presOf" srcId="{476949E0-0A84-426F-91C8-6B04DA68A26E}" destId="{7AA6C000-2A93-4E2C-B9C6-17D125EDC58B}" srcOrd="1" destOrd="0" presId="urn:microsoft.com/office/officeart/2005/8/layout/venn1"/>
    <dgm:cxn modelId="{5DE7D7BA-9A09-468E-9E8C-83334443ED56}" type="presOf" srcId="{54E7B3EA-8682-4EE1-9FEA-13C79ABCE4C9}" destId="{8F4ABA89-D9E0-4928-90D7-48F2A3CD86C7}" srcOrd="0" destOrd="0" presId="urn:microsoft.com/office/officeart/2005/8/layout/venn1"/>
    <dgm:cxn modelId="{953ACEE4-09BA-4650-80BF-A08C638856D6}" type="presOf" srcId="{54E7B3EA-8682-4EE1-9FEA-13C79ABCE4C9}" destId="{EFDD1A87-FF38-4686-BA7D-E2A3989BBF65}" srcOrd="1" destOrd="0" presId="urn:microsoft.com/office/officeart/2005/8/layout/venn1"/>
    <dgm:cxn modelId="{C0F775FB-2E50-4A64-B089-8F2DC944F025}" type="presParOf" srcId="{0401EA7B-634E-4AE6-A8F9-9ACF47ECFB18}" destId="{83B55859-1F21-42C4-A08D-94C2F8100125}" srcOrd="0" destOrd="0" presId="urn:microsoft.com/office/officeart/2005/8/layout/venn1"/>
    <dgm:cxn modelId="{268C31D8-8D77-4AF1-B106-E7B424E099D8}" type="presParOf" srcId="{0401EA7B-634E-4AE6-A8F9-9ACF47ECFB18}" destId="{7AA6C000-2A93-4E2C-B9C6-17D125EDC58B}" srcOrd="1" destOrd="0" presId="urn:microsoft.com/office/officeart/2005/8/layout/venn1"/>
    <dgm:cxn modelId="{B3FAD151-6276-40D4-A9E0-63F16508A5D2}" type="presParOf" srcId="{0401EA7B-634E-4AE6-A8F9-9ACF47ECFB18}" destId="{8F4ABA89-D9E0-4928-90D7-48F2A3CD86C7}" srcOrd="2" destOrd="0" presId="urn:microsoft.com/office/officeart/2005/8/layout/venn1"/>
    <dgm:cxn modelId="{5ECC861F-8EE9-42A4-9558-C9DCB67CFA53}" type="presParOf" srcId="{0401EA7B-634E-4AE6-A8F9-9ACF47ECFB18}" destId="{EFDD1A87-FF38-4686-BA7D-E2A3989BBF6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636650"/>
          <a:ext cx="9605818" cy="19182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0" y="3636650"/>
        <a:ext cx="2881745" cy="1918209"/>
      </dsp:txXfrm>
    </dsp:sp>
    <dsp:sp modelId="{48B619C1-0227-4BB4-9330-65F19C463727}">
      <dsp:nvSpPr>
        <dsp:cNvPr id="0" name=""/>
        <dsp:cNvSpPr/>
      </dsp:nvSpPr>
      <dsp:spPr>
        <a:xfrm>
          <a:off x="0" y="1728264"/>
          <a:ext cx="9605818" cy="11018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728264"/>
        <a:ext cx="2881745" cy="1101896"/>
      </dsp:txXfrm>
    </dsp:sp>
    <dsp:sp modelId="{45EDF92B-B007-4054-868A-FF8F49B471DF}">
      <dsp:nvSpPr>
        <dsp:cNvPr id="0" name=""/>
        <dsp:cNvSpPr/>
      </dsp:nvSpPr>
      <dsp:spPr>
        <a:xfrm>
          <a:off x="0" y="536435"/>
          <a:ext cx="9605818" cy="6744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 event</a:t>
          </a:r>
        </a:p>
      </dsp:txBody>
      <dsp:txXfrm>
        <a:off x="0" y="536435"/>
        <a:ext cx="2881745" cy="674471"/>
      </dsp:txXfrm>
    </dsp:sp>
    <dsp:sp modelId="{5059CD49-787A-4F97-A63D-258DC2710265}">
      <dsp:nvSpPr>
        <dsp:cNvPr id="0" name=""/>
        <dsp:cNvSpPr/>
      </dsp:nvSpPr>
      <dsp:spPr>
        <a:xfrm>
          <a:off x="5551874" y="592635"/>
          <a:ext cx="1124073" cy="562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Wildfires</a:t>
          </a:r>
        </a:p>
      </dsp:txBody>
      <dsp:txXfrm>
        <a:off x="5568336" y="609097"/>
        <a:ext cx="1091149" cy="529135"/>
      </dsp:txXfrm>
    </dsp:sp>
    <dsp:sp modelId="{26FFF9F0-A79F-4808-B871-8A25A06C6293}">
      <dsp:nvSpPr>
        <dsp:cNvPr id="0" name=""/>
        <dsp:cNvSpPr/>
      </dsp:nvSpPr>
      <dsp:spPr>
        <a:xfrm>
          <a:off x="3855103" y="1154695"/>
          <a:ext cx="2258807" cy="637178"/>
        </a:xfrm>
        <a:custGeom>
          <a:avLst/>
          <a:gdLst/>
          <a:ahLst/>
          <a:cxnLst/>
          <a:rect l="0" t="0" r="0" b="0"/>
          <a:pathLst>
            <a:path>
              <a:moveTo>
                <a:pt x="2258807" y="0"/>
              </a:moveTo>
              <a:lnTo>
                <a:pt x="2258807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3433559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affecting solar resource availability</a:t>
          </a:r>
        </a:p>
      </dsp:txBody>
      <dsp:txXfrm>
        <a:off x="3458252" y="1816566"/>
        <a:ext cx="793702" cy="932610"/>
      </dsp:txXfrm>
    </dsp:sp>
    <dsp:sp modelId="{07BACB36-D2AD-4234-ADEC-F45C22EDC1B2}">
      <dsp:nvSpPr>
        <dsp:cNvPr id="0" name=""/>
        <dsp:cNvSpPr/>
      </dsp:nvSpPr>
      <dsp:spPr>
        <a:xfrm>
          <a:off x="3307096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548007" y="0"/>
              </a:moveTo>
              <a:lnTo>
                <a:pt x="548007" y="500033"/>
              </a:lnTo>
              <a:lnTo>
                <a:pt x="0" y="500033"/>
              </a:lnTo>
              <a:lnTo>
                <a:pt x="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885551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Solar generation (preferably hourly)</a:t>
          </a:r>
        </a:p>
      </dsp:txBody>
      <dsp:txXfrm>
        <a:off x="2910244" y="3798628"/>
        <a:ext cx="793702" cy="1590742"/>
      </dsp:txXfrm>
    </dsp:sp>
    <dsp:sp modelId="{47BDBBC5-83BE-4692-95CB-A8D847A367F5}">
      <dsp:nvSpPr>
        <dsp:cNvPr id="0" name=""/>
        <dsp:cNvSpPr/>
      </dsp:nvSpPr>
      <dsp:spPr>
        <a:xfrm>
          <a:off x="3855103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033"/>
              </a:lnTo>
              <a:lnTo>
                <a:pt x="548007" y="500033"/>
              </a:lnTo>
              <a:lnTo>
                <a:pt x="548007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98156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data (preferably hourly): Ozone, Sulphur dioxide, and carbon monoxide</a:t>
          </a:r>
        </a:p>
      </dsp:txBody>
      <dsp:txXfrm>
        <a:off x="4006260" y="3798628"/>
        <a:ext cx="793702" cy="1590742"/>
      </dsp:txXfrm>
    </dsp:sp>
    <dsp:sp modelId="{A32B63AF-FA67-4D50-9C81-974FAF3DFF6E}">
      <dsp:nvSpPr>
        <dsp:cNvPr id="0" name=""/>
        <dsp:cNvSpPr/>
      </dsp:nvSpPr>
      <dsp:spPr>
        <a:xfrm>
          <a:off x="5499126" y="1154695"/>
          <a:ext cx="614784" cy="637178"/>
        </a:xfrm>
        <a:custGeom>
          <a:avLst/>
          <a:gdLst/>
          <a:ahLst/>
          <a:cxnLst/>
          <a:rect l="0" t="0" r="0" b="0"/>
          <a:pathLst>
            <a:path>
              <a:moveTo>
                <a:pt x="614784" y="0"/>
              </a:moveTo>
              <a:lnTo>
                <a:pt x="614784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5077582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Decreased geothermal and hydroelectric generation</a:t>
          </a:r>
        </a:p>
      </dsp:txBody>
      <dsp:txXfrm>
        <a:off x="5102275" y="1816566"/>
        <a:ext cx="793702" cy="932610"/>
      </dsp:txXfrm>
    </dsp:sp>
    <dsp:sp modelId="{536D6ED2-29CE-459C-BAF8-05E4F6D16AA4}">
      <dsp:nvSpPr>
        <dsp:cNvPr id="0" name=""/>
        <dsp:cNvSpPr/>
      </dsp:nvSpPr>
      <dsp:spPr>
        <a:xfrm>
          <a:off x="5453406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5077582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Not currently represented in REopt, but may have implications on larger scale generation when outages are not </a:t>
          </a:r>
        </a:p>
      </dsp:txBody>
      <dsp:txXfrm>
        <a:off x="5102275" y="3798628"/>
        <a:ext cx="793702" cy="1590742"/>
      </dsp:txXfrm>
    </dsp:sp>
    <dsp:sp modelId="{77520C0C-9948-451D-AB96-FE0695717798}">
      <dsp:nvSpPr>
        <dsp:cNvPr id="0" name=""/>
        <dsp:cNvSpPr/>
      </dsp:nvSpPr>
      <dsp:spPr>
        <a:xfrm>
          <a:off x="6113911" y="1154695"/>
          <a:ext cx="547160" cy="637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589"/>
              </a:lnTo>
              <a:lnTo>
                <a:pt x="547160" y="318589"/>
              </a:lnTo>
              <a:lnTo>
                <a:pt x="54716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173597" y="1791873"/>
          <a:ext cx="974947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Obstruction of transportation of essential fuels, operational equipment, and maintenance</a:t>
          </a:r>
        </a:p>
      </dsp:txBody>
      <dsp:txXfrm>
        <a:off x="6202152" y="1820428"/>
        <a:ext cx="917837" cy="924886"/>
      </dsp:txXfrm>
    </dsp:sp>
    <dsp:sp modelId="{E7B4455F-8CC0-4A49-B48F-F6FA89302B28}">
      <dsp:nvSpPr>
        <dsp:cNvPr id="0" name=""/>
        <dsp:cNvSpPr/>
      </dsp:nvSpPr>
      <dsp:spPr>
        <a:xfrm>
          <a:off x="6615351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623952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6264220" y="3798628"/>
        <a:ext cx="793702" cy="1590742"/>
      </dsp:txXfrm>
    </dsp:sp>
    <dsp:sp modelId="{9EDE8165-E4AB-4E9D-8A49-B4658CC30991}">
      <dsp:nvSpPr>
        <dsp:cNvPr id="0" name=""/>
        <dsp:cNvSpPr/>
      </dsp:nvSpPr>
      <dsp:spPr>
        <a:xfrm>
          <a:off x="6113911" y="1154695"/>
          <a:ext cx="2283299" cy="63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00"/>
              </a:lnTo>
              <a:lnTo>
                <a:pt x="2283299" y="319800"/>
              </a:lnTo>
              <a:lnTo>
                <a:pt x="2283299" y="6396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7975666" y="1794295"/>
          <a:ext cx="843088" cy="9910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Increased load</a:t>
          </a:r>
        </a:p>
      </dsp:txBody>
      <dsp:txXfrm>
        <a:off x="8000359" y="1818988"/>
        <a:ext cx="793702" cy="941642"/>
      </dsp:txXfrm>
    </dsp:sp>
    <dsp:sp modelId="{71D5028D-6DE2-4D7C-8F28-F519E5333952}">
      <dsp:nvSpPr>
        <dsp:cNvPr id="0" name=""/>
        <dsp:cNvSpPr/>
      </dsp:nvSpPr>
      <dsp:spPr>
        <a:xfrm>
          <a:off x="7783315" y="2785324"/>
          <a:ext cx="613895" cy="988229"/>
        </a:xfrm>
        <a:custGeom>
          <a:avLst/>
          <a:gdLst/>
          <a:ahLst/>
          <a:cxnLst/>
          <a:rect l="0" t="0" r="0" b="0"/>
          <a:pathLst>
            <a:path>
              <a:moveTo>
                <a:pt x="613895" y="0"/>
              </a:moveTo>
              <a:lnTo>
                <a:pt x="613895" y="494114"/>
              </a:lnTo>
              <a:lnTo>
                <a:pt x="0" y="494114"/>
              </a:lnTo>
              <a:lnTo>
                <a:pt x="0" y="988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7361771" y="3773553"/>
          <a:ext cx="843088" cy="16388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MEWS? (Can these increases in load be compared to that of heat waves?)</a:t>
          </a:r>
        </a:p>
      </dsp:txBody>
      <dsp:txXfrm>
        <a:off x="7386464" y="3798246"/>
        <a:ext cx="793702" cy="1589511"/>
      </dsp:txXfrm>
    </dsp:sp>
    <dsp:sp modelId="{37EF0710-A4CB-45A9-BC02-E79F10337714}">
      <dsp:nvSpPr>
        <dsp:cNvPr id="0" name=""/>
        <dsp:cNvSpPr/>
      </dsp:nvSpPr>
      <dsp:spPr>
        <a:xfrm>
          <a:off x="8397210" y="2785324"/>
          <a:ext cx="531154" cy="985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53"/>
              </a:lnTo>
              <a:lnTo>
                <a:pt x="531154" y="492953"/>
              </a:lnTo>
              <a:lnTo>
                <a:pt x="531154" y="985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204F0-A20F-4BAC-AA85-30CB5E93A838}">
      <dsp:nvSpPr>
        <dsp:cNvPr id="0" name=""/>
        <dsp:cNvSpPr/>
      </dsp:nvSpPr>
      <dsp:spPr>
        <a:xfrm>
          <a:off x="8439196" y="3771232"/>
          <a:ext cx="978337" cy="16392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transformations to existing load</a:t>
          </a:r>
        </a:p>
      </dsp:txBody>
      <dsp:txXfrm>
        <a:off x="8467851" y="3799887"/>
        <a:ext cx="921027" cy="1581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55859-1F21-42C4-A08D-94C2F8100125}">
      <dsp:nvSpPr>
        <dsp:cNvPr id="0" name=""/>
        <dsp:cNvSpPr/>
      </dsp:nvSpPr>
      <dsp:spPr>
        <a:xfrm>
          <a:off x="730376" y="14573"/>
          <a:ext cx="5328666" cy="5328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REopt inputs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Electricity rate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Normal load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VoLL</a:t>
          </a:r>
          <a:endParaRPr lang="en-US" sz="20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Capital costs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474469" y="642937"/>
        <a:ext cx="3072384" cy="4071937"/>
      </dsp:txXfrm>
    </dsp:sp>
    <dsp:sp modelId="{8F4ABA89-D9E0-4928-90D7-48F2A3CD86C7}">
      <dsp:nvSpPr>
        <dsp:cNvPr id="0" name=""/>
        <dsp:cNvSpPr/>
      </dsp:nvSpPr>
      <dsp:spPr>
        <a:xfrm>
          <a:off x="3713794" y="14573"/>
          <a:ext cx="5328666" cy="5328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Energy impacts from wildfires</a:t>
          </a:r>
        </a:p>
        <a:p>
          <a:pPr marL="857250" lvl="0" indent="-17145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Maintenance and operational equipment delays</a:t>
          </a:r>
        </a:p>
        <a:p>
          <a:pPr marL="85725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Air quality</a:t>
          </a:r>
        </a:p>
        <a:p>
          <a:pPr marL="800100" lvl="0" indent="5715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Increased erosion into bodies of water used in generation processes</a:t>
          </a:r>
        </a:p>
        <a:p>
          <a:pPr marL="342900" lvl="0" indent="11430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Decreased hydroelectric and geothermal generation capacity</a:t>
          </a:r>
        </a:p>
      </dsp:txBody>
      <dsp:txXfrm>
        <a:off x="5225983" y="642937"/>
        <a:ext cx="3072384" cy="4071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911893"/>
          <a:ext cx="9605818" cy="15791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</a:t>
          </a:r>
        </a:p>
      </dsp:txBody>
      <dsp:txXfrm>
        <a:off x="0" y="3911893"/>
        <a:ext cx="2881745" cy="1579135"/>
      </dsp:txXfrm>
    </dsp:sp>
    <dsp:sp modelId="{48B619C1-0227-4BB4-9330-65F19C463727}">
      <dsp:nvSpPr>
        <dsp:cNvPr id="0" name=""/>
        <dsp:cNvSpPr/>
      </dsp:nvSpPr>
      <dsp:spPr>
        <a:xfrm>
          <a:off x="0" y="2180051"/>
          <a:ext cx="9605818" cy="10648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Energy system impact(s)</a:t>
          </a:r>
        </a:p>
      </dsp:txBody>
      <dsp:txXfrm>
        <a:off x="0" y="2180051"/>
        <a:ext cx="2881745" cy="1064811"/>
      </dsp:txXfrm>
    </dsp:sp>
    <dsp:sp modelId="{45EDF92B-B007-4054-868A-FF8F49B471DF}">
      <dsp:nvSpPr>
        <dsp:cNvPr id="0" name=""/>
        <dsp:cNvSpPr/>
      </dsp:nvSpPr>
      <dsp:spPr>
        <a:xfrm>
          <a:off x="0" y="482087"/>
          <a:ext cx="9605818" cy="9550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Weather event</a:t>
          </a:r>
        </a:p>
      </dsp:txBody>
      <dsp:txXfrm>
        <a:off x="0" y="482087"/>
        <a:ext cx="2881745" cy="955067"/>
      </dsp:txXfrm>
    </dsp:sp>
    <dsp:sp modelId="{5059CD49-787A-4F97-A63D-258DC2710265}">
      <dsp:nvSpPr>
        <dsp:cNvPr id="0" name=""/>
        <dsp:cNvSpPr/>
      </dsp:nvSpPr>
      <dsp:spPr>
        <a:xfrm>
          <a:off x="5200576" y="714709"/>
          <a:ext cx="2757658" cy="407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Snowstorms/freezes</a:t>
          </a:r>
        </a:p>
      </dsp:txBody>
      <dsp:txXfrm>
        <a:off x="5212517" y="726650"/>
        <a:ext cx="2733776" cy="383807"/>
      </dsp:txXfrm>
    </dsp:sp>
    <dsp:sp modelId="{26FFF9F0-A79F-4808-B871-8A25A06C6293}">
      <dsp:nvSpPr>
        <dsp:cNvPr id="0" name=""/>
        <dsp:cNvSpPr/>
      </dsp:nvSpPr>
      <dsp:spPr>
        <a:xfrm>
          <a:off x="4243861" y="1122399"/>
          <a:ext cx="2335544" cy="1154706"/>
        </a:xfrm>
        <a:custGeom>
          <a:avLst/>
          <a:gdLst/>
          <a:ahLst/>
          <a:cxnLst/>
          <a:rect l="0" t="0" r="0" b="0"/>
          <a:pathLst>
            <a:path>
              <a:moveTo>
                <a:pt x="2335544" y="0"/>
              </a:moveTo>
              <a:lnTo>
                <a:pt x="2335544" y="577353"/>
              </a:lnTo>
              <a:lnTo>
                <a:pt x="0" y="577353"/>
              </a:lnTo>
              <a:lnTo>
                <a:pt x="0" y="11547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3808219" y="2277105"/>
          <a:ext cx="871284" cy="4460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Reduced solar generation</a:t>
          </a:r>
        </a:p>
      </dsp:txBody>
      <dsp:txXfrm>
        <a:off x="3821285" y="2290171"/>
        <a:ext cx="845152" cy="419959"/>
      </dsp:txXfrm>
    </dsp:sp>
    <dsp:sp modelId="{07BACB36-D2AD-4234-ADEC-F45C22EDC1B2}">
      <dsp:nvSpPr>
        <dsp:cNvPr id="0" name=""/>
        <dsp:cNvSpPr/>
      </dsp:nvSpPr>
      <dsp:spPr>
        <a:xfrm>
          <a:off x="2880899" y="2723197"/>
          <a:ext cx="1362962" cy="1321776"/>
        </a:xfrm>
        <a:custGeom>
          <a:avLst/>
          <a:gdLst/>
          <a:ahLst/>
          <a:cxnLst/>
          <a:rect l="0" t="0" r="0" b="0"/>
          <a:pathLst>
            <a:path>
              <a:moveTo>
                <a:pt x="1362962" y="0"/>
              </a:moveTo>
              <a:lnTo>
                <a:pt x="1362962" y="660888"/>
              </a:lnTo>
              <a:lnTo>
                <a:pt x="0" y="660888"/>
              </a:lnTo>
              <a:lnTo>
                <a:pt x="0" y="132177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518889" y="4044973"/>
          <a:ext cx="724020" cy="1375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61% of the time there was little to no production due to snow-covered panels</a:t>
          </a:r>
        </a:p>
      </dsp:txBody>
      <dsp:txXfrm>
        <a:off x="2540095" y="4066179"/>
        <a:ext cx="681608" cy="1333391"/>
      </dsp:txXfrm>
    </dsp:sp>
    <dsp:sp modelId="{47BDBBC5-83BE-4692-95CB-A8D847A367F5}">
      <dsp:nvSpPr>
        <dsp:cNvPr id="0" name=""/>
        <dsp:cNvSpPr/>
      </dsp:nvSpPr>
      <dsp:spPr>
        <a:xfrm>
          <a:off x="3794255" y="2723197"/>
          <a:ext cx="449605" cy="1311994"/>
        </a:xfrm>
        <a:custGeom>
          <a:avLst/>
          <a:gdLst/>
          <a:ahLst/>
          <a:cxnLst/>
          <a:rect l="0" t="0" r="0" b="0"/>
          <a:pathLst>
            <a:path>
              <a:moveTo>
                <a:pt x="449605" y="0"/>
              </a:moveTo>
              <a:lnTo>
                <a:pt x="449605" y="655997"/>
              </a:lnTo>
              <a:lnTo>
                <a:pt x="0" y="655997"/>
              </a:lnTo>
              <a:lnTo>
                <a:pt x="0" y="131199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409659" y="4035192"/>
          <a:ext cx="769192" cy="812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Effects of cloud cover on solar generation</a:t>
          </a:r>
        </a:p>
      </dsp:txBody>
      <dsp:txXfrm>
        <a:off x="3432188" y="4057721"/>
        <a:ext cx="724134" cy="767155"/>
      </dsp:txXfrm>
    </dsp:sp>
    <dsp:sp modelId="{54C8ABC5-46E6-4715-9751-5ED1137F69FD}">
      <dsp:nvSpPr>
        <dsp:cNvPr id="0" name=""/>
        <dsp:cNvSpPr/>
      </dsp:nvSpPr>
      <dsp:spPr>
        <a:xfrm>
          <a:off x="4243861" y="2723197"/>
          <a:ext cx="580164" cy="1309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801"/>
              </a:lnTo>
              <a:lnTo>
                <a:pt x="580164" y="654801"/>
              </a:lnTo>
              <a:lnTo>
                <a:pt x="580164" y="13096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6EFA1-E9B7-4657-9935-B1D340A75847}">
      <dsp:nvSpPr>
        <dsp:cNvPr id="0" name=""/>
        <dsp:cNvSpPr/>
      </dsp:nvSpPr>
      <dsp:spPr>
        <a:xfrm>
          <a:off x="4332163" y="4032801"/>
          <a:ext cx="983724" cy="13957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Snow days experience a 54% reduction in solar production ratio compared to non-snow days</a:t>
          </a:r>
        </a:p>
      </dsp:txBody>
      <dsp:txXfrm>
        <a:off x="4360975" y="4061613"/>
        <a:ext cx="926100" cy="1338094"/>
      </dsp:txXfrm>
    </dsp:sp>
    <dsp:sp modelId="{A32B63AF-FA67-4D50-9C81-974FAF3DFF6E}">
      <dsp:nvSpPr>
        <dsp:cNvPr id="0" name=""/>
        <dsp:cNvSpPr/>
      </dsp:nvSpPr>
      <dsp:spPr>
        <a:xfrm>
          <a:off x="6219835" y="1122399"/>
          <a:ext cx="359570" cy="1149957"/>
        </a:xfrm>
        <a:custGeom>
          <a:avLst/>
          <a:gdLst/>
          <a:ahLst/>
          <a:cxnLst/>
          <a:rect l="0" t="0" r="0" b="0"/>
          <a:pathLst>
            <a:path>
              <a:moveTo>
                <a:pt x="359570" y="0"/>
              </a:moveTo>
              <a:lnTo>
                <a:pt x="359570" y="574978"/>
              </a:lnTo>
              <a:lnTo>
                <a:pt x="0" y="574978"/>
              </a:lnTo>
              <a:lnTo>
                <a:pt x="0" y="11499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5606612" y="2272356"/>
          <a:ext cx="1226446" cy="6247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Obstructs delivery of gas (due to freezing temperatures)</a:t>
          </a:r>
        </a:p>
      </dsp:txBody>
      <dsp:txXfrm>
        <a:off x="5624910" y="2290654"/>
        <a:ext cx="1189850" cy="588135"/>
      </dsp:txXfrm>
    </dsp:sp>
    <dsp:sp modelId="{536D6ED2-29CE-459C-BAF8-05E4F6D16AA4}">
      <dsp:nvSpPr>
        <dsp:cNvPr id="0" name=""/>
        <dsp:cNvSpPr/>
      </dsp:nvSpPr>
      <dsp:spPr>
        <a:xfrm>
          <a:off x="6174115" y="2897088"/>
          <a:ext cx="91440" cy="10894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732"/>
              </a:lnTo>
              <a:lnTo>
                <a:pt x="48007" y="544732"/>
              </a:lnTo>
              <a:lnTo>
                <a:pt x="48007" y="10894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5658697" y="3986552"/>
          <a:ext cx="1126850" cy="14566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Not currently represented in REopt, but may have implications on larger scale generation and would affect the duration of outages</a:t>
          </a:r>
        </a:p>
      </dsp:txBody>
      <dsp:txXfrm>
        <a:off x="5691701" y="4019556"/>
        <a:ext cx="1060842" cy="1390687"/>
      </dsp:txXfrm>
    </dsp:sp>
    <dsp:sp modelId="{77520C0C-9948-451D-AB96-FE0695717798}">
      <dsp:nvSpPr>
        <dsp:cNvPr id="0" name=""/>
        <dsp:cNvSpPr/>
      </dsp:nvSpPr>
      <dsp:spPr>
        <a:xfrm>
          <a:off x="6579405" y="1122399"/>
          <a:ext cx="1045876" cy="1154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359"/>
              </a:lnTo>
              <a:lnTo>
                <a:pt x="1045876" y="577359"/>
              </a:lnTo>
              <a:lnTo>
                <a:pt x="1045876" y="11547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973939" y="2277118"/>
          <a:ext cx="1302684" cy="8958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Obstruction of transportation of essential fuels, operational equipment, and maintenance</a:t>
          </a:r>
        </a:p>
      </dsp:txBody>
      <dsp:txXfrm>
        <a:off x="7000178" y="2303357"/>
        <a:ext cx="1250206" cy="843398"/>
      </dsp:txXfrm>
    </dsp:sp>
    <dsp:sp modelId="{E7B4455F-8CC0-4A49-B48F-F6FA89302B28}">
      <dsp:nvSpPr>
        <dsp:cNvPr id="0" name=""/>
        <dsp:cNvSpPr/>
      </dsp:nvSpPr>
      <dsp:spPr>
        <a:xfrm>
          <a:off x="7579561" y="3172994"/>
          <a:ext cx="91440" cy="8117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17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7030201" y="3984757"/>
          <a:ext cx="1190160" cy="145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Acquire or develop approximate data to generate probabilities of whether extra fuel for generators can be acquired (via closed roads)</a:t>
          </a:r>
        </a:p>
      </dsp:txBody>
      <dsp:txXfrm>
        <a:off x="7065060" y="4019616"/>
        <a:ext cx="1120442" cy="1385700"/>
      </dsp:txXfrm>
    </dsp:sp>
    <dsp:sp modelId="{9EDE8165-E4AB-4E9D-8A49-B4658CC30991}">
      <dsp:nvSpPr>
        <dsp:cNvPr id="0" name=""/>
        <dsp:cNvSpPr/>
      </dsp:nvSpPr>
      <dsp:spPr>
        <a:xfrm>
          <a:off x="6579405" y="1122399"/>
          <a:ext cx="2375722" cy="115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899"/>
              </a:lnTo>
              <a:lnTo>
                <a:pt x="2375722" y="577899"/>
              </a:lnTo>
              <a:lnTo>
                <a:pt x="2375722" y="11557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8531835" y="2278197"/>
          <a:ext cx="846585" cy="4621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Dramatically increased load</a:t>
          </a:r>
        </a:p>
      </dsp:txBody>
      <dsp:txXfrm>
        <a:off x="8545372" y="2291734"/>
        <a:ext cx="819511" cy="435105"/>
      </dsp:txXfrm>
    </dsp:sp>
    <dsp:sp modelId="{71D5028D-6DE2-4D7C-8F28-F519E5333952}">
      <dsp:nvSpPr>
        <dsp:cNvPr id="0" name=""/>
        <dsp:cNvSpPr/>
      </dsp:nvSpPr>
      <dsp:spPr>
        <a:xfrm>
          <a:off x="8908922" y="2740377"/>
          <a:ext cx="91440" cy="1299107"/>
        </a:xfrm>
        <a:custGeom>
          <a:avLst/>
          <a:gdLst/>
          <a:ahLst/>
          <a:cxnLst/>
          <a:rect l="0" t="0" r="0" b="0"/>
          <a:pathLst>
            <a:path>
              <a:moveTo>
                <a:pt x="46206" y="0"/>
              </a:moveTo>
              <a:lnTo>
                <a:pt x="46206" y="649553"/>
              </a:lnTo>
              <a:lnTo>
                <a:pt x="45720" y="649553"/>
              </a:lnTo>
              <a:lnTo>
                <a:pt x="45720" y="12991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8477912" y="4039485"/>
          <a:ext cx="953460" cy="11789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With Texas as an example, the new peak was 11% </a:t>
          </a:r>
          <a:r>
            <a:rPr lang="en-US" sz="1050" b="1" kern="1200" dirty="0"/>
            <a:t>higher</a:t>
          </a:r>
          <a:r>
            <a:rPr lang="en-US" sz="1050" b="0" kern="1200" dirty="0"/>
            <a:t> than the previous peak</a:t>
          </a:r>
          <a:endParaRPr lang="en-US" sz="1050" kern="1200" dirty="0"/>
        </a:p>
      </dsp:txBody>
      <dsp:txXfrm>
        <a:off x="8505838" y="4067411"/>
        <a:ext cx="897608" cy="1123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55859-1F21-42C4-A08D-94C2F8100125}">
      <dsp:nvSpPr>
        <dsp:cNvPr id="0" name=""/>
        <dsp:cNvSpPr/>
      </dsp:nvSpPr>
      <dsp:spPr>
        <a:xfrm>
          <a:off x="730376" y="14573"/>
          <a:ext cx="5328666" cy="5328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REopt inputs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Electricity rate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Normal load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VoLL</a:t>
          </a:r>
          <a:endParaRPr lang="en-US" sz="16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Capital costs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474469" y="642937"/>
        <a:ext cx="3072384" cy="4071937"/>
      </dsp:txXfrm>
    </dsp:sp>
    <dsp:sp modelId="{8F4ABA89-D9E0-4928-90D7-48F2A3CD86C7}">
      <dsp:nvSpPr>
        <dsp:cNvPr id="0" name=""/>
        <dsp:cNvSpPr/>
      </dsp:nvSpPr>
      <dsp:spPr>
        <a:xfrm>
          <a:off x="3713794" y="14573"/>
          <a:ext cx="5328666" cy="5328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Energy impacts from freezes</a:t>
          </a:r>
        </a:p>
        <a:p>
          <a:pPr marL="85725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Delay in maintenance and operational equipment</a:t>
          </a:r>
        </a:p>
        <a:p>
          <a:pPr marL="85725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Natural gas shortages</a:t>
          </a:r>
        </a:p>
      </dsp:txBody>
      <dsp:txXfrm>
        <a:off x="5225983" y="642937"/>
        <a:ext cx="3072384" cy="4071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BE99-5E4C-4614-8A4B-2DA348AC1F1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C3D0C-4B71-4C5C-98D3-6CE00548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CEEP TBD</a:t>
            </a:r>
          </a:p>
          <a:p>
            <a:endParaRPr lang="en-US" dirty="0"/>
          </a:p>
          <a:p>
            <a:r>
              <a:rPr lang="en-US" dirty="0"/>
              <a:t>Vulnerability assessment: exploratory modeling (taking one strategy and simulating it under various future states of the world), results from exploratory modeling and inform scenario discovery (when does it pass/when does it fail), PRIM (scenario discovery tool)</a:t>
            </a:r>
          </a:p>
          <a:p>
            <a:endParaRPr lang="en-US" dirty="0"/>
          </a:p>
          <a:p>
            <a:r>
              <a:rPr lang="en-US" dirty="0"/>
              <a:t>Tradeoff analysis: cba, qualitative, no super specific tool…are there other methods?</a:t>
            </a:r>
          </a:p>
          <a:p>
            <a:endParaRPr lang="en-US" dirty="0"/>
          </a:p>
          <a:p>
            <a:r>
              <a:rPr lang="en-US" dirty="0"/>
              <a:t>What varies between 2 and 3 when dealing with uncertainties</a:t>
            </a:r>
          </a:p>
          <a:p>
            <a:endParaRPr lang="en-US" dirty="0"/>
          </a:p>
          <a:p>
            <a:r>
              <a:rPr lang="en-US" dirty="0"/>
              <a:t>Stakeholder consultations/expert judgements</a:t>
            </a:r>
          </a:p>
          <a:p>
            <a:endParaRPr lang="en-US" dirty="0"/>
          </a:p>
          <a:p>
            <a:r>
              <a:rPr lang="en-US" dirty="0" err="1"/>
              <a:t>REOpt</a:t>
            </a:r>
            <a:r>
              <a:rPr lang="en-US" dirty="0"/>
              <a:t> in BOTH 2 and 3 and 4 (map of levers and uncertainties to metrics)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C3D0C-4B71-4C5C-98D3-6CE005482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6820-AE54-4862-A46A-19000240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6652-ADBD-434C-A2FD-65332AB8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41CC4-BBEF-4F18-B2C7-DC342DE6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EA2D-A218-43C3-91CF-D901AB90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3AA0-80B1-4903-85F1-87DC8CE3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FE12-8958-48FF-BD48-6A1E9915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742E1-185C-4BBB-A748-5484EFF3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41E3-EFBC-4205-9567-7135D322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4F91-26E9-4FD7-B163-F2F054A3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27B2-F125-4DAC-9758-C94449FA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D2750-D2C7-470E-A751-D4EDC6702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A43F3-E3DD-47B5-AC21-65DE20D4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2B05-90C6-494D-9A47-EE457CAB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6B78-C51B-445E-AD0D-2D9B86AD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D21D3-AC25-4E44-8B24-0A36D1F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71D0-7995-4FA2-B294-992753E65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19150"/>
            <a:ext cx="11239500" cy="5357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9296-5F85-42F1-87C1-909A6B56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4DF6-F8E2-4F35-BA63-2389F0C0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87D7-E6E2-42A4-B588-41498D64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177522A-744B-49E7-A881-DF425437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8" y="136525"/>
            <a:ext cx="10629900" cy="6826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19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0ED-9AD8-40BF-A796-715D1C1E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C2826-1A26-4905-A8B1-D78417FA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43E8-D71A-4065-8892-F4B0E7E8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8346-A084-4C1E-83F5-C80B190F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4D24-8FC0-47D8-BDA8-4B47D5CA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33F-C6B6-4496-B258-07F3BA73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1355-1E6E-4CAC-A4F0-C2AEACE6E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5EF21-6ECC-438A-BE4D-9EB837610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799DD-1F5C-4403-8806-0593B5AC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E4E9-51BC-47EB-A8F7-13CD84A8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8742-B2DA-433D-AF77-5B0273C6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E919-97DE-4351-9F85-37A20679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B93B-A229-4476-A52A-1004BB54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2EF3-276A-4DAC-84BC-7A68BD671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0775-0AA6-4833-B48C-863EF1B2E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658D3-5891-4C26-BA5D-AF6EAAE0E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400EE-D2DB-4F02-AB32-3076E6E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5CA04-B3A9-4EE3-968A-EF04EF59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DC0A4-B1F1-4627-A322-D394EA22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B3EC-BAC7-4C44-8794-5D97618F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36525"/>
            <a:ext cx="10515600" cy="6826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9CFBA-D51A-4AD8-9E82-212A0EEE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BF866-0981-4852-91D9-2C3DED75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48842-5DA8-4E39-90F9-40748ABB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CA7E4-8E9F-446F-9DA6-011BF407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07D11-BC1C-4720-8BE1-22A25DDD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649C1-15D1-4E57-A7F5-40B10637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33CD-9DF6-4E42-B3CD-1F32C2A9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F95E-479E-4B84-9BC5-3D517C4F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8C72D-46E9-40DC-B1BC-15F6D8E8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FE36-24F6-4921-B041-93133CF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61F9-3774-47E0-9163-A488D37C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93F8F-21A0-42FD-9D5D-C84B3497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2EA5-DB64-491F-A1AA-E3E984D5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23048-EA97-4924-AB93-6D233C905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F062-EC26-4FFD-8F10-7D3E4A861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29238-82EC-4B25-B97B-DE323013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F1D5F-4E87-4A1E-A8C0-A4209D39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0E0B-AACD-4E76-842E-C8332BE4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17141-01AB-4410-8A5E-CFFBA5C9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68AC6-9B16-430C-A7E4-ABAE75D9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B233-0C5E-4521-B15A-8957E3DA6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9592-2AF7-4E61-905F-05ADC84CEC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5792-2424-4C3D-9797-821A151C8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4120-8E57-4E29-95D1-0B8EED90C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A1018BFA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FC816D-29B3-470C-964E-D9C8EB38C81D}"/>
              </a:ext>
            </a:extLst>
          </p:cNvPr>
          <p:cNvSpPr/>
          <p:nvPr/>
        </p:nvSpPr>
        <p:spPr>
          <a:xfrm>
            <a:off x="1813414" y="437820"/>
            <a:ext cx="10195579" cy="6327405"/>
          </a:xfrm>
          <a:prstGeom prst="rect">
            <a:avLst/>
          </a:prstGeom>
          <a:solidFill>
            <a:srgbClr val="4EA6DC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B21DB9-C9C6-4353-A5E0-52933F2B42F3}"/>
              </a:ext>
            </a:extLst>
          </p:cNvPr>
          <p:cNvSpPr/>
          <p:nvPr/>
        </p:nvSpPr>
        <p:spPr>
          <a:xfrm>
            <a:off x="130208" y="443724"/>
            <a:ext cx="1586505" cy="1928363"/>
          </a:xfrm>
          <a:prstGeom prst="rect">
            <a:avLst/>
          </a:prstGeom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A. Stakeholder Considerations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Inputs: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what does the stakeholder care about?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upper and lower bounds to guide scenario development and initial set of strategies, ranking of concerns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A1A43-4754-460B-AFCD-5C7E1E6549D6}"/>
              </a:ext>
            </a:extLst>
          </p:cNvPr>
          <p:cNvGrpSpPr/>
          <p:nvPr/>
        </p:nvGrpSpPr>
        <p:grpSpPr>
          <a:xfrm>
            <a:off x="4847138" y="511431"/>
            <a:ext cx="3102678" cy="1298331"/>
            <a:chOff x="2944246" y="459299"/>
            <a:chExt cx="2111699" cy="192227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029419-B179-43D4-9FBD-C2A8FB666F86}"/>
                </a:ext>
              </a:extLst>
            </p:cNvPr>
            <p:cNvSpPr/>
            <p:nvPr/>
          </p:nvSpPr>
          <p:spPr>
            <a:xfrm>
              <a:off x="2944246" y="459299"/>
              <a:ext cx="2111699" cy="1922272"/>
            </a:xfrm>
            <a:prstGeom prst="rect">
              <a:avLst/>
            </a:prstGeom>
            <a:solidFill>
              <a:srgbClr val="4EA6DC">
                <a:alpha val="40000"/>
              </a:srgbClr>
            </a:solidFill>
            <a:ln>
              <a:solidFill>
                <a:srgbClr val="4EA6DC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Decision Structuring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54B668-78C9-424A-8460-732E0C2B7E82}"/>
                </a:ext>
              </a:extLst>
            </p:cNvPr>
            <p:cNvSpPr/>
            <p:nvPr/>
          </p:nvSpPr>
          <p:spPr>
            <a:xfrm>
              <a:off x="3005004" y="895960"/>
              <a:ext cx="2006858" cy="1377432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XLRM Matrix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stakeholder consultations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uncertainties, levers available, relationships between uncertainties and levers (identifying models), and metrics of success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831DC29-7EF2-46A8-9D55-42EEA61C12B9}"/>
              </a:ext>
            </a:extLst>
          </p:cNvPr>
          <p:cNvGrpSpPr/>
          <p:nvPr/>
        </p:nvGrpSpPr>
        <p:grpSpPr>
          <a:xfrm>
            <a:off x="2320764" y="2209709"/>
            <a:ext cx="2491829" cy="1825172"/>
            <a:chOff x="5439764" y="4843121"/>
            <a:chExt cx="2491829" cy="1949756"/>
          </a:xfrm>
          <a:solidFill>
            <a:srgbClr val="4EA6DC"/>
          </a:solidFill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56B92B0-1BCC-4044-9B9A-392B617D3156}"/>
                </a:ext>
              </a:extLst>
            </p:cNvPr>
            <p:cNvSpPr/>
            <p:nvPr/>
          </p:nvSpPr>
          <p:spPr>
            <a:xfrm>
              <a:off x="5439764" y="4843121"/>
              <a:ext cx="2491829" cy="1949756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solidFill>
                <a:srgbClr val="4EA6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4. Tradeoff Analysis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DBC24B-881D-4C4D-B682-963D5E7E2F51}"/>
                </a:ext>
              </a:extLst>
            </p:cNvPr>
            <p:cNvSpPr/>
            <p:nvPr/>
          </p:nvSpPr>
          <p:spPr>
            <a:xfrm>
              <a:off x="5527821" y="5189298"/>
              <a:ext cx="2320096" cy="1501247"/>
            </a:xfrm>
            <a:prstGeom prst="rect">
              <a:avLst/>
            </a:prstGeom>
            <a:grpFill/>
            <a:ln>
              <a:solidFill>
                <a:srgbClr val="4EA6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Reopt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conducts CBA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DD3E580-0124-4335-8AD2-3C16B14F459C}"/>
              </a:ext>
            </a:extLst>
          </p:cNvPr>
          <p:cNvGrpSpPr/>
          <p:nvPr/>
        </p:nvGrpSpPr>
        <p:grpSpPr>
          <a:xfrm>
            <a:off x="5155237" y="2175848"/>
            <a:ext cx="2491829" cy="1902709"/>
            <a:chOff x="5439765" y="4843121"/>
            <a:chExt cx="2491829" cy="201487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703212F-AF49-486A-A39F-60EC9222CBC1}"/>
                </a:ext>
              </a:extLst>
            </p:cNvPr>
            <p:cNvSpPr/>
            <p:nvPr/>
          </p:nvSpPr>
          <p:spPr>
            <a:xfrm>
              <a:off x="5439765" y="4843121"/>
              <a:ext cx="2491829" cy="2014879"/>
            </a:xfrm>
            <a:prstGeom prst="rect">
              <a:avLst/>
            </a:prstGeom>
            <a:solidFill>
              <a:srgbClr val="4EA6DC">
                <a:alpha val="40000"/>
              </a:srgbClr>
            </a:solidFill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5. Develop New Strategies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C99E89C-6BD9-417F-AC54-9974EF2F67B4}"/>
                </a:ext>
              </a:extLst>
            </p:cNvPr>
            <p:cNvSpPr/>
            <p:nvPr/>
          </p:nvSpPr>
          <p:spPr>
            <a:xfrm>
              <a:off x="5527821" y="5142782"/>
              <a:ext cx="2320096" cy="1623001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any adjusted concerns or bounds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revisit scenario development ensuring internal consistency (plausibility) and diversity amongst scenarios</a:t>
              </a: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a new set of scenarios to generate more system configurations</a:t>
              </a:r>
            </a:p>
          </p:txBody>
        </p: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194BFF9-6F9D-480B-9BF1-AA411F938785}"/>
              </a:ext>
            </a:extLst>
          </p:cNvPr>
          <p:cNvCxnSpPr>
            <a:cxnSpLocks/>
            <a:stCxn id="24" idx="2"/>
            <a:endCxn id="12" idx="1"/>
          </p:cNvCxnSpPr>
          <p:nvPr/>
        </p:nvCxnSpPr>
        <p:spPr>
          <a:xfrm rot="16200000" flipH="1">
            <a:off x="753719" y="2541828"/>
            <a:ext cx="1229436" cy="8899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7323C1-2440-4E85-8152-B09C0E15DE6B}"/>
              </a:ext>
            </a:extLst>
          </p:cNvPr>
          <p:cNvGrpSpPr/>
          <p:nvPr/>
        </p:nvGrpSpPr>
        <p:grpSpPr>
          <a:xfrm>
            <a:off x="2038595" y="1160597"/>
            <a:ext cx="7927952" cy="4887273"/>
            <a:chOff x="429542" y="507172"/>
            <a:chExt cx="7020146" cy="432764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E6734BD-4FA9-495C-ABF7-260637BB6935}"/>
                </a:ext>
              </a:extLst>
            </p:cNvPr>
            <p:cNvCxnSpPr>
              <a:cxnSpLocks/>
              <a:stCxn id="61" idx="3"/>
              <a:endCxn id="69" idx="0"/>
            </p:cNvCxnSpPr>
            <p:nvPr/>
          </p:nvCxnSpPr>
          <p:spPr>
            <a:xfrm>
              <a:off x="5663887" y="507172"/>
              <a:ext cx="1785801" cy="4955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889FF2-46E5-4317-88D4-CAB58C6D296B}"/>
                </a:ext>
              </a:extLst>
            </p:cNvPr>
            <p:cNvCxnSpPr>
              <a:cxnSpLocks/>
              <a:stCxn id="115" idx="3"/>
              <a:endCxn id="119" idx="1"/>
            </p:cNvCxnSpPr>
            <p:nvPr/>
          </p:nvCxnSpPr>
          <p:spPr>
            <a:xfrm>
              <a:off x="2885898" y="2244243"/>
              <a:ext cx="303409" cy="4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FDD984-BFBC-4677-9300-818AD8530B6C}"/>
                </a:ext>
              </a:extLst>
            </p:cNvPr>
            <p:cNvCxnSpPr>
              <a:cxnSpLocks/>
              <a:stCxn id="115" idx="0"/>
              <a:endCxn id="61" idx="1"/>
            </p:cNvCxnSpPr>
            <p:nvPr/>
          </p:nvCxnSpPr>
          <p:spPr>
            <a:xfrm flipV="1">
              <a:off x="1782650" y="507172"/>
              <a:ext cx="1133837" cy="928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0EE7889-1D2A-4310-9AAC-D78E1D929759}"/>
                </a:ext>
              </a:extLst>
            </p:cNvPr>
            <p:cNvCxnSpPr>
              <a:cxnSpLocks/>
              <a:stCxn id="112" idx="1"/>
              <a:endCxn id="115" idx="2"/>
            </p:cNvCxnSpPr>
            <p:nvPr/>
          </p:nvCxnSpPr>
          <p:spPr>
            <a:xfrm flipH="1" flipV="1">
              <a:off x="1782650" y="3052332"/>
              <a:ext cx="546744" cy="1421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9FD4F4-C4BD-45AD-872B-B5458020E61D}"/>
                </a:ext>
              </a:extLst>
            </p:cNvPr>
            <p:cNvCxnSpPr>
              <a:cxnSpLocks/>
              <a:stCxn id="112" idx="0"/>
              <a:endCxn id="119" idx="2"/>
            </p:cNvCxnSpPr>
            <p:nvPr/>
          </p:nvCxnSpPr>
          <p:spPr>
            <a:xfrm flipV="1">
              <a:off x="4292555" y="3091006"/>
              <a:ext cx="1" cy="447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6A09F98-9E15-4D71-B6B9-63F8EC5F2CFB}"/>
                </a:ext>
              </a:extLst>
            </p:cNvPr>
            <p:cNvCxnSpPr>
              <a:cxnSpLocks/>
              <a:stCxn id="119" idx="0"/>
              <a:endCxn id="61" idx="2"/>
            </p:cNvCxnSpPr>
            <p:nvPr/>
          </p:nvCxnSpPr>
          <p:spPr>
            <a:xfrm flipH="1" flipV="1">
              <a:off x="4290187" y="1082003"/>
              <a:ext cx="2369" cy="3241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33843E-B47A-452C-BBD4-BB40C671ABC0}"/>
                </a:ext>
              </a:extLst>
            </p:cNvPr>
            <p:cNvSpPr txBox="1"/>
            <p:nvPr/>
          </p:nvSpPr>
          <p:spPr>
            <a:xfrm>
              <a:off x="429542" y="4323819"/>
              <a:ext cx="1002352" cy="511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Identify Robust Strategies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9E108A-6899-4179-843F-C348D58FA83B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>
              <a:off x="1782650" y="3052332"/>
              <a:ext cx="1" cy="927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3E1196-B777-4CBB-ADFE-D4AD73215308}"/>
              </a:ext>
            </a:extLst>
          </p:cNvPr>
          <p:cNvSpPr/>
          <p:nvPr/>
        </p:nvSpPr>
        <p:spPr>
          <a:xfrm>
            <a:off x="109396" y="4575955"/>
            <a:ext cx="1628132" cy="2129645"/>
          </a:xfrm>
          <a:prstGeom prst="rect">
            <a:avLst/>
          </a:prstGeom>
          <a:solidFill>
            <a:schemeClr val="accent3"/>
          </a:solidFill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B. Visualizing Uncertainty,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Plotly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Julia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optimization results with metrics of success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Outputs: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parallel coordinates, violin plots, matching sets, continuous error bands, dynamic adaptive policy pathways</a:t>
            </a:r>
          </a:p>
          <a:p>
            <a:pPr algn="ctr"/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648022CB-0838-476E-9C8F-CA679714A02B}"/>
              </a:ext>
            </a:extLst>
          </p:cNvPr>
          <p:cNvCxnSpPr>
            <a:cxnSpLocks/>
            <a:stCxn id="177" idx="0"/>
            <a:endCxn id="12" idx="1"/>
          </p:cNvCxnSpPr>
          <p:nvPr/>
        </p:nvCxnSpPr>
        <p:spPr>
          <a:xfrm rot="5400000" flipH="1" flipV="1">
            <a:off x="881222" y="3643763"/>
            <a:ext cx="974432" cy="8899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C061617-C621-40C2-A986-AD7DAB682824}"/>
              </a:ext>
            </a:extLst>
          </p:cNvPr>
          <p:cNvSpPr txBox="1"/>
          <p:nvPr/>
        </p:nvSpPr>
        <p:spPr>
          <a:xfrm>
            <a:off x="9857003" y="5994083"/>
            <a:ext cx="20615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Figure: RDM Method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Adapted from Karla et al. 2014 and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Marchau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et. al. 2019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4EEFD0E-CE5B-4502-97BE-219A597F4349}"/>
              </a:ext>
            </a:extLst>
          </p:cNvPr>
          <p:cNvCxnSpPr>
            <a:cxnSpLocks/>
            <a:stCxn id="79" idx="3"/>
            <a:endCxn id="5" idx="1"/>
          </p:cNvCxnSpPr>
          <p:nvPr/>
        </p:nvCxnSpPr>
        <p:spPr>
          <a:xfrm flipV="1">
            <a:off x="9505578" y="3226167"/>
            <a:ext cx="287276" cy="4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E2A04C6-83F4-41B1-8281-AAD267E27FEF}"/>
              </a:ext>
            </a:extLst>
          </p:cNvPr>
          <p:cNvSpPr/>
          <p:nvPr/>
        </p:nvSpPr>
        <p:spPr>
          <a:xfrm>
            <a:off x="130208" y="77248"/>
            <a:ext cx="1981891" cy="318216"/>
          </a:xfrm>
          <a:prstGeom prst="rect">
            <a:avLst/>
          </a:prstGeom>
          <a:solidFill>
            <a:srgbClr val="4EA6DC">
              <a:alpha val="63922"/>
            </a:srgbClr>
          </a:solidFill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Diagram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DCDC47D-CFE3-4ED7-A6F8-86A615C3E176}"/>
              </a:ext>
            </a:extLst>
          </p:cNvPr>
          <p:cNvSpPr/>
          <p:nvPr/>
        </p:nvSpPr>
        <p:spPr>
          <a:xfrm>
            <a:off x="1875115" y="482973"/>
            <a:ext cx="2155203" cy="318216"/>
          </a:xfrm>
          <a:prstGeom prst="rect">
            <a:avLst/>
          </a:prstGeom>
          <a:solidFill>
            <a:srgbClr val="4EA6DC">
              <a:alpha val="40000"/>
            </a:srgbClr>
          </a:solidFill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Decision Making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ADC8051-D6A5-4B77-8FB2-F9DFECBCE258}"/>
              </a:ext>
            </a:extLst>
          </p:cNvPr>
          <p:cNvCxnSpPr>
            <a:cxnSpLocks/>
            <a:stCxn id="119" idx="3"/>
            <a:endCxn id="69" idx="1"/>
          </p:cNvCxnSpPr>
          <p:nvPr/>
        </p:nvCxnSpPr>
        <p:spPr>
          <a:xfrm flipV="1">
            <a:off x="7647066" y="3122296"/>
            <a:ext cx="367520" cy="4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FD9F57A-257C-495A-BF43-17F8485B3334}"/>
              </a:ext>
            </a:extLst>
          </p:cNvPr>
          <p:cNvGrpSpPr/>
          <p:nvPr/>
        </p:nvGrpSpPr>
        <p:grpSpPr>
          <a:xfrm>
            <a:off x="4184125" y="4584077"/>
            <a:ext cx="4434051" cy="2111417"/>
            <a:chOff x="4184125" y="4441202"/>
            <a:chExt cx="4434051" cy="211141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0DEE143-5388-4B63-B46F-3512E9B39435}"/>
                </a:ext>
              </a:extLst>
            </p:cNvPr>
            <p:cNvSpPr/>
            <p:nvPr/>
          </p:nvSpPr>
          <p:spPr>
            <a:xfrm>
              <a:off x="4184125" y="4441202"/>
              <a:ext cx="4434051" cy="2111417"/>
            </a:xfrm>
            <a:prstGeom prst="rect">
              <a:avLst/>
            </a:prstGeom>
            <a:solidFill>
              <a:srgbClr val="4EA6DC">
                <a:alpha val="40000"/>
              </a:srgbClr>
            </a:solidFill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3. Vulnerability Assessment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9211D40-05FB-4B70-9FA1-08967A508F22}"/>
                </a:ext>
              </a:extLst>
            </p:cNvPr>
            <p:cNvSpPr/>
            <p:nvPr/>
          </p:nvSpPr>
          <p:spPr>
            <a:xfrm>
              <a:off x="4280826" y="4763842"/>
              <a:ext cx="2015199" cy="1688269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Exploratory Modeling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ranges of strategy inputs using Latin hypercube sampling methods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simulates various strategies under future states of the world with REopt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model outputs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332762B-8F71-4E36-886B-A4EBFD12F425}"/>
                </a:ext>
              </a:extLst>
            </p:cNvPr>
            <p:cNvSpPr/>
            <p:nvPr/>
          </p:nvSpPr>
          <p:spPr>
            <a:xfrm>
              <a:off x="6510055" y="4766472"/>
              <a:ext cx="2015198" cy="1688269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Scenario Discovery, PRIM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model outputs from exploratory modeling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determine when the model fails and when it passes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what ‘categories’ of strategies that work, which don’t, what to try next</a:t>
              </a:r>
            </a:p>
          </p:txBody>
        </p:sp>
      </p:grp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0E6D56A-511D-49FE-9C86-320E708BAAB3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>
            <a:off x="6296025" y="5750852"/>
            <a:ext cx="214030" cy="2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B598FC8-2E30-475F-AE2B-852175EF6618}"/>
              </a:ext>
            </a:extLst>
          </p:cNvPr>
          <p:cNvCxnSpPr>
            <a:cxnSpLocks/>
            <a:stCxn id="5" idx="3"/>
            <a:endCxn id="264" idx="1"/>
          </p:cNvCxnSpPr>
          <p:nvPr/>
        </p:nvCxnSpPr>
        <p:spPr>
          <a:xfrm>
            <a:off x="11135993" y="3226167"/>
            <a:ext cx="2872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DCA211A-FDA6-4008-8ED1-755FB20C7FD9}"/>
              </a:ext>
            </a:extLst>
          </p:cNvPr>
          <p:cNvGrpSpPr/>
          <p:nvPr/>
        </p:nvGrpSpPr>
        <p:grpSpPr>
          <a:xfrm>
            <a:off x="8014586" y="1720215"/>
            <a:ext cx="3903922" cy="2804161"/>
            <a:chOff x="8014586" y="1577340"/>
            <a:chExt cx="3903922" cy="280416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AC23699-AE24-4AFF-8F2A-B53EB04E8661}"/>
                </a:ext>
              </a:extLst>
            </p:cNvPr>
            <p:cNvGrpSpPr/>
            <p:nvPr/>
          </p:nvGrpSpPr>
          <p:grpSpPr>
            <a:xfrm>
              <a:off x="8014586" y="1577340"/>
              <a:ext cx="3903922" cy="2804161"/>
              <a:chOff x="7094312" y="2674022"/>
              <a:chExt cx="4278427" cy="194469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2621417-6B29-4CEB-93A1-3824746CF07D}"/>
                  </a:ext>
                </a:extLst>
              </p:cNvPr>
              <p:cNvGrpSpPr/>
              <p:nvPr/>
            </p:nvGrpSpPr>
            <p:grpSpPr>
              <a:xfrm>
                <a:off x="7094312" y="2674022"/>
                <a:ext cx="4278427" cy="1944693"/>
                <a:chOff x="6661496" y="1798280"/>
                <a:chExt cx="3314921" cy="2125666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45341EE-FA9E-46AB-B752-856B28D2B865}"/>
                    </a:ext>
                  </a:extLst>
                </p:cNvPr>
                <p:cNvSpPr/>
                <p:nvPr/>
              </p:nvSpPr>
              <p:spPr>
                <a:xfrm>
                  <a:off x="6661496" y="1798280"/>
                  <a:ext cx="3314921" cy="2125666"/>
                </a:xfrm>
                <a:prstGeom prst="rect">
                  <a:avLst/>
                </a:prstGeom>
                <a:solidFill>
                  <a:srgbClr val="4EA6DC">
                    <a:alpha val="40000"/>
                  </a:srgbClr>
                </a:solidFill>
                <a:ln>
                  <a:solidFill>
                    <a:srgbClr val="4EA6DC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2. Strategy Generation and Evaluation</a:t>
                  </a:r>
                </a:p>
                <a:p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1DE3DBA-0CC9-4512-9C71-A6164FB67F77}"/>
                    </a:ext>
                  </a:extLst>
                </p:cNvPr>
                <p:cNvSpPr/>
                <p:nvPr/>
              </p:nvSpPr>
              <p:spPr>
                <a:xfrm>
                  <a:off x="8171469" y="1998997"/>
                  <a:ext cx="1140494" cy="1881710"/>
                </a:xfrm>
                <a:prstGeom prst="rect">
                  <a:avLst/>
                </a:prstGeom>
                <a:ln>
                  <a:solidFill>
                    <a:srgbClr val="4EA6DC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REopt</a:t>
                  </a:r>
                </a:p>
                <a:p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Inputs: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initial set of microgrid strategies from MDT</a:t>
                  </a:r>
                </a:p>
                <a:p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Function: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optimize microgrid performance throughout an entire year based on grid connected economics and outage scenarios</a:t>
                  </a:r>
                </a:p>
                <a:p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Outputs: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various metrics of success</a:t>
                  </a:r>
                  <a:r>
                    <a:rPr lang="en-US" sz="1050" b="0" i="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 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90E9EF7-F6BC-4628-846E-467F11A60D62}"/>
                  </a:ext>
                </a:extLst>
              </p:cNvPr>
              <p:cNvSpPr/>
              <p:nvPr/>
            </p:nvSpPr>
            <p:spPr>
              <a:xfrm>
                <a:off x="7178152" y="2860976"/>
                <a:ext cx="1550184" cy="1721507"/>
              </a:xfrm>
              <a:prstGeom prst="rect">
                <a:avLst/>
              </a:prstGeom>
              <a:ln>
                <a:solidFill>
                  <a:srgbClr val="4EA6DC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MDT</a:t>
                </a:r>
              </a:p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Inputs: 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base microgrid and expansion parameters</a:t>
                </a:r>
              </a:p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Function: 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explores various options within bounds for new microgrid based on output metrics</a:t>
                </a:r>
              </a:p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Outputs: 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 set of microgrid strategies/policies, mission assurance</a:t>
                </a:r>
              </a:p>
            </p:txBody>
          </p:sp>
        </p:grp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DD56666-1477-48D7-8A10-537E3E895B98}"/>
                </a:ext>
              </a:extLst>
            </p:cNvPr>
            <p:cNvSpPr/>
            <p:nvPr/>
          </p:nvSpPr>
          <p:spPr>
            <a:xfrm>
              <a:off x="11423269" y="1842124"/>
              <a:ext cx="408224" cy="2482336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wordArtVert"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CEEP TBD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BCF7FE-1A64-4016-A421-C4978F847C44}"/>
              </a:ext>
            </a:extLst>
          </p:cNvPr>
          <p:cNvCxnSpPr>
            <a:cxnSpLocks/>
            <a:stCxn id="112" idx="3"/>
            <a:endCxn id="69" idx="2"/>
          </p:cNvCxnSpPr>
          <p:nvPr/>
        </p:nvCxnSpPr>
        <p:spPr>
          <a:xfrm flipV="1">
            <a:off x="8618176" y="4524376"/>
            <a:ext cx="1348371" cy="111541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331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4D6AC7-8E5E-44BC-A583-6A5A1EC88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day-time air quality to predict the amount of additional PV needed to meet the demand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𝐷𝑎𝑖𝑙𝑦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(%)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𝑃𝑎𝑛𝑒𝑙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Options</a:t>
                </a:r>
              </a:p>
              <a:p>
                <a:pPr lvl="1"/>
                <a:r>
                  <a:rPr lang="en-US" dirty="0"/>
                  <a:t>Time: the decrease in GHI, DHI, and DNI can result in a proportional decrease in the “amount of time” the panels are in the sun</a:t>
                </a:r>
              </a:p>
              <a:p>
                <a:pPr lvl="1"/>
                <a:r>
                  <a:rPr lang="en-US" dirty="0"/>
                  <a:t>Efficiency: the decrease in GHI, DHI, and DNI can lead to a lower panel efficiency (although the panel efficiency itself is not down, it is the availability of the resource)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4D6AC7-8E5E-44BC-A583-6A5A1EC88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6" t="-1934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950C849-3A3D-4F65-B0FC-B0B026AE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3523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D8A0B1-28C3-4079-B5DB-5951327B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 multi-scenario extreme weather simulator and building energy modeling to develop a diverse array of future climate states of the world for the next </a:t>
            </a:r>
            <a:r>
              <a:rPr lang="en-US"/>
              <a:t>40 years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59F9EB-09D9-4EA6-8127-BEAE34F5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MEWS and </a:t>
            </a:r>
            <a:r>
              <a:rPr lang="en-US" dirty="0" err="1"/>
              <a:t>EnergyPlus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0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5E483-971B-42ED-B446-6DF48BE6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meets the most metrics of success over the uncertainties of concern</a:t>
            </a:r>
          </a:p>
          <a:p>
            <a:r>
              <a:rPr lang="en-US" dirty="0"/>
              <a:t>Dependent on the stakeholder!!</a:t>
            </a:r>
          </a:p>
          <a:p>
            <a:r>
              <a:rPr lang="en-US" dirty="0"/>
              <a:t>Or meets metrics within a certain margin of error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440FC6-9913-4B91-BCBA-0750AA8C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robust strategy?</a:t>
            </a:r>
          </a:p>
        </p:txBody>
      </p:sp>
    </p:spTree>
    <p:extLst>
      <p:ext uri="{BB962C8B-B14F-4D97-AF65-F5344CB8AC3E}">
        <p14:creationId xmlns:p14="http://schemas.microsoft.com/office/powerpoint/2010/main" val="413643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C5E-FC2D-41EB-B4B2-40D0CB13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Development, uncertainties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209DB8-371F-45B8-8447-24E9F4C07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947641"/>
              </p:ext>
            </p:extLst>
          </p:nvPr>
        </p:nvGraphicFramePr>
        <p:xfrm>
          <a:off x="1153754" y="705922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73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1AFE3B-7851-45E7-B060-009F3A6FA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974462"/>
              </p:ext>
            </p:extLst>
          </p:nvPr>
        </p:nvGraphicFramePr>
        <p:xfrm>
          <a:off x="1123950" y="750093"/>
          <a:ext cx="10629900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C8062F-2F92-4538-BE2B-7CFCAB12A447}"/>
              </a:ext>
            </a:extLst>
          </p:cNvPr>
          <p:cNvSpPr txBox="1"/>
          <p:nvPr/>
        </p:nvSpPr>
        <p:spPr>
          <a:xfrm>
            <a:off x="5053013" y="1997838"/>
            <a:ext cx="1909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- Critical load</a:t>
            </a:r>
          </a:p>
          <a:p>
            <a:pPr lvl="0" algn="ctr"/>
            <a:r>
              <a:rPr lang="en-US" dirty="0"/>
              <a:t>- System sizing (PV, battery, generator) </a:t>
            </a:r>
          </a:p>
          <a:p>
            <a:pPr lvl="0" algn="ctr"/>
            <a:r>
              <a:rPr lang="en-US" dirty="0"/>
              <a:t>- Changes in load patterns during critical period</a:t>
            </a:r>
          </a:p>
          <a:p>
            <a:pPr algn="ctr"/>
            <a:r>
              <a:rPr lang="en-US" dirty="0"/>
              <a:t>- Fuel availability</a:t>
            </a:r>
          </a:p>
          <a:p>
            <a:pPr algn="ctr"/>
            <a:r>
              <a:rPr lang="en-US" dirty="0"/>
              <a:t>- PV generation</a:t>
            </a:r>
          </a:p>
        </p:txBody>
      </p:sp>
    </p:spTree>
    <p:extLst>
      <p:ext uri="{BB962C8B-B14F-4D97-AF65-F5344CB8AC3E}">
        <p14:creationId xmlns:p14="http://schemas.microsoft.com/office/powerpoint/2010/main" val="328093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0D6218-F3DE-474D-AB85-D371293B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Leveraging historical data</a:t>
            </a:r>
          </a:p>
          <a:p>
            <a:pPr lvl="1"/>
            <a:r>
              <a:rPr lang="en-US" dirty="0"/>
              <a:t>NSRDB solar data</a:t>
            </a:r>
          </a:p>
          <a:p>
            <a:pPr lvl="2"/>
            <a:r>
              <a:rPr lang="en-US" dirty="0"/>
              <a:t>Actual and clear sky solar irradiance from 1998-present</a:t>
            </a:r>
          </a:p>
          <a:p>
            <a:pPr lvl="2"/>
            <a:r>
              <a:rPr lang="en-US" dirty="0"/>
              <a:t>Can compare to understand differential</a:t>
            </a:r>
          </a:p>
          <a:p>
            <a:pPr lvl="2"/>
            <a:r>
              <a:rPr lang="en-US" dirty="0"/>
              <a:t>ML can identify pattern with air quality or fire size or fire </a:t>
            </a:r>
            <a:r>
              <a:rPr lang="en-US"/>
              <a:t>duration or temperature</a:t>
            </a:r>
            <a:endParaRPr lang="en-US" dirty="0"/>
          </a:p>
          <a:p>
            <a:pPr lvl="1"/>
            <a:r>
              <a:rPr lang="en-US" dirty="0"/>
              <a:t>May need HPC access for larger data requests</a:t>
            </a:r>
          </a:p>
          <a:p>
            <a:r>
              <a:rPr lang="en-US" dirty="0"/>
              <a:t>Zeroing in on specific events, test in a few different states?</a:t>
            </a:r>
          </a:p>
          <a:p>
            <a:pPr lvl="1"/>
            <a:r>
              <a:rPr lang="en-US" dirty="0"/>
              <a:t>California</a:t>
            </a:r>
          </a:p>
          <a:p>
            <a:pPr lvl="2"/>
            <a:r>
              <a:rPr lang="en-US" dirty="0"/>
              <a:t>2015-2021 to encompass some of the worst fire years by acres burned</a:t>
            </a:r>
          </a:p>
          <a:p>
            <a:pPr lvl="2"/>
            <a:r>
              <a:rPr lang="en-US" dirty="0"/>
              <a:t>Camp, Tubbs, North Complex, Dixie, Creek</a:t>
            </a:r>
          </a:p>
          <a:p>
            <a:pPr lvl="1"/>
            <a:r>
              <a:rPr lang="en-US" dirty="0"/>
              <a:t>Oregon</a:t>
            </a:r>
          </a:p>
          <a:p>
            <a:pPr lvl="1"/>
            <a:r>
              <a:rPr lang="en-US" dirty="0"/>
              <a:t>Colorado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452940-967D-44FB-A1EB-9A01CA30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Wildfire outages</a:t>
            </a:r>
          </a:p>
        </p:txBody>
      </p:sp>
    </p:spTree>
    <p:extLst>
      <p:ext uri="{BB962C8B-B14F-4D97-AF65-F5344CB8AC3E}">
        <p14:creationId xmlns:p14="http://schemas.microsoft.com/office/powerpoint/2010/main" val="151828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694676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2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1AFE3B-7851-45E7-B060-009F3A6FA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695174"/>
              </p:ext>
            </p:extLst>
          </p:nvPr>
        </p:nvGraphicFramePr>
        <p:xfrm>
          <a:off x="923925" y="750093"/>
          <a:ext cx="10629900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C8062F-2F92-4538-BE2B-7CFCAB12A447}"/>
              </a:ext>
            </a:extLst>
          </p:cNvPr>
          <p:cNvSpPr txBox="1"/>
          <p:nvPr/>
        </p:nvSpPr>
        <p:spPr>
          <a:xfrm>
            <a:off x="4872038" y="1967706"/>
            <a:ext cx="19097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1400" dirty="0"/>
          </a:p>
          <a:p>
            <a:pPr lvl="0" algn="ctr"/>
            <a:r>
              <a:rPr lang="en-US" sz="1600" dirty="0"/>
              <a:t>- Critical load</a:t>
            </a:r>
          </a:p>
          <a:p>
            <a:pPr marL="285750" lvl="0" indent="-285750" algn="ctr">
              <a:buFontTx/>
              <a:buChar char="-"/>
            </a:pPr>
            <a:r>
              <a:rPr lang="en-US" sz="1600" dirty="0"/>
              <a:t>System sizing (PV, battery, generator) </a:t>
            </a:r>
          </a:p>
          <a:p>
            <a:pPr lvl="0" algn="ctr"/>
            <a:r>
              <a:rPr lang="en-US" sz="1600" dirty="0"/>
              <a:t>- Changes in load patterns during critical period</a:t>
            </a:r>
          </a:p>
          <a:p>
            <a:pPr algn="ctr"/>
            <a:r>
              <a:rPr lang="en-US" sz="1600" dirty="0"/>
              <a:t>- Fuel availability</a:t>
            </a:r>
          </a:p>
          <a:p>
            <a:pPr algn="ctr"/>
            <a:r>
              <a:rPr lang="en-US" sz="1600" dirty="0"/>
              <a:t>- PV generation</a:t>
            </a:r>
          </a:p>
        </p:txBody>
      </p:sp>
    </p:spTree>
    <p:extLst>
      <p:ext uri="{BB962C8B-B14F-4D97-AF65-F5344CB8AC3E}">
        <p14:creationId xmlns:p14="http://schemas.microsoft.com/office/powerpoint/2010/main" val="380355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0D6218-F3DE-474D-AB85-D371293B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May be more interesting because connections are generally not lost during freezes and snowstorms, more common during wildfires and hurricanes</a:t>
            </a:r>
          </a:p>
          <a:p>
            <a:r>
              <a:rPr lang="en-US" dirty="0"/>
              <a:t>Load changes are known, and it is more often a problem of supply and demand</a:t>
            </a:r>
          </a:p>
          <a:p>
            <a:r>
              <a:rPr lang="en-US" dirty="0"/>
              <a:t>Leveraging historical data</a:t>
            </a:r>
          </a:p>
          <a:p>
            <a:pPr lvl="1"/>
            <a:r>
              <a:rPr lang="en-US" dirty="0"/>
              <a:t>NRSDB solar data</a:t>
            </a:r>
          </a:p>
          <a:p>
            <a:pPr lvl="2"/>
            <a:r>
              <a:rPr lang="en-US" dirty="0"/>
              <a:t>Actual and clear sky solar irradiance from 1998-present</a:t>
            </a:r>
          </a:p>
          <a:p>
            <a:pPr lvl="2"/>
            <a:r>
              <a:rPr lang="en-US" dirty="0"/>
              <a:t>Can compare to understand differential</a:t>
            </a:r>
          </a:p>
          <a:p>
            <a:pPr lvl="1"/>
            <a:r>
              <a:rPr lang="en-US" dirty="0"/>
              <a:t>May need HPC access for larger data requests</a:t>
            </a:r>
          </a:p>
          <a:p>
            <a:r>
              <a:rPr lang="en-US" dirty="0"/>
              <a:t>Zeroing in on specific events, test in a few different states?</a:t>
            </a:r>
          </a:p>
          <a:p>
            <a:pPr lvl="1"/>
            <a:r>
              <a:rPr lang="en-US" dirty="0"/>
              <a:t>California</a:t>
            </a:r>
          </a:p>
          <a:p>
            <a:pPr lvl="2"/>
            <a:r>
              <a:rPr lang="en-US" dirty="0"/>
              <a:t>2015-2021 to encompass some of the worst fire years by acres burned</a:t>
            </a:r>
          </a:p>
          <a:p>
            <a:pPr lvl="2"/>
            <a:r>
              <a:rPr lang="en-US" dirty="0"/>
              <a:t>Camp, Tubbs, North Complex, Dixie, Creek</a:t>
            </a:r>
          </a:p>
          <a:p>
            <a:pPr lvl="1"/>
            <a:r>
              <a:rPr lang="en-US" dirty="0"/>
              <a:t>Oregon</a:t>
            </a:r>
          </a:p>
          <a:p>
            <a:pPr lvl="1"/>
            <a:r>
              <a:rPr lang="en-US" dirty="0"/>
              <a:t>Colorado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452940-967D-44FB-A1EB-9A01CA30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Freeze/snowstorm outages</a:t>
            </a:r>
          </a:p>
        </p:txBody>
      </p:sp>
    </p:spTree>
    <p:extLst>
      <p:ext uri="{BB962C8B-B14F-4D97-AF65-F5344CB8AC3E}">
        <p14:creationId xmlns:p14="http://schemas.microsoft.com/office/powerpoint/2010/main" val="88489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5D7-7AE2-44E6-81F4-93B23E3E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Concerns</a:t>
            </a:r>
          </a:p>
        </p:txBody>
      </p:sp>
    </p:spTree>
    <p:extLst>
      <p:ext uri="{BB962C8B-B14F-4D97-AF65-F5344CB8AC3E}">
        <p14:creationId xmlns:p14="http://schemas.microsoft.com/office/powerpoint/2010/main" val="215475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7346</TotalTime>
  <Words>1146</Words>
  <Application>Microsoft Office PowerPoint</Application>
  <PresentationFormat>Widescreen</PresentationFormat>
  <Paragraphs>223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Office Theme</vt:lpstr>
      <vt:lpstr>PowerPoint Presentation</vt:lpstr>
      <vt:lpstr>What is a robust strategy?</vt:lpstr>
      <vt:lpstr>Scenario Development, uncertainties</vt:lpstr>
      <vt:lpstr>PowerPoint Presentation</vt:lpstr>
      <vt:lpstr>Wildfire outages</vt:lpstr>
      <vt:lpstr>PowerPoint Presentation</vt:lpstr>
      <vt:lpstr>PowerPoint Presentation</vt:lpstr>
      <vt:lpstr>Freeze/snowstorm outages</vt:lpstr>
      <vt:lpstr>Stakeholder Concerns</vt:lpstr>
      <vt:lpstr>Machine Learning</vt:lpstr>
      <vt:lpstr>MEWS and EnergyPlus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Macmillan, Madeline</dc:creator>
  <cp:lastModifiedBy>Macmillan, Madeline</cp:lastModifiedBy>
  <cp:revision>66</cp:revision>
  <dcterms:created xsi:type="dcterms:W3CDTF">2022-02-07T18:31:52Z</dcterms:created>
  <dcterms:modified xsi:type="dcterms:W3CDTF">2022-02-23T21:16:42Z</dcterms:modified>
</cp:coreProperties>
</file>