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36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alabs/MEWS" TargetMode="External"/><Relationship Id="rId2" Type="http://schemas.openxmlformats.org/officeDocument/2006/relationships/hyperlink" Target="https://aqs.epa.gov/aqsweb/airdata/download_files.html" TargetMode="External"/><Relationship Id="rId1" Type="http://schemas.openxmlformats.org/officeDocument/2006/relationships/hyperlink" Target="https://www.solaranywhere.com/products/solaranywhere-dat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Wildfires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Air quality affecting solar resource availability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when outages are not 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 needed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Decreased geothermal and hydroelectric generation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Air quality data (preferably hourly): Ozone, Sulphur dioxide, and carbon monoxide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MEWS? (Can these increases in load be compared to that of heat waves?)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59CBD32E-BA6F-4038-92C5-570967145638}">
      <dgm:prSet custT="1"/>
      <dgm:spPr/>
      <dgm:t>
        <a:bodyPr/>
        <a:lstStyle/>
        <a:p>
          <a:r>
            <a:rPr lang="en-US" sz="900" dirty="0"/>
            <a:t>Apply transformations to existing load</a:t>
          </a:r>
        </a:p>
      </dgm:t>
    </dgm:pt>
    <dgm:pt modelId="{E0FE6F89-A647-43AD-B606-EEA7C48E1F56}" type="parTrans" cxnId="{56BF690E-5AE2-47D1-AFD3-B3FB60BFFFC1}">
      <dgm:prSet/>
      <dgm:spPr/>
      <dgm:t>
        <a:bodyPr/>
        <a:lstStyle/>
        <a:p>
          <a:endParaRPr lang="en-US"/>
        </a:p>
      </dgm:t>
    </dgm:pt>
    <dgm:pt modelId="{002FC5C5-E46A-4B1D-BCA5-174BF49FCBC1}" type="sibTrans" cxnId="{56BF690E-5AE2-47D1-AFD3-B3FB60BFFFC1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133328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Y="174714" custLinFactNeighborY="-36736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Y="291807" custLinFactY="1193" custLinFactNeighborX="0" custLinFactNeighborY="100000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Y="291807" custLinFactY="1193" custLinFactNeighborX="0" custLinFactNeighborY="100000"/>
      <dgm:spPr/>
    </dgm:pt>
    <dgm:pt modelId="{94023795-516D-422E-9401-9F0751C0021B}" type="pres">
      <dgm:prSet presAssocID="{84526F7E-2D6E-4836-A246-44CAEEBDDB80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Y="174714" custLinFactNeighborY="-36736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2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2" presStyleCnt="6" custScaleY="291807" custLinFactY="1193" custLinFactNeighborX="0" custLinFactNeighborY="1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115640" custScaleY="174714" custLinFactNeighborY="-36736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3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3" presStyleCnt="6" custScaleY="291807" custLinFactY="1193" custLinFactNeighborX="0" custLinFactNeighborY="1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Y="176321" custLinFactNeighborX="2905" custLinFactNeighborY="-36305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4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4" presStyleCnt="6" custScaleY="291588" custLinFactNeighborX="3111" custLinFactNeighborY="99518"/>
      <dgm:spPr/>
    </dgm:pt>
    <dgm:pt modelId="{DE35DA60-FB95-4AD1-9EAE-654B9A1DBA84}" type="pres">
      <dgm:prSet presAssocID="{65165F2B-C87C-43E9-AD7B-781FC2291501}" presName="hierChild3" presStyleCnt="0"/>
      <dgm:spPr/>
    </dgm:pt>
    <dgm:pt modelId="{37EF0710-A4CB-45A9-BC02-E79F10337714}" type="pres">
      <dgm:prSet presAssocID="{E0FE6F89-A647-43AD-B606-EEA7C48E1F56}" presName="Name19" presStyleLbl="parChTrans1D3" presStyleIdx="5" presStyleCnt="6"/>
      <dgm:spPr/>
    </dgm:pt>
    <dgm:pt modelId="{A2AF0A7C-7DCE-4400-9381-430347C9F282}" type="pres">
      <dgm:prSet presAssocID="{59CBD32E-BA6F-4038-92C5-570967145638}" presName="Name21" presStyleCnt="0"/>
      <dgm:spPr/>
    </dgm:pt>
    <dgm:pt modelId="{37B204F0-A20F-4BAC-AA85-30CB5E93A838}" type="pres">
      <dgm:prSet presAssocID="{59CBD32E-BA6F-4038-92C5-570967145638}" presName="level2Shape" presStyleLbl="node3" presStyleIdx="5" presStyleCnt="6" custScaleX="116042" custScaleY="291643" custLinFactNeighborX="906" custLinFactNeighborY="99105"/>
      <dgm:spPr/>
    </dgm:pt>
    <dgm:pt modelId="{83BEFC9F-DDC2-47EF-8DAB-A5EACD050333}" type="pres">
      <dgm:prSet presAssocID="{59CBD32E-BA6F-4038-92C5-570967145638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163372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284402" custLinFactNeighborY="73554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56BF690E-5AE2-47D1-AFD3-B3FB60BFFFC1}" srcId="{55C57AB1-78BF-4246-B309-F294158DCC57}" destId="{59CBD32E-BA6F-4038-92C5-570967145638}" srcOrd="1" destOrd="0" parTransId="{E0FE6F89-A647-43AD-B606-EEA7C48E1F56}" sibTransId="{002FC5C5-E46A-4B1D-BCA5-174BF49FCBC1}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B6F60236-8C8D-4C18-8D60-2A8154F26DF3}" type="presOf" srcId="{59CBD32E-BA6F-4038-92C5-570967145638}" destId="{37B204F0-A20F-4BAC-AA85-30CB5E93A838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B47AA7D2-E2D9-4E37-9EE4-B19FBF5C0855}" type="presOf" srcId="{E0FE6F89-A647-43AD-B606-EEA7C48E1F56}" destId="{37EF0710-A4CB-45A9-BC02-E79F10337714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C68F6CA8-10BD-4477-9BE8-341E13C8FCBA}" type="presParOf" srcId="{0E8787F9-F0E4-4C87-8C84-F1CE5BF30EDE}" destId="{37EF0710-A4CB-45A9-BC02-E79F10337714}" srcOrd="2" destOrd="0" presId="urn:microsoft.com/office/officeart/2005/8/layout/hierarchy6"/>
    <dgm:cxn modelId="{B8DDC27A-303E-4A20-9FF4-9F3DE5B97A43}" type="presParOf" srcId="{0E8787F9-F0E4-4C87-8C84-F1CE5BF30EDE}" destId="{A2AF0A7C-7DCE-4400-9381-430347C9F282}" srcOrd="3" destOrd="0" presId="urn:microsoft.com/office/officeart/2005/8/layout/hierarchy6"/>
    <dgm:cxn modelId="{B46AF893-D8AD-492F-BEBB-358A6841E8C8}" type="presParOf" srcId="{A2AF0A7C-7DCE-4400-9381-430347C9F282}" destId="{37B204F0-A20F-4BAC-AA85-30CB5E93A838}" srcOrd="0" destOrd="0" presId="urn:microsoft.com/office/officeart/2005/8/layout/hierarchy6"/>
    <dgm:cxn modelId="{CF863302-7188-4A4F-BEC7-BF565DEDCE5E}" type="presParOf" srcId="{A2AF0A7C-7DCE-4400-9381-430347C9F282}" destId="{83BEFC9F-DDC2-47EF-8DAB-A5EACD050333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Hurricanes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Natural gas and oil prices increase during the Atlantic hurricane season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Reduced generation due to flooding, debris, and cloud cover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 needed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Limited access due to fallen debris and flooding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Increase in generator fuel costs during outages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Changes in demand patterns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Apply transformations to normal demand patterns</a:t>
          </a:r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F2D62BFD-A9E1-49F0-9B3A-827D9F19D208}">
      <dgm:prSet phldrT="[Text]" custT="1"/>
      <dgm:spPr/>
      <dgm:t>
        <a:bodyPr/>
        <a:lstStyle/>
        <a:p>
          <a:r>
            <a:rPr lang="en-US" sz="900" dirty="0"/>
            <a:t>Wind generation (preferably hourly)</a:t>
          </a:r>
        </a:p>
      </dgm:t>
    </dgm:pt>
    <dgm:pt modelId="{5DBBCB38-11FB-43BA-A8D8-93D1C37174BD}" type="parTrans" cxnId="{53D1E43F-EA0A-4B80-B9F2-CC54CA182CA1}">
      <dgm:prSet/>
      <dgm:spPr/>
      <dgm:t>
        <a:bodyPr/>
        <a:lstStyle/>
        <a:p>
          <a:endParaRPr lang="en-US"/>
        </a:p>
      </dgm:t>
    </dgm:pt>
    <dgm:pt modelId="{552E9196-A25B-4C5A-865F-C674F9A85EB5}" type="sibTrans" cxnId="{53D1E43F-EA0A-4B80-B9F2-CC54CA182CA1}">
      <dgm:prSet/>
      <dgm:spPr/>
      <dgm:t>
        <a:bodyPr/>
        <a:lstStyle/>
        <a:p>
          <a:endParaRPr lang="en-US"/>
        </a:p>
      </dgm:t>
    </dgm:pt>
    <dgm:pt modelId="{1A7D10B4-C31F-4A5B-A195-D16B9F8DBDD8}">
      <dgm:prSet phldrT="[Text]" custT="1"/>
      <dgm:spPr/>
      <dgm:t>
        <a:bodyPr/>
        <a:lstStyle/>
        <a:p>
          <a:r>
            <a:rPr lang="en-US" sz="900" dirty="0"/>
            <a:t>According to a study, 21% of the time, solar panels remained operational. The other 79% of the time, the solar performance ratio reduced by 12-22%.</a:t>
          </a:r>
        </a:p>
      </dgm:t>
    </dgm:pt>
    <dgm:pt modelId="{F86BDF76-A20D-4E49-BEB4-ECFFA4AC5CDE}" type="parTrans" cxnId="{AB09A9D1-58C1-44E7-8F6D-9FC9D1BCDB12}">
      <dgm:prSet/>
      <dgm:spPr/>
      <dgm:t>
        <a:bodyPr/>
        <a:lstStyle/>
        <a:p>
          <a:endParaRPr lang="en-US"/>
        </a:p>
      </dgm:t>
    </dgm:pt>
    <dgm:pt modelId="{5FA298C5-6EA4-467E-AEC9-A40FEB1D54ED}" type="sibTrans" cxnId="{AB09A9D1-58C1-44E7-8F6D-9FC9D1BCDB12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206421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196758" custScaleY="195438" custLinFactNeighborY="-685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35439" custScaleY="178708" custLinFactY="200000" custLinFactNeighborX="380" custLinFactNeighborY="208399"/>
      <dgm:spPr/>
    </dgm:pt>
    <dgm:pt modelId="{FC562539-B31D-4910-90B6-CF691F227171}" type="pres">
      <dgm:prSet presAssocID="{92BE5FBD-19E2-4BF8-AF55-5A0703719F9F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171041" custScaleY="181658" custLinFactNeighborY="-6850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1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1" presStyleCnt="6" custScaleX="205899" custScaleY="286533" custLinFactY="157851" custLinFactNeighborX="380" custLinFactNeighborY="2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227150" custScaleY="158692" custLinFactNeighborY="-685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2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2" presStyleCnt="6" custScaleX="125049" custScaleY="178708" custLinFactY="200000" custLinFactNeighborX="-9555" custLinFactNeighborY="240557"/>
      <dgm:spPr/>
    </dgm:pt>
    <dgm:pt modelId="{C1FDC603-E735-449D-B646-B2F4CDE9CDE0}" type="pres">
      <dgm:prSet presAssocID="{3AA8C9C7-4AB8-412A-9E2F-52B7E6D2573F}" presName="hierChild3" presStyleCnt="0"/>
      <dgm:spPr/>
    </dgm:pt>
    <dgm:pt modelId="{D781968C-909B-44C5-A3E7-EA6E9D512015}" type="pres">
      <dgm:prSet presAssocID="{F86BDF76-A20D-4E49-BEB4-ECFFA4AC5CDE}" presName="Name19" presStyleLbl="parChTrans1D3" presStyleIdx="3" presStyleCnt="6"/>
      <dgm:spPr/>
    </dgm:pt>
    <dgm:pt modelId="{1FB0F29A-E434-455D-9B7E-5A017ABADAA0}" type="pres">
      <dgm:prSet presAssocID="{1A7D10B4-C31F-4A5B-A195-D16B9F8DBDD8}" presName="Name21" presStyleCnt="0"/>
      <dgm:spPr/>
    </dgm:pt>
    <dgm:pt modelId="{56CA8F22-15FA-44E9-827C-F5B799F5CE2F}" type="pres">
      <dgm:prSet presAssocID="{1A7D10B4-C31F-4A5B-A195-D16B9F8DBDD8}" presName="level2Shape" presStyleLbl="node3" presStyleIdx="3" presStyleCnt="6" custScaleX="171892" custScaleY="362854" custLinFactY="141419" custLinFactNeighborX="2941" custLinFactNeighborY="200000"/>
      <dgm:spPr/>
    </dgm:pt>
    <dgm:pt modelId="{3CDB8521-2F62-454F-84BE-F287CCACA03C}" type="pres">
      <dgm:prSet presAssocID="{1A7D10B4-C31F-4A5B-A195-D16B9F8DBDD8}" presName="hierChild3" presStyleCnt="0"/>
      <dgm:spPr/>
    </dgm:pt>
    <dgm:pt modelId="{C96131C6-16AF-499D-82E8-F013673D7C06}" type="pres">
      <dgm:prSet presAssocID="{5DBBCB38-11FB-43BA-A8D8-93D1C37174BD}" presName="Name19" presStyleLbl="parChTrans1D3" presStyleIdx="4" presStyleCnt="6"/>
      <dgm:spPr/>
    </dgm:pt>
    <dgm:pt modelId="{4C4061AB-C9EE-46EE-9D9D-9BCDDD64A561}" type="pres">
      <dgm:prSet presAssocID="{F2D62BFD-A9E1-49F0-9B3A-827D9F19D208}" presName="Name21" presStyleCnt="0"/>
      <dgm:spPr/>
    </dgm:pt>
    <dgm:pt modelId="{03327530-D701-4387-B654-DD3C7A80A3ED}" type="pres">
      <dgm:prSet presAssocID="{F2D62BFD-A9E1-49F0-9B3A-827D9F19D208}" presName="level2Shape" presStyleLbl="node3" presStyleIdx="4" presStyleCnt="6" custScaleX="129698" custScaleY="176954" custLinFactY="200000" custLinFactNeighborX="-11128" custLinFactNeighborY="241174"/>
      <dgm:spPr/>
    </dgm:pt>
    <dgm:pt modelId="{90269E37-F044-416D-8B32-9EF0585CFF69}" type="pres">
      <dgm:prSet presAssocID="{F2D62BFD-A9E1-49F0-9B3A-827D9F19D208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122997" custScaleY="184216" custLinFactNeighborX="2905" custLinFactNeighborY="-6419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164038" custScaleY="178573" custLinFactY="200000" custLinFactNeighborX="2861" custLinFactNeighborY="238882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67298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353002" custLinFactY="42793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BABF6210-8472-4A01-9B13-6745503B9510}" type="presOf" srcId="{1A7D10B4-C31F-4A5B-A195-D16B9F8DBDD8}" destId="{56CA8F22-15FA-44E9-827C-F5B799F5CE2F}" srcOrd="0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48DE9C33-D31F-497D-89C2-A6D40C5B4968}" type="presOf" srcId="{F2D62BFD-A9E1-49F0-9B3A-827D9F19D208}" destId="{03327530-D701-4387-B654-DD3C7A80A3ED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53D1E43F-EA0A-4B80-B9F2-CC54CA182CA1}" srcId="{BDC52DB4-A235-4B5F-AB1F-AC53F5A977EE}" destId="{F2D62BFD-A9E1-49F0-9B3A-827D9F19D208}" srcOrd="2" destOrd="0" parTransId="{5DBBCB38-11FB-43BA-A8D8-93D1C37174BD}" sibTransId="{552E9196-A25B-4C5A-865F-C674F9A85EB5}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782F2E7C-73ED-47FD-8023-559FE181D846}" type="presOf" srcId="{5DBBCB38-11FB-43BA-A8D8-93D1C37174BD}" destId="{C96131C6-16AF-499D-82E8-F013673D7C06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54C48296-A5DC-4257-A841-9D9D9EC0DA68}" type="presOf" srcId="{F86BDF76-A20D-4E49-BEB4-ECFFA4AC5CDE}" destId="{D781968C-909B-44C5-A3E7-EA6E9D512015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AB09A9D1-58C1-44E7-8F6D-9FC9D1BCDB12}" srcId="{BDC52DB4-A235-4B5F-AB1F-AC53F5A977EE}" destId="{1A7D10B4-C31F-4A5B-A195-D16B9F8DBDD8}" srcOrd="1" destOrd="0" parTransId="{F86BDF76-A20D-4E49-BEB4-ECFFA4AC5CDE}" sibTransId="{5FA298C5-6EA4-467E-AEC9-A40FEB1D54ED}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E494087-593B-43C9-B9AC-91CDC0DAEABF}" type="presParOf" srcId="{E10DDEBE-B07A-49B9-87F7-50621CDC5E2E}" destId="{D781968C-909B-44C5-A3E7-EA6E9D512015}" srcOrd="2" destOrd="0" presId="urn:microsoft.com/office/officeart/2005/8/layout/hierarchy6"/>
    <dgm:cxn modelId="{6000C32F-6707-4D74-BE32-C42CD4CF2240}" type="presParOf" srcId="{E10DDEBE-B07A-49B9-87F7-50621CDC5E2E}" destId="{1FB0F29A-E434-455D-9B7E-5A017ABADAA0}" srcOrd="3" destOrd="0" presId="urn:microsoft.com/office/officeart/2005/8/layout/hierarchy6"/>
    <dgm:cxn modelId="{AC638B4A-59AA-4730-B107-7FE5CAD93539}" type="presParOf" srcId="{1FB0F29A-E434-455D-9B7E-5A017ABADAA0}" destId="{56CA8F22-15FA-44E9-827C-F5B799F5CE2F}" srcOrd="0" destOrd="0" presId="urn:microsoft.com/office/officeart/2005/8/layout/hierarchy6"/>
    <dgm:cxn modelId="{B8D72229-B160-482B-915B-6BB9A68D4581}" type="presParOf" srcId="{1FB0F29A-E434-455D-9B7E-5A017ABADAA0}" destId="{3CDB8521-2F62-454F-84BE-F287CCACA03C}" srcOrd="1" destOrd="0" presId="urn:microsoft.com/office/officeart/2005/8/layout/hierarchy6"/>
    <dgm:cxn modelId="{DD869F21-9980-4DC8-9620-D4D99D598001}" type="presParOf" srcId="{E10DDEBE-B07A-49B9-87F7-50621CDC5E2E}" destId="{C96131C6-16AF-499D-82E8-F013673D7C06}" srcOrd="4" destOrd="0" presId="urn:microsoft.com/office/officeart/2005/8/layout/hierarchy6"/>
    <dgm:cxn modelId="{0B2DFDC1-962C-4E80-A425-F1347DEB4C4D}" type="presParOf" srcId="{E10DDEBE-B07A-49B9-87F7-50621CDC5E2E}" destId="{4C4061AB-C9EE-46EE-9D9D-9BCDDD64A561}" srcOrd="5" destOrd="0" presId="urn:microsoft.com/office/officeart/2005/8/layout/hierarchy6"/>
    <dgm:cxn modelId="{F0F357B2-1E6B-44F2-A2F4-D3889185512F}" type="presParOf" srcId="{4C4061AB-C9EE-46EE-9D9D-9BCDDD64A561}" destId="{03327530-D701-4387-B654-DD3C7A80A3ED}" srcOrd="0" destOrd="0" presId="urn:microsoft.com/office/officeart/2005/8/layout/hierarchy6"/>
    <dgm:cxn modelId="{699ECCAB-017F-4911-95E0-5B4E2A5A3B91}" type="presParOf" srcId="{4C4061AB-C9EE-46EE-9D9D-9BCDDD64A561}" destId="{90269E37-F044-416D-8B32-9EF0585CFF69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Snowstorms/freezes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Reduced solar generation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(not during outages)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Obstructs delivery of gas (due to freezing temperatures)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Probability of snow-covered panels, 61% of the time there was little to no production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Effects of cloud cover on solar generation</a:t>
          </a:r>
        </a:p>
      </dgm: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Dramatically 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With Texas as an example, the new peak was 11% </a:t>
          </a:r>
          <a:r>
            <a:rPr lang="en-US" sz="900" b="1" dirty="0"/>
            <a:t>higher</a:t>
          </a:r>
          <a:r>
            <a:rPr lang="en-US" sz="900" b="0" dirty="0"/>
            <a:t> than the previous peak</a:t>
          </a:r>
          <a:endParaRPr lang="en-US" sz="900" dirty="0"/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EDD05278-1A7D-4731-A09E-93F0A04AE703}">
      <dgm:prSet phldrT="[Text]" custT="1"/>
      <dgm:spPr/>
      <dgm:t>
        <a:bodyPr/>
        <a:lstStyle/>
        <a:p>
          <a:r>
            <a:rPr lang="en-US" sz="900" dirty="0"/>
            <a:t>Snow days experience a 54% reduction in solar production ratio compared to non-snow days</a:t>
          </a:r>
        </a:p>
      </dgm:t>
    </dgm:pt>
    <dgm:pt modelId="{F1C61BE3-D089-4D6C-B103-83FD56146FA3}" type="parTrans" cxnId="{23A3B447-899B-40BE-B979-481A403A4AF6}">
      <dgm:prSet/>
      <dgm:spPr/>
      <dgm:t>
        <a:bodyPr/>
        <a:lstStyle/>
        <a:p>
          <a:endParaRPr lang="en-US"/>
        </a:p>
      </dgm:t>
    </dgm:pt>
    <dgm:pt modelId="{9BACBF93-35B6-4735-8A3D-9B0C7C25EA46}" type="sibTrans" cxnId="{23A3B447-899B-40BE-B979-481A403A4AF6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 needed</a:t>
          </a:r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442467" custLinFactY="-100000" custLinFactNeighborY="-185823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160280" custScaleY="176127" custLinFactNeighborX="2210" custLinFactNeighborY="4948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90573" custScaleY="350902" custLinFactY="200000" custLinFactNeighborX="-35374" custLinFactNeighborY="244036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X="157184" custScaleY="199812" custLinFactY="200000" custLinFactNeighborX="-5881" custLinFactNeighborY="244038"/>
      <dgm:spPr/>
    </dgm:pt>
    <dgm:pt modelId="{94023795-516D-422E-9401-9F0751C0021B}" type="pres">
      <dgm:prSet presAssocID="{84526F7E-2D6E-4836-A246-44CAEEBDDB80}" presName="hierChild3" presStyleCnt="0"/>
      <dgm:spPr/>
    </dgm:pt>
    <dgm:pt modelId="{54C8ABC5-46E6-4715-9751-5ED1137F69FD}" type="pres">
      <dgm:prSet presAssocID="{F1C61BE3-D089-4D6C-B103-83FD56146FA3}" presName="Name19" presStyleLbl="parChTrans1D3" presStyleIdx="2" presStyleCnt="6"/>
      <dgm:spPr/>
    </dgm:pt>
    <dgm:pt modelId="{3E3D24C5-94FC-49B6-9A8D-0D91AC5DD6CF}" type="pres">
      <dgm:prSet presAssocID="{EDD05278-1A7D-4731-A09E-93F0A04AE703}" presName="Name21" presStyleCnt="0"/>
      <dgm:spPr/>
    </dgm:pt>
    <dgm:pt modelId="{12D6EFA1-E9B7-4657-9935-B1D340A75847}" type="pres">
      <dgm:prSet presAssocID="{EDD05278-1A7D-4731-A09E-93F0A04AE703}" presName="level2Shape" presStyleLbl="node3" presStyleIdx="2" presStyleCnt="6" custScaleX="179125" custScaleY="419385" custLinFactY="200000" custLinFactNeighborX="-16458" custLinFactNeighborY="243733"/>
      <dgm:spPr/>
    </dgm:pt>
    <dgm:pt modelId="{9658D409-A6D9-4520-BF17-55E279A572CC}" type="pres">
      <dgm:prSet presAssocID="{EDD05278-1A7D-4731-A09E-93F0A04AE703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186688" custScaleY="205251" custLinFactNeighborX="-25077" custLinFactNeighborY="51268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3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3" presStyleCnt="6" custScaleX="209614" custScaleY="335499" custLinFactY="200000" custLinFactNeighborX="-25411" custLinFactNeighborY="221421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263788" custScaleY="234599" custLinFactNeighborX="-17995" custLinFactNeighborY="4948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4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4" presStyleCnt="6" custScaleX="201456" custScaleY="456855" custLinFactY="152252" custLinFactNeighborX="-17995" custLinFactNeighborY="2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187449" custScaleY="182479" custLinFactNeighborX="5115" custLinFactNeighborY="49911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166025" custScaleY="358253" custLinFactY="200000" custLinFactNeighborX="4987" custLinFactNeighborY="234868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ScaleY="155395" custLinFactY="-100000" custLinFactNeighborY="-157527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47952" custLinFactNeighborY="-29767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440139" custLinFactY="73032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DF366D5D-7A77-4DFD-897A-3E2C56FA86D2}" type="presOf" srcId="{EDD05278-1A7D-4731-A09E-93F0A04AE703}" destId="{12D6EFA1-E9B7-4657-9935-B1D340A75847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23A3B447-899B-40BE-B979-481A403A4AF6}" srcId="{3935727E-0D0E-4A4E-9E1E-20747F62120E}" destId="{EDD05278-1A7D-4731-A09E-93F0A04AE703}" srcOrd="2" destOrd="0" parTransId="{F1C61BE3-D089-4D6C-B103-83FD56146FA3}" sibTransId="{9BACBF93-35B6-4735-8A3D-9B0C7C25EA46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6F4C3B86-4BBF-4ACB-A699-FEFD365A65D0}" type="presOf" srcId="{F1C61BE3-D089-4D6C-B103-83FD56146FA3}" destId="{54C8ABC5-46E6-4715-9751-5ED1137F69FD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41366F22-5734-400A-BFE1-1222E80D012E}" type="presParOf" srcId="{471C70A9-9E08-429A-A9EE-F473A1903F6D}" destId="{54C8ABC5-46E6-4715-9751-5ED1137F69FD}" srcOrd="4" destOrd="0" presId="urn:microsoft.com/office/officeart/2005/8/layout/hierarchy6"/>
    <dgm:cxn modelId="{7810AFF3-FE94-4BBE-9831-CCA5F26616D3}" type="presParOf" srcId="{471C70A9-9E08-429A-A9EE-F473A1903F6D}" destId="{3E3D24C5-94FC-49B6-9A8D-0D91AC5DD6CF}" srcOrd="5" destOrd="0" presId="urn:microsoft.com/office/officeart/2005/8/layout/hierarchy6"/>
    <dgm:cxn modelId="{46F0D893-8ED6-489E-9D9D-FDB56CFAD5B5}" type="presParOf" srcId="{3E3D24C5-94FC-49B6-9A8D-0D91AC5DD6CF}" destId="{12D6EFA1-E9B7-4657-9935-B1D340A75847}" srcOrd="0" destOrd="0" presId="urn:microsoft.com/office/officeart/2005/8/layout/hierarchy6"/>
    <dgm:cxn modelId="{67472BD0-785E-4DEB-A744-C21CEFDA9ECE}" type="presParOf" srcId="{3E3D24C5-94FC-49B6-9A8D-0D91AC5DD6CF}" destId="{9658D409-A6D9-4520-BF17-55E279A572CC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652554"/>
          <a:ext cx="9605818" cy="19182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needed</a:t>
          </a:r>
        </a:p>
      </dsp:txBody>
      <dsp:txXfrm>
        <a:off x="0" y="3652554"/>
        <a:ext cx="2881745" cy="1918209"/>
      </dsp:txXfrm>
    </dsp:sp>
    <dsp:sp modelId="{48B619C1-0227-4BB4-9330-65F19C463727}">
      <dsp:nvSpPr>
        <dsp:cNvPr id="0" name=""/>
        <dsp:cNvSpPr/>
      </dsp:nvSpPr>
      <dsp:spPr>
        <a:xfrm>
          <a:off x="0" y="1728264"/>
          <a:ext cx="9605818" cy="1101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8264"/>
        <a:ext cx="2881745" cy="1101896"/>
      </dsp:txXfrm>
    </dsp:sp>
    <dsp:sp modelId="{45EDF92B-B007-4054-868A-FF8F49B471DF}">
      <dsp:nvSpPr>
        <dsp:cNvPr id="0" name=""/>
        <dsp:cNvSpPr/>
      </dsp:nvSpPr>
      <dsp:spPr>
        <a:xfrm>
          <a:off x="0" y="536435"/>
          <a:ext cx="9605818" cy="6744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536435"/>
        <a:ext cx="2881745" cy="674471"/>
      </dsp:txXfrm>
    </dsp:sp>
    <dsp:sp modelId="{5059CD49-787A-4F97-A63D-258DC2710265}">
      <dsp:nvSpPr>
        <dsp:cNvPr id="0" name=""/>
        <dsp:cNvSpPr/>
      </dsp:nvSpPr>
      <dsp:spPr>
        <a:xfrm>
          <a:off x="5551874" y="592635"/>
          <a:ext cx="1124073" cy="56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Wildfires</a:t>
          </a:r>
        </a:p>
      </dsp:txBody>
      <dsp:txXfrm>
        <a:off x="5568336" y="609097"/>
        <a:ext cx="1091149" cy="529135"/>
      </dsp:txXfrm>
    </dsp:sp>
    <dsp:sp modelId="{26FFF9F0-A79F-4808-B871-8A25A06C6293}">
      <dsp:nvSpPr>
        <dsp:cNvPr id="0" name=""/>
        <dsp:cNvSpPr/>
      </dsp:nvSpPr>
      <dsp:spPr>
        <a:xfrm>
          <a:off x="3855103" y="1154695"/>
          <a:ext cx="2258807" cy="637178"/>
        </a:xfrm>
        <a:custGeom>
          <a:avLst/>
          <a:gdLst/>
          <a:ahLst/>
          <a:cxnLst/>
          <a:rect l="0" t="0" r="0" b="0"/>
          <a:pathLst>
            <a:path>
              <a:moveTo>
                <a:pt x="2258807" y="0"/>
              </a:moveTo>
              <a:lnTo>
                <a:pt x="2258807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433559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affecting solar resource availability</a:t>
          </a:r>
        </a:p>
      </dsp:txBody>
      <dsp:txXfrm>
        <a:off x="3458252" y="1816566"/>
        <a:ext cx="793702" cy="932610"/>
      </dsp:txXfrm>
    </dsp:sp>
    <dsp:sp modelId="{07BACB36-D2AD-4234-ADEC-F45C22EDC1B2}">
      <dsp:nvSpPr>
        <dsp:cNvPr id="0" name=""/>
        <dsp:cNvSpPr/>
      </dsp:nvSpPr>
      <dsp:spPr>
        <a:xfrm>
          <a:off x="3307096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548007" y="0"/>
              </a:moveTo>
              <a:lnTo>
                <a:pt x="548007" y="500033"/>
              </a:lnTo>
              <a:lnTo>
                <a:pt x="0" y="500033"/>
              </a:lnTo>
              <a:lnTo>
                <a:pt x="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885551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2910244" y="3798628"/>
        <a:ext cx="793702" cy="1590742"/>
      </dsp:txXfrm>
    </dsp:sp>
    <dsp:sp modelId="{47BDBBC5-83BE-4692-95CB-A8D847A367F5}">
      <dsp:nvSpPr>
        <dsp:cNvPr id="0" name=""/>
        <dsp:cNvSpPr/>
      </dsp:nvSpPr>
      <dsp:spPr>
        <a:xfrm>
          <a:off x="3855103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33"/>
              </a:lnTo>
              <a:lnTo>
                <a:pt x="548007" y="500033"/>
              </a:lnTo>
              <a:lnTo>
                <a:pt x="548007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8156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data (preferably hourly): Ozone, Sulphur dioxide, and carbon monoxide</a:t>
          </a:r>
        </a:p>
      </dsp:txBody>
      <dsp:txXfrm>
        <a:off x="4006260" y="3798628"/>
        <a:ext cx="793702" cy="1590742"/>
      </dsp:txXfrm>
    </dsp:sp>
    <dsp:sp modelId="{A32B63AF-FA67-4D50-9C81-974FAF3DFF6E}">
      <dsp:nvSpPr>
        <dsp:cNvPr id="0" name=""/>
        <dsp:cNvSpPr/>
      </dsp:nvSpPr>
      <dsp:spPr>
        <a:xfrm>
          <a:off x="5499126" y="1154695"/>
          <a:ext cx="614784" cy="637178"/>
        </a:xfrm>
        <a:custGeom>
          <a:avLst/>
          <a:gdLst/>
          <a:ahLst/>
          <a:cxnLst/>
          <a:rect l="0" t="0" r="0" b="0"/>
          <a:pathLst>
            <a:path>
              <a:moveTo>
                <a:pt x="614784" y="0"/>
              </a:moveTo>
              <a:lnTo>
                <a:pt x="614784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077582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Decreased geothermal and hydroelectric generation</a:t>
          </a:r>
        </a:p>
      </dsp:txBody>
      <dsp:txXfrm>
        <a:off x="5102275" y="1816566"/>
        <a:ext cx="793702" cy="932610"/>
      </dsp:txXfrm>
    </dsp:sp>
    <dsp:sp modelId="{536D6ED2-29CE-459C-BAF8-05E4F6D16AA4}">
      <dsp:nvSpPr>
        <dsp:cNvPr id="0" name=""/>
        <dsp:cNvSpPr/>
      </dsp:nvSpPr>
      <dsp:spPr>
        <a:xfrm>
          <a:off x="5453406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077582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when outages are not </a:t>
          </a:r>
        </a:p>
      </dsp:txBody>
      <dsp:txXfrm>
        <a:off x="5102275" y="3798628"/>
        <a:ext cx="793702" cy="1590742"/>
      </dsp:txXfrm>
    </dsp:sp>
    <dsp:sp modelId="{77520C0C-9948-451D-AB96-FE0695717798}">
      <dsp:nvSpPr>
        <dsp:cNvPr id="0" name=""/>
        <dsp:cNvSpPr/>
      </dsp:nvSpPr>
      <dsp:spPr>
        <a:xfrm>
          <a:off x="6113911" y="1154695"/>
          <a:ext cx="547160" cy="63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589"/>
              </a:lnTo>
              <a:lnTo>
                <a:pt x="547160" y="318589"/>
              </a:lnTo>
              <a:lnTo>
                <a:pt x="54716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173597" y="1791873"/>
          <a:ext cx="974947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202152" y="1820428"/>
        <a:ext cx="917837" cy="924886"/>
      </dsp:txXfrm>
    </dsp:sp>
    <dsp:sp modelId="{E7B4455F-8CC0-4A49-B48F-F6FA89302B28}">
      <dsp:nvSpPr>
        <dsp:cNvPr id="0" name=""/>
        <dsp:cNvSpPr/>
      </dsp:nvSpPr>
      <dsp:spPr>
        <a:xfrm>
          <a:off x="6615351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623952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6264220" y="3798628"/>
        <a:ext cx="793702" cy="1590742"/>
      </dsp:txXfrm>
    </dsp:sp>
    <dsp:sp modelId="{9EDE8165-E4AB-4E9D-8A49-B4658CC30991}">
      <dsp:nvSpPr>
        <dsp:cNvPr id="0" name=""/>
        <dsp:cNvSpPr/>
      </dsp:nvSpPr>
      <dsp:spPr>
        <a:xfrm>
          <a:off x="6113911" y="1154695"/>
          <a:ext cx="2283299" cy="63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00"/>
              </a:lnTo>
              <a:lnTo>
                <a:pt x="2283299" y="319800"/>
              </a:lnTo>
              <a:lnTo>
                <a:pt x="2283299" y="6396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7975666" y="1794295"/>
          <a:ext cx="843088" cy="991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Increased load</a:t>
          </a:r>
        </a:p>
      </dsp:txBody>
      <dsp:txXfrm>
        <a:off x="8000359" y="1818988"/>
        <a:ext cx="793702" cy="941642"/>
      </dsp:txXfrm>
    </dsp:sp>
    <dsp:sp modelId="{71D5028D-6DE2-4D7C-8F28-F519E5333952}">
      <dsp:nvSpPr>
        <dsp:cNvPr id="0" name=""/>
        <dsp:cNvSpPr/>
      </dsp:nvSpPr>
      <dsp:spPr>
        <a:xfrm>
          <a:off x="7783315" y="2785324"/>
          <a:ext cx="613895" cy="988229"/>
        </a:xfrm>
        <a:custGeom>
          <a:avLst/>
          <a:gdLst/>
          <a:ahLst/>
          <a:cxnLst/>
          <a:rect l="0" t="0" r="0" b="0"/>
          <a:pathLst>
            <a:path>
              <a:moveTo>
                <a:pt x="613895" y="0"/>
              </a:moveTo>
              <a:lnTo>
                <a:pt x="613895" y="494114"/>
              </a:lnTo>
              <a:lnTo>
                <a:pt x="0" y="494114"/>
              </a:lnTo>
              <a:lnTo>
                <a:pt x="0" y="988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7361771" y="3773553"/>
          <a:ext cx="843088" cy="1638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MEWS? (Can these increases in load be compared to that of heat waves?)</a:t>
          </a:r>
        </a:p>
      </dsp:txBody>
      <dsp:txXfrm>
        <a:off x="7386464" y="3798246"/>
        <a:ext cx="793702" cy="1589511"/>
      </dsp:txXfrm>
    </dsp:sp>
    <dsp:sp modelId="{37EF0710-A4CB-45A9-BC02-E79F10337714}">
      <dsp:nvSpPr>
        <dsp:cNvPr id="0" name=""/>
        <dsp:cNvSpPr/>
      </dsp:nvSpPr>
      <dsp:spPr>
        <a:xfrm>
          <a:off x="8397210" y="2785324"/>
          <a:ext cx="531154" cy="98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53"/>
              </a:lnTo>
              <a:lnTo>
                <a:pt x="531154" y="492953"/>
              </a:lnTo>
              <a:lnTo>
                <a:pt x="531154" y="985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204F0-A20F-4BAC-AA85-30CB5E93A838}">
      <dsp:nvSpPr>
        <dsp:cNvPr id="0" name=""/>
        <dsp:cNvSpPr/>
      </dsp:nvSpPr>
      <dsp:spPr>
        <a:xfrm>
          <a:off x="8439196" y="3771232"/>
          <a:ext cx="978337" cy="1639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existing load</a:t>
          </a:r>
        </a:p>
      </dsp:txBody>
      <dsp:txXfrm>
        <a:off x="8467851" y="3799887"/>
        <a:ext cx="921027" cy="158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887813"/>
          <a:ext cx="9605818" cy="16374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needed</a:t>
          </a:r>
        </a:p>
      </dsp:txBody>
      <dsp:txXfrm>
        <a:off x="0" y="3887813"/>
        <a:ext cx="2881745" cy="1637486"/>
      </dsp:txXfrm>
    </dsp:sp>
    <dsp:sp modelId="{48B619C1-0227-4BB4-9330-65F19C463727}">
      <dsp:nvSpPr>
        <dsp:cNvPr id="0" name=""/>
        <dsp:cNvSpPr/>
      </dsp:nvSpPr>
      <dsp:spPr>
        <a:xfrm>
          <a:off x="0" y="1761093"/>
          <a:ext cx="9605818" cy="12399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Energy system impact(s)</a:t>
          </a:r>
        </a:p>
      </dsp:txBody>
      <dsp:txXfrm>
        <a:off x="0" y="1761093"/>
        <a:ext cx="2881745" cy="1239927"/>
      </dsp:txXfrm>
    </dsp:sp>
    <dsp:sp modelId="{45EDF92B-B007-4054-868A-FF8F49B471DF}">
      <dsp:nvSpPr>
        <dsp:cNvPr id="0" name=""/>
        <dsp:cNvSpPr/>
      </dsp:nvSpPr>
      <dsp:spPr>
        <a:xfrm>
          <a:off x="0" y="941400"/>
          <a:ext cx="9605818" cy="4638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Weather event</a:t>
          </a:r>
        </a:p>
      </dsp:txBody>
      <dsp:txXfrm>
        <a:off x="0" y="941400"/>
        <a:ext cx="2881745" cy="463874"/>
      </dsp:txXfrm>
    </dsp:sp>
    <dsp:sp modelId="{5059CD49-787A-4F97-A63D-258DC2710265}">
      <dsp:nvSpPr>
        <dsp:cNvPr id="0" name=""/>
        <dsp:cNvSpPr/>
      </dsp:nvSpPr>
      <dsp:spPr>
        <a:xfrm>
          <a:off x="5489770" y="980053"/>
          <a:ext cx="1196918" cy="386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Hurricanes</a:t>
          </a:r>
        </a:p>
      </dsp:txBody>
      <dsp:txXfrm>
        <a:off x="5501092" y="991375"/>
        <a:ext cx="1174274" cy="363918"/>
      </dsp:txXfrm>
    </dsp:sp>
    <dsp:sp modelId="{26FFF9F0-A79F-4808-B871-8A25A06C6293}">
      <dsp:nvSpPr>
        <dsp:cNvPr id="0" name=""/>
        <dsp:cNvSpPr/>
      </dsp:nvSpPr>
      <dsp:spPr>
        <a:xfrm>
          <a:off x="3453924" y="1366615"/>
          <a:ext cx="2634305" cy="553754"/>
        </a:xfrm>
        <a:custGeom>
          <a:avLst/>
          <a:gdLst/>
          <a:ahLst/>
          <a:cxnLst/>
          <a:rect l="0" t="0" r="0" b="0"/>
          <a:pathLst>
            <a:path>
              <a:moveTo>
                <a:pt x="2634305" y="0"/>
              </a:moveTo>
              <a:lnTo>
                <a:pt x="2634305" y="276877"/>
              </a:lnTo>
              <a:lnTo>
                <a:pt x="0" y="276877"/>
              </a:lnTo>
              <a:lnTo>
                <a:pt x="0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2883480" y="1920369"/>
          <a:ext cx="1140888" cy="75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Natural gas and oil prices increase during the Atlantic hurricane season</a:t>
          </a:r>
        </a:p>
      </dsp:txBody>
      <dsp:txXfrm>
        <a:off x="2905608" y="1942497"/>
        <a:ext cx="1096632" cy="711233"/>
      </dsp:txXfrm>
    </dsp:sp>
    <dsp:sp modelId="{07BACB36-D2AD-4234-ADEC-F45C22EDC1B2}">
      <dsp:nvSpPr>
        <dsp:cNvPr id="0" name=""/>
        <dsp:cNvSpPr/>
      </dsp:nvSpPr>
      <dsp:spPr>
        <a:xfrm>
          <a:off x="3408204" y="2675859"/>
          <a:ext cx="91440" cy="1759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9910"/>
              </a:lnTo>
              <a:lnTo>
                <a:pt x="47923" y="879910"/>
              </a:lnTo>
              <a:lnTo>
                <a:pt x="47923" y="17598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3063461" y="4435680"/>
          <a:ext cx="785334" cy="690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 in generator fuel costs during outages</a:t>
          </a:r>
        </a:p>
      </dsp:txBody>
      <dsp:txXfrm>
        <a:off x="3083694" y="4455913"/>
        <a:ext cx="744868" cy="650351"/>
      </dsp:txXfrm>
    </dsp:sp>
    <dsp:sp modelId="{A32B63AF-FA67-4D50-9C81-974FAF3DFF6E}">
      <dsp:nvSpPr>
        <dsp:cNvPr id="0" name=""/>
        <dsp:cNvSpPr/>
      </dsp:nvSpPr>
      <dsp:spPr>
        <a:xfrm>
          <a:off x="4694206" y="1366615"/>
          <a:ext cx="1394023" cy="553754"/>
        </a:xfrm>
        <a:custGeom>
          <a:avLst/>
          <a:gdLst/>
          <a:ahLst/>
          <a:cxnLst/>
          <a:rect l="0" t="0" r="0" b="0"/>
          <a:pathLst>
            <a:path>
              <a:moveTo>
                <a:pt x="1394023" y="0"/>
              </a:moveTo>
              <a:lnTo>
                <a:pt x="1394023" y="276877"/>
              </a:lnTo>
              <a:lnTo>
                <a:pt x="0" y="276877"/>
              </a:lnTo>
              <a:lnTo>
                <a:pt x="0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4198321" y="1920369"/>
          <a:ext cx="991769" cy="702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Limited access due to fallen debris and flooding</a:t>
          </a:r>
        </a:p>
      </dsp:txBody>
      <dsp:txXfrm>
        <a:off x="4218888" y="1940936"/>
        <a:ext cx="950635" cy="661087"/>
      </dsp:txXfrm>
    </dsp:sp>
    <dsp:sp modelId="{536D6ED2-29CE-459C-BAF8-05E4F6D16AA4}">
      <dsp:nvSpPr>
        <dsp:cNvPr id="0" name=""/>
        <dsp:cNvSpPr/>
      </dsp:nvSpPr>
      <dsp:spPr>
        <a:xfrm>
          <a:off x="4648486" y="2622590"/>
          <a:ext cx="91440" cy="156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2210"/>
              </a:lnTo>
              <a:lnTo>
                <a:pt x="47923" y="782210"/>
              </a:lnTo>
              <a:lnTo>
                <a:pt x="47923" y="15644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4099464" y="4187012"/>
          <a:ext cx="1193891" cy="1107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4131905" y="4219453"/>
        <a:ext cx="1129009" cy="1042746"/>
      </dsp:txXfrm>
    </dsp:sp>
    <dsp:sp modelId="{77520C0C-9948-451D-AB96-FE0695717798}">
      <dsp:nvSpPr>
        <dsp:cNvPr id="0" name=""/>
        <dsp:cNvSpPr/>
      </dsp:nvSpPr>
      <dsp:spPr>
        <a:xfrm>
          <a:off x="6088230" y="1366615"/>
          <a:ext cx="787747" cy="553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77"/>
              </a:lnTo>
              <a:lnTo>
                <a:pt x="787747" y="276877"/>
              </a:lnTo>
              <a:lnTo>
                <a:pt x="787747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217420" y="1920369"/>
          <a:ext cx="1317114" cy="613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generation due to flooding, debris, and cloud cover</a:t>
          </a:r>
        </a:p>
      </dsp:txBody>
      <dsp:txXfrm>
        <a:off x="6235387" y="1938336"/>
        <a:ext cx="1281180" cy="577509"/>
      </dsp:txXfrm>
    </dsp:sp>
    <dsp:sp modelId="{E7B4455F-8CC0-4A49-B48F-F6FA89302B28}">
      <dsp:nvSpPr>
        <dsp:cNvPr id="0" name=""/>
        <dsp:cNvSpPr/>
      </dsp:nvSpPr>
      <dsp:spPr>
        <a:xfrm>
          <a:off x="5772245" y="2533813"/>
          <a:ext cx="1103731" cy="1884131"/>
        </a:xfrm>
        <a:custGeom>
          <a:avLst/>
          <a:gdLst/>
          <a:ahLst/>
          <a:cxnLst/>
          <a:rect l="0" t="0" r="0" b="0"/>
          <a:pathLst>
            <a:path>
              <a:moveTo>
                <a:pt x="1103731" y="0"/>
              </a:moveTo>
              <a:lnTo>
                <a:pt x="1103731" y="942065"/>
              </a:lnTo>
              <a:lnTo>
                <a:pt x="0" y="942065"/>
              </a:lnTo>
              <a:lnTo>
                <a:pt x="0" y="1884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5409701" y="4417944"/>
          <a:ext cx="725088" cy="690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5429934" y="4438177"/>
        <a:ext cx="684622" cy="650351"/>
      </dsp:txXfrm>
    </dsp:sp>
    <dsp:sp modelId="{D781968C-909B-44C5-A3E7-EA6E9D512015}">
      <dsp:nvSpPr>
        <dsp:cNvPr id="0" name=""/>
        <dsp:cNvSpPr/>
      </dsp:nvSpPr>
      <dsp:spPr>
        <a:xfrm>
          <a:off x="6830257" y="2533813"/>
          <a:ext cx="91440" cy="1500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0450"/>
              </a:lnTo>
              <a:lnTo>
                <a:pt x="49294" y="750450"/>
              </a:lnTo>
              <a:lnTo>
                <a:pt x="49294" y="15009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A8F22-15FA-44E9-827C-F5B799F5CE2F}">
      <dsp:nvSpPr>
        <dsp:cNvPr id="0" name=""/>
        <dsp:cNvSpPr/>
      </dsp:nvSpPr>
      <dsp:spPr>
        <a:xfrm>
          <a:off x="6381200" y="4034714"/>
          <a:ext cx="996704" cy="1402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According to a study, 21% of the time, solar panels remained operational. The other 79% of the time, the solar performance ratio reduced by 12-22%.</a:t>
          </a:r>
        </a:p>
      </dsp:txBody>
      <dsp:txXfrm>
        <a:off x="6410392" y="4063906"/>
        <a:ext cx="938320" cy="1344272"/>
      </dsp:txXfrm>
    </dsp:sp>
    <dsp:sp modelId="{C96131C6-16AF-499D-82E8-F013673D7C06}">
      <dsp:nvSpPr>
        <dsp:cNvPr id="0" name=""/>
        <dsp:cNvSpPr/>
      </dsp:nvSpPr>
      <dsp:spPr>
        <a:xfrm>
          <a:off x="6875977" y="2533813"/>
          <a:ext cx="970324" cy="1886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258"/>
              </a:lnTo>
              <a:lnTo>
                <a:pt x="970324" y="943258"/>
              </a:lnTo>
              <a:lnTo>
                <a:pt x="970324" y="18865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27530-D701-4387-B654-DD3C7A80A3ED}">
      <dsp:nvSpPr>
        <dsp:cNvPr id="0" name=""/>
        <dsp:cNvSpPr/>
      </dsp:nvSpPr>
      <dsp:spPr>
        <a:xfrm>
          <a:off x="7470279" y="4420329"/>
          <a:ext cx="752045" cy="6840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Wind generation (preferably hourly)</a:t>
          </a:r>
        </a:p>
      </dsp:txBody>
      <dsp:txXfrm>
        <a:off x="7490314" y="4440364"/>
        <a:ext cx="711975" cy="643967"/>
      </dsp:txXfrm>
    </dsp:sp>
    <dsp:sp modelId="{9EDE8165-E4AB-4E9D-8A49-B4658CC30991}">
      <dsp:nvSpPr>
        <dsp:cNvPr id="0" name=""/>
        <dsp:cNvSpPr/>
      </dsp:nvSpPr>
      <dsp:spPr>
        <a:xfrm>
          <a:off x="6088230" y="1366615"/>
          <a:ext cx="2864998" cy="55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710"/>
              </a:lnTo>
              <a:lnTo>
                <a:pt x="2864998" y="277710"/>
              </a:lnTo>
              <a:lnTo>
                <a:pt x="2864998" y="5554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96634" y="1922035"/>
          <a:ext cx="713189" cy="712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Changes in demand patterns</a:t>
          </a:r>
        </a:p>
      </dsp:txBody>
      <dsp:txXfrm>
        <a:off x="8617491" y="1942892"/>
        <a:ext cx="671475" cy="670395"/>
      </dsp:txXfrm>
    </dsp:sp>
    <dsp:sp modelId="{71D5028D-6DE2-4D7C-8F28-F519E5333952}">
      <dsp:nvSpPr>
        <dsp:cNvPr id="0" name=""/>
        <dsp:cNvSpPr/>
      </dsp:nvSpPr>
      <dsp:spPr>
        <a:xfrm>
          <a:off x="8907253" y="2634145"/>
          <a:ext cx="91440" cy="1875990"/>
        </a:xfrm>
        <a:custGeom>
          <a:avLst/>
          <a:gdLst/>
          <a:ahLst/>
          <a:cxnLst/>
          <a:rect l="0" t="0" r="0" b="0"/>
          <a:pathLst>
            <a:path>
              <a:moveTo>
                <a:pt x="45975" y="0"/>
              </a:moveTo>
              <a:lnTo>
                <a:pt x="45975" y="937995"/>
              </a:lnTo>
              <a:lnTo>
                <a:pt x="45720" y="937995"/>
              </a:lnTo>
              <a:lnTo>
                <a:pt x="45720" y="18759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477392" y="4510135"/>
          <a:ext cx="951163" cy="690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normal demand patterns</a:t>
          </a:r>
        </a:p>
      </dsp:txBody>
      <dsp:txXfrm>
        <a:off x="8497610" y="4530353"/>
        <a:ext cx="910727" cy="649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789876"/>
          <a:ext cx="9605818" cy="1734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needed</a:t>
          </a:r>
        </a:p>
      </dsp:txBody>
      <dsp:txXfrm>
        <a:off x="0" y="3789876"/>
        <a:ext cx="2881745" cy="1734097"/>
      </dsp:txXfrm>
    </dsp:sp>
    <dsp:sp modelId="{48B619C1-0227-4BB4-9330-65F19C463727}">
      <dsp:nvSpPr>
        <dsp:cNvPr id="0" name=""/>
        <dsp:cNvSpPr/>
      </dsp:nvSpPr>
      <dsp:spPr>
        <a:xfrm>
          <a:off x="0" y="1948303"/>
          <a:ext cx="9605818" cy="9769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Energy system impact(s)</a:t>
          </a:r>
        </a:p>
      </dsp:txBody>
      <dsp:txXfrm>
        <a:off x="0" y="1948303"/>
        <a:ext cx="2881745" cy="976902"/>
      </dsp:txXfrm>
    </dsp:sp>
    <dsp:sp modelId="{45EDF92B-B007-4054-868A-FF8F49B471DF}">
      <dsp:nvSpPr>
        <dsp:cNvPr id="0" name=""/>
        <dsp:cNvSpPr/>
      </dsp:nvSpPr>
      <dsp:spPr>
        <a:xfrm>
          <a:off x="0" y="373051"/>
          <a:ext cx="9605818" cy="6122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Weather event</a:t>
          </a:r>
        </a:p>
      </dsp:txBody>
      <dsp:txXfrm>
        <a:off x="0" y="373051"/>
        <a:ext cx="2881745" cy="612238"/>
      </dsp:txXfrm>
    </dsp:sp>
    <dsp:sp modelId="{5059CD49-787A-4F97-A63D-258DC2710265}">
      <dsp:nvSpPr>
        <dsp:cNvPr id="0" name=""/>
        <dsp:cNvSpPr/>
      </dsp:nvSpPr>
      <dsp:spPr>
        <a:xfrm>
          <a:off x="5583418" y="482086"/>
          <a:ext cx="2179087" cy="328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Snowstorms/freezes</a:t>
          </a:r>
        </a:p>
      </dsp:txBody>
      <dsp:txXfrm>
        <a:off x="5593034" y="491702"/>
        <a:ext cx="2159855" cy="309091"/>
      </dsp:txXfrm>
    </dsp:sp>
    <dsp:sp modelId="{26FFF9F0-A79F-4808-B871-8A25A06C6293}">
      <dsp:nvSpPr>
        <dsp:cNvPr id="0" name=""/>
        <dsp:cNvSpPr/>
      </dsp:nvSpPr>
      <dsp:spPr>
        <a:xfrm>
          <a:off x="4337917" y="810409"/>
          <a:ext cx="2335045" cy="1232209"/>
        </a:xfrm>
        <a:custGeom>
          <a:avLst/>
          <a:gdLst/>
          <a:ahLst/>
          <a:cxnLst/>
          <a:rect l="0" t="0" r="0" b="0"/>
          <a:pathLst>
            <a:path>
              <a:moveTo>
                <a:pt x="2335045" y="0"/>
              </a:moveTo>
              <a:lnTo>
                <a:pt x="2335045" y="616104"/>
              </a:lnTo>
              <a:lnTo>
                <a:pt x="0" y="616104"/>
              </a:lnTo>
              <a:lnTo>
                <a:pt x="0" y="12322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943238" y="2042619"/>
          <a:ext cx="789356" cy="578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solar generation</a:t>
          </a:r>
        </a:p>
      </dsp:txBody>
      <dsp:txXfrm>
        <a:off x="3960175" y="2059556"/>
        <a:ext cx="755482" cy="544392"/>
      </dsp:txXfrm>
    </dsp:sp>
    <dsp:sp modelId="{07BACB36-D2AD-4234-ADEC-F45C22EDC1B2}">
      <dsp:nvSpPr>
        <dsp:cNvPr id="0" name=""/>
        <dsp:cNvSpPr/>
      </dsp:nvSpPr>
      <dsp:spPr>
        <a:xfrm>
          <a:off x="3176938" y="2620886"/>
          <a:ext cx="1160978" cy="1426751"/>
        </a:xfrm>
        <a:custGeom>
          <a:avLst/>
          <a:gdLst/>
          <a:ahLst/>
          <a:cxnLst/>
          <a:rect l="0" t="0" r="0" b="0"/>
          <a:pathLst>
            <a:path>
              <a:moveTo>
                <a:pt x="1160978" y="0"/>
              </a:moveTo>
              <a:lnTo>
                <a:pt x="1160978" y="713375"/>
              </a:lnTo>
              <a:lnTo>
                <a:pt x="0" y="713375"/>
              </a:lnTo>
              <a:lnTo>
                <a:pt x="0" y="14267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707665" y="4047637"/>
          <a:ext cx="938544" cy="11520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Probability of snow-covered panels, 61% of the time there was little to no production</a:t>
          </a:r>
        </a:p>
      </dsp:txBody>
      <dsp:txXfrm>
        <a:off x="2735154" y="4075126"/>
        <a:ext cx="883566" cy="1097116"/>
      </dsp:txXfrm>
    </dsp:sp>
    <dsp:sp modelId="{47BDBBC5-83BE-4692-95CB-A8D847A367F5}">
      <dsp:nvSpPr>
        <dsp:cNvPr id="0" name=""/>
        <dsp:cNvSpPr/>
      </dsp:nvSpPr>
      <dsp:spPr>
        <a:xfrm>
          <a:off x="4280539" y="2620886"/>
          <a:ext cx="91440" cy="1426757"/>
        </a:xfrm>
        <a:custGeom>
          <a:avLst/>
          <a:gdLst/>
          <a:ahLst/>
          <a:cxnLst/>
          <a:rect l="0" t="0" r="0" b="0"/>
          <a:pathLst>
            <a:path>
              <a:moveTo>
                <a:pt x="57377" y="0"/>
              </a:moveTo>
              <a:lnTo>
                <a:pt x="57377" y="713378"/>
              </a:lnTo>
              <a:lnTo>
                <a:pt x="45720" y="713378"/>
              </a:lnTo>
              <a:lnTo>
                <a:pt x="45720" y="14267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39205" y="4047643"/>
          <a:ext cx="774108" cy="656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Effects of cloud cover on solar generation</a:t>
          </a:r>
        </a:p>
      </dsp:txBody>
      <dsp:txXfrm>
        <a:off x="3958419" y="4066857"/>
        <a:ext cx="735680" cy="617602"/>
      </dsp:txXfrm>
    </dsp:sp>
    <dsp:sp modelId="{54C8ABC5-46E6-4715-9751-5ED1137F69FD}">
      <dsp:nvSpPr>
        <dsp:cNvPr id="0" name=""/>
        <dsp:cNvSpPr/>
      </dsp:nvSpPr>
      <dsp:spPr>
        <a:xfrm>
          <a:off x="4337917" y="2620886"/>
          <a:ext cx="912135" cy="1425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878"/>
              </a:lnTo>
              <a:lnTo>
                <a:pt x="912135" y="712878"/>
              </a:lnTo>
              <a:lnTo>
                <a:pt x="912135" y="1425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EFA1-E9B7-4657-9935-B1D340A75847}">
      <dsp:nvSpPr>
        <dsp:cNvPr id="0" name=""/>
        <dsp:cNvSpPr/>
      </dsp:nvSpPr>
      <dsp:spPr>
        <a:xfrm>
          <a:off x="4808969" y="4046642"/>
          <a:ext cx="882165" cy="13769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Snow days experience a 54% reduction in solar production ratio compared to non-snow days</a:t>
          </a:r>
        </a:p>
      </dsp:txBody>
      <dsp:txXfrm>
        <a:off x="4834807" y="4072480"/>
        <a:ext cx="830489" cy="1325265"/>
      </dsp:txXfrm>
    </dsp:sp>
    <dsp:sp modelId="{A32B63AF-FA67-4D50-9C81-974FAF3DFF6E}">
      <dsp:nvSpPr>
        <dsp:cNvPr id="0" name=""/>
        <dsp:cNvSpPr/>
      </dsp:nvSpPr>
      <dsp:spPr>
        <a:xfrm>
          <a:off x="6312592" y="810409"/>
          <a:ext cx="360369" cy="1238079"/>
        </a:xfrm>
        <a:custGeom>
          <a:avLst/>
          <a:gdLst/>
          <a:ahLst/>
          <a:cxnLst/>
          <a:rect l="0" t="0" r="0" b="0"/>
          <a:pathLst>
            <a:path>
              <a:moveTo>
                <a:pt x="360369" y="0"/>
              </a:moveTo>
              <a:lnTo>
                <a:pt x="360369" y="619039"/>
              </a:lnTo>
              <a:lnTo>
                <a:pt x="0" y="619039"/>
              </a:lnTo>
              <a:lnTo>
                <a:pt x="0" y="12380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852887" y="2048489"/>
          <a:ext cx="919411" cy="673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Obstructs delivery of gas (due to freezing temperatures)</a:t>
          </a:r>
        </a:p>
      </dsp:txBody>
      <dsp:txXfrm>
        <a:off x="5872625" y="2068227"/>
        <a:ext cx="879935" cy="634412"/>
      </dsp:txXfrm>
    </dsp:sp>
    <dsp:sp modelId="{536D6ED2-29CE-459C-BAF8-05E4F6D16AA4}">
      <dsp:nvSpPr>
        <dsp:cNvPr id="0" name=""/>
        <dsp:cNvSpPr/>
      </dsp:nvSpPr>
      <dsp:spPr>
        <a:xfrm>
          <a:off x="6265228" y="2722377"/>
          <a:ext cx="91440" cy="1346630"/>
        </a:xfrm>
        <a:custGeom>
          <a:avLst/>
          <a:gdLst/>
          <a:ahLst/>
          <a:cxnLst/>
          <a:rect l="0" t="0" r="0" b="0"/>
          <a:pathLst>
            <a:path>
              <a:moveTo>
                <a:pt x="47364" y="0"/>
              </a:moveTo>
              <a:lnTo>
                <a:pt x="47364" y="673315"/>
              </a:lnTo>
              <a:lnTo>
                <a:pt x="45720" y="673315"/>
              </a:lnTo>
              <a:lnTo>
                <a:pt x="45720" y="13466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794788" y="4069007"/>
          <a:ext cx="1032319" cy="11015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(not during outages)</a:t>
          </a:r>
        </a:p>
      </dsp:txBody>
      <dsp:txXfrm>
        <a:off x="5825024" y="4099243"/>
        <a:ext cx="971847" cy="1041051"/>
      </dsp:txXfrm>
    </dsp:sp>
    <dsp:sp modelId="{77520C0C-9948-451D-AB96-FE0695717798}">
      <dsp:nvSpPr>
        <dsp:cNvPr id="0" name=""/>
        <dsp:cNvSpPr/>
      </dsp:nvSpPr>
      <dsp:spPr>
        <a:xfrm>
          <a:off x="6672962" y="810409"/>
          <a:ext cx="931519" cy="1232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104"/>
              </a:lnTo>
              <a:lnTo>
                <a:pt x="931519" y="616104"/>
              </a:lnTo>
              <a:lnTo>
                <a:pt x="931519" y="12322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954922" y="2042619"/>
          <a:ext cx="1299118" cy="770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977482" y="2065179"/>
        <a:ext cx="1253998" cy="725124"/>
      </dsp:txXfrm>
    </dsp:sp>
    <dsp:sp modelId="{E7B4455F-8CC0-4A49-B48F-F6FA89302B28}">
      <dsp:nvSpPr>
        <dsp:cNvPr id="0" name=""/>
        <dsp:cNvSpPr/>
      </dsp:nvSpPr>
      <dsp:spPr>
        <a:xfrm>
          <a:off x="7558761" y="2812863"/>
          <a:ext cx="91440" cy="1125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5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7108410" y="3938265"/>
          <a:ext cx="992142" cy="1499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7137469" y="3967324"/>
        <a:ext cx="934024" cy="1441845"/>
      </dsp:txXfrm>
    </dsp:sp>
    <dsp:sp modelId="{9EDE8165-E4AB-4E9D-8A49-B4658CC30991}">
      <dsp:nvSpPr>
        <dsp:cNvPr id="0" name=""/>
        <dsp:cNvSpPr/>
      </dsp:nvSpPr>
      <dsp:spPr>
        <a:xfrm>
          <a:off x="6672962" y="810409"/>
          <a:ext cx="2304217" cy="123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812"/>
              </a:lnTo>
              <a:lnTo>
                <a:pt x="2304217" y="616812"/>
              </a:lnTo>
              <a:lnTo>
                <a:pt x="2304217" y="12336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15600" y="2044034"/>
          <a:ext cx="923159" cy="5991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Dramatically increased load</a:t>
          </a:r>
        </a:p>
      </dsp:txBody>
      <dsp:txXfrm>
        <a:off x="8533148" y="2061582"/>
        <a:ext cx="888063" cy="564026"/>
      </dsp:txXfrm>
    </dsp:sp>
    <dsp:sp modelId="{71D5028D-6DE2-4D7C-8F28-F519E5333952}">
      <dsp:nvSpPr>
        <dsp:cNvPr id="0" name=""/>
        <dsp:cNvSpPr/>
      </dsp:nvSpPr>
      <dsp:spPr>
        <a:xfrm>
          <a:off x="8930829" y="2643156"/>
          <a:ext cx="91440" cy="1395235"/>
        </a:xfrm>
        <a:custGeom>
          <a:avLst/>
          <a:gdLst/>
          <a:ahLst/>
          <a:cxnLst/>
          <a:rect l="0" t="0" r="0" b="0"/>
          <a:pathLst>
            <a:path>
              <a:moveTo>
                <a:pt x="46350" y="0"/>
              </a:moveTo>
              <a:lnTo>
                <a:pt x="46350" y="697617"/>
              </a:lnTo>
              <a:lnTo>
                <a:pt x="45720" y="697617"/>
              </a:lnTo>
              <a:lnTo>
                <a:pt x="45720" y="1395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567724" y="4038391"/>
          <a:ext cx="817649" cy="11762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With Texas as an example, the new peak was 11% </a:t>
          </a:r>
          <a:r>
            <a:rPr lang="en-US" sz="900" b="1" kern="1200" dirty="0"/>
            <a:t>higher</a:t>
          </a:r>
          <a:r>
            <a:rPr lang="en-US" sz="900" b="0" kern="1200" dirty="0"/>
            <a:t> than the previous peak</a:t>
          </a:r>
          <a:endParaRPr lang="en-US" sz="900" kern="1200" dirty="0"/>
        </a:p>
      </dsp:txBody>
      <dsp:txXfrm>
        <a:off x="8591672" y="4062339"/>
        <a:ext cx="769753" cy="112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265D1-039E-42F2-B342-47F00422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Natural disasters: impacts on energy systems and the data needed to understand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6D33-BD2F-45F5-9AFD-03B200AC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Madeline Macmillan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38093-492A-4055-A7D7-0B775685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15" b="25439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446045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7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E858-1618-46DD-87E4-533B1A52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and thoughts on wildfires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384A-3B29-431A-950E-54C3833C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791918"/>
          </a:xfrm>
        </p:spPr>
        <p:txBody>
          <a:bodyPr>
            <a:noAutofit/>
          </a:bodyPr>
          <a:lstStyle/>
          <a:p>
            <a:r>
              <a:rPr lang="en-US" sz="1600" dirty="0"/>
              <a:t>Exploring the effects of ML + MILP optimization would be interesting and (I don’t think) too difficult to execute.</a:t>
            </a:r>
          </a:p>
          <a:p>
            <a:r>
              <a:rPr lang="en-US" sz="1600" dirty="0"/>
              <a:t>Develop a simple machine learning model that helps inform energy system planning decisions based on historical implications of wildfires.</a:t>
            </a:r>
          </a:p>
          <a:p>
            <a:pPr lvl="1"/>
            <a:r>
              <a:rPr lang="en-US" sz="1600" dirty="0"/>
              <a:t>Based on inputs from the stakeholder (anticipated quantity of fires in a year or size of fires), the model outputs will reflect the necessary actions to maintain power during outages for the microgrid system despite the effects of the fires.</a:t>
            </a:r>
          </a:p>
          <a:p>
            <a:pPr lvl="1"/>
            <a:r>
              <a:rPr lang="en-US" sz="1600" dirty="0"/>
              <a:t>Parameters: concentrations of Ozone, CO, SO2, size of fire, duration of fire, available solar generation, humidity</a:t>
            </a:r>
          </a:p>
          <a:p>
            <a:pPr lvl="1"/>
            <a:r>
              <a:rPr lang="en-US" sz="1600" dirty="0"/>
              <a:t>Training: historical wildfires</a:t>
            </a:r>
          </a:p>
          <a:p>
            <a:pPr lvl="1"/>
            <a:r>
              <a:rPr lang="en-US" sz="1600" dirty="0"/>
              <a:t>Testing: hypothetical future wildfires</a:t>
            </a:r>
          </a:p>
          <a:p>
            <a:r>
              <a:rPr lang="en-US" sz="1600" dirty="0"/>
              <a:t>I have done a similar project that has room for improvement. I wouldn’t be starting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2034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566697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5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200099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012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E729C7"/>
      </a:accent1>
      <a:accent2>
        <a:srgbClr val="A617D5"/>
      </a:accent2>
      <a:accent3>
        <a:srgbClr val="6929E7"/>
      </a:accent3>
      <a:accent4>
        <a:srgbClr val="2837D8"/>
      </a:accent4>
      <a:accent5>
        <a:srgbClr val="2988E7"/>
      </a:accent5>
      <a:accent6>
        <a:srgbClr val="16BDCD"/>
      </a:accent6>
      <a:hlink>
        <a:srgbClr val="3F69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211</TotalTime>
  <Words>537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Natural disasters: impacts on energy systems and the data needed to understand them</vt:lpstr>
      <vt:lpstr>PowerPoint Presentation</vt:lpstr>
      <vt:lpstr>Additional notes and thoughts on wildfires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disasters: impacts on energy systems and the data needed to understand them</dc:title>
  <dc:creator>Macmillan, Madeline</dc:creator>
  <cp:lastModifiedBy>Macmillan, Madeline</cp:lastModifiedBy>
  <cp:revision>25</cp:revision>
  <dcterms:created xsi:type="dcterms:W3CDTF">2022-02-02T04:26:01Z</dcterms:created>
  <dcterms:modified xsi:type="dcterms:W3CDTF">2022-02-02T19:21:00Z</dcterms:modified>
</cp:coreProperties>
</file>