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9" r:id="rId3"/>
    <p:sldId id="263" r:id="rId4"/>
    <p:sldId id="262" r:id="rId5"/>
    <p:sldId id="260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A6DC"/>
    <a:srgbClr val="3779A1"/>
    <a:srgbClr val="00000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3" autoAdjust="0"/>
    <p:restoredTop sz="86839" autoAdjust="0"/>
  </p:normalViewPr>
  <p:slideViewPr>
    <p:cSldViewPr snapToGrid="0">
      <p:cViewPr varScale="1">
        <p:scale>
          <a:sx n="55" d="100"/>
          <a:sy n="55" d="100"/>
        </p:scale>
        <p:origin x="134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ndialabs/MEWS" TargetMode="External"/><Relationship Id="rId2" Type="http://schemas.openxmlformats.org/officeDocument/2006/relationships/hyperlink" Target="https://aqs.epa.gov/aqsweb/airdata/download_files.html" TargetMode="External"/><Relationship Id="rId1" Type="http://schemas.openxmlformats.org/officeDocument/2006/relationships/hyperlink" Target="https://www.solaranywhere.com/products/solaranywhere-data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2189D2-4297-48AA-864A-B4B686D2F35C}" type="doc">
      <dgm:prSet loTypeId="urn:microsoft.com/office/officeart/2005/8/layout/hierarchy6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D3DC1D5-02DC-482E-9DB7-50138CE7ED44}">
      <dgm:prSet phldrT="[Text]" custT="1"/>
      <dgm:spPr/>
      <dgm:t>
        <a:bodyPr/>
        <a:lstStyle/>
        <a:p>
          <a:r>
            <a:rPr lang="en-US" sz="1600" dirty="0"/>
            <a:t>Wildfires</a:t>
          </a:r>
        </a:p>
      </dgm:t>
    </dgm:pt>
    <dgm:pt modelId="{963FA17F-97B1-4B5F-8471-EBF8449720C3}" type="parTrans" cxnId="{AD75C0F1-2C9A-4059-B542-160529A29AD1}">
      <dgm:prSet/>
      <dgm:spPr/>
      <dgm:t>
        <a:bodyPr/>
        <a:lstStyle/>
        <a:p>
          <a:endParaRPr lang="en-US"/>
        </a:p>
      </dgm:t>
    </dgm:pt>
    <dgm:pt modelId="{38CA10A0-D078-4AF7-A954-7CF7E199ABF1}" type="sibTrans" cxnId="{AD75C0F1-2C9A-4059-B542-160529A29AD1}">
      <dgm:prSet/>
      <dgm:spPr/>
      <dgm:t>
        <a:bodyPr/>
        <a:lstStyle/>
        <a:p>
          <a:endParaRPr lang="en-US"/>
        </a:p>
      </dgm:t>
    </dgm:pt>
    <dgm:pt modelId="{3935727E-0D0E-4A4E-9E1E-20747F62120E}">
      <dgm:prSet phldrT="[Text]" custT="1"/>
      <dgm:spPr/>
      <dgm:t>
        <a:bodyPr/>
        <a:lstStyle/>
        <a:p>
          <a:r>
            <a:rPr lang="en-US" sz="900" dirty="0"/>
            <a:t>Air quality affecting solar resource availability</a:t>
          </a:r>
        </a:p>
      </dgm:t>
    </dgm:pt>
    <dgm:pt modelId="{E7D985F0-A729-4470-885A-95F4987C930F}" type="parTrans" cxnId="{74ED5DF6-2B83-49F4-84D6-DA8F83B3963D}">
      <dgm:prSet/>
      <dgm:spPr/>
      <dgm:t>
        <a:bodyPr/>
        <a:lstStyle/>
        <a:p>
          <a:endParaRPr lang="en-US"/>
        </a:p>
      </dgm:t>
    </dgm:pt>
    <dgm:pt modelId="{DDD1C10F-DB1D-4212-B68A-3CFF49C3EBF6}" type="sibTrans" cxnId="{74ED5DF6-2B83-49F4-84D6-DA8F83B3963D}">
      <dgm:prSet/>
      <dgm:spPr/>
      <dgm:t>
        <a:bodyPr/>
        <a:lstStyle/>
        <a:p>
          <a:endParaRPr lang="en-US"/>
        </a:p>
      </dgm:t>
    </dgm:pt>
    <dgm:pt modelId="{6E3A4F0A-84DB-4D2A-BB6A-9AC8BE8B9483}">
      <dgm:prSet phldrT="[Text]" custT="1"/>
      <dgm:spPr/>
      <dgm:t>
        <a:bodyPr/>
        <a:lstStyle/>
        <a:p>
          <a:r>
            <a:rPr lang="en-US" sz="900" dirty="0"/>
            <a:t>Not currently represented in REopt, but may have implications on larger scale generation when outages are not </a:t>
          </a:r>
        </a:p>
      </dgm:t>
    </dgm:pt>
    <dgm:pt modelId="{78039D1A-6AA0-4A87-BC9B-4AC9DCF9D575}" type="parTrans" cxnId="{C29EA2C6-5A20-402E-95E3-3A28BA658143}">
      <dgm:prSet/>
      <dgm:spPr/>
      <dgm:t>
        <a:bodyPr/>
        <a:lstStyle/>
        <a:p>
          <a:endParaRPr lang="en-US"/>
        </a:p>
      </dgm:t>
    </dgm:pt>
    <dgm:pt modelId="{8D64A9CE-23B3-4576-9472-944C6CCF72EF}" type="sibTrans" cxnId="{C29EA2C6-5A20-402E-95E3-3A28BA658143}">
      <dgm:prSet/>
      <dgm:spPr/>
      <dgm:t>
        <a:bodyPr/>
        <a:lstStyle/>
        <a:p>
          <a:endParaRPr lang="en-US"/>
        </a:p>
      </dgm:t>
    </dgm:pt>
    <dgm:pt modelId="{BDC52DB4-A235-4B5F-AB1F-AC53F5A977EE}">
      <dgm:prSet phldrT="[Text]" custT="1"/>
      <dgm:spPr/>
      <dgm:t>
        <a:bodyPr/>
        <a:lstStyle/>
        <a:p>
          <a:r>
            <a:rPr lang="en-US" sz="900" dirty="0"/>
            <a:t>Obstruction of transportation of essential fuels, operational equipment, and maintenance</a:t>
          </a:r>
        </a:p>
      </dgm:t>
    </dgm:pt>
    <dgm:pt modelId="{BCFA6D1D-FF1B-4340-93CC-B068D8F5ED10}" type="parTrans" cxnId="{E74FEE30-1A19-497E-8592-65CC2CF9878F}">
      <dgm:prSet/>
      <dgm:spPr/>
      <dgm:t>
        <a:bodyPr/>
        <a:lstStyle/>
        <a:p>
          <a:endParaRPr lang="en-US"/>
        </a:p>
      </dgm:t>
    </dgm:pt>
    <dgm:pt modelId="{B15B6035-C44F-4CBD-9A8E-84C500A589CD}" type="sibTrans" cxnId="{E74FEE30-1A19-497E-8592-65CC2CF9878F}">
      <dgm:prSet/>
      <dgm:spPr/>
      <dgm:t>
        <a:bodyPr/>
        <a:lstStyle/>
        <a:p>
          <a:endParaRPr lang="en-US"/>
        </a:p>
      </dgm:t>
    </dgm:pt>
    <dgm:pt modelId="{3AA8C9C7-4AB8-412A-9E2F-52B7E6D2573F}">
      <dgm:prSet phldrT="[Text]" custT="1"/>
      <dgm:spPr/>
      <dgm:t>
        <a:bodyPr/>
        <a:lstStyle/>
        <a:p>
          <a:r>
            <a:rPr lang="en-US" sz="900" dirty="0"/>
            <a:t>Acquire or develop approximate data to generate probabilities of whether extra fuel for generators can be acquired (via closed roads)</a:t>
          </a:r>
        </a:p>
      </dgm:t>
    </dgm:pt>
    <dgm:pt modelId="{6CBA1852-8BDE-4B0F-BA28-B78BF058579F}" type="parTrans" cxnId="{53285747-4EFD-490C-8D85-571596B8B223}">
      <dgm:prSet/>
      <dgm:spPr/>
      <dgm:t>
        <a:bodyPr/>
        <a:lstStyle/>
        <a:p>
          <a:endParaRPr lang="en-US"/>
        </a:p>
      </dgm:t>
    </dgm:pt>
    <dgm:pt modelId="{C3BFF71F-2829-4223-8888-4E734C89FF05}" type="sibTrans" cxnId="{53285747-4EFD-490C-8D85-571596B8B223}">
      <dgm:prSet/>
      <dgm:spPr/>
      <dgm:t>
        <a:bodyPr/>
        <a:lstStyle/>
        <a:p>
          <a:endParaRPr lang="en-US"/>
        </a:p>
      </dgm:t>
    </dgm:pt>
    <dgm:pt modelId="{86BFE1F0-23C4-4794-8ADB-59CF9038B7CF}">
      <dgm:prSet phldrT="[Text]"/>
      <dgm:spPr/>
      <dgm:t>
        <a:bodyPr/>
        <a:lstStyle/>
        <a:p>
          <a:r>
            <a:rPr lang="en-US" dirty="0"/>
            <a:t>Weather event</a:t>
          </a:r>
        </a:p>
      </dgm:t>
    </dgm:pt>
    <dgm:pt modelId="{8360AFCB-F031-4D14-A785-1A829FD2F3BC}" type="parTrans" cxnId="{EEAAE076-24D4-48D0-B73F-482E2FC7644C}">
      <dgm:prSet/>
      <dgm:spPr/>
      <dgm:t>
        <a:bodyPr/>
        <a:lstStyle/>
        <a:p>
          <a:endParaRPr lang="en-US"/>
        </a:p>
      </dgm:t>
    </dgm:pt>
    <dgm:pt modelId="{49EB6F6F-562D-4C22-8E5F-D869AAFDE572}" type="sibTrans" cxnId="{EEAAE076-24D4-48D0-B73F-482E2FC7644C}">
      <dgm:prSet/>
      <dgm:spPr/>
      <dgm:t>
        <a:bodyPr/>
        <a:lstStyle/>
        <a:p>
          <a:endParaRPr lang="en-US"/>
        </a:p>
      </dgm:t>
    </dgm:pt>
    <dgm:pt modelId="{F5361E89-D726-494F-A7EB-1E62F0E67686}">
      <dgm:prSet phldrT="[Text]"/>
      <dgm:spPr/>
      <dgm:t>
        <a:bodyPr/>
        <a:lstStyle/>
        <a:p>
          <a:r>
            <a:rPr lang="en-US" dirty="0"/>
            <a:t>Energy system impact(s)</a:t>
          </a:r>
        </a:p>
      </dgm:t>
    </dgm:pt>
    <dgm:pt modelId="{F1DB6B1D-8D8D-408F-8638-1C96D359FE99}" type="parTrans" cxnId="{3818BF66-2B23-4724-8883-3466FD60B7D0}">
      <dgm:prSet/>
      <dgm:spPr/>
      <dgm:t>
        <a:bodyPr/>
        <a:lstStyle/>
        <a:p>
          <a:endParaRPr lang="en-US"/>
        </a:p>
      </dgm:t>
    </dgm:pt>
    <dgm:pt modelId="{451F6D92-AF10-4808-B4F6-195134CB1E4E}" type="sibTrans" cxnId="{3818BF66-2B23-4724-8883-3466FD60B7D0}">
      <dgm:prSet/>
      <dgm:spPr/>
      <dgm:t>
        <a:bodyPr/>
        <a:lstStyle/>
        <a:p>
          <a:endParaRPr lang="en-US"/>
        </a:p>
      </dgm:t>
    </dgm:pt>
    <dgm:pt modelId="{85759021-8AC6-4915-B44F-3CFEC6133E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95DA655C-7AED-4340-80BD-F8D43CD27ADE}" type="parTrans" cxnId="{C4619A66-C966-459E-BB38-DC062AE6FD80}">
      <dgm:prSet/>
      <dgm:spPr/>
      <dgm:t>
        <a:bodyPr/>
        <a:lstStyle/>
        <a:p>
          <a:endParaRPr lang="en-US"/>
        </a:p>
      </dgm:t>
    </dgm:pt>
    <dgm:pt modelId="{E75235EC-7691-4D8D-9182-B55516643C9E}" type="sibTrans" cxnId="{C4619A66-C966-459E-BB38-DC062AE6FD80}">
      <dgm:prSet/>
      <dgm:spPr/>
      <dgm:t>
        <a:bodyPr/>
        <a:lstStyle/>
        <a:p>
          <a:endParaRPr lang="en-US"/>
        </a:p>
      </dgm:t>
    </dgm:pt>
    <dgm:pt modelId="{2E3728DC-0C33-4BF3-B3E0-A87523398836}">
      <dgm:prSet phldrT="[Text]" custT="1"/>
      <dgm:spPr/>
      <dgm:t>
        <a:bodyPr/>
        <a:lstStyle/>
        <a:p>
          <a:r>
            <a:rPr lang="en-US" sz="900" dirty="0"/>
            <a:t>Decreased geothermal and hydroelectric generation</a:t>
          </a:r>
        </a:p>
      </dgm:t>
    </dgm:pt>
    <dgm:pt modelId="{64E76152-433E-448F-8679-F0B795CE6429}" type="parTrans" cxnId="{E4FF8747-67FB-4CEA-858F-361F8B9B93E2}">
      <dgm:prSet/>
      <dgm:spPr/>
      <dgm:t>
        <a:bodyPr/>
        <a:lstStyle/>
        <a:p>
          <a:endParaRPr lang="en-US"/>
        </a:p>
      </dgm:t>
    </dgm:pt>
    <dgm:pt modelId="{6837C8D0-2585-4255-A3E7-722F0D1F33DC}" type="sibTrans" cxnId="{E4FF8747-67FB-4CEA-858F-361F8B9B93E2}">
      <dgm:prSet/>
      <dgm:spPr/>
      <dgm:t>
        <a:bodyPr/>
        <a:lstStyle/>
        <a:p>
          <a:endParaRPr lang="en-US"/>
        </a:p>
      </dgm:t>
    </dgm:pt>
    <dgm:pt modelId="{92BE5FBD-19E2-4BF8-AF55-5A0703719F9F}">
      <dgm:prSet phldrT="[Text]" custT="1"/>
      <dgm:spPr/>
      <dgm:t>
        <a:bodyPr/>
        <a:lstStyle/>
        <a:p>
          <a:r>
            <a:rPr lang="en-US" sz="900" dirty="0"/>
            <a:t>Solar generation (preferably hourly)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/>
          </dgm14:cNvPr>
        </a:ext>
      </dgm:extLst>
    </dgm:pt>
    <dgm:pt modelId="{EA707773-3F04-46FC-B16E-2AF962553C02}" type="parTrans" cxnId="{D165DAEF-394B-4127-9187-EDC1CA0DE704}">
      <dgm:prSet/>
      <dgm:spPr/>
      <dgm:t>
        <a:bodyPr/>
        <a:lstStyle/>
        <a:p>
          <a:endParaRPr lang="en-US"/>
        </a:p>
      </dgm:t>
    </dgm:pt>
    <dgm:pt modelId="{03FBDC27-37A1-452F-B701-70E752A563B1}" type="sibTrans" cxnId="{D165DAEF-394B-4127-9187-EDC1CA0DE704}">
      <dgm:prSet/>
      <dgm:spPr/>
      <dgm:t>
        <a:bodyPr/>
        <a:lstStyle/>
        <a:p>
          <a:endParaRPr lang="en-US"/>
        </a:p>
      </dgm:t>
    </dgm:pt>
    <dgm:pt modelId="{84526F7E-2D6E-4836-A246-44CAEEBDDB80}">
      <dgm:prSet phldrT="[Text]" custT="1"/>
      <dgm:spPr/>
      <dgm:t>
        <a:bodyPr/>
        <a:lstStyle/>
        <a:p>
          <a:r>
            <a:rPr lang="en-US" sz="900" dirty="0"/>
            <a:t>Air quality data (preferably hourly): Ozone, Sulphur dioxide, and carbon monoxide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/>
          </dgm14:cNvPr>
        </a:ext>
      </dgm:extLst>
    </dgm:pt>
    <dgm:pt modelId="{FFE95D6D-D611-428D-95A8-1BD7978E9D73}" type="parTrans" cxnId="{15F9AC6E-D5C4-4130-992B-F2014381329E}">
      <dgm:prSet/>
      <dgm:spPr/>
      <dgm:t>
        <a:bodyPr/>
        <a:lstStyle/>
        <a:p>
          <a:endParaRPr lang="en-US"/>
        </a:p>
      </dgm:t>
    </dgm:pt>
    <dgm:pt modelId="{D76C15E6-6BD6-422B-9034-4F7357F403B4}" type="sibTrans" cxnId="{15F9AC6E-D5C4-4130-992B-F2014381329E}">
      <dgm:prSet/>
      <dgm:spPr/>
      <dgm:t>
        <a:bodyPr/>
        <a:lstStyle/>
        <a:p>
          <a:endParaRPr lang="en-US"/>
        </a:p>
      </dgm:t>
    </dgm:pt>
    <dgm:pt modelId="{55C57AB1-78BF-4246-B309-F294158DCC57}">
      <dgm:prSet custT="1"/>
      <dgm:spPr/>
      <dgm:t>
        <a:bodyPr/>
        <a:lstStyle/>
        <a:p>
          <a:r>
            <a:rPr lang="en-US" sz="900" dirty="0"/>
            <a:t>Increased load</a:t>
          </a:r>
        </a:p>
      </dgm:t>
    </dgm:pt>
    <dgm:pt modelId="{67FE8716-EB3B-4E59-8A7F-7A11461D4686}" type="parTrans" cxnId="{638D2D4E-180F-4B6A-AE4D-07899F340579}">
      <dgm:prSet/>
      <dgm:spPr/>
      <dgm:t>
        <a:bodyPr/>
        <a:lstStyle/>
        <a:p>
          <a:endParaRPr lang="en-US"/>
        </a:p>
      </dgm:t>
    </dgm:pt>
    <dgm:pt modelId="{AB900CAB-0E88-4F3C-9F40-7531528B415B}" type="sibTrans" cxnId="{638D2D4E-180F-4B6A-AE4D-07899F340579}">
      <dgm:prSet/>
      <dgm:spPr/>
      <dgm:t>
        <a:bodyPr/>
        <a:lstStyle/>
        <a:p>
          <a:endParaRPr lang="en-US"/>
        </a:p>
      </dgm:t>
    </dgm:pt>
    <dgm:pt modelId="{65165F2B-C87C-43E9-AD7B-781FC2291501}">
      <dgm:prSet custT="1"/>
      <dgm:spPr/>
      <dgm:t>
        <a:bodyPr/>
        <a:lstStyle/>
        <a:p>
          <a:r>
            <a:rPr lang="en-US" sz="900" dirty="0"/>
            <a:t>MEWS? (Can these increases in load be compared to that of heat waves?)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/>
          </dgm14:cNvPr>
        </a:ext>
      </dgm:extLst>
    </dgm:pt>
    <dgm:pt modelId="{03D94D06-A419-4E02-A2F6-627ED0868CFB}" type="parTrans" cxnId="{7191A846-442F-453C-8A89-E2074CD5EAAD}">
      <dgm:prSet/>
      <dgm:spPr/>
      <dgm:t>
        <a:bodyPr/>
        <a:lstStyle/>
        <a:p>
          <a:endParaRPr lang="en-US"/>
        </a:p>
      </dgm:t>
    </dgm:pt>
    <dgm:pt modelId="{D0EA0DCC-AC0D-4991-AA3B-1EE4144E4D7E}" type="sibTrans" cxnId="{7191A846-442F-453C-8A89-E2074CD5EAAD}">
      <dgm:prSet/>
      <dgm:spPr/>
      <dgm:t>
        <a:bodyPr/>
        <a:lstStyle/>
        <a:p>
          <a:endParaRPr lang="en-US"/>
        </a:p>
      </dgm:t>
    </dgm:pt>
    <dgm:pt modelId="{59CBD32E-BA6F-4038-92C5-570967145638}">
      <dgm:prSet custT="1"/>
      <dgm:spPr/>
      <dgm:t>
        <a:bodyPr/>
        <a:lstStyle/>
        <a:p>
          <a:r>
            <a:rPr lang="en-US" sz="900" dirty="0"/>
            <a:t>Apply transformations to existing load</a:t>
          </a:r>
        </a:p>
      </dgm:t>
    </dgm:pt>
    <dgm:pt modelId="{E0FE6F89-A647-43AD-B606-EEA7C48E1F56}" type="parTrans" cxnId="{56BF690E-5AE2-47D1-AFD3-B3FB60BFFFC1}">
      <dgm:prSet/>
      <dgm:spPr/>
      <dgm:t>
        <a:bodyPr/>
        <a:lstStyle/>
        <a:p>
          <a:endParaRPr lang="en-US"/>
        </a:p>
      </dgm:t>
    </dgm:pt>
    <dgm:pt modelId="{002FC5C5-E46A-4B1D-BCA5-174BF49FCBC1}" type="sibTrans" cxnId="{56BF690E-5AE2-47D1-AFD3-B3FB60BFFFC1}">
      <dgm:prSet/>
      <dgm:spPr/>
      <dgm:t>
        <a:bodyPr/>
        <a:lstStyle/>
        <a:p>
          <a:endParaRPr lang="en-US"/>
        </a:p>
      </dgm:t>
    </dgm:pt>
    <dgm:pt modelId="{1C93ACF9-0ACC-45EF-9015-8E836479BCC0}" type="pres">
      <dgm:prSet presAssocID="{102189D2-4297-48AA-864A-B4B686D2F35C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6546709-1246-4B78-8351-A7EEAE618559}" type="pres">
      <dgm:prSet presAssocID="{102189D2-4297-48AA-864A-B4B686D2F35C}" presName="hierFlow" presStyleCnt="0"/>
      <dgm:spPr/>
    </dgm:pt>
    <dgm:pt modelId="{8A4B5648-05DE-42A3-9B13-0BDF0B1D9496}" type="pres">
      <dgm:prSet presAssocID="{102189D2-4297-48AA-864A-B4B686D2F35C}" presName="firstBuf" presStyleCnt="0"/>
      <dgm:spPr/>
    </dgm:pt>
    <dgm:pt modelId="{2E0F21DF-E294-4DC8-A706-1CB258612845}" type="pres">
      <dgm:prSet presAssocID="{102189D2-4297-48AA-864A-B4B686D2F35C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77FF70ED-72B7-4F85-B852-549C8E048787}" type="pres">
      <dgm:prSet presAssocID="{BD3DC1D5-02DC-482E-9DB7-50138CE7ED44}" presName="Name14" presStyleCnt="0"/>
      <dgm:spPr/>
    </dgm:pt>
    <dgm:pt modelId="{5059CD49-787A-4F97-A63D-258DC2710265}" type="pres">
      <dgm:prSet presAssocID="{BD3DC1D5-02DC-482E-9DB7-50138CE7ED44}" presName="level1Shape" presStyleLbl="node0" presStyleIdx="0" presStyleCnt="1" custScaleX="133328" custLinFactY="-10101" custLinFactNeighborY="-100000">
        <dgm:presLayoutVars>
          <dgm:chPref val="3"/>
        </dgm:presLayoutVars>
      </dgm:prSet>
      <dgm:spPr/>
    </dgm:pt>
    <dgm:pt modelId="{512D86A5-A8F7-4D69-9ACE-23B035BC6828}" type="pres">
      <dgm:prSet presAssocID="{BD3DC1D5-02DC-482E-9DB7-50138CE7ED44}" presName="hierChild2" presStyleCnt="0"/>
      <dgm:spPr/>
    </dgm:pt>
    <dgm:pt modelId="{26FFF9F0-A79F-4808-B871-8A25A06C6293}" type="pres">
      <dgm:prSet presAssocID="{E7D985F0-A729-4470-885A-95F4987C930F}" presName="Name19" presStyleLbl="parChTrans1D2" presStyleIdx="0" presStyleCnt="4"/>
      <dgm:spPr/>
    </dgm:pt>
    <dgm:pt modelId="{F5DF9083-8AA7-4EE9-8044-6C6231109963}" type="pres">
      <dgm:prSet presAssocID="{3935727E-0D0E-4A4E-9E1E-20747F62120E}" presName="Name21" presStyleCnt="0"/>
      <dgm:spPr/>
    </dgm:pt>
    <dgm:pt modelId="{24C7E338-E59C-485F-908F-F17326E7FF65}" type="pres">
      <dgm:prSet presAssocID="{3935727E-0D0E-4A4E-9E1E-20747F62120E}" presName="level2Shape" presStyleLbl="node2" presStyleIdx="0" presStyleCnt="4" custScaleY="174714" custLinFactNeighborY="-36736"/>
      <dgm:spPr/>
    </dgm:pt>
    <dgm:pt modelId="{471C70A9-9E08-429A-A9EE-F473A1903F6D}" type="pres">
      <dgm:prSet presAssocID="{3935727E-0D0E-4A4E-9E1E-20747F62120E}" presName="hierChild3" presStyleCnt="0"/>
      <dgm:spPr/>
    </dgm:pt>
    <dgm:pt modelId="{07BACB36-D2AD-4234-ADEC-F45C22EDC1B2}" type="pres">
      <dgm:prSet presAssocID="{EA707773-3F04-46FC-B16E-2AF962553C02}" presName="Name19" presStyleLbl="parChTrans1D3" presStyleIdx="0" presStyleCnt="6"/>
      <dgm:spPr/>
    </dgm:pt>
    <dgm:pt modelId="{9D432BEA-770F-46F0-98D1-454F302F7C13}" type="pres">
      <dgm:prSet presAssocID="{92BE5FBD-19E2-4BF8-AF55-5A0703719F9F}" presName="Name21" presStyleCnt="0"/>
      <dgm:spPr/>
    </dgm:pt>
    <dgm:pt modelId="{679876E1-0C87-4A14-AFD0-C9ECC635F932}" type="pres">
      <dgm:prSet presAssocID="{92BE5FBD-19E2-4BF8-AF55-5A0703719F9F}" presName="level2Shape" presStyleLbl="node3" presStyleIdx="0" presStyleCnt="6" custScaleY="291807" custLinFactY="1193" custLinFactNeighborX="0" custLinFactNeighborY="100000"/>
      <dgm:spPr/>
    </dgm:pt>
    <dgm:pt modelId="{FC562539-B31D-4910-90B6-CF691F227171}" type="pres">
      <dgm:prSet presAssocID="{92BE5FBD-19E2-4BF8-AF55-5A0703719F9F}" presName="hierChild3" presStyleCnt="0"/>
      <dgm:spPr/>
    </dgm:pt>
    <dgm:pt modelId="{47BDBBC5-83BE-4692-95CB-A8D847A367F5}" type="pres">
      <dgm:prSet presAssocID="{FFE95D6D-D611-428D-95A8-1BD7978E9D73}" presName="Name19" presStyleLbl="parChTrans1D3" presStyleIdx="1" presStyleCnt="6"/>
      <dgm:spPr/>
    </dgm:pt>
    <dgm:pt modelId="{A59245DD-A27B-4E87-8445-C2115061FD7D}" type="pres">
      <dgm:prSet presAssocID="{84526F7E-2D6E-4836-A246-44CAEEBDDB80}" presName="Name21" presStyleCnt="0"/>
      <dgm:spPr/>
    </dgm:pt>
    <dgm:pt modelId="{B8341881-1E1C-4A3F-85EE-6217C98810E0}" type="pres">
      <dgm:prSet presAssocID="{84526F7E-2D6E-4836-A246-44CAEEBDDB80}" presName="level2Shape" presStyleLbl="node3" presStyleIdx="1" presStyleCnt="6" custScaleY="291807" custLinFactY="1193" custLinFactNeighborX="0" custLinFactNeighborY="100000"/>
      <dgm:spPr/>
    </dgm:pt>
    <dgm:pt modelId="{94023795-516D-422E-9401-9F0751C0021B}" type="pres">
      <dgm:prSet presAssocID="{84526F7E-2D6E-4836-A246-44CAEEBDDB80}" presName="hierChild3" presStyleCnt="0"/>
      <dgm:spPr/>
    </dgm:pt>
    <dgm:pt modelId="{A32B63AF-FA67-4D50-9C81-974FAF3DFF6E}" type="pres">
      <dgm:prSet presAssocID="{64E76152-433E-448F-8679-F0B795CE6429}" presName="Name19" presStyleLbl="parChTrans1D2" presStyleIdx="1" presStyleCnt="4"/>
      <dgm:spPr/>
    </dgm:pt>
    <dgm:pt modelId="{9D6FCFC0-B316-4810-822B-DFCA39297CE5}" type="pres">
      <dgm:prSet presAssocID="{2E3728DC-0C33-4BF3-B3E0-A87523398836}" presName="Name21" presStyleCnt="0"/>
      <dgm:spPr/>
    </dgm:pt>
    <dgm:pt modelId="{0992AC3E-F881-494A-A457-6049D2B2C058}" type="pres">
      <dgm:prSet presAssocID="{2E3728DC-0C33-4BF3-B3E0-A87523398836}" presName="level2Shape" presStyleLbl="node2" presStyleIdx="1" presStyleCnt="4" custScaleY="174714" custLinFactNeighborY="-36736"/>
      <dgm:spPr/>
    </dgm:pt>
    <dgm:pt modelId="{E7750193-4991-4311-AA5A-4ADCEBBA615C}" type="pres">
      <dgm:prSet presAssocID="{2E3728DC-0C33-4BF3-B3E0-A87523398836}" presName="hierChild3" presStyleCnt="0"/>
      <dgm:spPr/>
    </dgm:pt>
    <dgm:pt modelId="{536D6ED2-29CE-459C-BAF8-05E4F6D16AA4}" type="pres">
      <dgm:prSet presAssocID="{78039D1A-6AA0-4A87-BC9B-4AC9DCF9D575}" presName="Name19" presStyleLbl="parChTrans1D3" presStyleIdx="2" presStyleCnt="6"/>
      <dgm:spPr/>
    </dgm:pt>
    <dgm:pt modelId="{8DE19567-AD13-4178-AF1E-B5F633473D0A}" type="pres">
      <dgm:prSet presAssocID="{6E3A4F0A-84DB-4D2A-BB6A-9AC8BE8B9483}" presName="Name21" presStyleCnt="0"/>
      <dgm:spPr/>
    </dgm:pt>
    <dgm:pt modelId="{A030F173-DB14-4FC9-8CF6-6C067C6E7465}" type="pres">
      <dgm:prSet presAssocID="{6E3A4F0A-84DB-4D2A-BB6A-9AC8BE8B9483}" presName="level2Shape" presStyleLbl="node3" presStyleIdx="2" presStyleCnt="6" custScaleY="291807" custLinFactY="1193" custLinFactNeighborX="0" custLinFactNeighborY="100000"/>
      <dgm:spPr/>
    </dgm:pt>
    <dgm:pt modelId="{4F55A9AE-2D08-490A-BBA1-270B9E025C9A}" type="pres">
      <dgm:prSet presAssocID="{6E3A4F0A-84DB-4D2A-BB6A-9AC8BE8B9483}" presName="hierChild3" presStyleCnt="0"/>
      <dgm:spPr/>
    </dgm:pt>
    <dgm:pt modelId="{77520C0C-9948-451D-AB96-FE0695717798}" type="pres">
      <dgm:prSet presAssocID="{BCFA6D1D-FF1B-4340-93CC-B068D8F5ED10}" presName="Name19" presStyleLbl="parChTrans1D2" presStyleIdx="2" presStyleCnt="4"/>
      <dgm:spPr/>
    </dgm:pt>
    <dgm:pt modelId="{14B42F8A-179A-4541-A2FA-89D92A1A5EA1}" type="pres">
      <dgm:prSet presAssocID="{BDC52DB4-A235-4B5F-AB1F-AC53F5A977EE}" presName="Name21" presStyleCnt="0"/>
      <dgm:spPr/>
    </dgm:pt>
    <dgm:pt modelId="{BEC6F031-4764-40F6-98E9-C0821A1786BB}" type="pres">
      <dgm:prSet presAssocID="{BDC52DB4-A235-4B5F-AB1F-AC53F5A977EE}" presName="level2Shape" presStyleLbl="node2" presStyleIdx="2" presStyleCnt="4" custScaleX="115640" custScaleY="174714" custLinFactNeighborY="-36736"/>
      <dgm:spPr/>
    </dgm:pt>
    <dgm:pt modelId="{E10DDEBE-B07A-49B9-87F7-50621CDC5E2E}" type="pres">
      <dgm:prSet presAssocID="{BDC52DB4-A235-4B5F-AB1F-AC53F5A977EE}" presName="hierChild3" presStyleCnt="0"/>
      <dgm:spPr/>
    </dgm:pt>
    <dgm:pt modelId="{E7B4455F-8CC0-4A49-B48F-F6FA89302B28}" type="pres">
      <dgm:prSet presAssocID="{6CBA1852-8BDE-4B0F-BA28-B78BF058579F}" presName="Name19" presStyleLbl="parChTrans1D3" presStyleIdx="3" presStyleCnt="6"/>
      <dgm:spPr/>
    </dgm:pt>
    <dgm:pt modelId="{FD99054E-3453-4389-8E73-0F3592B716BC}" type="pres">
      <dgm:prSet presAssocID="{3AA8C9C7-4AB8-412A-9E2F-52B7E6D2573F}" presName="Name21" presStyleCnt="0"/>
      <dgm:spPr/>
    </dgm:pt>
    <dgm:pt modelId="{4B59D9AD-04E3-4899-9AD5-798825400C09}" type="pres">
      <dgm:prSet presAssocID="{3AA8C9C7-4AB8-412A-9E2F-52B7E6D2573F}" presName="level2Shape" presStyleLbl="node3" presStyleIdx="3" presStyleCnt="6" custScaleY="291807" custLinFactY="1193" custLinFactNeighborX="0" custLinFactNeighborY="100000"/>
      <dgm:spPr/>
    </dgm:pt>
    <dgm:pt modelId="{C1FDC603-E735-449D-B646-B2F4CDE9CDE0}" type="pres">
      <dgm:prSet presAssocID="{3AA8C9C7-4AB8-412A-9E2F-52B7E6D2573F}" presName="hierChild3" presStyleCnt="0"/>
      <dgm:spPr/>
    </dgm:pt>
    <dgm:pt modelId="{9EDE8165-E4AB-4E9D-8A49-B4658CC30991}" type="pres">
      <dgm:prSet presAssocID="{67FE8716-EB3B-4E59-8A7F-7A11461D4686}" presName="Name19" presStyleLbl="parChTrans1D2" presStyleIdx="3" presStyleCnt="4"/>
      <dgm:spPr/>
    </dgm:pt>
    <dgm:pt modelId="{BC06D947-0FD9-4662-9B6B-035C0BEA6594}" type="pres">
      <dgm:prSet presAssocID="{55C57AB1-78BF-4246-B309-F294158DCC57}" presName="Name21" presStyleCnt="0"/>
      <dgm:spPr/>
    </dgm:pt>
    <dgm:pt modelId="{124704F9-75AD-48F0-A0A2-B782516FB229}" type="pres">
      <dgm:prSet presAssocID="{55C57AB1-78BF-4246-B309-F294158DCC57}" presName="level2Shape" presStyleLbl="node2" presStyleIdx="3" presStyleCnt="4" custScaleY="176321" custLinFactNeighborX="2905" custLinFactNeighborY="-36305"/>
      <dgm:spPr/>
    </dgm:pt>
    <dgm:pt modelId="{0E8787F9-F0E4-4C87-8C84-F1CE5BF30EDE}" type="pres">
      <dgm:prSet presAssocID="{55C57AB1-78BF-4246-B309-F294158DCC57}" presName="hierChild3" presStyleCnt="0"/>
      <dgm:spPr/>
    </dgm:pt>
    <dgm:pt modelId="{71D5028D-6DE2-4D7C-8F28-F519E5333952}" type="pres">
      <dgm:prSet presAssocID="{03D94D06-A419-4E02-A2F6-627ED0868CFB}" presName="Name19" presStyleLbl="parChTrans1D3" presStyleIdx="4" presStyleCnt="6"/>
      <dgm:spPr/>
    </dgm:pt>
    <dgm:pt modelId="{B2E73F99-9DB5-4E2E-BCB2-8E696C01B20F}" type="pres">
      <dgm:prSet presAssocID="{65165F2B-C87C-43E9-AD7B-781FC2291501}" presName="Name21" presStyleCnt="0"/>
      <dgm:spPr/>
    </dgm:pt>
    <dgm:pt modelId="{FC91A148-9A12-4E50-9650-20C5B01775B2}" type="pres">
      <dgm:prSet presAssocID="{65165F2B-C87C-43E9-AD7B-781FC2291501}" presName="level2Shape" presStyleLbl="node3" presStyleIdx="4" presStyleCnt="6" custScaleY="291588" custLinFactNeighborX="3111" custLinFactNeighborY="99518"/>
      <dgm:spPr/>
    </dgm:pt>
    <dgm:pt modelId="{DE35DA60-FB95-4AD1-9EAE-654B9A1DBA84}" type="pres">
      <dgm:prSet presAssocID="{65165F2B-C87C-43E9-AD7B-781FC2291501}" presName="hierChild3" presStyleCnt="0"/>
      <dgm:spPr/>
    </dgm:pt>
    <dgm:pt modelId="{37EF0710-A4CB-45A9-BC02-E79F10337714}" type="pres">
      <dgm:prSet presAssocID="{E0FE6F89-A647-43AD-B606-EEA7C48E1F56}" presName="Name19" presStyleLbl="parChTrans1D3" presStyleIdx="5" presStyleCnt="6"/>
      <dgm:spPr/>
    </dgm:pt>
    <dgm:pt modelId="{A2AF0A7C-7DCE-4400-9381-430347C9F282}" type="pres">
      <dgm:prSet presAssocID="{59CBD32E-BA6F-4038-92C5-570967145638}" presName="Name21" presStyleCnt="0"/>
      <dgm:spPr/>
    </dgm:pt>
    <dgm:pt modelId="{37B204F0-A20F-4BAC-AA85-30CB5E93A838}" type="pres">
      <dgm:prSet presAssocID="{59CBD32E-BA6F-4038-92C5-570967145638}" presName="level2Shape" presStyleLbl="node3" presStyleIdx="5" presStyleCnt="6" custScaleX="116042" custScaleY="291643" custLinFactNeighborX="906" custLinFactNeighborY="99105"/>
      <dgm:spPr/>
    </dgm:pt>
    <dgm:pt modelId="{83BEFC9F-DDC2-47EF-8DAB-A5EACD050333}" type="pres">
      <dgm:prSet presAssocID="{59CBD32E-BA6F-4038-92C5-570967145638}" presName="hierChild3" presStyleCnt="0"/>
      <dgm:spPr/>
    </dgm:pt>
    <dgm:pt modelId="{F0D9606A-B9B7-448B-BAEE-DF06CC8A527F}" type="pres">
      <dgm:prSet presAssocID="{102189D2-4297-48AA-864A-B4B686D2F35C}" presName="bgShapesFlow" presStyleCnt="0"/>
      <dgm:spPr/>
    </dgm:pt>
    <dgm:pt modelId="{60DBB78A-3A84-45FA-9EC7-083DB7A530F3}" type="pres">
      <dgm:prSet presAssocID="{86BFE1F0-23C4-4794-8ADB-59CF9038B7CF}" presName="rectComp" presStyleCnt="0"/>
      <dgm:spPr/>
    </dgm:pt>
    <dgm:pt modelId="{45EDF92B-B007-4054-868A-FF8F49B471DF}" type="pres">
      <dgm:prSet presAssocID="{86BFE1F0-23C4-4794-8ADB-59CF9038B7CF}" presName="bgRect" presStyleLbl="bgShp" presStyleIdx="0" presStyleCnt="3" custLinFactNeighborY="-91750"/>
      <dgm:spPr/>
    </dgm:pt>
    <dgm:pt modelId="{AE75471A-EB1C-44B2-BCBF-6991E1A125FC}" type="pres">
      <dgm:prSet presAssocID="{86BFE1F0-23C4-4794-8ADB-59CF9038B7CF}" presName="bgRectTx" presStyleLbl="bgShp" presStyleIdx="0" presStyleCnt="3">
        <dgm:presLayoutVars>
          <dgm:bulletEnabled val="1"/>
        </dgm:presLayoutVars>
      </dgm:prSet>
      <dgm:spPr/>
    </dgm:pt>
    <dgm:pt modelId="{E0C7FC93-69E7-4C49-853F-579BBFDA4673}" type="pres">
      <dgm:prSet presAssocID="{86BFE1F0-23C4-4794-8ADB-59CF9038B7CF}" presName="spComp" presStyleCnt="0"/>
      <dgm:spPr/>
    </dgm:pt>
    <dgm:pt modelId="{80CD0880-CC92-4D8A-8787-2CBFB406D3D6}" type="pres">
      <dgm:prSet presAssocID="{86BFE1F0-23C4-4794-8ADB-59CF9038B7CF}" presName="vSp" presStyleCnt="0"/>
      <dgm:spPr/>
    </dgm:pt>
    <dgm:pt modelId="{CD38246F-79F3-4108-AE27-5D858E78D132}" type="pres">
      <dgm:prSet presAssocID="{F5361E89-D726-494F-A7EB-1E62F0E67686}" presName="rectComp" presStyleCnt="0"/>
      <dgm:spPr/>
    </dgm:pt>
    <dgm:pt modelId="{48B619C1-0227-4BB4-9330-65F19C463727}" type="pres">
      <dgm:prSet presAssocID="{F5361E89-D726-494F-A7EB-1E62F0E67686}" presName="bgRect" presStyleLbl="bgShp" presStyleIdx="1" presStyleCnt="3" custScaleY="163372" custLinFactNeighborY="-31711"/>
      <dgm:spPr/>
    </dgm:pt>
    <dgm:pt modelId="{C66263BC-2385-4221-B7FB-0812FB8DD0A2}" type="pres">
      <dgm:prSet presAssocID="{F5361E89-D726-494F-A7EB-1E62F0E67686}" presName="bgRectTx" presStyleLbl="bgShp" presStyleIdx="1" presStyleCnt="3">
        <dgm:presLayoutVars>
          <dgm:bulletEnabled val="1"/>
        </dgm:presLayoutVars>
      </dgm:prSet>
      <dgm:spPr/>
    </dgm:pt>
    <dgm:pt modelId="{30AD958D-9A07-4320-A08F-8CB2386AF188}" type="pres">
      <dgm:prSet presAssocID="{F5361E89-D726-494F-A7EB-1E62F0E67686}" presName="spComp" presStyleCnt="0"/>
      <dgm:spPr/>
    </dgm:pt>
    <dgm:pt modelId="{EAF8065A-9A8E-43C2-857D-BEB0B25378F5}" type="pres">
      <dgm:prSet presAssocID="{F5361E89-D726-494F-A7EB-1E62F0E67686}" presName="vSp" presStyleCnt="0"/>
      <dgm:spPr/>
    </dgm:pt>
    <dgm:pt modelId="{DB7D4AC0-DB9F-4C4B-A562-8AFBA5400EBC}" type="pres">
      <dgm:prSet presAssocID="{85759021-8AC6-4915-B44F-3CFEC6133EFD}" presName="rectComp" presStyleCnt="0"/>
      <dgm:spPr/>
    </dgm:pt>
    <dgm:pt modelId="{45E3B86A-E5DA-4B29-BEED-858F6515DE6F}" type="pres">
      <dgm:prSet presAssocID="{85759021-8AC6-4915-B44F-3CFEC6133EFD}" presName="bgRect" presStyleLbl="bgShp" presStyleIdx="2" presStyleCnt="3" custScaleY="284402" custLinFactNeighborX="-4387" custLinFactNeighborY="71196"/>
      <dgm:spPr/>
    </dgm:pt>
    <dgm:pt modelId="{E8369211-7CA7-43A2-867D-FA81DE4DC881}" type="pres">
      <dgm:prSet presAssocID="{85759021-8AC6-4915-B44F-3CFEC6133EFD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CD2F970B-5879-4AB6-A269-5874ADEA29E3}" type="presOf" srcId="{102189D2-4297-48AA-864A-B4B686D2F35C}" destId="{1C93ACF9-0ACC-45EF-9015-8E836479BCC0}" srcOrd="0" destOrd="0" presId="urn:microsoft.com/office/officeart/2005/8/layout/hierarchy6"/>
    <dgm:cxn modelId="{60C21B0E-374C-4C11-B03C-570A00740C7D}" type="presOf" srcId="{F5361E89-D726-494F-A7EB-1E62F0E67686}" destId="{C66263BC-2385-4221-B7FB-0812FB8DD0A2}" srcOrd="1" destOrd="0" presId="urn:microsoft.com/office/officeart/2005/8/layout/hierarchy6"/>
    <dgm:cxn modelId="{56BF690E-5AE2-47D1-AFD3-B3FB60BFFFC1}" srcId="{55C57AB1-78BF-4246-B309-F294158DCC57}" destId="{59CBD32E-BA6F-4038-92C5-570967145638}" srcOrd="1" destOrd="0" parTransId="{E0FE6F89-A647-43AD-B606-EEA7C48E1F56}" sibTransId="{002FC5C5-E46A-4B1D-BCA5-174BF49FCBC1}"/>
    <dgm:cxn modelId="{FCE6C512-3A20-48E0-9DB6-F72CDE6DE51B}" type="presOf" srcId="{3935727E-0D0E-4A4E-9E1E-20747F62120E}" destId="{24C7E338-E59C-485F-908F-F17326E7FF65}" srcOrd="0" destOrd="0" presId="urn:microsoft.com/office/officeart/2005/8/layout/hierarchy6"/>
    <dgm:cxn modelId="{4ABAC016-1FC8-4999-B347-0FABBEE0ABC9}" type="presOf" srcId="{86BFE1F0-23C4-4794-8ADB-59CF9038B7CF}" destId="{AE75471A-EB1C-44B2-BCBF-6991E1A125FC}" srcOrd="1" destOrd="0" presId="urn:microsoft.com/office/officeart/2005/8/layout/hierarchy6"/>
    <dgm:cxn modelId="{E74FEE30-1A19-497E-8592-65CC2CF9878F}" srcId="{BD3DC1D5-02DC-482E-9DB7-50138CE7ED44}" destId="{BDC52DB4-A235-4B5F-AB1F-AC53F5A977EE}" srcOrd="2" destOrd="0" parTransId="{BCFA6D1D-FF1B-4340-93CC-B068D8F5ED10}" sibTransId="{B15B6035-C44F-4CBD-9A8E-84C500A589CD}"/>
    <dgm:cxn modelId="{B6F60236-8C8D-4C18-8D60-2A8154F26DF3}" type="presOf" srcId="{59CBD32E-BA6F-4038-92C5-570967145638}" destId="{37B204F0-A20F-4BAC-AA85-30CB5E93A838}" srcOrd="0" destOrd="0" presId="urn:microsoft.com/office/officeart/2005/8/layout/hierarchy6"/>
    <dgm:cxn modelId="{A163FA3B-6368-4AE5-861C-58240328066E}" type="presOf" srcId="{86BFE1F0-23C4-4794-8ADB-59CF9038B7CF}" destId="{45EDF92B-B007-4054-868A-FF8F49B471DF}" srcOrd="0" destOrd="0" presId="urn:microsoft.com/office/officeart/2005/8/layout/hierarchy6"/>
    <dgm:cxn modelId="{E559153E-81D7-4577-B6AA-7C9ADD500C8C}" type="presOf" srcId="{78039D1A-6AA0-4A87-BC9B-4AC9DCF9D575}" destId="{536D6ED2-29CE-459C-BAF8-05E4F6D16AA4}" srcOrd="0" destOrd="0" presId="urn:microsoft.com/office/officeart/2005/8/layout/hierarchy6"/>
    <dgm:cxn modelId="{C4619A66-C966-459E-BB38-DC062AE6FD80}" srcId="{102189D2-4297-48AA-864A-B4B686D2F35C}" destId="{85759021-8AC6-4915-B44F-3CFEC6133EFD}" srcOrd="3" destOrd="0" parTransId="{95DA655C-7AED-4340-80BD-F8D43CD27ADE}" sibTransId="{E75235EC-7691-4D8D-9182-B55516643C9E}"/>
    <dgm:cxn modelId="{7191A846-442F-453C-8A89-E2074CD5EAAD}" srcId="{55C57AB1-78BF-4246-B309-F294158DCC57}" destId="{65165F2B-C87C-43E9-AD7B-781FC2291501}" srcOrd="0" destOrd="0" parTransId="{03D94D06-A419-4E02-A2F6-627ED0868CFB}" sibTransId="{D0EA0DCC-AC0D-4991-AA3B-1EE4144E4D7E}"/>
    <dgm:cxn modelId="{3818BF66-2B23-4724-8883-3466FD60B7D0}" srcId="{102189D2-4297-48AA-864A-B4B686D2F35C}" destId="{F5361E89-D726-494F-A7EB-1E62F0E67686}" srcOrd="2" destOrd="0" parTransId="{F1DB6B1D-8D8D-408F-8638-1C96D359FE99}" sibTransId="{451F6D92-AF10-4808-B4F6-195134CB1E4E}"/>
    <dgm:cxn modelId="{53285747-4EFD-490C-8D85-571596B8B223}" srcId="{BDC52DB4-A235-4B5F-AB1F-AC53F5A977EE}" destId="{3AA8C9C7-4AB8-412A-9E2F-52B7E6D2573F}" srcOrd="0" destOrd="0" parTransId="{6CBA1852-8BDE-4B0F-BA28-B78BF058579F}" sibTransId="{C3BFF71F-2829-4223-8888-4E734C89FF05}"/>
    <dgm:cxn modelId="{E4FF8747-67FB-4CEA-858F-361F8B9B93E2}" srcId="{BD3DC1D5-02DC-482E-9DB7-50138CE7ED44}" destId="{2E3728DC-0C33-4BF3-B3E0-A87523398836}" srcOrd="1" destOrd="0" parTransId="{64E76152-433E-448F-8679-F0B795CE6429}" sibTransId="{6837C8D0-2585-4255-A3E7-722F0D1F33DC}"/>
    <dgm:cxn modelId="{FF179069-6E64-4E4E-8701-C222A08173AD}" type="presOf" srcId="{03D94D06-A419-4E02-A2F6-627ED0868CFB}" destId="{71D5028D-6DE2-4D7C-8F28-F519E5333952}" srcOrd="0" destOrd="0" presId="urn:microsoft.com/office/officeart/2005/8/layout/hierarchy6"/>
    <dgm:cxn modelId="{638D2D4E-180F-4B6A-AE4D-07899F340579}" srcId="{BD3DC1D5-02DC-482E-9DB7-50138CE7ED44}" destId="{55C57AB1-78BF-4246-B309-F294158DCC57}" srcOrd="3" destOrd="0" parTransId="{67FE8716-EB3B-4E59-8A7F-7A11461D4686}" sibTransId="{AB900CAB-0E88-4F3C-9F40-7531528B415B}"/>
    <dgm:cxn modelId="{15F9AC6E-D5C4-4130-992B-F2014381329E}" srcId="{3935727E-0D0E-4A4E-9E1E-20747F62120E}" destId="{84526F7E-2D6E-4836-A246-44CAEEBDDB80}" srcOrd="1" destOrd="0" parTransId="{FFE95D6D-D611-428D-95A8-1BD7978E9D73}" sibTransId="{D76C15E6-6BD6-422B-9034-4F7357F403B4}"/>
    <dgm:cxn modelId="{124D3A71-678E-4B2F-958C-41D84EC638F3}" type="presOf" srcId="{2E3728DC-0C33-4BF3-B3E0-A87523398836}" destId="{0992AC3E-F881-494A-A457-6049D2B2C058}" srcOrd="0" destOrd="0" presId="urn:microsoft.com/office/officeart/2005/8/layout/hierarchy6"/>
    <dgm:cxn modelId="{EEAAE076-24D4-48D0-B73F-482E2FC7644C}" srcId="{102189D2-4297-48AA-864A-B4B686D2F35C}" destId="{86BFE1F0-23C4-4794-8ADB-59CF9038B7CF}" srcOrd="1" destOrd="0" parTransId="{8360AFCB-F031-4D14-A785-1A829FD2F3BC}" sibTransId="{49EB6F6F-562D-4C22-8E5F-D869AAFDE572}"/>
    <dgm:cxn modelId="{769C7957-79B1-49B9-956D-5A677AEA8EEB}" type="presOf" srcId="{BDC52DB4-A235-4B5F-AB1F-AC53F5A977EE}" destId="{BEC6F031-4764-40F6-98E9-C0821A1786BB}" srcOrd="0" destOrd="0" presId="urn:microsoft.com/office/officeart/2005/8/layout/hierarchy6"/>
    <dgm:cxn modelId="{9841C47D-6AFD-4440-A3CB-53D58B8C4719}" type="presOf" srcId="{E7D985F0-A729-4470-885A-95F4987C930F}" destId="{26FFF9F0-A79F-4808-B871-8A25A06C6293}" srcOrd="0" destOrd="0" presId="urn:microsoft.com/office/officeart/2005/8/layout/hierarchy6"/>
    <dgm:cxn modelId="{F8D2D883-EDDF-4C04-BFA5-80803C0E652F}" type="presOf" srcId="{85759021-8AC6-4915-B44F-3CFEC6133EFD}" destId="{45E3B86A-E5DA-4B29-BEED-858F6515DE6F}" srcOrd="0" destOrd="0" presId="urn:microsoft.com/office/officeart/2005/8/layout/hierarchy6"/>
    <dgm:cxn modelId="{0AA5F08D-947A-44A6-8F01-8254DB0E6596}" type="presOf" srcId="{6E3A4F0A-84DB-4D2A-BB6A-9AC8BE8B9483}" destId="{A030F173-DB14-4FC9-8CF6-6C067C6E7465}" srcOrd="0" destOrd="0" presId="urn:microsoft.com/office/officeart/2005/8/layout/hierarchy6"/>
    <dgm:cxn modelId="{72AE548E-ACE4-44A2-A911-68BDFC3629B9}" type="presOf" srcId="{64E76152-433E-448F-8679-F0B795CE6429}" destId="{A32B63AF-FA67-4D50-9C81-974FAF3DFF6E}" srcOrd="0" destOrd="0" presId="urn:microsoft.com/office/officeart/2005/8/layout/hierarchy6"/>
    <dgm:cxn modelId="{9C2246A2-D0EE-4E3E-B645-042D2EA3179C}" type="presOf" srcId="{55C57AB1-78BF-4246-B309-F294158DCC57}" destId="{124704F9-75AD-48F0-A0A2-B782516FB229}" srcOrd="0" destOrd="0" presId="urn:microsoft.com/office/officeart/2005/8/layout/hierarchy6"/>
    <dgm:cxn modelId="{1F92CBAA-5425-433B-9866-94C569447756}" type="presOf" srcId="{92BE5FBD-19E2-4BF8-AF55-5A0703719F9F}" destId="{679876E1-0C87-4A14-AFD0-C9ECC635F932}" srcOrd="0" destOrd="0" presId="urn:microsoft.com/office/officeart/2005/8/layout/hierarchy6"/>
    <dgm:cxn modelId="{227FB5AD-A99F-41BE-B088-FA5F0DAC6246}" type="presOf" srcId="{84526F7E-2D6E-4836-A246-44CAEEBDDB80}" destId="{B8341881-1E1C-4A3F-85EE-6217C98810E0}" srcOrd="0" destOrd="0" presId="urn:microsoft.com/office/officeart/2005/8/layout/hierarchy6"/>
    <dgm:cxn modelId="{7E2EFEAD-E41E-4E25-AA64-CC82B7711CEE}" type="presOf" srcId="{BD3DC1D5-02DC-482E-9DB7-50138CE7ED44}" destId="{5059CD49-787A-4F97-A63D-258DC2710265}" srcOrd="0" destOrd="0" presId="urn:microsoft.com/office/officeart/2005/8/layout/hierarchy6"/>
    <dgm:cxn modelId="{07F0DCB5-E5ED-4432-B965-C701D2ACA8BB}" type="presOf" srcId="{FFE95D6D-D611-428D-95A8-1BD7978E9D73}" destId="{47BDBBC5-83BE-4692-95CB-A8D847A367F5}" srcOrd="0" destOrd="0" presId="urn:microsoft.com/office/officeart/2005/8/layout/hierarchy6"/>
    <dgm:cxn modelId="{681D19C2-2630-4D3C-9659-43A8E1DC99D5}" type="presOf" srcId="{3AA8C9C7-4AB8-412A-9E2F-52B7E6D2573F}" destId="{4B59D9AD-04E3-4899-9AD5-798825400C09}" srcOrd="0" destOrd="0" presId="urn:microsoft.com/office/officeart/2005/8/layout/hierarchy6"/>
    <dgm:cxn modelId="{C29EA2C6-5A20-402E-95E3-3A28BA658143}" srcId="{2E3728DC-0C33-4BF3-B3E0-A87523398836}" destId="{6E3A4F0A-84DB-4D2A-BB6A-9AC8BE8B9483}" srcOrd="0" destOrd="0" parTransId="{78039D1A-6AA0-4A87-BC9B-4AC9DCF9D575}" sibTransId="{8D64A9CE-23B3-4576-9472-944C6CCF72EF}"/>
    <dgm:cxn modelId="{14B9CDCD-BD7E-427B-89EE-5C63DD678C6B}" type="presOf" srcId="{67FE8716-EB3B-4E59-8A7F-7A11461D4686}" destId="{9EDE8165-E4AB-4E9D-8A49-B4658CC30991}" srcOrd="0" destOrd="0" presId="urn:microsoft.com/office/officeart/2005/8/layout/hierarchy6"/>
    <dgm:cxn modelId="{07375ED0-AD7C-4E83-9FCC-9638B086DDEC}" type="presOf" srcId="{65165F2B-C87C-43E9-AD7B-781FC2291501}" destId="{FC91A148-9A12-4E50-9650-20C5B01775B2}" srcOrd="0" destOrd="0" presId="urn:microsoft.com/office/officeart/2005/8/layout/hierarchy6"/>
    <dgm:cxn modelId="{B47AA7D2-E2D9-4E37-9EE4-B19FBF5C0855}" type="presOf" srcId="{E0FE6F89-A647-43AD-B606-EEA7C48E1F56}" destId="{37EF0710-A4CB-45A9-BC02-E79F10337714}" srcOrd="0" destOrd="0" presId="urn:microsoft.com/office/officeart/2005/8/layout/hierarchy6"/>
    <dgm:cxn modelId="{87E34ADD-1278-415A-B64E-BC03A40612C0}" type="presOf" srcId="{EA707773-3F04-46FC-B16E-2AF962553C02}" destId="{07BACB36-D2AD-4234-ADEC-F45C22EDC1B2}" srcOrd="0" destOrd="0" presId="urn:microsoft.com/office/officeart/2005/8/layout/hierarchy6"/>
    <dgm:cxn modelId="{37ED40E5-50B5-4E3A-ADCC-E8B70017EAB4}" type="presOf" srcId="{F5361E89-D726-494F-A7EB-1E62F0E67686}" destId="{48B619C1-0227-4BB4-9330-65F19C463727}" srcOrd="0" destOrd="0" presId="urn:microsoft.com/office/officeart/2005/8/layout/hierarchy6"/>
    <dgm:cxn modelId="{DBDD30E9-51E1-4CC7-819D-FCDF20028DF3}" type="presOf" srcId="{85759021-8AC6-4915-B44F-3CFEC6133EFD}" destId="{E8369211-7CA7-43A2-867D-FA81DE4DC881}" srcOrd="1" destOrd="0" presId="urn:microsoft.com/office/officeart/2005/8/layout/hierarchy6"/>
    <dgm:cxn modelId="{D165DAEF-394B-4127-9187-EDC1CA0DE704}" srcId="{3935727E-0D0E-4A4E-9E1E-20747F62120E}" destId="{92BE5FBD-19E2-4BF8-AF55-5A0703719F9F}" srcOrd="0" destOrd="0" parTransId="{EA707773-3F04-46FC-B16E-2AF962553C02}" sibTransId="{03FBDC27-37A1-452F-B701-70E752A563B1}"/>
    <dgm:cxn modelId="{AD75C0F1-2C9A-4059-B542-160529A29AD1}" srcId="{102189D2-4297-48AA-864A-B4B686D2F35C}" destId="{BD3DC1D5-02DC-482E-9DB7-50138CE7ED44}" srcOrd="0" destOrd="0" parTransId="{963FA17F-97B1-4B5F-8471-EBF8449720C3}" sibTransId="{38CA10A0-D078-4AF7-A954-7CF7E199ABF1}"/>
    <dgm:cxn modelId="{74ED5DF6-2B83-49F4-84D6-DA8F83B3963D}" srcId="{BD3DC1D5-02DC-482E-9DB7-50138CE7ED44}" destId="{3935727E-0D0E-4A4E-9E1E-20747F62120E}" srcOrd="0" destOrd="0" parTransId="{E7D985F0-A729-4470-885A-95F4987C930F}" sibTransId="{DDD1C10F-DB1D-4212-B68A-3CFF49C3EBF6}"/>
    <dgm:cxn modelId="{F76F4EF6-FF24-44EE-B979-46369FA0077F}" type="presOf" srcId="{6CBA1852-8BDE-4B0F-BA28-B78BF058579F}" destId="{E7B4455F-8CC0-4A49-B48F-F6FA89302B28}" srcOrd="0" destOrd="0" presId="urn:microsoft.com/office/officeart/2005/8/layout/hierarchy6"/>
    <dgm:cxn modelId="{5A0C0DF7-409C-4FDE-9407-A9236F88C7D6}" type="presOf" srcId="{BCFA6D1D-FF1B-4340-93CC-B068D8F5ED10}" destId="{77520C0C-9948-451D-AB96-FE0695717798}" srcOrd="0" destOrd="0" presId="urn:microsoft.com/office/officeart/2005/8/layout/hierarchy6"/>
    <dgm:cxn modelId="{C2804643-1F8C-4B21-9EDE-6B701F20B097}" type="presParOf" srcId="{1C93ACF9-0ACC-45EF-9015-8E836479BCC0}" destId="{D6546709-1246-4B78-8351-A7EEAE618559}" srcOrd="0" destOrd="0" presId="urn:microsoft.com/office/officeart/2005/8/layout/hierarchy6"/>
    <dgm:cxn modelId="{8FA549DC-029A-4CD1-AF4A-6E203CF54AD0}" type="presParOf" srcId="{D6546709-1246-4B78-8351-A7EEAE618559}" destId="{8A4B5648-05DE-42A3-9B13-0BDF0B1D9496}" srcOrd="0" destOrd="0" presId="urn:microsoft.com/office/officeart/2005/8/layout/hierarchy6"/>
    <dgm:cxn modelId="{30DDE015-0619-4004-9B1E-793398BA759A}" type="presParOf" srcId="{D6546709-1246-4B78-8351-A7EEAE618559}" destId="{2E0F21DF-E294-4DC8-A706-1CB258612845}" srcOrd="1" destOrd="0" presId="urn:microsoft.com/office/officeart/2005/8/layout/hierarchy6"/>
    <dgm:cxn modelId="{9B9BE3BF-E85C-4439-A2D4-533DE39EF6A6}" type="presParOf" srcId="{2E0F21DF-E294-4DC8-A706-1CB258612845}" destId="{77FF70ED-72B7-4F85-B852-549C8E048787}" srcOrd="0" destOrd="0" presId="urn:microsoft.com/office/officeart/2005/8/layout/hierarchy6"/>
    <dgm:cxn modelId="{CA2F3D53-2E47-4B50-A530-D4F96E268165}" type="presParOf" srcId="{77FF70ED-72B7-4F85-B852-549C8E048787}" destId="{5059CD49-787A-4F97-A63D-258DC2710265}" srcOrd="0" destOrd="0" presId="urn:microsoft.com/office/officeart/2005/8/layout/hierarchy6"/>
    <dgm:cxn modelId="{14136FA2-8E24-46D0-BCA5-F9E963BCA91A}" type="presParOf" srcId="{77FF70ED-72B7-4F85-B852-549C8E048787}" destId="{512D86A5-A8F7-4D69-9ACE-23B035BC6828}" srcOrd="1" destOrd="0" presId="urn:microsoft.com/office/officeart/2005/8/layout/hierarchy6"/>
    <dgm:cxn modelId="{E67F60B1-CC60-4ECE-9A0E-2710216DDF1E}" type="presParOf" srcId="{512D86A5-A8F7-4D69-9ACE-23B035BC6828}" destId="{26FFF9F0-A79F-4808-B871-8A25A06C6293}" srcOrd="0" destOrd="0" presId="urn:microsoft.com/office/officeart/2005/8/layout/hierarchy6"/>
    <dgm:cxn modelId="{DF33696D-3C5B-48DD-A0F0-5EDD16CB271E}" type="presParOf" srcId="{512D86A5-A8F7-4D69-9ACE-23B035BC6828}" destId="{F5DF9083-8AA7-4EE9-8044-6C6231109963}" srcOrd="1" destOrd="0" presId="urn:microsoft.com/office/officeart/2005/8/layout/hierarchy6"/>
    <dgm:cxn modelId="{FD1AF379-3124-4B49-B8C3-1F2A99FCB0EC}" type="presParOf" srcId="{F5DF9083-8AA7-4EE9-8044-6C6231109963}" destId="{24C7E338-E59C-485F-908F-F17326E7FF65}" srcOrd="0" destOrd="0" presId="urn:microsoft.com/office/officeart/2005/8/layout/hierarchy6"/>
    <dgm:cxn modelId="{D9E8F315-CF50-4552-A748-A863462C91F9}" type="presParOf" srcId="{F5DF9083-8AA7-4EE9-8044-6C6231109963}" destId="{471C70A9-9E08-429A-A9EE-F473A1903F6D}" srcOrd="1" destOrd="0" presId="urn:microsoft.com/office/officeart/2005/8/layout/hierarchy6"/>
    <dgm:cxn modelId="{72CF8484-FC28-453B-96BA-5047192B00D6}" type="presParOf" srcId="{471C70A9-9E08-429A-A9EE-F473A1903F6D}" destId="{07BACB36-D2AD-4234-ADEC-F45C22EDC1B2}" srcOrd="0" destOrd="0" presId="urn:microsoft.com/office/officeart/2005/8/layout/hierarchy6"/>
    <dgm:cxn modelId="{B29852B0-EE0D-4A1B-A17D-882BC1A03537}" type="presParOf" srcId="{471C70A9-9E08-429A-A9EE-F473A1903F6D}" destId="{9D432BEA-770F-46F0-98D1-454F302F7C13}" srcOrd="1" destOrd="0" presId="urn:microsoft.com/office/officeart/2005/8/layout/hierarchy6"/>
    <dgm:cxn modelId="{99B5239C-0CC3-4FFE-9EC0-3A7A3CF8479E}" type="presParOf" srcId="{9D432BEA-770F-46F0-98D1-454F302F7C13}" destId="{679876E1-0C87-4A14-AFD0-C9ECC635F932}" srcOrd="0" destOrd="0" presId="urn:microsoft.com/office/officeart/2005/8/layout/hierarchy6"/>
    <dgm:cxn modelId="{4C3FAA36-C413-40B0-A19C-2E9BFB15AE83}" type="presParOf" srcId="{9D432BEA-770F-46F0-98D1-454F302F7C13}" destId="{FC562539-B31D-4910-90B6-CF691F227171}" srcOrd="1" destOrd="0" presId="urn:microsoft.com/office/officeart/2005/8/layout/hierarchy6"/>
    <dgm:cxn modelId="{322A0BC9-82DC-48AF-8355-4E60585A1115}" type="presParOf" srcId="{471C70A9-9E08-429A-A9EE-F473A1903F6D}" destId="{47BDBBC5-83BE-4692-95CB-A8D847A367F5}" srcOrd="2" destOrd="0" presId="urn:microsoft.com/office/officeart/2005/8/layout/hierarchy6"/>
    <dgm:cxn modelId="{139980F1-0118-42BD-AC11-E01B81E477DB}" type="presParOf" srcId="{471C70A9-9E08-429A-A9EE-F473A1903F6D}" destId="{A59245DD-A27B-4E87-8445-C2115061FD7D}" srcOrd="3" destOrd="0" presId="urn:microsoft.com/office/officeart/2005/8/layout/hierarchy6"/>
    <dgm:cxn modelId="{588A6B16-4EEB-4731-8CF0-02A52BDF0E93}" type="presParOf" srcId="{A59245DD-A27B-4E87-8445-C2115061FD7D}" destId="{B8341881-1E1C-4A3F-85EE-6217C98810E0}" srcOrd="0" destOrd="0" presId="urn:microsoft.com/office/officeart/2005/8/layout/hierarchy6"/>
    <dgm:cxn modelId="{630725B8-B620-4E8D-95D8-F23023F7EA64}" type="presParOf" srcId="{A59245DD-A27B-4E87-8445-C2115061FD7D}" destId="{94023795-516D-422E-9401-9F0751C0021B}" srcOrd="1" destOrd="0" presId="urn:microsoft.com/office/officeart/2005/8/layout/hierarchy6"/>
    <dgm:cxn modelId="{10CA1A5A-0D7F-434D-BF7E-AC4B79040EB9}" type="presParOf" srcId="{512D86A5-A8F7-4D69-9ACE-23B035BC6828}" destId="{A32B63AF-FA67-4D50-9C81-974FAF3DFF6E}" srcOrd="2" destOrd="0" presId="urn:microsoft.com/office/officeart/2005/8/layout/hierarchy6"/>
    <dgm:cxn modelId="{AFA6A4C9-DC9F-4DD8-B0DE-DFD48E2836C6}" type="presParOf" srcId="{512D86A5-A8F7-4D69-9ACE-23B035BC6828}" destId="{9D6FCFC0-B316-4810-822B-DFCA39297CE5}" srcOrd="3" destOrd="0" presId="urn:microsoft.com/office/officeart/2005/8/layout/hierarchy6"/>
    <dgm:cxn modelId="{3F6371F8-EA11-4050-9ED8-95AAE360C6A5}" type="presParOf" srcId="{9D6FCFC0-B316-4810-822B-DFCA39297CE5}" destId="{0992AC3E-F881-494A-A457-6049D2B2C058}" srcOrd="0" destOrd="0" presId="urn:microsoft.com/office/officeart/2005/8/layout/hierarchy6"/>
    <dgm:cxn modelId="{DA731A96-4D06-41A9-B5F8-FEE7F0E009D7}" type="presParOf" srcId="{9D6FCFC0-B316-4810-822B-DFCA39297CE5}" destId="{E7750193-4991-4311-AA5A-4ADCEBBA615C}" srcOrd="1" destOrd="0" presId="urn:microsoft.com/office/officeart/2005/8/layout/hierarchy6"/>
    <dgm:cxn modelId="{1CE7974C-1069-4948-9EDB-504B9749D91F}" type="presParOf" srcId="{E7750193-4991-4311-AA5A-4ADCEBBA615C}" destId="{536D6ED2-29CE-459C-BAF8-05E4F6D16AA4}" srcOrd="0" destOrd="0" presId="urn:microsoft.com/office/officeart/2005/8/layout/hierarchy6"/>
    <dgm:cxn modelId="{704C7349-4CF1-4ADC-8473-E655B4B9E053}" type="presParOf" srcId="{E7750193-4991-4311-AA5A-4ADCEBBA615C}" destId="{8DE19567-AD13-4178-AF1E-B5F633473D0A}" srcOrd="1" destOrd="0" presId="urn:microsoft.com/office/officeart/2005/8/layout/hierarchy6"/>
    <dgm:cxn modelId="{5F965975-6DF5-4338-8A98-BAB2F797777D}" type="presParOf" srcId="{8DE19567-AD13-4178-AF1E-B5F633473D0A}" destId="{A030F173-DB14-4FC9-8CF6-6C067C6E7465}" srcOrd="0" destOrd="0" presId="urn:microsoft.com/office/officeart/2005/8/layout/hierarchy6"/>
    <dgm:cxn modelId="{7EB3C623-CEC3-4071-A923-B3A1D52A51F5}" type="presParOf" srcId="{8DE19567-AD13-4178-AF1E-B5F633473D0A}" destId="{4F55A9AE-2D08-490A-BBA1-270B9E025C9A}" srcOrd="1" destOrd="0" presId="urn:microsoft.com/office/officeart/2005/8/layout/hierarchy6"/>
    <dgm:cxn modelId="{51AD24A4-BA1E-4C15-80FA-3D88C2A0851C}" type="presParOf" srcId="{512D86A5-A8F7-4D69-9ACE-23B035BC6828}" destId="{77520C0C-9948-451D-AB96-FE0695717798}" srcOrd="4" destOrd="0" presId="urn:microsoft.com/office/officeart/2005/8/layout/hierarchy6"/>
    <dgm:cxn modelId="{AB8F8728-F8FA-4FA4-9D69-66DA2B2766F9}" type="presParOf" srcId="{512D86A5-A8F7-4D69-9ACE-23B035BC6828}" destId="{14B42F8A-179A-4541-A2FA-89D92A1A5EA1}" srcOrd="5" destOrd="0" presId="urn:microsoft.com/office/officeart/2005/8/layout/hierarchy6"/>
    <dgm:cxn modelId="{32DA7723-1D91-4E89-B957-707CF567DBF8}" type="presParOf" srcId="{14B42F8A-179A-4541-A2FA-89D92A1A5EA1}" destId="{BEC6F031-4764-40F6-98E9-C0821A1786BB}" srcOrd="0" destOrd="0" presId="urn:microsoft.com/office/officeart/2005/8/layout/hierarchy6"/>
    <dgm:cxn modelId="{B8DDFFBB-2882-4B11-9AB0-03F0E71F3F32}" type="presParOf" srcId="{14B42F8A-179A-4541-A2FA-89D92A1A5EA1}" destId="{E10DDEBE-B07A-49B9-87F7-50621CDC5E2E}" srcOrd="1" destOrd="0" presId="urn:microsoft.com/office/officeart/2005/8/layout/hierarchy6"/>
    <dgm:cxn modelId="{783786D7-E361-4528-8678-B9381E48E068}" type="presParOf" srcId="{E10DDEBE-B07A-49B9-87F7-50621CDC5E2E}" destId="{E7B4455F-8CC0-4A49-B48F-F6FA89302B28}" srcOrd="0" destOrd="0" presId="urn:microsoft.com/office/officeart/2005/8/layout/hierarchy6"/>
    <dgm:cxn modelId="{298F4E35-E323-4ED0-9480-10C77ABC6C28}" type="presParOf" srcId="{E10DDEBE-B07A-49B9-87F7-50621CDC5E2E}" destId="{FD99054E-3453-4389-8E73-0F3592B716BC}" srcOrd="1" destOrd="0" presId="urn:microsoft.com/office/officeart/2005/8/layout/hierarchy6"/>
    <dgm:cxn modelId="{92A0FFE5-2537-4838-9565-556C7DCB98D7}" type="presParOf" srcId="{FD99054E-3453-4389-8E73-0F3592B716BC}" destId="{4B59D9AD-04E3-4899-9AD5-798825400C09}" srcOrd="0" destOrd="0" presId="urn:microsoft.com/office/officeart/2005/8/layout/hierarchy6"/>
    <dgm:cxn modelId="{D09E1C11-1A88-48AC-A4B2-793BDBADCFEA}" type="presParOf" srcId="{FD99054E-3453-4389-8E73-0F3592B716BC}" destId="{C1FDC603-E735-449D-B646-B2F4CDE9CDE0}" srcOrd="1" destOrd="0" presId="urn:microsoft.com/office/officeart/2005/8/layout/hierarchy6"/>
    <dgm:cxn modelId="{720B3328-4604-4974-8370-1006310A062E}" type="presParOf" srcId="{512D86A5-A8F7-4D69-9ACE-23B035BC6828}" destId="{9EDE8165-E4AB-4E9D-8A49-B4658CC30991}" srcOrd="6" destOrd="0" presId="urn:microsoft.com/office/officeart/2005/8/layout/hierarchy6"/>
    <dgm:cxn modelId="{2DDB1FF3-5A78-4FBA-A816-BB245C6A91A5}" type="presParOf" srcId="{512D86A5-A8F7-4D69-9ACE-23B035BC6828}" destId="{BC06D947-0FD9-4662-9B6B-035C0BEA6594}" srcOrd="7" destOrd="0" presId="urn:microsoft.com/office/officeart/2005/8/layout/hierarchy6"/>
    <dgm:cxn modelId="{C26999F1-92DD-439D-BC4A-76F1A78811B9}" type="presParOf" srcId="{BC06D947-0FD9-4662-9B6B-035C0BEA6594}" destId="{124704F9-75AD-48F0-A0A2-B782516FB229}" srcOrd="0" destOrd="0" presId="urn:microsoft.com/office/officeart/2005/8/layout/hierarchy6"/>
    <dgm:cxn modelId="{D8467311-D2A6-40AC-A5E3-5183EFEA4EF9}" type="presParOf" srcId="{BC06D947-0FD9-4662-9B6B-035C0BEA6594}" destId="{0E8787F9-F0E4-4C87-8C84-F1CE5BF30EDE}" srcOrd="1" destOrd="0" presId="urn:microsoft.com/office/officeart/2005/8/layout/hierarchy6"/>
    <dgm:cxn modelId="{9097016D-DA71-48F1-9121-684DC0F8EF85}" type="presParOf" srcId="{0E8787F9-F0E4-4C87-8C84-F1CE5BF30EDE}" destId="{71D5028D-6DE2-4D7C-8F28-F519E5333952}" srcOrd="0" destOrd="0" presId="urn:microsoft.com/office/officeart/2005/8/layout/hierarchy6"/>
    <dgm:cxn modelId="{8CE8AB17-EC81-4649-B2A8-0FC273DBE5CD}" type="presParOf" srcId="{0E8787F9-F0E4-4C87-8C84-F1CE5BF30EDE}" destId="{B2E73F99-9DB5-4E2E-BCB2-8E696C01B20F}" srcOrd="1" destOrd="0" presId="urn:microsoft.com/office/officeart/2005/8/layout/hierarchy6"/>
    <dgm:cxn modelId="{32B4031E-006E-4A29-8274-47DB44FE241E}" type="presParOf" srcId="{B2E73F99-9DB5-4E2E-BCB2-8E696C01B20F}" destId="{FC91A148-9A12-4E50-9650-20C5B01775B2}" srcOrd="0" destOrd="0" presId="urn:microsoft.com/office/officeart/2005/8/layout/hierarchy6"/>
    <dgm:cxn modelId="{4A02FB44-F267-468F-886C-E61023E7CEDA}" type="presParOf" srcId="{B2E73F99-9DB5-4E2E-BCB2-8E696C01B20F}" destId="{DE35DA60-FB95-4AD1-9EAE-654B9A1DBA84}" srcOrd="1" destOrd="0" presId="urn:microsoft.com/office/officeart/2005/8/layout/hierarchy6"/>
    <dgm:cxn modelId="{C68F6CA8-10BD-4477-9BE8-341E13C8FCBA}" type="presParOf" srcId="{0E8787F9-F0E4-4C87-8C84-F1CE5BF30EDE}" destId="{37EF0710-A4CB-45A9-BC02-E79F10337714}" srcOrd="2" destOrd="0" presId="urn:microsoft.com/office/officeart/2005/8/layout/hierarchy6"/>
    <dgm:cxn modelId="{B8DDC27A-303E-4A20-9FF4-9F3DE5B97A43}" type="presParOf" srcId="{0E8787F9-F0E4-4C87-8C84-F1CE5BF30EDE}" destId="{A2AF0A7C-7DCE-4400-9381-430347C9F282}" srcOrd="3" destOrd="0" presId="urn:microsoft.com/office/officeart/2005/8/layout/hierarchy6"/>
    <dgm:cxn modelId="{B46AF893-D8AD-492F-BEBB-358A6841E8C8}" type="presParOf" srcId="{A2AF0A7C-7DCE-4400-9381-430347C9F282}" destId="{37B204F0-A20F-4BAC-AA85-30CB5E93A838}" srcOrd="0" destOrd="0" presId="urn:microsoft.com/office/officeart/2005/8/layout/hierarchy6"/>
    <dgm:cxn modelId="{CF863302-7188-4A4F-BEC7-BF565DEDCE5E}" type="presParOf" srcId="{A2AF0A7C-7DCE-4400-9381-430347C9F282}" destId="{83BEFC9F-DDC2-47EF-8DAB-A5EACD050333}" srcOrd="1" destOrd="0" presId="urn:microsoft.com/office/officeart/2005/8/layout/hierarchy6"/>
    <dgm:cxn modelId="{33677905-8750-463E-A0C5-0593CAB81B50}" type="presParOf" srcId="{1C93ACF9-0ACC-45EF-9015-8E836479BCC0}" destId="{F0D9606A-B9B7-448B-BAEE-DF06CC8A527F}" srcOrd="1" destOrd="0" presId="urn:microsoft.com/office/officeart/2005/8/layout/hierarchy6"/>
    <dgm:cxn modelId="{D8D3EB15-2D7E-4D61-9121-48470EA0DBCA}" type="presParOf" srcId="{F0D9606A-B9B7-448B-BAEE-DF06CC8A527F}" destId="{60DBB78A-3A84-45FA-9EC7-083DB7A530F3}" srcOrd="0" destOrd="0" presId="urn:microsoft.com/office/officeart/2005/8/layout/hierarchy6"/>
    <dgm:cxn modelId="{BDFA62D4-9618-4BE8-95AE-D7C90943F6A9}" type="presParOf" srcId="{60DBB78A-3A84-45FA-9EC7-083DB7A530F3}" destId="{45EDF92B-B007-4054-868A-FF8F49B471DF}" srcOrd="0" destOrd="0" presId="urn:microsoft.com/office/officeart/2005/8/layout/hierarchy6"/>
    <dgm:cxn modelId="{46C00B04-C1D3-4070-A438-095DCB44D84A}" type="presParOf" srcId="{60DBB78A-3A84-45FA-9EC7-083DB7A530F3}" destId="{AE75471A-EB1C-44B2-BCBF-6991E1A125FC}" srcOrd="1" destOrd="0" presId="urn:microsoft.com/office/officeart/2005/8/layout/hierarchy6"/>
    <dgm:cxn modelId="{84469AE2-C112-42F9-BF01-AA8732CFD4BE}" type="presParOf" srcId="{F0D9606A-B9B7-448B-BAEE-DF06CC8A527F}" destId="{E0C7FC93-69E7-4C49-853F-579BBFDA4673}" srcOrd="1" destOrd="0" presId="urn:microsoft.com/office/officeart/2005/8/layout/hierarchy6"/>
    <dgm:cxn modelId="{8DDCC639-9E50-403F-8643-FC39C14F83AA}" type="presParOf" srcId="{E0C7FC93-69E7-4C49-853F-579BBFDA4673}" destId="{80CD0880-CC92-4D8A-8787-2CBFB406D3D6}" srcOrd="0" destOrd="0" presId="urn:microsoft.com/office/officeart/2005/8/layout/hierarchy6"/>
    <dgm:cxn modelId="{5E6367C7-CF56-4C7B-9659-1854F951F6E9}" type="presParOf" srcId="{F0D9606A-B9B7-448B-BAEE-DF06CC8A527F}" destId="{CD38246F-79F3-4108-AE27-5D858E78D132}" srcOrd="2" destOrd="0" presId="urn:microsoft.com/office/officeart/2005/8/layout/hierarchy6"/>
    <dgm:cxn modelId="{7B0BAEE8-3B5A-47FE-B73E-3F1B0684645E}" type="presParOf" srcId="{CD38246F-79F3-4108-AE27-5D858E78D132}" destId="{48B619C1-0227-4BB4-9330-65F19C463727}" srcOrd="0" destOrd="0" presId="urn:microsoft.com/office/officeart/2005/8/layout/hierarchy6"/>
    <dgm:cxn modelId="{75F2A56A-F0FD-4715-8B7A-587EBBD97746}" type="presParOf" srcId="{CD38246F-79F3-4108-AE27-5D858E78D132}" destId="{C66263BC-2385-4221-B7FB-0812FB8DD0A2}" srcOrd="1" destOrd="0" presId="urn:microsoft.com/office/officeart/2005/8/layout/hierarchy6"/>
    <dgm:cxn modelId="{182FC90D-198E-4008-831E-5ABC2C4E09B9}" type="presParOf" srcId="{F0D9606A-B9B7-448B-BAEE-DF06CC8A527F}" destId="{30AD958D-9A07-4320-A08F-8CB2386AF188}" srcOrd="3" destOrd="0" presId="urn:microsoft.com/office/officeart/2005/8/layout/hierarchy6"/>
    <dgm:cxn modelId="{CA738F38-7B90-4B71-9920-7E0FA9AEB246}" type="presParOf" srcId="{30AD958D-9A07-4320-A08F-8CB2386AF188}" destId="{EAF8065A-9A8E-43C2-857D-BEB0B25378F5}" srcOrd="0" destOrd="0" presId="urn:microsoft.com/office/officeart/2005/8/layout/hierarchy6"/>
    <dgm:cxn modelId="{AC9C5A64-191B-4A15-9CEE-C001FBB1D691}" type="presParOf" srcId="{F0D9606A-B9B7-448B-BAEE-DF06CC8A527F}" destId="{DB7D4AC0-DB9F-4C4B-A562-8AFBA5400EBC}" srcOrd="4" destOrd="0" presId="urn:microsoft.com/office/officeart/2005/8/layout/hierarchy6"/>
    <dgm:cxn modelId="{205E73CD-6958-4E86-9E71-4F5402ECAF60}" type="presParOf" srcId="{DB7D4AC0-DB9F-4C4B-A562-8AFBA5400EBC}" destId="{45E3B86A-E5DA-4B29-BEED-858F6515DE6F}" srcOrd="0" destOrd="0" presId="urn:microsoft.com/office/officeart/2005/8/layout/hierarchy6"/>
    <dgm:cxn modelId="{3A744099-C820-410B-AD4C-6AEC2387E9E7}" type="presParOf" srcId="{DB7D4AC0-DB9F-4C4B-A562-8AFBA5400EBC}" destId="{E8369211-7CA7-43A2-867D-FA81DE4DC881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9B7F81-AC7B-4814-B817-52F5B7FBB8B3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476949E0-0A84-426F-91C8-6B04DA68A26E}">
      <dgm:prSet phldrT="[Text]" custT="1"/>
      <dgm:spPr/>
      <dgm:t>
        <a:bodyPr anchor="t"/>
        <a:lstStyle/>
        <a:p>
          <a:pPr algn="ctr"/>
          <a:r>
            <a:rPr lang="en-US" sz="2800" dirty="0"/>
            <a:t>REopt inputs</a:t>
          </a:r>
        </a:p>
        <a:p>
          <a:pPr algn="l"/>
          <a:r>
            <a:rPr lang="en-US" sz="1800" dirty="0"/>
            <a:t>- Electricity rate</a:t>
          </a:r>
        </a:p>
        <a:p>
          <a:pPr algn="l"/>
          <a:r>
            <a:rPr lang="en-US" sz="1800" dirty="0"/>
            <a:t>- Normal load</a:t>
          </a:r>
        </a:p>
      </dgm:t>
    </dgm:pt>
    <dgm:pt modelId="{B7EE8EF7-6986-4492-A344-13C15151E359}" type="parTrans" cxnId="{8F98EEA4-9734-44C9-AE28-9CF93B58C0FE}">
      <dgm:prSet/>
      <dgm:spPr/>
      <dgm:t>
        <a:bodyPr/>
        <a:lstStyle/>
        <a:p>
          <a:endParaRPr lang="en-US"/>
        </a:p>
      </dgm:t>
    </dgm:pt>
    <dgm:pt modelId="{8646D280-1AEE-4DEC-A597-046AAFE28A14}" type="sibTrans" cxnId="{8F98EEA4-9734-44C9-AE28-9CF93B58C0FE}">
      <dgm:prSet/>
      <dgm:spPr/>
      <dgm:t>
        <a:bodyPr/>
        <a:lstStyle/>
        <a:p>
          <a:endParaRPr lang="en-US"/>
        </a:p>
      </dgm:t>
    </dgm:pt>
    <dgm:pt modelId="{54E7B3EA-8682-4EE1-9FEA-13C79ABCE4C9}">
      <dgm:prSet phldrT="[Text]" custT="1"/>
      <dgm:spPr/>
      <dgm:t>
        <a:bodyPr anchor="t"/>
        <a:lstStyle/>
        <a:p>
          <a:r>
            <a:rPr lang="en-US" sz="2800" dirty="0"/>
            <a:t>Energy impacts from wildfires</a:t>
          </a:r>
        </a:p>
      </dgm:t>
    </dgm:pt>
    <dgm:pt modelId="{22D1D707-8B37-45F7-AE5B-2B63B5D74F7F}" type="parTrans" cxnId="{B0AE7504-5955-46C4-8646-A87C0759BBAF}">
      <dgm:prSet/>
      <dgm:spPr/>
      <dgm:t>
        <a:bodyPr/>
        <a:lstStyle/>
        <a:p>
          <a:endParaRPr lang="en-US"/>
        </a:p>
      </dgm:t>
    </dgm:pt>
    <dgm:pt modelId="{9145E9C7-401C-46FC-A751-675583F77E2E}" type="sibTrans" cxnId="{B0AE7504-5955-46C4-8646-A87C0759BBAF}">
      <dgm:prSet/>
      <dgm:spPr/>
      <dgm:t>
        <a:bodyPr/>
        <a:lstStyle/>
        <a:p>
          <a:endParaRPr lang="en-US"/>
        </a:p>
      </dgm:t>
    </dgm:pt>
    <dgm:pt modelId="{0401EA7B-634E-4AE6-A8F9-9ACF47ECFB18}" type="pres">
      <dgm:prSet presAssocID="{C69B7F81-AC7B-4814-B817-52F5B7FBB8B3}" presName="compositeShape" presStyleCnt="0">
        <dgm:presLayoutVars>
          <dgm:chMax val="7"/>
          <dgm:dir/>
          <dgm:resizeHandles val="exact"/>
        </dgm:presLayoutVars>
      </dgm:prSet>
      <dgm:spPr/>
    </dgm:pt>
    <dgm:pt modelId="{83B55859-1F21-42C4-A08D-94C2F8100125}" type="pres">
      <dgm:prSet presAssocID="{476949E0-0A84-426F-91C8-6B04DA68A26E}" presName="circ1" presStyleLbl="vennNode1" presStyleIdx="0" presStyleCnt="2"/>
      <dgm:spPr/>
    </dgm:pt>
    <dgm:pt modelId="{7AA6C000-2A93-4E2C-B9C6-17D125EDC58B}" type="pres">
      <dgm:prSet presAssocID="{476949E0-0A84-426F-91C8-6B04DA68A26E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F4ABA89-D9E0-4928-90D7-48F2A3CD86C7}" type="pres">
      <dgm:prSet presAssocID="{54E7B3EA-8682-4EE1-9FEA-13C79ABCE4C9}" presName="circ2" presStyleLbl="vennNode1" presStyleIdx="1" presStyleCnt="2" custLinFactNeighborX="-3218"/>
      <dgm:spPr/>
    </dgm:pt>
    <dgm:pt modelId="{EFDD1A87-FF38-4686-BA7D-E2A3989BBF65}" type="pres">
      <dgm:prSet presAssocID="{54E7B3EA-8682-4EE1-9FEA-13C79ABCE4C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B0AE7504-5955-46C4-8646-A87C0759BBAF}" srcId="{C69B7F81-AC7B-4814-B817-52F5B7FBB8B3}" destId="{54E7B3EA-8682-4EE1-9FEA-13C79ABCE4C9}" srcOrd="1" destOrd="0" parTransId="{22D1D707-8B37-45F7-AE5B-2B63B5D74F7F}" sibTransId="{9145E9C7-401C-46FC-A751-675583F77E2E}"/>
    <dgm:cxn modelId="{CC9AF10F-ED10-4039-B23C-1B1EC3A34811}" type="presOf" srcId="{476949E0-0A84-426F-91C8-6B04DA68A26E}" destId="{83B55859-1F21-42C4-A08D-94C2F8100125}" srcOrd="0" destOrd="0" presId="urn:microsoft.com/office/officeart/2005/8/layout/venn1"/>
    <dgm:cxn modelId="{D66C0027-916B-4AA0-8EAD-F3BF09D675B5}" type="presOf" srcId="{C69B7F81-AC7B-4814-B817-52F5B7FBB8B3}" destId="{0401EA7B-634E-4AE6-A8F9-9ACF47ECFB18}" srcOrd="0" destOrd="0" presId="urn:microsoft.com/office/officeart/2005/8/layout/venn1"/>
    <dgm:cxn modelId="{8F98EEA4-9734-44C9-AE28-9CF93B58C0FE}" srcId="{C69B7F81-AC7B-4814-B817-52F5B7FBB8B3}" destId="{476949E0-0A84-426F-91C8-6B04DA68A26E}" srcOrd="0" destOrd="0" parTransId="{B7EE8EF7-6986-4492-A344-13C15151E359}" sibTransId="{8646D280-1AEE-4DEC-A597-046AAFE28A14}"/>
    <dgm:cxn modelId="{A4C6E9A8-9C8E-423C-B927-FE1FEFAE74F3}" type="presOf" srcId="{476949E0-0A84-426F-91C8-6B04DA68A26E}" destId="{7AA6C000-2A93-4E2C-B9C6-17D125EDC58B}" srcOrd="1" destOrd="0" presId="urn:microsoft.com/office/officeart/2005/8/layout/venn1"/>
    <dgm:cxn modelId="{5DE7D7BA-9A09-468E-9E8C-83334443ED56}" type="presOf" srcId="{54E7B3EA-8682-4EE1-9FEA-13C79ABCE4C9}" destId="{8F4ABA89-D9E0-4928-90D7-48F2A3CD86C7}" srcOrd="0" destOrd="0" presId="urn:microsoft.com/office/officeart/2005/8/layout/venn1"/>
    <dgm:cxn modelId="{953ACEE4-09BA-4650-80BF-A08C638856D6}" type="presOf" srcId="{54E7B3EA-8682-4EE1-9FEA-13C79ABCE4C9}" destId="{EFDD1A87-FF38-4686-BA7D-E2A3989BBF65}" srcOrd="1" destOrd="0" presId="urn:microsoft.com/office/officeart/2005/8/layout/venn1"/>
    <dgm:cxn modelId="{C0F775FB-2E50-4A64-B089-8F2DC944F025}" type="presParOf" srcId="{0401EA7B-634E-4AE6-A8F9-9ACF47ECFB18}" destId="{83B55859-1F21-42C4-A08D-94C2F8100125}" srcOrd="0" destOrd="0" presId="urn:microsoft.com/office/officeart/2005/8/layout/venn1"/>
    <dgm:cxn modelId="{268C31D8-8D77-4AF1-B106-E7B424E099D8}" type="presParOf" srcId="{0401EA7B-634E-4AE6-A8F9-9ACF47ECFB18}" destId="{7AA6C000-2A93-4E2C-B9C6-17D125EDC58B}" srcOrd="1" destOrd="0" presId="urn:microsoft.com/office/officeart/2005/8/layout/venn1"/>
    <dgm:cxn modelId="{B3FAD151-6276-40D4-A9E0-63F16508A5D2}" type="presParOf" srcId="{0401EA7B-634E-4AE6-A8F9-9ACF47ECFB18}" destId="{8F4ABA89-D9E0-4928-90D7-48F2A3CD86C7}" srcOrd="2" destOrd="0" presId="urn:microsoft.com/office/officeart/2005/8/layout/venn1"/>
    <dgm:cxn modelId="{5ECC861F-8EE9-42A4-9558-C9DCB67CFA53}" type="presParOf" srcId="{0401EA7B-634E-4AE6-A8F9-9ACF47ECFB18}" destId="{EFDD1A87-FF38-4686-BA7D-E2A3989BBF65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E3B86A-E5DA-4B29-BEED-858F6515DE6F}">
      <dsp:nvSpPr>
        <dsp:cNvPr id="0" name=""/>
        <dsp:cNvSpPr/>
      </dsp:nvSpPr>
      <dsp:spPr>
        <a:xfrm>
          <a:off x="0" y="3636650"/>
          <a:ext cx="9605818" cy="191820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Data</a:t>
          </a:r>
        </a:p>
      </dsp:txBody>
      <dsp:txXfrm>
        <a:off x="0" y="3636650"/>
        <a:ext cx="2881745" cy="1918209"/>
      </dsp:txXfrm>
    </dsp:sp>
    <dsp:sp modelId="{48B619C1-0227-4BB4-9330-65F19C463727}">
      <dsp:nvSpPr>
        <dsp:cNvPr id="0" name=""/>
        <dsp:cNvSpPr/>
      </dsp:nvSpPr>
      <dsp:spPr>
        <a:xfrm>
          <a:off x="0" y="1728264"/>
          <a:ext cx="9605818" cy="110189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Energy system impact(s)</a:t>
          </a:r>
        </a:p>
      </dsp:txBody>
      <dsp:txXfrm>
        <a:off x="0" y="1728264"/>
        <a:ext cx="2881745" cy="1101896"/>
      </dsp:txXfrm>
    </dsp:sp>
    <dsp:sp modelId="{45EDF92B-B007-4054-868A-FF8F49B471DF}">
      <dsp:nvSpPr>
        <dsp:cNvPr id="0" name=""/>
        <dsp:cNvSpPr/>
      </dsp:nvSpPr>
      <dsp:spPr>
        <a:xfrm>
          <a:off x="0" y="536435"/>
          <a:ext cx="9605818" cy="67447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Weather event</a:t>
          </a:r>
        </a:p>
      </dsp:txBody>
      <dsp:txXfrm>
        <a:off x="0" y="536435"/>
        <a:ext cx="2881745" cy="674471"/>
      </dsp:txXfrm>
    </dsp:sp>
    <dsp:sp modelId="{5059CD49-787A-4F97-A63D-258DC2710265}">
      <dsp:nvSpPr>
        <dsp:cNvPr id="0" name=""/>
        <dsp:cNvSpPr/>
      </dsp:nvSpPr>
      <dsp:spPr>
        <a:xfrm>
          <a:off x="5551874" y="592635"/>
          <a:ext cx="1124073" cy="562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Wildfires</a:t>
          </a:r>
        </a:p>
      </dsp:txBody>
      <dsp:txXfrm>
        <a:off x="5568336" y="609097"/>
        <a:ext cx="1091149" cy="529135"/>
      </dsp:txXfrm>
    </dsp:sp>
    <dsp:sp modelId="{26FFF9F0-A79F-4808-B871-8A25A06C6293}">
      <dsp:nvSpPr>
        <dsp:cNvPr id="0" name=""/>
        <dsp:cNvSpPr/>
      </dsp:nvSpPr>
      <dsp:spPr>
        <a:xfrm>
          <a:off x="3855103" y="1154695"/>
          <a:ext cx="2258807" cy="637178"/>
        </a:xfrm>
        <a:custGeom>
          <a:avLst/>
          <a:gdLst/>
          <a:ahLst/>
          <a:cxnLst/>
          <a:rect l="0" t="0" r="0" b="0"/>
          <a:pathLst>
            <a:path>
              <a:moveTo>
                <a:pt x="2258807" y="0"/>
              </a:moveTo>
              <a:lnTo>
                <a:pt x="2258807" y="318589"/>
              </a:lnTo>
              <a:lnTo>
                <a:pt x="0" y="318589"/>
              </a:lnTo>
              <a:lnTo>
                <a:pt x="0" y="63717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C7E338-E59C-485F-908F-F17326E7FF65}">
      <dsp:nvSpPr>
        <dsp:cNvPr id="0" name=""/>
        <dsp:cNvSpPr/>
      </dsp:nvSpPr>
      <dsp:spPr>
        <a:xfrm>
          <a:off x="3433559" y="1791873"/>
          <a:ext cx="843088" cy="98199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Air quality affecting solar resource availability</a:t>
          </a:r>
        </a:p>
      </dsp:txBody>
      <dsp:txXfrm>
        <a:off x="3458252" y="1816566"/>
        <a:ext cx="793702" cy="932610"/>
      </dsp:txXfrm>
    </dsp:sp>
    <dsp:sp modelId="{07BACB36-D2AD-4234-ADEC-F45C22EDC1B2}">
      <dsp:nvSpPr>
        <dsp:cNvPr id="0" name=""/>
        <dsp:cNvSpPr/>
      </dsp:nvSpPr>
      <dsp:spPr>
        <a:xfrm>
          <a:off x="3307096" y="2773869"/>
          <a:ext cx="548007" cy="1000066"/>
        </a:xfrm>
        <a:custGeom>
          <a:avLst/>
          <a:gdLst/>
          <a:ahLst/>
          <a:cxnLst/>
          <a:rect l="0" t="0" r="0" b="0"/>
          <a:pathLst>
            <a:path>
              <a:moveTo>
                <a:pt x="548007" y="0"/>
              </a:moveTo>
              <a:lnTo>
                <a:pt x="548007" y="500033"/>
              </a:lnTo>
              <a:lnTo>
                <a:pt x="0" y="500033"/>
              </a:lnTo>
              <a:lnTo>
                <a:pt x="0" y="100006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9876E1-0C87-4A14-AFD0-C9ECC635F932}">
      <dsp:nvSpPr>
        <dsp:cNvPr id="0" name=""/>
        <dsp:cNvSpPr/>
      </dsp:nvSpPr>
      <dsp:spPr>
        <a:xfrm>
          <a:off x="2885551" y="3773935"/>
          <a:ext cx="843088" cy="164012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Solar generation (preferably hourly)</a:t>
          </a:r>
        </a:p>
      </dsp:txBody>
      <dsp:txXfrm>
        <a:off x="2910244" y="3798628"/>
        <a:ext cx="793702" cy="1590742"/>
      </dsp:txXfrm>
    </dsp:sp>
    <dsp:sp modelId="{47BDBBC5-83BE-4692-95CB-A8D847A367F5}">
      <dsp:nvSpPr>
        <dsp:cNvPr id="0" name=""/>
        <dsp:cNvSpPr/>
      </dsp:nvSpPr>
      <dsp:spPr>
        <a:xfrm>
          <a:off x="3855103" y="2773869"/>
          <a:ext cx="548007" cy="10000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0033"/>
              </a:lnTo>
              <a:lnTo>
                <a:pt x="548007" y="500033"/>
              </a:lnTo>
              <a:lnTo>
                <a:pt x="548007" y="100006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341881-1E1C-4A3F-85EE-6217C98810E0}">
      <dsp:nvSpPr>
        <dsp:cNvPr id="0" name=""/>
        <dsp:cNvSpPr/>
      </dsp:nvSpPr>
      <dsp:spPr>
        <a:xfrm>
          <a:off x="3981567" y="3773935"/>
          <a:ext cx="843088" cy="164012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Air quality data (preferably hourly): Ozone, Sulphur dioxide, and carbon monoxide</a:t>
          </a:r>
        </a:p>
      </dsp:txBody>
      <dsp:txXfrm>
        <a:off x="4006260" y="3798628"/>
        <a:ext cx="793702" cy="1590742"/>
      </dsp:txXfrm>
    </dsp:sp>
    <dsp:sp modelId="{A32B63AF-FA67-4D50-9C81-974FAF3DFF6E}">
      <dsp:nvSpPr>
        <dsp:cNvPr id="0" name=""/>
        <dsp:cNvSpPr/>
      </dsp:nvSpPr>
      <dsp:spPr>
        <a:xfrm>
          <a:off x="5499126" y="1154695"/>
          <a:ext cx="614784" cy="637178"/>
        </a:xfrm>
        <a:custGeom>
          <a:avLst/>
          <a:gdLst/>
          <a:ahLst/>
          <a:cxnLst/>
          <a:rect l="0" t="0" r="0" b="0"/>
          <a:pathLst>
            <a:path>
              <a:moveTo>
                <a:pt x="614784" y="0"/>
              </a:moveTo>
              <a:lnTo>
                <a:pt x="614784" y="318589"/>
              </a:lnTo>
              <a:lnTo>
                <a:pt x="0" y="318589"/>
              </a:lnTo>
              <a:lnTo>
                <a:pt x="0" y="63717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92AC3E-F881-494A-A457-6049D2B2C058}">
      <dsp:nvSpPr>
        <dsp:cNvPr id="0" name=""/>
        <dsp:cNvSpPr/>
      </dsp:nvSpPr>
      <dsp:spPr>
        <a:xfrm>
          <a:off x="5077582" y="1791873"/>
          <a:ext cx="843088" cy="98199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Decreased geothermal and hydroelectric generation</a:t>
          </a:r>
        </a:p>
      </dsp:txBody>
      <dsp:txXfrm>
        <a:off x="5102275" y="1816566"/>
        <a:ext cx="793702" cy="932610"/>
      </dsp:txXfrm>
    </dsp:sp>
    <dsp:sp modelId="{536D6ED2-29CE-459C-BAF8-05E4F6D16AA4}">
      <dsp:nvSpPr>
        <dsp:cNvPr id="0" name=""/>
        <dsp:cNvSpPr/>
      </dsp:nvSpPr>
      <dsp:spPr>
        <a:xfrm>
          <a:off x="5453406" y="2773869"/>
          <a:ext cx="91440" cy="10000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0006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30F173-DB14-4FC9-8CF6-6C067C6E7465}">
      <dsp:nvSpPr>
        <dsp:cNvPr id="0" name=""/>
        <dsp:cNvSpPr/>
      </dsp:nvSpPr>
      <dsp:spPr>
        <a:xfrm>
          <a:off x="5077582" y="3773935"/>
          <a:ext cx="843088" cy="164012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Not currently represented in REopt, but may have implications on larger scale generation when outages are not </a:t>
          </a:r>
        </a:p>
      </dsp:txBody>
      <dsp:txXfrm>
        <a:off x="5102275" y="3798628"/>
        <a:ext cx="793702" cy="1590742"/>
      </dsp:txXfrm>
    </dsp:sp>
    <dsp:sp modelId="{77520C0C-9948-451D-AB96-FE0695717798}">
      <dsp:nvSpPr>
        <dsp:cNvPr id="0" name=""/>
        <dsp:cNvSpPr/>
      </dsp:nvSpPr>
      <dsp:spPr>
        <a:xfrm>
          <a:off x="6113911" y="1154695"/>
          <a:ext cx="547160" cy="6371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8589"/>
              </a:lnTo>
              <a:lnTo>
                <a:pt x="547160" y="318589"/>
              </a:lnTo>
              <a:lnTo>
                <a:pt x="547160" y="63717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C6F031-4764-40F6-98E9-C0821A1786BB}">
      <dsp:nvSpPr>
        <dsp:cNvPr id="0" name=""/>
        <dsp:cNvSpPr/>
      </dsp:nvSpPr>
      <dsp:spPr>
        <a:xfrm>
          <a:off x="6173597" y="1791873"/>
          <a:ext cx="974947" cy="98199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Obstruction of transportation of essential fuels, operational equipment, and maintenance</a:t>
          </a:r>
        </a:p>
      </dsp:txBody>
      <dsp:txXfrm>
        <a:off x="6202152" y="1820428"/>
        <a:ext cx="917837" cy="924886"/>
      </dsp:txXfrm>
    </dsp:sp>
    <dsp:sp modelId="{E7B4455F-8CC0-4A49-B48F-F6FA89302B28}">
      <dsp:nvSpPr>
        <dsp:cNvPr id="0" name=""/>
        <dsp:cNvSpPr/>
      </dsp:nvSpPr>
      <dsp:spPr>
        <a:xfrm>
          <a:off x="6615351" y="2773869"/>
          <a:ext cx="91440" cy="10000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0006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59D9AD-04E3-4899-9AD5-798825400C09}">
      <dsp:nvSpPr>
        <dsp:cNvPr id="0" name=""/>
        <dsp:cNvSpPr/>
      </dsp:nvSpPr>
      <dsp:spPr>
        <a:xfrm>
          <a:off x="6239527" y="3773935"/>
          <a:ext cx="843088" cy="164012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Acquire or develop approximate data to generate probabilities of whether extra fuel for generators can be acquired (via closed roads)</a:t>
          </a:r>
        </a:p>
      </dsp:txBody>
      <dsp:txXfrm>
        <a:off x="6264220" y="3798628"/>
        <a:ext cx="793702" cy="1590742"/>
      </dsp:txXfrm>
    </dsp:sp>
    <dsp:sp modelId="{9EDE8165-E4AB-4E9D-8A49-B4658CC30991}">
      <dsp:nvSpPr>
        <dsp:cNvPr id="0" name=""/>
        <dsp:cNvSpPr/>
      </dsp:nvSpPr>
      <dsp:spPr>
        <a:xfrm>
          <a:off x="6113911" y="1154695"/>
          <a:ext cx="2283299" cy="639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9800"/>
              </a:lnTo>
              <a:lnTo>
                <a:pt x="2283299" y="319800"/>
              </a:lnTo>
              <a:lnTo>
                <a:pt x="2283299" y="63960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4704F9-75AD-48F0-A0A2-B782516FB229}">
      <dsp:nvSpPr>
        <dsp:cNvPr id="0" name=""/>
        <dsp:cNvSpPr/>
      </dsp:nvSpPr>
      <dsp:spPr>
        <a:xfrm>
          <a:off x="7975666" y="1794295"/>
          <a:ext cx="843088" cy="9910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Increased load</a:t>
          </a:r>
        </a:p>
      </dsp:txBody>
      <dsp:txXfrm>
        <a:off x="8000359" y="1818988"/>
        <a:ext cx="793702" cy="941642"/>
      </dsp:txXfrm>
    </dsp:sp>
    <dsp:sp modelId="{71D5028D-6DE2-4D7C-8F28-F519E5333952}">
      <dsp:nvSpPr>
        <dsp:cNvPr id="0" name=""/>
        <dsp:cNvSpPr/>
      </dsp:nvSpPr>
      <dsp:spPr>
        <a:xfrm>
          <a:off x="7783315" y="2785324"/>
          <a:ext cx="613895" cy="988229"/>
        </a:xfrm>
        <a:custGeom>
          <a:avLst/>
          <a:gdLst/>
          <a:ahLst/>
          <a:cxnLst/>
          <a:rect l="0" t="0" r="0" b="0"/>
          <a:pathLst>
            <a:path>
              <a:moveTo>
                <a:pt x="613895" y="0"/>
              </a:moveTo>
              <a:lnTo>
                <a:pt x="613895" y="494114"/>
              </a:lnTo>
              <a:lnTo>
                <a:pt x="0" y="494114"/>
              </a:lnTo>
              <a:lnTo>
                <a:pt x="0" y="98822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91A148-9A12-4E50-9650-20C5B01775B2}">
      <dsp:nvSpPr>
        <dsp:cNvPr id="0" name=""/>
        <dsp:cNvSpPr/>
      </dsp:nvSpPr>
      <dsp:spPr>
        <a:xfrm>
          <a:off x="7361771" y="3773553"/>
          <a:ext cx="843088" cy="163889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MEWS? (Can these increases in load be compared to that of heat waves?)</a:t>
          </a:r>
        </a:p>
      </dsp:txBody>
      <dsp:txXfrm>
        <a:off x="7386464" y="3798246"/>
        <a:ext cx="793702" cy="1589511"/>
      </dsp:txXfrm>
    </dsp:sp>
    <dsp:sp modelId="{37EF0710-A4CB-45A9-BC02-E79F10337714}">
      <dsp:nvSpPr>
        <dsp:cNvPr id="0" name=""/>
        <dsp:cNvSpPr/>
      </dsp:nvSpPr>
      <dsp:spPr>
        <a:xfrm>
          <a:off x="8397210" y="2785324"/>
          <a:ext cx="531154" cy="9859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2953"/>
              </a:lnTo>
              <a:lnTo>
                <a:pt x="531154" y="492953"/>
              </a:lnTo>
              <a:lnTo>
                <a:pt x="531154" y="98590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B204F0-A20F-4BAC-AA85-30CB5E93A838}">
      <dsp:nvSpPr>
        <dsp:cNvPr id="0" name=""/>
        <dsp:cNvSpPr/>
      </dsp:nvSpPr>
      <dsp:spPr>
        <a:xfrm>
          <a:off x="8439196" y="3771232"/>
          <a:ext cx="978337" cy="16392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Apply transformations to existing load</a:t>
          </a:r>
        </a:p>
      </dsp:txBody>
      <dsp:txXfrm>
        <a:off x="8467851" y="3799887"/>
        <a:ext cx="921027" cy="15818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B55859-1F21-42C4-A08D-94C2F8100125}">
      <dsp:nvSpPr>
        <dsp:cNvPr id="0" name=""/>
        <dsp:cNvSpPr/>
      </dsp:nvSpPr>
      <dsp:spPr>
        <a:xfrm>
          <a:off x="730376" y="14573"/>
          <a:ext cx="5328666" cy="532866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REopt inputs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- Electricity rate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- Normal load</a:t>
          </a:r>
        </a:p>
      </dsp:txBody>
      <dsp:txXfrm>
        <a:off x="1474469" y="642937"/>
        <a:ext cx="3072384" cy="4071937"/>
      </dsp:txXfrm>
    </dsp:sp>
    <dsp:sp modelId="{8F4ABA89-D9E0-4928-90D7-48F2A3CD86C7}">
      <dsp:nvSpPr>
        <dsp:cNvPr id="0" name=""/>
        <dsp:cNvSpPr/>
      </dsp:nvSpPr>
      <dsp:spPr>
        <a:xfrm>
          <a:off x="4399380" y="14573"/>
          <a:ext cx="5328666" cy="532866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Energy impacts from wildfires</a:t>
          </a:r>
        </a:p>
      </dsp:txBody>
      <dsp:txXfrm>
        <a:off x="5911569" y="642937"/>
        <a:ext cx="3072384" cy="4071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46BE99-5E4C-4614-8A4B-2DA348AC1F1F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CC3D0C-4B71-4C5C-98D3-6CE005482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42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CEEP TBD</a:t>
            </a:r>
          </a:p>
          <a:p>
            <a:endParaRPr lang="en-US" dirty="0"/>
          </a:p>
          <a:p>
            <a:r>
              <a:rPr lang="en-US" dirty="0"/>
              <a:t>Vulnerability assessment: exploratory modeling (taking one strategy and simulating it under various future states of the world), results from exploratory modeling and inform scenario discovery (when does it pass/when does it fail), PRIM (scenario discovery tool)</a:t>
            </a:r>
          </a:p>
          <a:p>
            <a:endParaRPr lang="en-US" dirty="0"/>
          </a:p>
          <a:p>
            <a:r>
              <a:rPr lang="en-US" dirty="0"/>
              <a:t>Tradeoff analysis: cba, qualitative, no super specific tool…are there other methods?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C3D0C-4B71-4C5C-98D3-6CE0054829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03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56820-AE54-4862-A46A-19000240C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276652-ADBD-434C-A2FD-65332AB89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41CC4-BBEF-4F18-B2C7-DC342DE6F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99592-2AF7-4E61-905F-05ADC84CECD8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5EA2D-A218-43C3-91CF-D901AB907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63AA0-80B1-4903-85F1-87DC8CE3A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C884-C420-4AB7-9A0A-10F1881AB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593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0FE12-8958-48FF-BD48-6A1E99156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742E1-185C-4BBB-A748-5484EFF3A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641E3-EFBC-4205-9567-7135D322A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99592-2AF7-4E61-905F-05ADC84CECD8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A4F91-26E9-4FD7-B163-F2F054A3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527B2-F125-4DAC-9758-C94449FA1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C884-C420-4AB7-9A0A-10F1881AB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66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7D2750-D2C7-470E-A751-D4EDC6702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EA43F3-E3DD-47B5-AC21-65DE20D48D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02B05-90C6-494D-9A47-EE457CABD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99592-2AF7-4E61-905F-05ADC84CECD8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76B78-C51B-445E-AD0D-2D9B86AD0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D21D3-AC25-4E44-8B24-0A36D1F6C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C884-C420-4AB7-9A0A-10F1881AB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12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871D0-7995-4FA2-B294-992753E65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819150"/>
            <a:ext cx="11239500" cy="5357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B9296-5F85-42F1-87C1-909A6B568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99592-2AF7-4E61-905F-05ADC84CECD8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E4DF6-F8E2-4F35-BA63-2389F0C08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787D7-E6E2-42A4-B588-41498D640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C884-C420-4AB7-9A0A-10F1881AB28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177522A-744B-49E7-A881-DF4254378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8" y="136525"/>
            <a:ext cx="10629900" cy="68262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6190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C60ED-9AD8-40BF-A796-715D1C1EC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2C2826-1A26-4905-A8B1-D78417FA3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D43E8-D71A-4065-8892-F4B0E7E8C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99592-2AF7-4E61-905F-05ADC84CECD8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D8346-A084-4C1E-83F5-C80B190FE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D4D24-8FC0-47D8-BDA8-4B47D5CA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C884-C420-4AB7-9A0A-10F1881AB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71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1433F-C6B6-4496-B258-07F3BA73C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31355-1E6E-4CAC-A4F0-C2AEACE6EA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5EF21-6ECC-438A-BE4D-9EB837610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799DD-1F5C-4403-8806-0593B5AC8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99592-2AF7-4E61-905F-05ADC84CECD8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CE4E9-51BC-47EB-A8F7-13CD84A88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18742-B2DA-433D-AF77-5B0273C64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C884-C420-4AB7-9A0A-10F1881AB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62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8E919-97DE-4351-9F85-37A206793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3B93B-A229-4476-A52A-1004BB54F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722EF3-276A-4DAC-84BC-7A68BD671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8B0775-0AA6-4833-B48C-863EF1B2E3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0658D3-5891-4C26-BA5D-AF6EAAE0E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7400EE-D2DB-4F02-AB32-3076E6E6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99592-2AF7-4E61-905F-05ADC84CECD8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E5CA04-B3A9-4EE3-968A-EF04EF598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DDC0A4-B1F1-4627-A322-D394EA228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C884-C420-4AB7-9A0A-10F1881AB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8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4B3EC-BAC7-4C44-8794-5D97618FA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136525"/>
            <a:ext cx="10515600" cy="68262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79CFBA-D51A-4AD8-9E82-212A0EEEA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99592-2AF7-4E61-905F-05ADC84CECD8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0BF866-0981-4852-91D9-2C3DED752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C48842-5DA8-4E39-90F9-40748ABB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C884-C420-4AB7-9A0A-10F1881AB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83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7CA7E4-8E9F-446F-9DA6-011BF407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99592-2AF7-4E61-905F-05ADC84CECD8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307D11-BC1C-4720-8BE1-22A25DDD7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649C1-15D1-4E57-A7F5-40B10637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C884-C420-4AB7-9A0A-10F1881AB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26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533CD-9DF6-4E42-B3CD-1F32C2A90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6F95E-479E-4B84-9BC5-3D517C4FA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8C72D-46E9-40DC-B1BC-15F6D8E86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4FE36-24F6-4921-B041-93133CF0E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99592-2AF7-4E61-905F-05ADC84CECD8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B61F9-3774-47E0-9163-A488D37C2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93F8F-21A0-42FD-9D5D-C84B3497B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C884-C420-4AB7-9A0A-10F1881AB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56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62EA5-DB64-491F-A1AA-E3E984D5F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23048-EA97-4924-AB93-6D233C905D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6F062-EC26-4FFD-8F10-7D3E4A861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29238-82EC-4B25-B97B-DE323013B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99592-2AF7-4E61-905F-05ADC84CECD8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6F1D5F-4E87-4A1E-A8C0-A4209D395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AD0E0B-AACD-4E76-842E-C8332BE47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C884-C420-4AB7-9A0A-10F1881AB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899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B17141-01AB-4410-8A5E-CFFBA5C94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68AC6-9B16-430C-A7E4-ABAE75D95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5B233-0C5E-4521-B15A-8957E3DA65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99592-2AF7-4E61-905F-05ADC84CECD8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35792-2424-4C3D-9797-821A151C8C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34120-8E57-4E29-95D1-0B8EED90C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FC884-C420-4AB7-9A0A-10F1881AB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601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7FC816D-29B3-470C-964E-D9C8EB38C81D}"/>
              </a:ext>
            </a:extLst>
          </p:cNvPr>
          <p:cNvSpPr/>
          <p:nvPr/>
        </p:nvSpPr>
        <p:spPr>
          <a:xfrm>
            <a:off x="1813414" y="437820"/>
            <a:ext cx="10195579" cy="6327405"/>
          </a:xfrm>
          <a:prstGeom prst="rect">
            <a:avLst/>
          </a:prstGeom>
          <a:solidFill>
            <a:srgbClr val="4EA6DC">
              <a:alpha val="40000"/>
            </a:srgbClr>
          </a:solidFill>
          <a:ln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3B21DB9-C9C6-4353-A5E0-52933F2B42F3}"/>
              </a:ext>
            </a:extLst>
          </p:cNvPr>
          <p:cNvSpPr/>
          <p:nvPr/>
        </p:nvSpPr>
        <p:spPr>
          <a:xfrm>
            <a:off x="130208" y="443724"/>
            <a:ext cx="1586505" cy="1928363"/>
          </a:xfrm>
          <a:prstGeom prst="rect">
            <a:avLst/>
          </a:prstGeom>
          <a:ln>
            <a:solidFill>
              <a:srgbClr val="4EA6D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A. Stakeholder Considerations</a:t>
            </a:r>
          </a:p>
          <a:p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Inputs: 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what does the stakeholder care about?</a:t>
            </a:r>
          </a:p>
          <a:p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Outputs: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upper and lower bounds to guide scenario development and initial set of strategies, ranking of concerns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79A1A43-4754-460B-AFCD-5C7E1E6549D6}"/>
              </a:ext>
            </a:extLst>
          </p:cNvPr>
          <p:cNvGrpSpPr/>
          <p:nvPr/>
        </p:nvGrpSpPr>
        <p:grpSpPr>
          <a:xfrm>
            <a:off x="4847138" y="511431"/>
            <a:ext cx="3102678" cy="1298331"/>
            <a:chOff x="2944246" y="459299"/>
            <a:chExt cx="2111699" cy="1922272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7029419-B179-43D4-9FBD-C2A8FB666F86}"/>
                </a:ext>
              </a:extLst>
            </p:cNvPr>
            <p:cNvSpPr/>
            <p:nvPr/>
          </p:nvSpPr>
          <p:spPr>
            <a:xfrm>
              <a:off x="2944246" y="459299"/>
              <a:ext cx="2111699" cy="1922272"/>
            </a:xfrm>
            <a:prstGeom prst="rect">
              <a:avLst/>
            </a:prstGeom>
            <a:solidFill>
              <a:srgbClr val="4EA6DC">
                <a:alpha val="40000"/>
              </a:srgbClr>
            </a:solidFill>
            <a:ln>
              <a:solidFill>
                <a:srgbClr val="4EA6DC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 Decision Structuring</a:t>
              </a:r>
            </a:p>
            <a:p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454B668-78C9-424A-8460-732E0C2B7E82}"/>
                </a:ext>
              </a:extLst>
            </p:cNvPr>
            <p:cNvSpPr/>
            <p:nvPr/>
          </p:nvSpPr>
          <p:spPr>
            <a:xfrm>
              <a:off x="3005004" y="895960"/>
              <a:ext cx="2006858" cy="1377432"/>
            </a:xfrm>
            <a:prstGeom prst="rect">
              <a:avLst/>
            </a:prstGeom>
            <a:ln>
              <a:solidFill>
                <a:srgbClr val="4EA6DC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300" b="1" dirty="0">
                  <a:latin typeface="Arial" panose="020B0604020202020204" pitchFamily="34" charset="0"/>
                  <a:cs typeface="Arial" panose="020B0604020202020204" pitchFamily="34" charset="0"/>
                </a:rPr>
                <a:t>XLRM Matrix</a:t>
              </a:r>
            </a:p>
            <a:p>
              <a:r>
                <a:rPr lang="en-US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Inputs: </a:t>
              </a: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stakeholder consultations</a:t>
              </a:r>
            </a:p>
            <a:p>
              <a:r>
                <a:rPr lang="en-US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Outputs: </a:t>
              </a: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uncertainties, levers available, relationships between uncertainties and levers (identifying models), and metrics of success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7831DC29-7EF2-46A8-9D55-42EEA61C12B9}"/>
              </a:ext>
            </a:extLst>
          </p:cNvPr>
          <p:cNvGrpSpPr/>
          <p:nvPr/>
        </p:nvGrpSpPr>
        <p:grpSpPr>
          <a:xfrm>
            <a:off x="2320764" y="2209709"/>
            <a:ext cx="2491829" cy="1825172"/>
            <a:chOff x="5439764" y="4843121"/>
            <a:chExt cx="2491829" cy="1949756"/>
          </a:xfrm>
          <a:solidFill>
            <a:srgbClr val="4EA6DC"/>
          </a:solidFill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A56B92B0-1BCC-4044-9B9A-392B617D3156}"/>
                </a:ext>
              </a:extLst>
            </p:cNvPr>
            <p:cNvSpPr/>
            <p:nvPr/>
          </p:nvSpPr>
          <p:spPr>
            <a:xfrm>
              <a:off x="5439764" y="4843121"/>
              <a:ext cx="2491829" cy="1949756"/>
            </a:xfrm>
            <a:prstGeom prst="rect">
              <a:avLst/>
            </a:prstGeom>
            <a:solidFill>
              <a:schemeClr val="accent3">
                <a:alpha val="40000"/>
              </a:schemeClr>
            </a:solidFill>
            <a:ln>
              <a:solidFill>
                <a:srgbClr val="4EA6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300" b="1" dirty="0">
                  <a:latin typeface="Arial" panose="020B0604020202020204" pitchFamily="34" charset="0"/>
                  <a:cs typeface="Arial" panose="020B0604020202020204" pitchFamily="34" charset="0"/>
                </a:rPr>
                <a:t>4. Tradeoff Analysis</a:t>
              </a:r>
            </a:p>
            <a:p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68DBC24B-881D-4C4D-B682-963D5E7E2F51}"/>
                </a:ext>
              </a:extLst>
            </p:cNvPr>
            <p:cNvSpPr/>
            <p:nvPr/>
          </p:nvSpPr>
          <p:spPr>
            <a:xfrm>
              <a:off x="5527821" y="5189298"/>
              <a:ext cx="2320096" cy="1501247"/>
            </a:xfrm>
            <a:prstGeom prst="rect">
              <a:avLst/>
            </a:prstGeom>
            <a:grpFill/>
            <a:ln>
              <a:solidFill>
                <a:srgbClr val="4EA6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300" b="1" dirty="0">
                  <a:latin typeface="Arial" panose="020B0604020202020204" pitchFamily="34" charset="0"/>
                  <a:cs typeface="Arial" panose="020B0604020202020204" pitchFamily="34" charset="0"/>
                </a:rPr>
                <a:t>Cost-Benefit Analysis</a:t>
              </a:r>
            </a:p>
            <a:p>
              <a:r>
                <a:rPr lang="en-US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Inputs: </a:t>
              </a:r>
            </a:p>
            <a:p>
              <a:r>
                <a:rPr lang="en-US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Function:</a:t>
              </a: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r>
                <a:rPr lang="en-US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Outputs: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DD3E580-0124-4335-8AD2-3C16B14F459C}"/>
              </a:ext>
            </a:extLst>
          </p:cNvPr>
          <p:cNvGrpSpPr/>
          <p:nvPr/>
        </p:nvGrpSpPr>
        <p:grpSpPr>
          <a:xfrm>
            <a:off x="5155237" y="2175848"/>
            <a:ext cx="2491829" cy="1902709"/>
            <a:chOff x="5439765" y="4843121"/>
            <a:chExt cx="2491829" cy="2014879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8703212F-AF49-486A-A39F-60EC9222CBC1}"/>
                </a:ext>
              </a:extLst>
            </p:cNvPr>
            <p:cNvSpPr/>
            <p:nvPr/>
          </p:nvSpPr>
          <p:spPr>
            <a:xfrm>
              <a:off x="5439765" y="4843121"/>
              <a:ext cx="2491829" cy="2014879"/>
            </a:xfrm>
            <a:prstGeom prst="rect">
              <a:avLst/>
            </a:prstGeom>
            <a:solidFill>
              <a:srgbClr val="4EA6DC">
                <a:alpha val="40000"/>
              </a:srgbClr>
            </a:solidFill>
            <a:ln>
              <a:solidFill>
                <a:srgbClr val="4EA6DC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300" b="1" dirty="0">
                  <a:latin typeface="Arial" panose="020B0604020202020204" pitchFamily="34" charset="0"/>
                  <a:cs typeface="Arial" panose="020B0604020202020204" pitchFamily="34" charset="0"/>
                </a:rPr>
                <a:t>5. Develop New Strategies</a:t>
              </a:r>
            </a:p>
            <a:p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4C99E89C-6BD9-417F-AC54-9974EF2F67B4}"/>
                </a:ext>
              </a:extLst>
            </p:cNvPr>
            <p:cNvSpPr/>
            <p:nvPr/>
          </p:nvSpPr>
          <p:spPr>
            <a:xfrm>
              <a:off x="5527821" y="5142782"/>
              <a:ext cx="2320096" cy="1623001"/>
            </a:xfrm>
            <a:prstGeom prst="rect">
              <a:avLst/>
            </a:prstGeom>
            <a:ln>
              <a:solidFill>
                <a:srgbClr val="4EA6DC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Inputs: </a:t>
              </a: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any adjusted concerns or bounds</a:t>
              </a:r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Function:</a:t>
              </a: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 revisit scenario development ensuring internal consistency (plausibility) and diversity amongst scenarios</a:t>
              </a:r>
              <a:r>
                <a:rPr lang="en-US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r>
                <a:rPr lang="en-US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Outputs:</a:t>
              </a: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 a new set of scenarios to generate more system configurations</a:t>
              </a:r>
            </a:p>
          </p:txBody>
        </p:sp>
      </p:grp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8194BFF9-6F9D-480B-9BF1-AA411F938785}"/>
              </a:ext>
            </a:extLst>
          </p:cNvPr>
          <p:cNvCxnSpPr>
            <a:cxnSpLocks/>
            <a:stCxn id="24" idx="2"/>
            <a:endCxn id="12" idx="1"/>
          </p:cNvCxnSpPr>
          <p:nvPr/>
        </p:nvCxnSpPr>
        <p:spPr>
          <a:xfrm rot="16200000" flipH="1">
            <a:off x="753719" y="2541828"/>
            <a:ext cx="1229436" cy="88995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67323C1-2440-4E85-8152-B09C0E15DE6B}"/>
              </a:ext>
            </a:extLst>
          </p:cNvPr>
          <p:cNvGrpSpPr/>
          <p:nvPr/>
        </p:nvGrpSpPr>
        <p:grpSpPr>
          <a:xfrm>
            <a:off x="2038595" y="1160597"/>
            <a:ext cx="7927952" cy="4887273"/>
            <a:chOff x="429542" y="507172"/>
            <a:chExt cx="7020146" cy="4327648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E6734BD-4FA9-495C-ABF7-260637BB6935}"/>
                </a:ext>
              </a:extLst>
            </p:cNvPr>
            <p:cNvCxnSpPr>
              <a:cxnSpLocks/>
              <a:stCxn id="61" idx="3"/>
              <a:endCxn id="69" idx="0"/>
            </p:cNvCxnSpPr>
            <p:nvPr/>
          </p:nvCxnSpPr>
          <p:spPr>
            <a:xfrm>
              <a:off x="5663887" y="507172"/>
              <a:ext cx="1785801" cy="4955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F7F67E6-E923-48BE-A5FD-BED3B30A6244}"/>
                </a:ext>
              </a:extLst>
            </p:cNvPr>
            <p:cNvCxnSpPr>
              <a:cxnSpLocks/>
              <a:stCxn id="69" idx="2"/>
              <a:endCxn id="112" idx="3"/>
            </p:cNvCxnSpPr>
            <p:nvPr/>
          </p:nvCxnSpPr>
          <p:spPr>
            <a:xfrm flipH="1">
              <a:off x="6255715" y="3485776"/>
              <a:ext cx="1193973" cy="9876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5889FF2-46E5-4317-88D4-CAB58C6D296B}"/>
                </a:ext>
              </a:extLst>
            </p:cNvPr>
            <p:cNvCxnSpPr>
              <a:cxnSpLocks/>
              <a:stCxn id="115" idx="3"/>
              <a:endCxn id="119" idx="1"/>
            </p:cNvCxnSpPr>
            <p:nvPr/>
          </p:nvCxnSpPr>
          <p:spPr>
            <a:xfrm>
              <a:off x="2885898" y="2244243"/>
              <a:ext cx="303409" cy="43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2FDD984-BFBC-4677-9300-818AD8530B6C}"/>
                </a:ext>
              </a:extLst>
            </p:cNvPr>
            <p:cNvCxnSpPr>
              <a:cxnSpLocks/>
              <a:stCxn id="115" idx="0"/>
              <a:endCxn id="61" idx="1"/>
            </p:cNvCxnSpPr>
            <p:nvPr/>
          </p:nvCxnSpPr>
          <p:spPr>
            <a:xfrm flipV="1">
              <a:off x="1782650" y="507172"/>
              <a:ext cx="1133837" cy="9289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0EE7889-1D2A-4310-9AAC-D78E1D929759}"/>
                </a:ext>
              </a:extLst>
            </p:cNvPr>
            <p:cNvCxnSpPr>
              <a:cxnSpLocks/>
              <a:stCxn id="112" idx="1"/>
              <a:endCxn id="115" idx="2"/>
            </p:cNvCxnSpPr>
            <p:nvPr/>
          </p:nvCxnSpPr>
          <p:spPr>
            <a:xfrm flipH="1" flipV="1">
              <a:off x="1782650" y="3052332"/>
              <a:ext cx="546744" cy="14211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1B9FD4F4-C4BD-45AD-872B-B5458020E61D}"/>
                </a:ext>
              </a:extLst>
            </p:cNvPr>
            <p:cNvCxnSpPr>
              <a:cxnSpLocks/>
              <a:stCxn id="112" idx="0"/>
              <a:endCxn id="119" idx="2"/>
            </p:cNvCxnSpPr>
            <p:nvPr/>
          </p:nvCxnSpPr>
          <p:spPr>
            <a:xfrm flipV="1">
              <a:off x="4292555" y="3091006"/>
              <a:ext cx="1" cy="4476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16A09F98-9E15-4D71-B6B9-63F8EC5F2CFB}"/>
                </a:ext>
              </a:extLst>
            </p:cNvPr>
            <p:cNvCxnSpPr>
              <a:cxnSpLocks/>
              <a:stCxn id="119" idx="0"/>
              <a:endCxn id="61" idx="2"/>
            </p:cNvCxnSpPr>
            <p:nvPr/>
          </p:nvCxnSpPr>
          <p:spPr>
            <a:xfrm flipH="1" flipV="1">
              <a:off x="4290187" y="1082003"/>
              <a:ext cx="2369" cy="32416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733843E-B47A-452C-BBD4-BB40C671ABC0}"/>
                </a:ext>
              </a:extLst>
            </p:cNvPr>
            <p:cNvSpPr txBox="1"/>
            <p:nvPr/>
          </p:nvSpPr>
          <p:spPr>
            <a:xfrm>
              <a:off x="429542" y="4323819"/>
              <a:ext cx="1002352" cy="511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Identify Robust Strategies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439E108A-6899-4179-843F-C348D58FA83B}"/>
                </a:ext>
              </a:extLst>
            </p:cNvPr>
            <p:cNvCxnSpPr>
              <a:cxnSpLocks/>
              <a:stCxn id="115" idx="2"/>
            </p:cNvCxnSpPr>
            <p:nvPr/>
          </p:nvCxnSpPr>
          <p:spPr>
            <a:xfrm>
              <a:off x="1782650" y="3052332"/>
              <a:ext cx="1" cy="9272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7" name="Rectangle 176">
            <a:extLst>
              <a:ext uri="{FF2B5EF4-FFF2-40B4-BE49-F238E27FC236}">
                <a16:creationId xmlns:a16="http://schemas.microsoft.com/office/drawing/2014/main" id="{E13E1196-B777-4CBB-ADFE-D4AD73215308}"/>
              </a:ext>
            </a:extLst>
          </p:cNvPr>
          <p:cNvSpPr/>
          <p:nvPr/>
        </p:nvSpPr>
        <p:spPr>
          <a:xfrm>
            <a:off x="109396" y="4575955"/>
            <a:ext cx="1628132" cy="2129645"/>
          </a:xfrm>
          <a:prstGeom prst="rect">
            <a:avLst/>
          </a:prstGeom>
          <a:solidFill>
            <a:schemeClr val="accent3"/>
          </a:solidFill>
          <a:ln>
            <a:solidFill>
              <a:srgbClr val="4EA6D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B. Visualizing Uncertainty, </a:t>
            </a:r>
            <a:r>
              <a:rPr kumimoji="0" lang="en-US" sz="13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Plotly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Julia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Inputs: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optimization results with metrics of success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Outputs: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parallel coordinates, violin plots, matching sets, continuous error bands, dynamic adaptive policy pathways</a:t>
            </a:r>
          </a:p>
          <a:p>
            <a:pPr algn="ctr"/>
            <a:endParaRPr lang="en-U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id="{648022CB-0838-476E-9C8F-CA679714A02B}"/>
              </a:ext>
            </a:extLst>
          </p:cNvPr>
          <p:cNvCxnSpPr>
            <a:cxnSpLocks/>
            <a:stCxn id="177" idx="0"/>
            <a:endCxn id="12" idx="1"/>
          </p:cNvCxnSpPr>
          <p:nvPr/>
        </p:nvCxnSpPr>
        <p:spPr>
          <a:xfrm rot="5400000" flipH="1" flipV="1">
            <a:off x="881222" y="3643763"/>
            <a:ext cx="974432" cy="88995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5C061617-C621-40C2-A986-AD7DAB682824}"/>
              </a:ext>
            </a:extLst>
          </p:cNvPr>
          <p:cNvSpPr txBox="1"/>
          <p:nvPr/>
        </p:nvSpPr>
        <p:spPr>
          <a:xfrm>
            <a:off x="9857003" y="5994083"/>
            <a:ext cx="206150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Figure: RDM Method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Adapted from Karla et al. 2014 and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Marchau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et. al. 2019</a:t>
            </a:r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C4EEFD0E-CE5B-4502-97BE-219A597F4349}"/>
              </a:ext>
            </a:extLst>
          </p:cNvPr>
          <p:cNvCxnSpPr>
            <a:cxnSpLocks/>
            <a:stCxn id="79" idx="3"/>
            <a:endCxn id="5" idx="1"/>
          </p:cNvCxnSpPr>
          <p:nvPr/>
        </p:nvCxnSpPr>
        <p:spPr>
          <a:xfrm flipV="1">
            <a:off x="9505578" y="3226167"/>
            <a:ext cx="287276" cy="47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DE2A04C6-83F4-41B1-8281-AAD267E27FEF}"/>
              </a:ext>
            </a:extLst>
          </p:cNvPr>
          <p:cNvSpPr/>
          <p:nvPr/>
        </p:nvSpPr>
        <p:spPr>
          <a:xfrm>
            <a:off x="130208" y="77248"/>
            <a:ext cx="1981891" cy="318216"/>
          </a:xfrm>
          <a:prstGeom prst="rect">
            <a:avLst/>
          </a:prstGeom>
          <a:solidFill>
            <a:srgbClr val="4EA6DC">
              <a:alpha val="63922"/>
            </a:srgbClr>
          </a:solidFill>
          <a:ln>
            <a:solidFill>
              <a:srgbClr val="4EA6D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Flow Diagram</a:t>
            </a:r>
            <a:endParaRPr lang="en-U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1DCDC47D-CFE3-4ED7-A6F8-86A615C3E176}"/>
              </a:ext>
            </a:extLst>
          </p:cNvPr>
          <p:cNvSpPr/>
          <p:nvPr/>
        </p:nvSpPr>
        <p:spPr>
          <a:xfrm>
            <a:off x="1875115" y="482973"/>
            <a:ext cx="2155203" cy="318216"/>
          </a:xfrm>
          <a:prstGeom prst="rect">
            <a:avLst/>
          </a:prstGeom>
          <a:solidFill>
            <a:srgbClr val="4EA6DC">
              <a:alpha val="40000"/>
            </a:srgbClr>
          </a:solidFill>
          <a:ln>
            <a:solidFill>
              <a:srgbClr val="4EA6D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Robust Decision Making</a:t>
            </a:r>
            <a:endParaRPr lang="en-U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BADC8051-D6A5-4B77-8FB2-F9DFECBCE258}"/>
              </a:ext>
            </a:extLst>
          </p:cNvPr>
          <p:cNvCxnSpPr>
            <a:cxnSpLocks/>
            <a:stCxn id="119" idx="3"/>
            <a:endCxn id="69" idx="1"/>
          </p:cNvCxnSpPr>
          <p:nvPr/>
        </p:nvCxnSpPr>
        <p:spPr>
          <a:xfrm flipV="1">
            <a:off x="7647066" y="3122296"/>
            <a:ext cx="367520" cy="49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CFD9F57A-257C-495A-BF43-17F8485B3334}"/>
              </a:ext>
            </a:extLst>
          </p:cNvPr>
          <p:cNvGrpSpPr/>
          <p:nvPr/>
        </p:nvGrpSpPr>
        <p:grpSpPr>
          <a:xfrm>
            <a:off x="4184125" y="4584077"/>
            <a:ext cx="4434051" cy="2111417"/>
            <a:chOff x="4184125" y="4441202"/>
            <a:chExt cx="4434051" cy="2111417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D0DEE143-5388-4B63-B46F-3512E9B39435}"/>
                </a:ext>
              </a:extLst>
            </p:cNvPr>
            <p:cNvSpPr/>
            <p:nvPr/>
          </p:nvSpPr>
          <p:spPr>
            <a:xfrm>
              <a:off x="4184125" y="4441202"/>
              <a:ext cx="4434051" cy="2111417"/>
            </a:xfrm>
            <a:prstGeom prst="rect">
              <a:avLst/>
            </a:prstGeom>
            <a:solidFill>
              <a:srgbClr val="4EA6DC">
                <a:alpha val="40000"/>
              </a:srgbClr>
            </a:solidFill>
            <a:ln>
              <a:solidFill>
                <a:srgbClr val="4EA6DC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300" b="1" dirty="0">
                  <a:latin typeface="Arial" panose="020B0604020202020204" pitchFamily="34" charset="0"/>
                  <a:cs typeface="Arial" panose="020B0604020202020204" pitchFamily="34" charset="0"/>
                </a:rPr>
                <a:t>3. Vulnerability Assessment</a:t>
              </a:r>
            </a:p>
            <a:p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A9211D40-05FB-4B70-9FA1-08967A508F22}"/>
                </a:ext>
              </a:extLst>
            </p:cNvPr>
            <p:cNvSpPr/>
            <p:nvPr/>
          </p:nvSpPr>
          <p:spPr>
            <a:xfrm>
              <a:off x="4280826" y="4751708"/>
              <a:ext cx="1960487" cy="1689698"/>
            </a:xfrm>
            <a:prstGeom prst="rect">
              <a:avLst/>
            </a:prstGeom>
            <a:ln>
              <a:solidFill>
                <a:srgbClr val="4EA6DC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300" b="1" dirty="0">
                  <a:latin typeface="Arial" panose="020B0604020202020204" pitchFamily="34" charset="0"/>
                  <a:cs typeface="Arial" panose="020B0604020202020204" pitchFamily="34" charset="0"/>
                </a:rPr>
                <a:t>Exploratory Modeling, LHS</a:t>
              </a:r>
            </a:p>
            <a:p>
              <a:r>
                <a:rPr lang="en-US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Inputs: </a:t>
              </a:r>
            </a:p>
            <a:p>
              <a:r>
                <a:rPr lang="en-US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Function:</a:t>
              </a: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r>
                <a:rPr lang="en-US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Outputs: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8332762B-8F71-4E36-886B-A4EBFD12F425}"/>
                </a:ext>
              </a:extLst>
            </p:cNvPr>
            <p:cNvSpPr/>
            <p:nvPr/>
          </p:nvSpPr>
          <p:spPr>
            <a:xfrm>
              <a:off x="6567205" y="4754338"/>
              <a:ext cx="1960486" cy="1689698"/>
            </a:xfrm>
            <a:prstGeom prst="rect">
              <a:avLst/>
            </a:prstGeom>
            <a:ln>
              <a:solidFill>
                <a:srgbClr val="4EA6DC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300" b="1" dirty="0">
                  <a:latin typeface="Arial" panose="020B0604020202020204" pitchFamily="34" charset="0"/>
                  <a:cs typeface="Arial" panose="020B0604020202020204" pitchFamily="34" charset="0"/>
                </a:rPr>
                <a:t>Scenario Discovery, PRIM</a:t>
              </a:r>
            </a:p>
            <a:p>
              <a:r>
                <a:rPr lang="en-US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Inputs: </a:t>
              </a:r>
            </a:p>
            <a:p>
              <a:r>
                <a:rPr lang="en-US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Function:</a:t>
              </a: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</a:p>
            <a:p>
              <a:r>
                <a:rPr lang="en-US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Outputs: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30E6D56A-511D-49FE-9C86-320E708BAAB3}"/>
              </a:ext>
            </a:extLst>
          </p:cNvPr>
          <p:cNvCxnSpPr>
            <a:cxnSpLocks/>
            <a:stCxn id="218" idx="3"/>
            <a:endCxn id="219" idx="1"/>
          </p:cNvCxnSpPr>
          <p:nvPr/>
        </p:nvCxnSpPr>
        <p:spPr>
          <a:xfrm>
            <a:off x="6241313" y="5739432"/>
            <a:ext cx="325892" cy="26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0B598FC8-2E30-475F-AE2B-852175EF6618}"/>
              </a:ext>
            </a:extLst>
          </p:cNvPr>
          <p:cNvCxnSpPr>
            <a:cxnSpLocks/>
            <a:stCxn id="5" idx="3"/>
            <a:endCxn id="264" idx="1"/>
          </p:cNvCxnSpPr>
          <p:nvPr/>
        </p:nvCxnSpPr>
        <p:spPr>
          <a:xfrm>
            <a:off x="11135993" y="3226167"/>
            <a:ext cx="28727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DDCA211A-FDA6-4008-8ED1-755FB20C7FD9}"/>
              </a:ext>
            </a:extLst>
          </p:cNvPr>
          <p:cNvGrpSpPr/>
          <p:nvPr/>
        </p:nvGrpSpPr>
        <p:grpSpPr>
          <a:xfrm>
            <a:off x="8014586" y="1720215"/>
            <a:ext cx="3903922" cy="2804161"/>
            <a:chOff x="8014586" y="1577340"/>
            <a:chExt cx="3903922" cy="2804161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EAC23699-AE24-4AFF-8F2A-B53EB04E8661}"/>
                </a:ext>
              </a:extLst>
            </p:cNvPr>
            <p:cNvGrpSpPr/>
            <p:nvPr/>
          </p:nvGrpSpPr>
          <p:grpSpPr>
            <a:xfrm>
              <a:off x="8014586" y="1577340"/>
              <a:ext cx="3903922" cy="2804161"/>
              <a:chOff x="7094312" y="2674022"/>
              <a:chExt cx="4278427" cy="1944693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22621417-6B29-4CEB-93A1-3824746CF07D}"/>
                  </a:ext>
                </a:extLst>
              </p:cNvPr>
              <p:cNvGrpSpPr/>
              <p:nvPr/>
            </p:nvGrpSpPr>
            <p:grpSpPr>
              <a:xfrm>
                <a:off x="7094312" y="2674022"/>
                <a:ext cx="4278427" cy="1944693"/>
                <a:chOff x="6661496" y="1798280"/>
                <a:chExt cx="3314921" cy="2125666"/>
              </a:xfrm>
            </p:grpSpPr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645341EE-FA9E-46AB-B752-856B28D2B865}"/>
                    </a:ext>
                  </a:extLst>
                </p:cNvPr>
                <p:cNvSpPr/>
                <p:nvPr/>
              </p:nvSpPr>
              <p:spPr>
                <a:xfrm>
                  <a:off x="6661496" y="1798280"/>
                  <a:ext cx="3314921" cy="2125666"/>
                </a:xfrm>
                <a:prstGeom prst="rect">
                  <a:avLst/>
                </a:prstGeom>
                <a:solidFill>
                  <a:srgbClr val="4EA6DC">
                    <a:alpha val="40000"/>
                  </a:srgbClr>
                </a:solidFill>
                <a:ln>
                  <a:solidFill>
                    <a:srgbClr val="4EA6DC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3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2. Strategy Generation and Evaluation</a:t>
                  </a:r>
                </a:p>
                <a:p>
                  <a:endParaRPr lang="en-US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/>
                  <a:endParaRPr lang="en-US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/>
                  <a:endParaRPr lang="en-US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/>
                  <a:endParaRPr lang="en-US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/>
                  <a:endParaRPr lang="en-US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/>
                  <a:endParaRPr lang="en-US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/>
                  <a:endParaRPr lang="en-US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/>
                  <a:endParaRPr lang="en-US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/>
                  <a:endParaRPr lang="en-US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/>
                  <a:endParaRPr lang="en-US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/>
                  <a:endParaRPr lang="en-US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/>
                  <a:endParaRPr lang="en-US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51DE3DBA-0CC9-4512-9C71-A6164FB67F77}"/>
                    </a:ext>
                  </a:extLst>
                </p:cNvPr>
                <p:cNvSpPr/>
                <p:nvPr/>
              </p:nvSpPr>
              <p:spPr>
                <a:xfrm>
                  <a:off x="8171469" y="1998997"/>
                  <a:ext cx="1140494" cy="1881710"/>
                </a:xfrm>
                <a:prstGeom prst="rect">
                  <a:avLst/>
                </a:prstGeom>
                <a:ln>
                  <a:solidFill>
                    <a:srgbClr val="4EA6DC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3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REopt</a:t>
                  </a:r>
                </a:p>
                <a:p>
                  <a:r>
                    <a:rPr lang="en-US" sz="105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Inputs: </a:t>
                  </a:r>
                  <a:r>
                    <a:rPr lang="en-US" sz="105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initial set of microgrid strategies from MDT</a:t>
                  </a:r>
                </a:p>
                <a:p>
                  <a:r>
                    <a:rPr lang="en-US" sz="105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Function: </a:t>
                  </a:r>
                  <a:r>
                    <a:rPr lang="en-US" sz="105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optimize microgrid performance throughout an entire year based on grid connected economics and outage scenarios</a:t>
                  </a:r>
                </a:p>
                <a:p>
                  <a:r>
                    <a:rPr lang="en-US" sz="105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Outputs:</a:t>
                  </a:r>
                  <a:r>
                    <a:rPr lang="en-US" sz="105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various metrics of success</a:t>
                  </a:r>
                  <a:r>
                    <a:rPr lang="en-US" sz="1050" b="0" i="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 </a:t>
                  </a:r>
                  <a:endParaRPr lang="en-US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590E9EF7-F6BC-4628-846E-467F11A60D62}"/>
                  </a:ext>
                </a:extLst>
              </p:cNvPr>
              <p:cNvSpPr/>
              <p:nvPr/>
            </p:nvSpPr>
            <p:spPr>
              <a:xfrm>
                <a:off x="7178152" y="2860976"/>
                <a:ext cx="1550184" cy="1721507"/>
              </a:xfrm>
              <a:prstGeom prst="rect">
                <a:avLst/>
              </a:prstGeom>
              <a:ln>
                <a:solidFill>
                  <a:srgbClr val="4EA6DC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3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MDT</a:t>
                </a:r>
              </a:p>
              <a:p>
                <a:r>
                  <a:rPr lang="en-US" sz="10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Inputs: </a:t>
                </a:r>
                <a:r>
                  <a:rPr lang="en-US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base microgrid and expansion parameters</a:t>
                </a:r>
              </a:p>
              <a:p>
                <a:r>
                  <a:rPr lang="en-US" sz="10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Function: </a:t>
                </a:r>
                <a:r>
                  <a:rPr lang="en-US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explores various options within bounds for new microgrid based on output metrics</a:t>
                </a:r>
              </a:p>
              <a:p>
                <a:r>
                  <a:rPr lang="en-US" sz="10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Outputs: </a:t>
                </a:r>
                <a:r>
                  <a:rPr lang="en-US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initial set of microgrid strategies/policies, mission assurance</a:t>
                </a:r>
              </a:p>
            </p:txBody>
          </p:sp>
        </p:grp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DDD56666-1477-48D7-8A10-537E3E895B98}"/>
                </a:ext>
              </a:extLst>
            </p:cNvPr>
            <p:cNvSpPr/>
            <p:nvPr/>
          </p:nvSpPr>
          <p:spPr>
            <a:xfrm>
              <a:off x="11423269" y="1842124"/>
              <a:ext cx="408224" cy="2482336"/>
            </a:xfrm>
            <a:prstGeom prst="rect">
              <a:avLst/>
            </a:prstGeom>
            <a:ln>
              <a:solidFill>
                <a:srgbClr val="4EA6DC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wordArtVert" rtlCol="0" anchor="t"/>
            <a:lstStyle/>
            <a:p>
              <a:pPr algn="ctr"/>
              <a:r>
                <a:rPr lang="en-US" sz="1300" b="1" dirty="0">
                  <a:latin typeface="Arial" panose="020B0604020202020204" pitchFamily="34" charset="0"/>
                  <a:cs typeface="Arial" panose="020B0604020202020204" pitchFamily="34" charset="0"/>
                </a:rPr>
                <a:t>CEEP TBD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1233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76C5E-FC2D-41EB-B4B2-40D0CB138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Development, uncertainties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4209DB8-371F-45B8-8447-24E9F4C07B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9947641"/>
              </p:ext>
            </p:extLst>
          </p:nvPr>
        </p:nvGraphicFramePr>
        <p:xfrm>
          <a:off x="1153754" y="705922"/>
          <a:ext cx="9605818" cy="6229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8733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41AFE3B-7851-45E7-B060-009F3A6FA9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8277430"/>
              </p:ext>
            </p:extLst>
          </p:nvPr>
        </p:nvGraphicFramePr>
        <p:xfrm>
          <a:off x="923925" y="750093"/>
          <a:ext cx="10629900" cy="5357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DC8062F-2F92-4538-BE2B-7CFCAB12A447}"/>
              </a:ext>
            </a:extLst>
          </p:cNvPr>
          <p:cNvSpPr txBox="1"/>
          <p:nvPr/>
        </p:nvSpPr>
        <p:spPr>
          <a:xfrm>
            <a:off x="5348288" y="1958181"/>
            <a:ext cx="157638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endParaRPr lang="en-US" sz="1400" dirty="0"/>
          </a:p>
          <a:p>
            <a:pPr lvl="0" algn="ctr"/>
            <a:r>
              <a:rPr lang="en-US" sz="1400" dirty="0"/>
              <a:t>- Critical load</a:t>
            </a:r>
          </a:p>
          <a:p>
            <a:pPr lvl="0" algn="ctr"/>
            <a:r>
              <a:rPr lang="en-US" sz="1400" dirty="0"/>
              <a:t>- PV system sizing</a:t>
            </a:r>
          </a:p>
          <a:p>
            <a:pPr lvl="0" algn="ctr"/>
            <a:r>
              <a:rPr lang="en-US" sz="1400" dirty="0"/>
              <a:t>- Battery system sizing</a:t>
            </a:r>
          </a:p>
          <a:p>
            <a:pPr lvl="0" algn="ctr"/>
            <a:r>
              <a:rPr lang="en-US" sz="1400" dirty="0"/>
              <a:t>- Solar resource</a:t>
            </a:r>
          </a:p>
          <a:p>
            <a:pPr lvl="0" algn="ctr"/>
            <a:r>
              <a:rPr lang="en-US" sz="1400" dirty="0"/>
              <a:t>- Changes in load patterns</a:t>
            </a:r>
          </a:p>
          <a:p>
            <a:pPr algn="ctr"/>
            <a:r>
              <a:rPr lang="en-US" sz="1400" dirty="0"/>
              <a:t>- </a:t>
            </a:r>
          </a:p>
          <a:p>
            <a:pPr algn="ctr"/>
            <a:r>
              <a:rPr lang="en-US" sz="1400" dirty="0"/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3803558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90D6218-F3DE-474D-AB85-D371293BF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452940-967D-44FB-A1EB-9A01CA30A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Wildfire outages</a:t>
            </a:r>
          </a:p>
        </p:txBody>
      </p:sp>
    </p:spTree>
    <p:extLst>
      <p:ext uri="{BB962C8B-B14F-4D97-AF65-F5344CB8AC3E}">
        <p14:creationId xmlns:p14="http://schemas.microsoft.com/office/powerpoint/2010/main" val="1518285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175D7-7AE2-44E6-81F4-93B23E3EA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Stakeholder Concerns</a:t>
            </a:r>
          </a:p>
        </p:txBody>
      </p:sp>
    </p:spTree>
    <p:extLst>
      <p:ext uri="{BB962C8B-B14F-4D97-AF65-F5344CB8AC3E}">
        <p14:creationId xmlns:p14="http://schemas.microsoft.com/office/powerpoint/2010/main" val="2154757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64D6AC7-8E5E-44BC-A583-6A5A1EC88C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Using day-time air quality to predict the amount of additional PV needed to meet the demand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𝐷𝑎𝑖𝑙𝑦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𝐿𝑜𝑎𝑑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𝑊h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𝑇𝑖𝑚𝑒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h𝑟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(%)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𝑃𝑎𝑛𝑒𝑙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𝑅𝑎𝑡𝑖𝑛𝑔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Options</a:t>
                </a:r>
              </a:p>
              <a:p>
                <a:pPr lvl="1"/>
                <a:r>
                  <a:rPr lang="en-US" dirty="0"/>
                  <a:t>Time: the decrease in GHI, DHI, and DNI can result in a proportional decrease in the “amount of time” the panels are in the sun</a:t>
                </a:r>
              </a:p>
              <a:p>
                <a:pPr lvl="1"/>
                <a:r>
                  <a:rPr lang="en-US" dirty="0"/>
                  <a:t>Efficiency: the decrease in GHI, DHI, and DNI can lead to a lower panel efficiency (although the panel efficiency itself is not down, it is the availability of the resource)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64D6AC7-8E5E-44BC-A583-6A5A1EC88C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76" t="-1934" r="-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950C849-3A3D-4F65-B0FC-B0B026AE7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235232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890CF4-9F59-46BD-B344-E38A8F27F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"</a:t>
            </a:r>
            <a:r>
              <a:rPr lang="en-US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Capacity factor</a:t>
            </a:r>
            <a:r>
              <a:rPr lang="en-US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" refers to how often a </a:t>
            </a:r>
            <a:r>
              <a:rPr lang="en-US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power</a:t>
            </a:r>
            <a:r>
              <a:rPr lang="en-US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 plant runs </a:t>
            </a:r>
            <a:r>
              <a:rPr lang="en-US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and</a:t>
            </a:r>
            <a:r>
              <a:rPr lang="en-US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 thus how much </a:t>
            </a:r>
            <a:r>
              <a:rPr lang="en-US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power</a:t>
            </a:r>
            <a:r>
              <a:rPr lang="en-US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 it produces relative to its total potential (capacity)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6369ED-4CED-40D6-A3AA-C4608416B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73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5655</TotalTime>
  <Words>613</Words>
  <Application>Microsoft Office PowerPoint</Application>
  <PresentationFormat>Widescreen</PresentationFormat>
  <Paragraphs>156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Cambria Math</vt:lpstr>
      <vt:lpstr>Roboto</vt:lpstr>
      <vt:lpstr>Times New Roman</vt:lpstr>
      <vt:lpstr>Office Theme</vt:lpstr>
      <vt:lpstr>PowerPoint Presentation</vt:lpstr>
      <vt:lpstr>Scenario Development, uncertainties</vt:lpstr>
      <vt:lpstr>PowerPoint Presentation</vt:lpstr>
      <vt:lpstr>Wildfire outages</vt:lpstr>
      <vt:lpstr>Stakeholder Concerns</vt:lpstr>
      <vt:lpstr>Machine Learning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Macmillan, Madeline</dc:creator>
  <cp:lastModifiedBy>Macmillan, Madeline</cp:lastModifiedBy>
  <cp:revision>43</cp:revision>
  <dcterms:created xsi:type="dcterms:W3CDTF">2022-02-07T18:31:52Z</dcterms:created>
  <dcterms:modified xsi:type="dcterms:W3CDTF">2022-02-11T19:54:45Z</dcterms:modified>
</cp:coreProperties>
</file>