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5"/>
  </p:handoutMasterIdLst>
  <p:sldIdLst>
    <p:sldId id="262" r:id="rId2"/>
    <p:sldId id="270" r:id="rId3"/>
    <p:sldId id="273" r:id="rId4"/>
    <p:sldId id="271" r:id="rId5"/>
    <p:sldId id="263" r:id="rId6"/>
    <p:sldId id="277" r:id="rId7"/>
    <p:sldId id="278" r:id="rId8"/>
    <p:sldId id="279" r:id="rId9"/>
    <p:sldId id="280" r:id="rId10"/>
    <p:sldId id="286" r:id="rId11"/>
    <p:sldId id="281" r:id="rId12"/>
    <p:sldId id="282" r:id="rId13"/>
    <p:sldId id="283" r:id="rId14"/>
    <p:sldId id="284" r:id="rId15"/>
    <p:sldId id="287" r:id="rId16"/>
    <p:sldId id="285" r:id="rId17"/>
    <p:sldId id="288" r:id="rId18"/>
    <p:sldId id="289" r:id="rId19"/>
    <p:sldId id="296" r:id="rId20"/>
    <p:sldId id="290" r:id="rId21"/>
    <p:sldId id="291" r:id="rId22"/>
    <p:sldId id="292" r:id="rId23"/>
    <p:sldId id="293" r:id="rId24"/>
    <p:sldId id="294" r:id="rId25"/>
    <p:sldId id="298" r:id="rId26"/>
    <p:sldId id="297" r:id="rId27"/>
    <p:sldId id="299" r:id="rId28"/>
    <p:sldId id="300" r:id="rId29"/>
    <p:sldId id="301" r:id="rId30"/>
    <p:sldId id="302" r:id="rId31"/>
    <p:sldId id="303" r:id="rId32"/>
    <p:sldId id="304" r:id="rId33"/>
    <p:sldId id="308" r:id="rId34"/>
    <p:sldId id="309" r:id="rId35"/>
    <p:sldId id="311" r:id="rId36"/>
    <p:sldId id="305" r:id="rId37"/>
    <p:sldId id="306" r:id="rId38"/>
    <p:sldId id="307" r:id="rId39"/>
    <p:sldId id="310" r:id="rId40"/>
    <p:sldId id="274" r:id="rId41"/>
    <p:sldId id="260" r:id="rId42"/>
    <p:sldId id="275" r:id="rId43"/>
    <p:sldId id="27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4D"/>
    <a:srgbClr val="263F6A"/>
    <a:srgbClr val="8B8D8E"/>
    <a:srgbClr val="CED5DD"/>
    <a:srgbClr val="B2B4B3"/>
    <a:srgbClr val="DD5F36"/>
    <a:srgbClr val="D2492A"/>
    <a:srgbClr val="92A2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7"/>
  </p:normalViewPr>
  <p:slideViewPr>
    <p:cSldViewPr snapToGrid="0" snapToObjects="1">
      <p:cViewPr varScale="1">
        <p:scale>
          <a:sx n="112" d="100"/>
          <a:sy n="112" d="100"/>
        </p:scale>
        <p:origin x="552" y="96"/>
      </p:cViewPr>
      <p:guideLst/>
    </p:cSldViewPr>
  </p:slideViewPr>
  <p:notesTextViewPr>
    <p:cViewPr>
      <p:scale>
        <a:sx n="1" d="1"/>
        <a:sy n="1" d="1"/>
      </p:scale>
      <p:origin x="0" y="0"/>
    </p:cViewPr>
  </p:notesTextViewPr>
  <p:notesViewPr>
    <p:cSldViewPr snapToGrid="0" snapToObjects="1" showGuides="1">
      <p:cViewPr varScale="1">
        <p:scale>
          <a:sx n="168" d="100"/>
          <a:sy n="168" d="100"/>
        </p:scale>
        <p:origin x="3688"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DD5C9C-88A3-CA43-B162-DCC4E1E4BE7D}" type="datetimeFigureOut">
              <a:rPr lang="en-US" smtClean="0"/>
              <a:t>7/15/2022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5FE5E8-0999-F94A-9937-3F8545B10484}" type="slidenum">
              <a:rPr lang="en-US" smtClean="0"/>
              <a:t>‹#›</a:t>
            </a:fld>
            <a:endParaRPr lang="en-US"/>
          </a:p>
        </p:txBody>
      </p:sp>
    </p:spTree>
    <p:extLst>
      <p:ext uri="{BB962C8B-B14F-4D97-AF65-F5344CB8AC3E}">
        <p14:creationId xmlns:p14="http://schemas.microsoft.com/office/powerpoint/2010/main" val="173891032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screen">
            <a:alphaModFix amt="25000"/>
            <a:extLst>
              <a:ext uri="{28A0092B-C50C-407E-A947-70E740481C1C}">
                <a14:useLocalDpi xmlns:a14="http://schemas.microsoft.com/office/drawing/2010/main"/>
              </a:ext>
            </a:extLst>
          </a:blip>
          <a:stretch>
            <a:fillRect/>
          </a:stretch>
        </p:blipFill>
        <p:spPr>
          <a:xfrm>
            <a:off x="1835085" y="170978"/>
            <a:ext cx="10356915" cy="5825765"/>
          </a:xfrm>
          <a:prstGeom prst="rect">
            <a:avLst/>
          </a:prstGeom>
        </p:spPr>
      </p:pic>
      <p:sp>
        <p:nvSpPr>
          <p:cNvPr id="4" name="Date Placeholder 3"/>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7/15/2022</a:t>
            </a:fld>
            <a:endParaRPr lang="en-US"/>
          </a:p>
        </p:txBody>
      </p:sp>
      <p:sp>
        <p:nvSpPr>
          <p:cNvPr id="21" name="Rectangle 20">
            <a:extLst>
              <a:ext uri="{FF2B5EF4-FFF2-40B4-BE49-F238E27FC236}">
                <a16:creationId xmlns:a16="http://schemas.microsoft.com/office/drawing/2014/main" id="{2DF55106-BA85-A046-A450-43480962F8F7}"/>
              </a:ext>
            </a:extLst>
          </p:cNvPr>
          <p:cNvSpPr/>
          <p:nvPr userDrawn="1"/>
        </p:nvSpPr>
        <p:spPr>
          <a:xfrm>
            <a:off x="-34047" y="0"/>
            <a:ext cx="12260094" cy="6265544"/>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cxnSp>
        <p:nvCxnSpPr>
          <p:cNvPr id="14" name="Straight Connector 13"/>
          <p:cNvCxnSpPr/>
          <p:nvPr userDrawn="1"/>
        </p:nvCxnSpPr>
        <p:spPr>
          <a:xfrm>
            <a:off x="520878" y="3287006"/>
            <a:ext cx="911199" cy="0"/>
          </a:xfrm>
          <a:prstGeom prst="line">
            <a:avLst/>
          </a:prstGeom>
          <a:ln w="28575">
            <a:solidFill>
              <a:srgbClr val="D2492A"/>
            </a:solidFill>
          </a:ln>
          <a:effectLst/>
        </p:spPr>
        <p:style>
          <a:lnRef idx="2">
            <a:schemeClr val="accent1"/>
          </a:lnRef>
          <a:fillRef idx="0">
            <a:schemeClr val="accent1"/>
          </a:fillRef>
          <a:effectRef idx="1">
            <a:schemeClr val="accent1"/>
          </a:effectRef>
          <a:fontRef idx="minor">
            <a:schemeClr val="tx1"/>
          </a:fontRef>
        </p:style>
      </p:cxnSp>
      <p:pic>
        <p:nvPicPr>
          <p:cNvPr id="22" name="Picture 21">
            <a:extLst>
              <a:ext uri="{FF2B5EF4-FFF2-40B4-BE49-F238E27FC236}">
                <a16:creationId xmlns:a16="http://schemas.microsoft.com/office/drawing/2014/main" id="{08E7ABF0-DEE6-F34C-98A7-7FC5808DF58A}"/>
              </a:ext>
            </a:extLst>
          </p:cNvPr>
          <p:cNvPicPr/>
          <p:nvPr userDrawn="1"/>
        </p:nvPicPr>
        <p:blipFill>
          <a:blip r:embed="rId3"/>
          <a:stretch>
            <a:fillRect/>
          </a:stretch>
        </p:blipFill>
        <p:spPr bwMode="auto">
          <a:xfrm>
            <a:off x="381000" y="6373243"/>
            <a:ext cx="3200400" cy="364310"/>
          </a:xfrm>
          <a:prstGeom prst="rect">
            <a:avLst/>
          </a:prstGeom>
          <a:noFill/>
          <a:ln>
            <a:noFill/>
          </a:ln>
          <a:extLst>
            <a:ext uri="{53640926-AAD7-44D8-BBD7-CCE9431645EC}">
              <a14:shadowObscured xmlns:a14="http://schemas.microsoft.com/office/drawing/2010/main"/>
            </a:ext>
          </a:extLst>
        </p:spPr>
      </p:pic>
      <p:sp>
        <p:nvSpPr>
          <p:cNvPr id="23" name="TextBox 22">
            <a:extLst>
              <a:ext uri="{FF2B5EF4-FFF2-40B4-BE49-F238E27FC236}">
                <a16:creationId xmlns:a16="http://schemas.microsoft.com/office/drawing/2014/main" id="{78B3FD82-CB41-C84B-B706-06F09C4B7CF1}"/>
              </a:ext>
            </a:extLst>
          </p:cNvPr>
          <p:cNvSpPr txBox="1"/>
          <p:nvPr userDrawn="1"/>
        </p:nvSpPr>
        <p:spPr>
          <a:xfrm>
            <a:off x="7478040" y="6407925"/>
            <a:ext cx="4489537" cy="369332"/>
          </a:xfrm>
          <a:prstGeom prst="rect">
            <a:avLst/>
          </a:prstGeom>
          <a:noFill/>
        </p:spPr>
        <p:txBody>
          <a:bodyPr wrap="square" rtlCol="0">
            <a:spAutoFit/>
          </a:bodyPr>
          <a:lstStyle/>
          <a:p>
            <a:pPr algn="r"/>
            <a:r>
              <a:rPr lang="en-US" sz="1800" b="1" i="0" dirty="0">
                <a:solidFill>
                  <a:srgbClr val="21314D"/>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sp>
        <p:nvSpPr>
          <p:cNvPr id="13" name="Subtitle 2"/>
          <p:cNvSpPr>
            <a:spLocks noGrp="1"/>
          </p:cNvSpPr>
          <p:nvPr>
            <p:ph type="subTitle" idx="1"/>
          </p:nvPr>
        </p:nvSpPr>
        <p:spPr>
          <a:xfrm>
            <a:off x="395371" y="3737295"/>
            <a:ext cx="9144000" cy="1655762"/>
          </a:xfrm>
        </p:spPr>
        <p:txBody>
          <a:bodyPr/>
          <a:lstStyle>
            <a:lvl1pPr marL="0" indent="0">
              <a:buNone/>
              <a:defRPr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algn="l"/>
            <a:r>
              <a:rPr lang="en-US" dirty="0">
                <a:solidFill>
                  <a:schemeClr val="bg1"/>
                </a:solidFill>
              </a:rPr>
              <a:t>Subhead, name or date goes here</a:t>
            </a:r>
          </a:p>
        </p:txBody>
      </p:sp>
      <p:pic>
        <p:nvPicPr>
          <p:cNvPr id="24" name="Picture 23">
            <a:extLst>
              <a:ext uri="{FF2B5EF4-FFF2-40B4-BE49-F238E27FC236}">
                <a16:creationId xmlns:a16="http://schemas.microsoft.com/office/drawing/2014/main" id="{F3429AB2-51CA-D34A-933D-348196C30A2C}"/>
              </a:ext>
            </a:extLst>
          </p:cNvPr>
          <p:cNvPicPr>
            <a:picLocks noChangeAspect="1"/>
          </p:cNvPicPr>
          <p:nvPr userDrawn="1"/>
        </p:nvPicPr>
        <p:blipFill>
          <a:blip r:embed="rId2" cstate="screen">
            <a:alphaModFix amt="25000"/>
            <a:extLst>
              <a:ext uri="{28A0092B-C50C-407E-A947-70E740481C1C}">
                <a14:useLocalDpi xmlns:a14="http://schemas.microsoft.com/office/drawing/2010/main"/>
              </a:ext>
            </a:extLst>
          </a:blip>
          <a:stretch>
            <a:fillRect/>
          </a:stretch>
        </p:blipFill>
        <p:spPr>
          <a:xfrm>
            <a:off x="1835085" y="170976"/>
            <a:ext cx="10356915" cy="5825765"/>
          </a:xfrm>
          <a:prstGeom prst="rect">
            <a:avLst/>
          </a:prstGeom>
        </p:spPr>
      </p:pic>
      <p:sp>
        <p:nvSpPr>
          <p:cNvPr id="12" name="Title 1"/>
          <p:cNvSpPr>
            <a:spLocks noGrp="1"/>
          </p:cNvSpPr>
          <p:nvPr>
            <p:ph type="ctrTitle"/>
          </p:nvPr>
        </p:nvSpPr>
        <p:spPr>
          <a:xfrm>
            <a:off x="395371" y="2243579"/>
            <a:ext cx="10803672" cy="719056"/>
          </a:xfrm>
        </p:spPr>
        <p:txBody>
          <a:bodyPr>
            <a:normAutofit/>
          </a:bodyPr>
          <a:lstStyle>
            <a:lvl1pPr>
              <a:defRPr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algn="l"/>
            <a:r>
              <a:rPr lang="en-US" sz="5400" dirty="0">
                <a:solidFill>
                  <a:schemeClr val="bg1"/>
                </a:solidFill>
              </a:rPr>
              <a:t>Presentation Title Goes Here</a:t>
            </a:r>
          </a:p>
        </p:txBody>
      </p:sp>
    </p:spTree>
    <p:extLst>
      <p:ext uri="{BB962C8B-B14F-4D97-AF65-F5344CB8AC3E}">
        <p14:creationId xmlns:p14="http://schemas.microsoft.com/office/powerpoint/2010/main" val="608327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21314D"/>
                </a:solidFill>
              </a:defRPr>
            </a:lvl1pPr>
          </a:lstStyle>
          <a:p>
            <a:r>
              <a:rPr lang="en-US" dirty="0"/>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7/15/2022</a:t>
            </a:fld>
            <a:endParaRPr lang="en-US"/>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9" name="Rectangle 8"/>
          <p:cNvSpPr/>
          <p:nvPr userDrawn="1"/>
        </p:nvSpPr>
        <p:spPr>
          <a:xfrm>
            <a:off x="-9728" y="6265545"/>
            <a:ext cx="12201728" cy="592455"/>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TextBox 10">
            <a:extLst>
              <a:ext uri="{FF2B5EF4-FFF2-40B4-BE49-F238E27FC236}">
                <a16:creationId xmlns:a16="http://schemas.microsoft.com/office/drawing/2014/main" id="{8D816478-27A8-5948-917C-6E6357F4BB0B}"/>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4" name="Picture 13">
            <a:extLst>
              <a:ext uri="{FF2B5EF4-FFF2-40B4-BE49-F238E27FC236}">
                <a16:creationId xmlns:a16="http://schemas.microsoft.com/office/drawing/2014/main" id="{E530F95D-C0F7-B448-B59E-D27295E0C7A5}"/>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81501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10048" y="-10049"/>
            <a:ext cx="5183189" cy="6943412"/>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450058" y="472281"/>
            <a:ext cx="3932237" cy="1600200"/>
          </a:xfrm>
        </p:spPr>
        <p:txBody>
          <a:bodyPr anchor="b">
            <a:normAutofit/>
          </a:bodyPr>
          <a:lstStyle>
            <a:lvl1pPr>
              <a:defRPr sz="4400">
                <a:solidFill>
                  <a:schemeClr val="bg1"/>
                </a:solidFill>
              </a:defRPr>
            </a:lvl1pPr>
          </a:lstStyle>
          <a:p>
            <a:r>
              <a:rPr lang="en-US" dirty="0"/>
              <a:t>Copy goes here</a:t>
            </a:r>
          </a:p>
        </p:txBody>
      </p:sp>
      <p:sp>
        <p:nvSpPr>
          <p:cNvPr id="3" name="Picture Placeholder 2"/>
          <p:cNvSpPr>
            <a:spLocks noGrp="1"/>
          </p:cNvSpPr>
          <p:nvPr>
            <p:ph type="pic" idx="1"/>
          </p:nvPr>
        </p:nvSpPr>
        <p:spPr>
          <a:xfrm>
            <a:off x="5183189" y="2"/>
            <a:ext cx="7008812" cy="6857999"/>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hasCustomPrompt="1"/>
          </p:nvPr>
        </p:nvSpPr>
        <p:spPr>
          <a:xfrm>
            <a:off x="450058" y="2072481"/>
            <a:ext cx="3932237" cy="3811588"/>
          </a:xfrm>
        </p:spPr>
        <p:txBody>
          <a:bodyPr>
            <a:normAutofit/>
          </a:bodyPr>
          <a:lstStyle>
            <a:lvl1pPr marL="457189" indent="-457189">
              <a:buFont typeface="Arial" charset="0"/>
              <a:buChar char="•"/>
              <a:defRPr sz="28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Supporting text goes here</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7/15/2022</a:t>
            </a:fld>
            <a:endParaRPr lang="en-US"/>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pic>
        <p:nvPicPr>
          <p:cNvPr id="12" name="Picture 11">
            <a:extLst>
              <a:ext uri="{FF2B5EF4-FFF2-40B4-BE49-F238E27FC236}">
                <a16:creationId xmlns:a16="http://schemas.microsoft.com/office/drawing/2014/main" id="{E01F5E0A-84A7-2F4C-A9C5-069A0CC392D2}"/>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85166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1314D"/>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7/15/2022</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7" name="Rectangle 6"/>
          <p:cNvSpPr/>
          <p:nvPr userDrawn="1"/>
        </p:nvSpPr>
        <p:spPr>
          <a:xfrm>
            <a:off x="-10048" y="6265545"/>
            <a:ext cx="12202048" cy="601701"/>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Box 11">
            <a:extLst>
              <a:ext uri="{FF2B5EF4-FFF2-40B4-BE49-F238E27FC236}">
                <a16:creationId xmlns:a16="http://schemas.microsoft.com/office/drawing/2014/main" id="{6C529638-9519-5646-BC6C-4C995584BC00}"/>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3" name="Picture 12">
            <a:extLst>
              <a:ext uri="{FF2B5EF4-FFF2-40B4-BE49-F238E27FC236}">
                <a16:creationId xmlns:a16="http://schemas.microsoft.com/office/drawing/2014/main" id="{02467B4F-5A8F-3845-8B30-98B83A0003A1}"/>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67638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lvl1pPr>
              <a:defRPr>
                <a:solidFill>
                  <a:srgbClr val="21314D"/>
                </a:solidFill>
              </a:defRPr>
            </a:lvl1pPr>
          </a:lstStyle>
          <a:p>
            <a:r>
              <a:rPr lang="en-US" dirty="0"/>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7/15/2022</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7" name="Rectangle 6"/>
          <p:cNvSpPr/>
          <p:nvPr userDrawn="1"/>
        </p:nvSpPr>
        <p:spPr>
          <a:xfrm>
            <a:off x="-10048" y="6265545"/>
            <a:ext cx="12202048" cy="601701"/>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Box 11">
            <a:extLst>
              <a:ext uri="{FF2B5EF4-FFF2-40B4-BE49-F238E27FC236}">
                <a16:creationId xmlns:a16="http://schemas.microsoft.com/office/drawing/2014/main" id="{1C06899B-D311-B446-8DBB-7D61E82846C1}"/>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3" name="Picture 12">
            <a:extLst>
              <a:ext uri="{FF2B5EF4-FFF2-40B4-BE49-F238E27FC236}">
                <a16:creationId xmlns:a16="http://schemas.microsoft.com/office/drawing/2014/main" id="{C4CB1FB3-2557-BB46-9386-C66D040E875F}"/>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81484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p:cNvSpPr/>
          <p:nvPr userDrawn="1"/>
        </p:nvSpPr>
        <p:spPr>
          <a:xfrm>
            <a:off x="-9728" y="-9729"/>
            <a:ext cx="12201728" cy="6265545"/>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831851" y="1709740"/>
            <a:ext cx="10515600" cy="2852737"/>
          </a:xfrm>
        </p:spPr>
        <p:txBody>
          <a:bodyPr anchor="b">
            <a:normAutofit/>
          </a:bodyPr>
          <a:lstStyle>
            <a:lvl1pPr>
              <a:defRPr sz="440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Section header goes here</a:t>
            </a:r>
          </a:p>
        </p:txBody>
      </p:sp>
      <p:sp>
        <p:nvSpPr>
          <p:cNvPr id="3" name="Text Placeholder 2"/>
          <p:cNvSpPr>
            <a:spLocks noGrp="1"/>
          </p:cNvSpPr>
          <p:nvPr>
            <p:ph type="body" idx="1" hasCustomPrompt="1"/>
          </p:nvPr>
        </p:nvSpPr>
        <p:spPr>
          <a:xfrm>
            <a:off x="831851" y="4589465"/>
            <a:ext cx="10515600" cy="1500187"/>
          </a:xfrm>
        </p:spPr>
        <p:txBody>
          <a:bodyPr/>
          <a:lstStyle>
            <a:lvl1pPr marL="0" indent="0">
              <a:buNone/>
              <a:defRPr sz="2400" b="0" i="0">
                <a:solidFill>
                  <a:srgbClr val="92A2B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Section subhead goes here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7/15/2022</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pic>
        <p:nvPicPr>
          <p:cNvPr id="12" name="Picture 11">
            <a:extLst>
              <a:ext uri="{FF2B5EF4-FFF2-40B4-BE49-F238E27FC236}">
                <a16:creationId xmlns:a16="http://schemas.microsoft.com/office/drawing/2014/main" id="{4C2BC71D-0003-024E-9F29-71C949747F4A}"/>
              </a:ext>
            </a:extLst>
          </p:cNvPr>
          <p:cNvPicPr/>
          <p:nvPr userDrawn="1"/>
        </p:nvPicPr>
        <p:blipFill>
          <a:blip r:embed="rId2"/>
          <a:stretch>
            <a:fillRect/>
          </a:stretch>
        </p:blipFill>
        <p:spPr bwMode="auto">
          <a:xfrm>
            <a:off x="381000" y="6373243"/>
            <a:ext cx="3200400" cy="364310"/>
          </a:xfrm>
          <a:prstGeom prst="rect">
            <a:avLst/>
          </a:prstGeom>
          <a:noFill/>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25715021-AF61-AF4F-9B48-1343FD8CB059}"/>
              </a:ext>
            </a:extLst>
          </p:cNvPr>
          <p:cNvSpPr txBox="1"/>
          <p:nvPr userDrawn="1"/>
        </p:nvSpPr>
        <p:spPr>
          <a:xfrm>
            <a:off x="7478040" y="6407925"/>
            <a:ext cx="4489537" cy="369332"/>
          </a:xfrm>
          <a:prstGeom prst="rect">
            <a:avLst/>
          </a:prstGeom>
          <a:noFill/>
        </p:spPr>
        <p:txBody>
          <a:bodyPr wrap="square" rtlCol="0">
            <a:spAutoFit/>
          </a:bodyPr>
          <a:lstStyle/>
          <a:p>
            <a:pPr algn="r"/>
            <a:r>
              <a:rPr lang="en-US" sz="1800" b="1" i="0" dirty="0">
                <a:solidFill>
                  <a:srgbClr val="21314D"/>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spTree>
    <p:extLst>
      <p:ext uri="{BB962C8B-B14F-4D97-AF65-F5344CB8AC3E}">
        <p14:creationId xmlns:p14="http://schemas.microsoft.com/office/powerpoint/2010/main" val="1593687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1314D"/>
                </a:solidFill>
              </a:defRPr>
            </a:lvl1pPr>
          </a:lstStyle>
          <a:p>
            <a:r>
              <a:rPr lang="en-US" dirty="0"/>
              <a:t>Click to edit Master title style</a:t>
            </a:r>
          </a:p>
        </p:txBody>
      </p:sp>
      <p:sp>
        <p:nvSpPr>
          <p:cNvPr id="15" name="Rectangle 14"/>
          <p:cNvSpPr/>
          <p:nvPr userDrawn="1"/>
        </p:nvSpPr>
        <p:spPr>
          <a:xfrm>
            <a:off x="-9728" y="6265545"/>
            <a:ext cx="12201728" cy="601701"/>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7/15/2022</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14" name="TextBox 13"/>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0" name="Picture 9">
            <a:extLst>
              <a:ext uri="{FF2B5EF4-FFF2-40B4-BE49-F238E27FC236}">
                <a16:creationId xmlns:a16="http://schemas.microsoft.com/office/drawing/2014/main" id="{E3C7278D-9F84-1645-9C4A-4B5FD9D68954}"/>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36334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1314D"/>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7/15/2022</a:t>
            </a:fld>
            <a:endParaRPr lang="en-US"/>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8" name="Rectangle 7"/>
          <p:cNvSpPr/>
          <p:nvPr userDrawn="1"/>
        </p:nvSpPr>
        <p:spPr>
          <a:xfrm>
            <a:off x="-9728" y="6265545"/>
            <a:ext cx="12201728" cy="592455"/>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extBox 12">
            <a:extLst>
              <a:ext uri="{FF2B5EF4-FFF2-40B4-BE49-F238E27FC236}">
                <a16:creationId xmlns:a16="http://schemas.microsoft.com/office/drawing/2014/main" id="{3E729617-3EE6-934F-B272-92B6163ABCA3}"/>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4" name="Picture 13">
            <a:extLst>
              <a:ext uri="{FF2B5EF4-FFF2-40B4-BE49-F238E27FC236}">
                <a16:creationId xmlns:a16="http://schemas.microsoft.com/office/drawing/2014/main" id="{AA977242-14B3-B24E-8B0C-44E4362EFCBD}"/>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91851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lvl1pPr>
              <a:defRPr>
                <a:solidFill>
                  <a:srgbClr val="21314D"/>
                </a:solidFill>
              </a:defRPr>
            </a:lvl1p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7/15/2022</a:t>
            </a:fld>
            <a:endParaRPr lang="en-US"/>
          </a:p>
        </p:txBody>
      </p:sp>
      <p:sp>
        <p:nvSpPr>
          <p:cNvPr id="8" name="Footer Placeholder 7"/>
          <p:cNvSpPr>
            <a:spLocks noGrp="1"/>
          </p:cNvSpPr>
          <p:nvPr>
            <p:ph type="ftr" sz="quarter" idx="11"/>
          </p:nvPr>
        </p:nvSpPr>
        <p:spPr>
          <a:xfrm>
            <a:off x="4038600" y="6356352"/>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10" name="Rectangle 9"/>
          <p:cNvSpPr/>
          <p:nvPr userDrawn="1"/>
        </p:nvSpPr>
        <p:spPr>
          <a:xfrm>
            <a:off x="-9728" y="6265545"/>
            <a:ext cx="12201728" cy="592455"/>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TextBox 14">
            <a:extLst>
              <a:ext uri="{FF2B5EF4-FFF2-40B4-BE49-F238E27FC236}">
                <a16:creationId xmlns:a16="http://schemas.microsoft.com/office/drawing/2014/main" id="{07053E08-80AB-B043-979E-87B7A1E7EB21}"/>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6" name="Picture 15">
            <a:extLst>
              <a:ext uri="{FF2B5EF4-FFF2-40B4-BE49-F238E27FC236}">
                <a16:creationId xmlns:a16="http://schemas.microsoft.com/office/drawing/2014/main" id="{32B57081-B141-9B4E-9482-F401745054EE}"/>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187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1314D"/>
                </a:solidFill>
              </a:defRPr>
            </a:lvl1pPr>
          </a:lstStyle>
          <a:p>
            <a:r>
              <a:rPr lang="en-US" dirty="0"/>
              <a:t>Click to edit Master title style</a:t>
            </a:r>
          </a:p>
        </p:txBody>
      </p:sp>
      <p:sp>
        <p:nvSpPr>
          <p:cNvPr id="3" name="Date Placeholder 2"/>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7/15/2022</a:t>
            </a:fld>
            <a:endParaRPr lang="en-US"/>
          </a:p>
        </p:txBody>
      </p:sp>
      <p:sp>
        <p:nvSpPr>
          <p:cNvPr id="4" name="Footer Placeholder 3"/>
          <p:cNvSpPr>
            <a:spLocks noGrp="1"/>
          </p:cNvSpPr>
          <p:nvPr>
            <p:ph type="ftr" sz="quarter" idx="11"/>
          </p:nvPr>
        </p:nvSpPr>
        <p:spPr>
          <a:xfrm>
            <a:off x="4038600" y="6356352"/>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6" name="Rectangle 5"/>
          <p:cNvSpPr/>
          <p:nvPr userDrawn="1"/>
        </p:nvSpPr>
        <p:spPr>
          <a:xfrm>
            <a:off x="-9728" y="6265545"/>
            <a:ext cx="12201728" cy="592455"/>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TextBox 10">
            <a:extLst>
              <a:ext uri="{FF2B5EF4-FFF2-40B4-BE49-F238E27FC236}">
                <a16:creationId xmlns:a16="http://schemas.microsoft.com/office/drawing/2014/main" id="{6BA0EA07-1225-FE4C-917E-74A024F5E428}"/>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2" name="Picture 11">
            <a:extLst>
              <a:ext uri="{FF2B5EF4-FFF2-40B4-BE49-F238E27FC236}">
                <a16:creationId xmlns:a16="http://schemas.microsoft.com/office/drawing/2014/main" id="{43F1F743-16CE-3043-9E24-77715B0645DA}"/>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1159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7/15/2022</a:t>
            </a:fld>
            <a:endParaRPr 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9" name="Title 2"/>
          <p:cNvSpPr txBox="1">
            <a:spLocks/>
          </p:cNvSpPr>
          <p:nvPr userDrawn="1"/>
        </p:nvSpPr>
        <p:spPr>
          <a:xfrm>
            <a:off x="838202" y="5746528"/>
            <a:ext cx="13016751" cy="7793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rgbClr val="21314D"/>
                </a:solidFill>
                <a:latin typeface="Gotham Medium" charset="0"/>
                <a:ea typeface="Gotham Medium" charset="0"/>
                <a:cs typeface="Gotham Medium" charset="0"/>
              </a:defRPr>
            </a:lvl1pPr>
          </a:lstStyle>
          <a:p>
            <a:r>
              <a:rPr lang="en-US" sz="4400" b="1" i="0" dirty="0">
                <a:latin typeface="Arial" panose="020B0604020202020204" pitchFamily="34" charset="0"/>
                <a:cs typeface="Arial" panose="020B0604020202020204" pitchFamily="34" charset="0"/>
              </a:rPr>
              <a:t>Headline Copy Goes Here</a:t>
            </a:r>
          </a:p>
        </p:txBody>
      </p:sp>
      <p:sp>
        <p:nvSpPr>
          <p:cNvPr id="10" name="Picture Placeholder 2"/>
          <p:cNvSpPr>
            <a:spLocks noGrp="1"/>
          </p:cNvSpPr>
          <p:nvPr>
            <p:ph type="pic" idx="1"/>
          </p:nvPr>
        </p:nvSpPr>
        <p:spPr>
          <a:xfrm>
            <a:off x="0" y="1"/>
            <a:ext cx="12192000" cy="557703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Tree>
    <p:extLst>
      <p:ext uri="{BB962C8B-B14F-4D97-AF65-F5344CB8AC3E}">
        <p14:creationId xmlns:p14="http://schemas.microsoft.com/office/powerpoint/2010/main" val="2131095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a:xfrm>
            <a:off x="-10048" y="-10048"/>
            <a:ext cx="12202048" cy="6868048"/>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4" name="Picture 3"/>
          <p:cNvPicPr>
            <a:picLocks noChangeAspect="1"/>
          </p:cNvPicPr>
          <p:nvPr userDrawn="1"/>
        </p:nvPicPr>
        <p:blipFill>
          <a:blip r:embed="rId2" cstate="screen">
            <a:alphaModFix amt="25000"/>
            <a:extLst>
              <a:ext uri="{28A0092B-C50C-407E-A947-70E740481C1C}">
                <a14:useLocalDpi xmlns:a14="http://schemas.microsoft.com/office/drawing/2010/main"/>
              </a:ext>
            </a:extLst>
          </a:blip>
          <a:stretch>
            <a:fillRect/>
          </a:stretch>
        </p:blipFill>
        <p:spPr>
          <a:xfrm>
            <a:off x="1835085" y="552941"/>
            <a:ext cx="10356915" cy="5825765"/>
          </a:xfrm>
          <a:prstGeom prst="rect">
            <a:avLst/>
          </a:prstGeom>
        </p:spPr>
      </p:pic>
      <p:sp>
        <p:nvSpPr>
          <p:cNvPr id="5" name="Subtitle 2"/>
          <p:cNvSpPr>
            <a:spLocks noGrp="1"/>
          </p:cNvSpPr>
          <p:nvPr>
            <p:ph type="subTitle" idx="1" hasCustomPrompt="1"/>
          </p:nvPr>
        </p:nvSpPr>
        <p:spPr>
          <a:xfrm>
            <a:off x="2046399" y="2531096"/>
            <a:ext cx="9144000" cy="1655762"/>
          </a:xfrm>
        </p:spPr>
        <p:txBody>
          <a:bodyPr>
            <a:normAutofit/>
          </a:bodyPr>
          <a:lstStyle>
            <a:lvl1pPr marL="0" indent="0">
              <a:buNone/>
              <a:defRPr sz="400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algn="l"/>
            <a:r>
              <a:rPr lang="en-US" dirty="0">
                <a:solidFill>
                  <a:schemeClr val="bg1"/>
                </a:solidFill>
              </a:rPr>
              <a:t>“Quote goes here.”</a:t>
            </a:r>
          </a:p>
        </p:txBody>
      </p:sp>
    </p:spTree>
    <p:extLst>
      <p:ext uri="{BB962C8B-B14F-4D97-AF65-F5344CB8AC3E}">
        <p14:creationId xmlns:p14="http://schemas.microsoft.com/office/powerpoint/2010/main" val="224394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7060252" y="982464"/>
            <a:ext cx="4862405" cy="1794085"/>
          </a:xfrm>
        </p:spPr>
        <p:txBody>
          <a:bodyPr/>
          <a:lstStyle/>
          <a:p>
            <a:r>
              <a:rPr lang="en-US" dirty="0"/>
              <a:t>Headline Copy Goes Here</a:t>
            </a:r>
          </a:p>
        </p:txBody>
      </p:sp>
      <p:sp>
        <p:nvSpPr>
          <p:cNvPr id="4" name="Content Placeholder 2"/>
          <p:cNvSpPr>
            <a:spLocks noGrp="1"/>
          </p:cNvSpPr>
          <p:nvPr>
            <p:ph idx="1"/>
          </p:nvPr>
        </p:nvSpPr>
        <p:spPr>
          <a:xfrm>
            <a:off x="7060253" y="3052261"/>
            <a:ext cx="4862404" cy="1975926"/>
          </a:xfrm>
        </p:spPr>
        <p:txBody>
          <a:bodyPr/>
          <a:lstStyle/>
          <a:p>
            <a:r>
              <a:rPr lang="en-US" dirty="0"/>
              <a:t>Click to add text</a:t>
            </a:r>
          </a:p>
          <a:p>
            <a:r>
              <a:rPr lang="en-US" dirty="0"/>
              <a:t>Click to add text</a:t>
            </a:r>
          </a:p>
        </p:txBody>
      </p:sp>
      <p:sp>
        <p:nvSpPr>
          <p:cNvPr id="6" name="Picture Placeholder 2"/>
          <p:cNvSpPr>
            <a:spLocks noGrp="1"/>
          </p:cNvSpPr>
          <p:nvPr>
            <p:ph type="pic" idx="10"/>
          </p:nvPr>
        </p:nvSpPr>
        <p:spPr>
          <a:xfrm>
            <a:off x="0" y="3"/>
            <a:ext cx="6890995" cy="6857999"/>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8" name="TextBox 7"/>
          <p:cNvSpPr txBox="1"/>
          <p:nvPr userDrawn="1"/>
        </p:nvSpPr>
        <p:spPr>
          <a:xfrm>
            <a:off x="7478040" y="6407925"/>
            <a:ext cx="4489537" cy="369332"/>
          </a:xfrm>
          <a:prstGeom prst="rect">
            <a:avLst/>
          </a:prstGeom>
          <a:noFill/>
        </p:spPr>
        <p:txBody>
          <a:bodyPr wrap="square" rtlCol="0">
            <a:spAutoFit/>
          </a:bodyPr>
          <a:lstStyle/>
          <a:p>
            <a:pPr algn="r"/>
            <a:r>
              <a:rPr lang="en-US" sz="1800" b="1" i="0" dirty="0">
                <a:solidFill>
                  <a:srgbClr val="21314D"/>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spTree>
    <p:extLst>
      <p:ext uri="{BB962C8B-B14F-4D97-AF65-F5344CB8AC3E}">
        <p14:creationId xmlns:p14="http://schemas.microsoft.com/office/powerpoint/2010/main" val="539565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734776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61" r:id="rId8"/>
    <p:sldLayoutId id="2147483660" r:id="rId9"/>
    <p:sldLayoutId id="2147483656" r:id="rId10"/>
    <p:sldLayoutId id="2147483657" r:id="rId11"/>
    <p:sldLayoutId id="2147483658" r:id="rId12"/>
    <p:sldLayoutId id="2147483659" r:id="rId13"/>
  </p:sldLayoutIdLst>
  <p:txStyles>
    <p:titleStyle>
      <a:lvl1pPr algn="l" defTabSz="914377" rtl="0" eaLnBrk="1" latinLnBrk="0" hangingPunct="1">
        <a:lnSpc>
          <a:spcPct val="90000"/>
        </a:lnSpc>
        <a:spcBef>
          <a:spcPct val="0"/>
        </a:spcBef>
        <a:buNone/>
        <a:defRPr sz="4400" b="1" i="0" kern="1200">
          <a:solidFill>
            <a:srgbClr val="21314D"/>
          </a:solidFill>
          <a:latin typeface="Arial" panose="020B0604020202020204" pitchFamily="34" charset="0"/>
          <a:ea typeface="Arial" panose="020B0604020202020204" pitchFamily="34" charset="0"/>
          <a:cs typeface="Arial" panose="020B0604020202020204" pitchFamily="34" charset="0"/>
        </a:defRPr>
      </a:lvl1pPr>
    </p:titleStyle>
    <p:bodyStyle>
      <a:lvl1pPr marL="228594" indent="-228594" algn="l" defTabSz="914377" rtl="0" eaLnBrk="1" latinLnBrk="0" hangingPunct="1">
        <a:lnSpc>
          <a:spcPct val="90000"/>
        </a:lnSpc>
        <a:spcBef>
          <a:spcPts val="1000"/>
        </a:spcBef>
        <a:buFont typeface="Arial"/>
        <a:buChar char="•"/>
        <a:defRPr sz="2800" b="0" i="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685783" indent="-228594" algn="l" defTabSz="914377" rtl="0" eaLnBrk="1" latinLnBrk="0" hangingPunct="1">
        <a:lnSpc>
          <a:spcPct val="90000"/>
        </a:lnSpc>
        <a:spcBef>
          <a:spcPts val="500"/>
        </a:spcBef>
        <a:buFont typeface="Arial"/>
        <a:buChar char="•"/>
        <a:defRPr sz="2400" b="0" i="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2971" indent="-228594" algn="l" defTabSz="914377" rtl="0" eaLnBrk="1" latinLnBrk="0" hangingPunct="1">
        <a:lnSpc>
          <a:spcPct val="90000"/>
        </a:lnSpc>
        <a:spcBef>
          <a:spcPts val="500"/>
        </a:spcBef>
        <a:buFont typeface="Arial"/>
        <a:buChar char="•"/>
        <a:defRPr sz="2000" b="0" i="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160" indent="-228594" algn="l" defTabSz="914377" rtl="0" eaLnBrk="1" latinLnBrk="0" hangingPunct="1">
        <a:lnSpc>
          <a:spcPct val="90000"/>
        </a:lnSpc>
        <a:spcBef>
          <a:spcPts val="500"/>
        </a:spcBef>
        <a:buFont typeface="Arial"/>
        <a:buChar char="•"/>
        <a:defRPr sz="1800" b="0" i="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349" indent="-228594" algn="l" defTabSz="914377" rtl="0" eaLnBrk="1" latinLnBrk="0" hangingPunct="1">
        <a:lnSpc>
          <a:spcPct val="90000"/>
        </a:lnSpc>
        <a:spcBef>
          <a:spcPts val="500"/>
        </a:spcBef>
        <a:buFont typeface="Arial"/>
        <a:buChar char="•"/>
        <a:defRPr sz="1800" b="0" i="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3.xml"/><Relationship Id="rId6" Type="http://schemas.openxmlformats.org/officeDocument/2006/relationships/hyperlink" Target="mailto:cvessa@mines.edu" TargetMode="External"/><Relationship Id="rId5" Type="http://schemas.openxmlformats.org/officeDocument/2006/relationships/image" Target="../media/image6.png"/><Relationship Id="rId4" Type="http://schemas.openxmlformats.org/officeDocument/2006/relationships/image" Target="../media/image5.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mailto:cvessa@mines.edu" TargetMode="External"/><Relationship Id="rId2" Type="http://schemas.openxmlformats.org/officeDocument/2006/relationships/hyperlink" Target="https://www.dropbox.com/sh/eeycmoe82hze1jl/AAAbpjCfF2mdRIQEprwJZkzga?dl=0" TargetMode="Externa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Modeling and Assessing Energy System Resilience Against Extreme Weather Events</a:t>
            </a:r>
          </a:p>
        </p:txBody>
      </p:sp>
      <p:sp>
        <p:nvSpPr>
          <p:cNvPr id="3" name="Subtitle 2"/>
          <p:cNvSpPr>
            <a:spLocks noGrp="1"/>
          </p:cNvSpPr>
          <p:nvPr>
            <p:ph type="subTitle" idx="1"/>
          </p:nvPr>
        </p:nvSpPr>
        <p:spPr/>
        <p:txBody>
          <a:bodyPr>
            <a:normAutofit/>
          </a:bodyPr>
          <a:lstStyle/>
          <a:p>
            <a:r>
              <a:rPr lang="en-US" sz="2000" dirty="0"/>
              <a:t>Madeline Macmillan</a:t>
            </a:r>
          </a:p>
          <a:p>
            <a:r>
              <a:rPr lang="en-US" sz="2000" dirty="0"/>
              <a:t>Thesis Proposal</a:t>
            </a:r>
          </a:p>
          <a:p>
            <a:r>
              <a:rPr lang="en-US" sz="2000" dirty="0"/>
              <a:t>Advanced Energy Systems</a:t>
            </a:r>
          </a:p>
        </p:txBody>
      </p:sp>
    </p:spTree>
    <p:extLst>
      <p:ext uri="{BB962C8B-B14F-4D97-AF65-F5344CB8AC3E}">
        <p14:creationId xmlns:p14="http://schemas.microsoft.com/office/powerpoint/2010/main" val="2018888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8BBB-4EF2-CC2C-822C-BADC5221DD46}"/>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908CBCC8-A939-3D64-1E4B-0ED25319B2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97583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C6DB-C651-285E-AA0D-9D9B8D4D3764}"/>
              </a:ext>
            </a:extLst>
          </p:cNvPr>
          <p:cNvSpPr>
            <a:spLocks noGrp="1"/>
          </p:cNvSpPr>
          <p:nvPr>
            <p:ph type="title"/>
          </p:nvPr>
        </p:nvSpPr>
        <p:spPr/>
        <p:txBody>
          <a:bodyPr/>
          <a:lstStyle/>
          <a:p>
            <a:r>
              <a:rPr lang="en-US" dirty="0"/>
              <a:t>Guide to models for stakeholders</a:t>
            </a:r>
          </a:p>
        </p:txBody>
      </p:sp>
      <p:sp>
        <p:nvSpPr>
          <p:cNvPr id="3" name="Text Placeholder 2">
            <a:extLst>
              <a:ext uri="{FF2B5EF4-FFF2-40B4-BE49-F238E27FC236}">
                <a16:creationId xmlns:a16="http://schemas.microsoft.com/office/drawing/2014/main" id="{EE82B56B-8881-AACC-6F75-5D27A21BCDE6}"/>
              </a:ext>
            </a:extLst>
          </p:cNvPr>
          <p:cNvSpPr>
            <a:spLocks noGrp="1"/>
          </p:cNvSpPr>
          <p:nvPr>
            <p:ph type="body" idx="1"/>
          </p:nvPr>
        </p:nvSpPr>
        <p:spPr/>
        <p:txBody>
          <a:bodyPr/>
          <a:lstStyle/>
          <a:p>
            <a:r>
              <a:rPr lang="en-US" dirty="0"/>
              <a:t>Madeline Macmillan and Kyle Wilson</a:t>
            </a:r>
          </a:p>
        </p:txBody>
      </p:sp>
    </p:spTree>
    <p:extLst>
      <p:ext uri="{BB962C8B-B14F-4D97-AF65-F5344CB8AC3E}">
        <p14:creationId xmlns:p14="http://schemas.microsoft.com/office/powerpoint/2010/main" val="224077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A9786-20DF-1AE1-0A31-B39CAB9C1CE3}"/>
              </a:ext>
            </a:extLst>
          </p:cNvPr>
          <p:cNvSpPr>
            <a:spLocks noGrp="1"/>
          </p:cNvSpPr>
          <p:nvPr>
            <p:ph type="title"/>
          </p:nvPr>
        </p:nvSpPr>
        <p:spPr/>
        <p:txBody>
          <a:bodyPr/>
          <a:lstStyle/>
          <a:p>
            <a:r>
              <a:rPr lang="en-US" dirty="0"/>
              <a:t>What was reviewed? Why is it important? What is the gap?</a:t>
            </a:r>
          </a:p>
        </p:txBody>
      </p:sp>
      <p:sp>
        <p:nvSpPr>
          <p:cNvPr id="3" name="Content Placeholder 2">
            <a:extLst>
              <a:ext uri="{FF2B5EF4-FFF2-40B4-BE49-F238E27FC236}">
                <a16:creationId xmlns:a16="http://schemas.microsoft.com/office/drawing/2014/main" id="{957F49BE-363C-3581-83EC-328D4248825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75925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571E-BE43-4616-FFCA-AC862E8D4C92}"/>
              </a:ext>
            </a:extLst>
          </p:cNvPr>
          <p:cNvSpPr>
            <a:spLocks noGrp="1"/>
          </p:cNvSpPr>
          <p:nvPr>
            <p:ph type="title"/>
          </p:nvPr>
        </p:nvSpPr>
        <p:spPr/>
        <p:txBody>
          <a:bodyPr/>
          <a:lstStyle/>
          <a:p>
            <a:r>
              <a:rPr lang="en-US" dirty="0"/>
              <a:t>What will it contribute?</a:t>
            </a:r>
          </a:p>
        </p:txBody>
      </p:sp>
      <p:sp>
        <p:nvSpPr>
          <p:cNvPr id="3" name="Content Placeholder 2">
            <a:extLst>
              <a:ext uri="{FF2B5EF4-FFF2-40B4-BE49-F238E27FC236}">
                <a16:creationId xmlns:a16="http://schemas.microsoft.com/office/drawing/2014/main" id="{9EB30305-FD46-D15B-C7E6-EA8F2E4E2EC5}"/>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9340C027-E16D-9F91-1C3B-8FF7981D3BB3}"/>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68557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09230-A0E7-F05F-A974-B17AB1DF3BCA}"/>
              </a:ext>
            </a:extLst>
          </p:cNvPr>
          <p:cNvSpPr>
            <a:spLocks noGrp="1"/>
          </p:cNvSpPr>
          <p:nvPr>
            <p:ph type="title"/>
          </p:nvPr>
        </p:nvSpPr>
        <p:spPr/>
        <p:txBody>
          <a:bodyPr/>
          <a:lstStyle/>
          <a:p>
            <a:r>
              <a:rPr lang="en-US" dirty="0"/>
              <a:t>Contribution	</a:t>
            </a:r>
          </a:p>
        </p:txBody>
      </p:sp>
      <p:sp>
        <p:nvSpPr>
          <p:cNvPr id="3" name="Content Placeholder 2">
            <a:extLst>
              <a:ext uri="{FF2B5EF4-FFF2-40B4-BE49-F238E27FC236}">
                <a16:creationId xmlns:a16="http://schemas.microsoft.com/office/drawing/2014/main" id="{22320271-F193-218D-360C-DB8EA3CA9C81}"/>
              </a:ext>
            </a:extLst>
          </p:cNvPr>
          <p:cNvSpPr>
            <a:spLocks noGrp="1"/>
          </p:cNvSpPr>
          <p:nvPr>
            <p:ph idx="1"/>
          </p:nvPr>
        </p:nvSpPr>
        <p:spPr/>
        <p:txBody>
          <a:bodyPr/>
          <a:lstStyle/>
          <a:p>
            <a:r>
              <a:rPr lang="en-US" dirty="0"/>
              <a:t>Describe contribution and paper</a:t>
            </a:r>
          </a:p>
        </p:txBody>
      </p:sp>
    </p:spTree>
    <p:extLst>
      <p:ext uri="{BB962C8B-B14F-4D97-AF65-F5344CB8AC3E}">
        <p14:creationId xmlns:p14="http://schemas.microsoft.com/office/powerpoint/2010/main" val="682958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8BBB-4EF2-CC2C-822C-BADC5221DD46}"/>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908CBCC8-A939-3D64-1E4B-0ED25319B2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40787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C6DB-C651-285E-AA0D-9D9B8D4D3764}"/>
              </a:ext>
            </a:extLst>
          </p:cNvPr>
          <p:cNvSpPr>
            <a:spLocks noGrp="1"/>
          </p:cNvSpPr>
          <p:nvPr>
            <p:ph type="title"/>
          </p:nvPr>
        </p:nvSpPr>
        <p:spPr/>
        <p:txBody>
          <a:bodyPr/>
          <a:lstStyle/>
          <a:p>
            <a:r>
              <a:rPr lang="en-US" dirty="0"/>
              <a:t>Extreme weather uncertainty</a:t>
            </a:r>
          </a:p>
        </p:txBody>
      </p:sp>
      <p:sp>
        <p:nvSpPr>
          <p:cNvPr id="3" name="Text Placeholder 2">
            <a:extLst>
              <a:ext uri="{FF2B5EF4-FFF2-40B4-BE49-F238E27FC236}">
                <a16:creationId xmlns:a16="http://schemas.microsoft.com/office/drawing/2014/main" id="{EE82B56B-8881-AACC-6F75-5D27A21BCDE6}"/>
              </a:ext>
            </a:extLst>
          </p:cNvPr>
          <p:cNvSpPr>
            <a:spLocks noGrp="1"/>
          </p:cNvSpPr>
          <p:nvPr>
            <p:ph type="body" idx="1"/>
          </p:nvPr>
        </p:nvSpPr>
        <p:spPr/>
        <p:txBody>
          <a:bodyPr/>
          <a:lstStyle/>
          <a:p>
            <a:r>
              <a:rPr lang="en-US" dirty="0"/>
              <a:t>Madeline Macmillan, Carlo Bianchi, Juan Pablo </a:t>
            </a:r>
            <a:r>
              <a:rPr lang="en-US" dirty="0" err="1"/>
              <a:t>Carvallo</a:t>
            </a:r>
            <a:r>
              <a:rPr lang="en-US" dirty="0"/>
              <a:t>, Tyler </a:t>
            </a:r>
            <a:r>
              <a:rPr lang="en-US" dirty="0" err="1"/>
              <a:t>Schostek</a:t>
            </a:r>
            <a:r>
              <a:rPr lang="en-US" dirty="0"/>
              <a:t>, and Daniel Villa</a:t>
            </a:r>
          </a:p>
        </p:txBody>
      </p:sp>
    </p:spTree>
    <p:extLst>
      <p:ext uri="{BB962C8B-B14F-4D97-AF65-F5344CB8AC3E}">
        <p14:creationId xmlns:p14="http://schemas.microsoft.com/office/powerpoint/2010/main" val="861413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F42AE-5224-177C-8B3F-E784325864BE}"/>
              </a:ext>
            </a:extLst>
          </p:cNvPr>
          <p:cNvSpPr>
            <a:spLocks noGrp="1"/>
          </p:cNvSpPr>
          <p:nvPr>
            <p:ph type="title"/>
          </p:nvPr>
        </p:nvSpPr>
        <p:spPr/>
        <p:txBody>
          <a:bodyPr/>
          <a:lstStyle/>
          <a:p>
            <a:r>
              <a:rPr lang="en-US" dirty="0"/>
              <a:t>What is the identified gap?</a:t>
            </a:r>
          </a:p>
        </p:txBody>
      </p:sp>
      <p:sp>
        <p:nvSpPr>
          <p:cNvPr id="3" name="Content Placeholder 2">
            <a:extLst>
              <a:ext uri="{FF2B5EF4-FFF2-40B4-BE49-F238E27FC236}">
                <a16:creationId xmlns:a16="http://schemas.microsoft.com/office/drawing/2014/main" id="{D3566903-F5AF-09F9-6EBB-51BC98E4DEE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92261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7A29-2EFB-13E0-42BA-F155C9749B2C}"/>
              </a:ext>
            </a:extLst>
          </p:cNvPr>
          <p:cNvSpPr>
            <a:spLocks noGrp="1"/>
          </p:cNvSpPr>
          <p:nvPr>
            <p:ph type="title"/>
          </p:nvPr>
        </p:nvSpPr>
        <p:spPr/>
        <p:txBody>
          <a:bodyPr/>
          <a:lstStyle/>
          <a:p>
            <a:r>
              <a:rPr lang="en-US" dirty="0"/>
              <a:t>What is the solution? Describe some methods</a:t>
            </a:r>
          </a:p>
        </p:txBody>
      </p:sp>
      <p:sp>
        <p:nvSpPr>
          <p:cNvPr id="3" name="Content Placeholder 2">
            <a:extLst>
              <a:ext uri="{FF2B5EF4-FFF2-40B4-BE49-F238E27FC236}">
                <a16:creationId xmlns:a16="http://schemas.microsoft.com/office/drawing/2014/main" id="{58227179-47F1-D0FD-A0E4-CD5AF9CDEEAF}"/>
              </a:ext>
            </a:extLst>
          </p:cNvPr>
          <p:cNvSpPr>
            <a:spLocks noGrp="1"/>
          </p:cNvSpPr>
          <p:nvPr>
            <p:ph idx="1"/>
          </p:nvPr>
        </p:nvSpPr>
        <p:spPr/>
        <p:txBody>
          <a:bodyPr/>
          <a:lstStyle/>
          <a:p>
            <a:r>
              <a:rPr lang="en-US" dirty="0"/>
              <a:t>Add some preliminary results!</a:t>
            </a:r>
          </a:p>
          <a:p>
            <a:r>
              <a:rPr lang="en-US" dirty="0"/>
              <a:t>Graphics of model interactions and capabilities</a:t>
            </a:r>
          </a:p>
        </p:txBody>
      </p:sp>
    </p:spTree>
    <p:extLst>
      <p:ext uri="{BB962C8B-B14F-4D97-AF65-F5344CB8AC3E}">
        <p14:creationId xmlns:p14="http://schemas.microsoft.com/office/powerpoint/2010/main" val="1334660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5324-699C-A122-7629-A0098BFA78C0}"/>
              </a:ext>
            </a:extLst>
          </p:cNvPr>
          <p:cNvSpPr>
            <a:spLocks noGrp="1"/>
          </p:cNvSpPr>
          <p:nvPr>
            <p:ph type="title"/>
          </p:nvPr>
        </p:nvSpPr>
        <p:spPr/>
        <p:txBody>
          <a:bodyPr/>
          <a:lstStyle/>
          <a:p>
            <a:r>
              <a:rPr lang="en-US" dirty="0"/>
              <a:t>Preliminary results</a:t>
            </a:r>
          </a:p>
        </p:txBody>
      </p:sp>
      <p:sp>
        <p:nvSpPr>
          <p:cNvPr id="3" name="Content Placeholder 2">
            <a:extLst>
              <a:ext uri="{FF2B5EF4-FFF2-40B4-BE49-F238E27FC236}">
                <a16:creationId xmlns:a16="http://schemas.microsoft.com/office/drawing/2014/main" id="{5D48A0B0-FD4B-D58C-403D-1084C8FCCB1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7372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559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8A58-0557-DF36-E0E4-F764CC34A0FE}"/>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D2F46BBF-5483-1F71-94D8-9C705AB06C3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9036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17467-1044-3961-32B0-E7CB6563C8AE}"/>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2C4F7B0A-9EED-74F8-65EA-3F28821008A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46852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BBF0-8B9D-280B-9D4D-564B023B2021}"/>
              </a:ext>
            </a:extLst>
          </p:cNvPr>
          <p:cNvSpPr>
            <a:spLocks noGrp="1"/>
          </p:cNvSpPr>
          <p:nvPr>
            <p:ph type="title"/>
          </p:nvPr>
        </p:nvSpPr>
        <p:spPr/>
        <p:txBody>
          <a:bodyPr/>
          <a:lstStyle/>
          <a:p>
            <a:r>
              <a:rPr lang="en-US" dirty="0"/>
              <a:t>Employing decision making under deep climate uncertainty to energy system planning</a:t>
            </a:r>
          </a:p>
        </p:txBody>
      </p:sp>
      <p:sp>
        <p:nvSpPr>
          <p:cNvPr id="3" name="Text Placeholder 2">
            <a:extLst>
              <a:ext uri="{FF2B5EF4-FFF2-40B4-BE49-F238E27FC236}">
                <a16:creationId xmlns:a16="http://schemas.microsoft.com/office/drawing/2014/main" id="{7C72F463-112C-0A8D-5C8B-26C93C66D4F4}"/>
              </a:ext>
            </a:extLst>
          </p:cNvPr>
          <p:cNvSpPr>
            <a:spLocks noGrp="1"/>
          </p:cNvSpPr>
          <p:nvPr>
            <p:ph type="body" idx="1"/>
          </p:nvPr>
        </p:nvSpPr>
        <p:spPr/>
        <p:txBody>
          <a:bodyPr/>
          <a:lstStyle/>
          <a:p>
            <a:r>
              <a:rPr lang="en-US" dirty="0"/>
              <a:t>Madeline Macmillan, Nathan Lee, Nick Laws, Caitlin Murphy, and Morgan Bazilian</a:t>
            </a:r>
          </a:p>
        </p:txBody>
      </p:sp>
    </p:spTree>
    <p:extLst>
      <p:ext uri="{BB962C8B-B14F-4D97-AF65-F5344CB8AC3E}">
        <p14:creationId xmlns:p14="http://schemas.microsoft.com/office/powerpoint/2010/main" val="634861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CC4B7-069E-B564-62F9-36A5080852C8}"/>
              </a:ext>
            </a:extLst>
          </p:cNvPr>
          <p:cNvSpPr>
            <a:spLocks noGrp="1"/>
          </p:cNvSpPr>
          <p:nvPr>
            <p:ph type="title"/>
          </p:nvPr>
        </p:nvSpPr>
        <p:spPr/>
        <p:txBody>
          <a:bodyPr/>
          <a:lstStyle/>
          <a:p>
            <a:r>
              <a:rPr lang="en-US" dirty="0"/>
              <a:t>Why do we care? What is gap?</a:t>
            </a:r>
          </a:p>
        </p:txBody>
      </p:sp>
      <p:sp>
        <p:nvSpPr>
          <p:cNvPr id="3" name="Content Placeholder 2">
            <a:extLst>
              <a:ext uri="{FF2B5EF4-FFF2-40B4-BE49-F238E27FC236}">
                <a16:creationId xmlns:a16="http://schemas.microsoft.com/office/drawing/2014/main" id="{B8729D37-8B6E-8933-BE57-D7B6BAC971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12857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118B-1440-3553-E09A-B015401F7078}"/>
              </a:ext>
            </a:extLst>
          </p:cNvPr>
          <p:cNvSpPr>
            <a:spLocks noGrp="1"/>
          </p:cNvSpPr>
          <p:nvPr>
            <p:ph type="title"/>
          </p:nvPr>
        </p:nvSpPr>
        <p:spPr/>
        <p:txBody>
          <a:bodyPr/>
          <a:lstStyle/>
          <a:p>
            <a:r>
              <a:rPr lang="en-US" dirty="0"/>
              <a:t>What are the options?</a:t>
            </a:r>
          </a:p>
        </p:txBody>
      </p:sp>
      <p:sp>
        <p:nvSpPr>
          <p:cNvPr id="3" name="Content Placeholder 2">
            <a:extLst>
              <a:ext uri="{FF2B5EF4-FFF2-40B4-BE49-F238E27FC236}">
                <a16:creationId xmlns:a16="http://schemas.microsoft.com/office/drawing/2014/main" id="{77D435A1-9CD9-09C3-D73F-75CD89862658}"/>
              </a:ext>
            </a:extLst>
          </p:cNvPr>
          <p:cNvSpPr>
            <a:spLocks noGrp="1"/>
          </p:cNvSpPr>
          <p:nvPr>
            <p:ph idx="1"/>
          </p:nvPr>
        </p:nvSpPr>
        <p:spPr/>
        <p:txBody>
          <a:bodyPr/>
          <a:lstStyle/>
          <a:p>
            <a:r>
              <a:rPr lang="en-US" dirty="0"/>
              <a:t>Graphic here (table?) identifying capabilities RDM has that make it useful and interesting for application to energy system resilience planning</a:t>
            </a:r>
          </a:p>
        </p:txBody>
      </p:sp>
    </p:spTree>
    <p:extLst>
      <p:ext uri="{BB962C8B-B14F-4D97-AF65-F5344CB8AC3E}">
        <p14:creationId xmlns:p14="http://schemas.microsoft.com/office/powerpoint/2010/main" val="349159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D441-D3A8-AA1D-DEE4-FC9D27262606}"/>
              </a:ext>
            </a:extLst>
          </p:cNvPr>
          <p:cNvSpPr>
            <a:spLocks noGrp="1"/>
          </p:cNvSpPr>
          <p:nvPr>
            <p:ph type="title"/>
          </p:nvPr>
        </p:nvSpPr>
        <p:spPr/>
        <p:txBody>
          <a:bodyPr/>
          <a:lstStyle/>
          <a:p>
            <a:r>
              <a:rPr lang="en-US" dirty="0"/>
              <a:t>Steps of RDM </a:t>
            </a:r>
            <a:r>
              <a:rPr lang="en-US" dirty="0">
                <a:sym typeface="Wingdings" panose="05000000000000000000" pitchFamily="2" charset="2"/>
              </a:rPr>
              <a:t> steps of RDM for energy system</a:t>
            </a:r>
            <a:endParaRPr lang="en-US" dirty="0"/>
          </a:p>
        </p:txBody>
      </p:sp>
      <p:sp>
        <p:nvSpPr>
          <p:cNvPr id="3" name="Content Placeholder 2">
            <a:extLst>
              <a:ext uri="{FF2B5EF4-FFF2-40B4-BE49-F238E27FC236}">
                <a16:creationId xmlns:a16="http://schemas.microsoft.com/office/drawing/2014/main" id="{85DEDCDA-EF03-8F74-F6A8-07C3D8BB0A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92692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1B742-4C12-20A0-3701-2308396BCF08}"/>
              </a:ext>
            </a:extLst>
          </p:cNvPr>
          <p:cNvSpPr>
            <a:spLocks noGrp="1"/>
          </p:cNvSpPr>
          <p:nvPr>
            <p:ph type="title"/>
          </p:nvPr>
        </p:nvSpPr>
        <p:spPr/>
        <p:txBody>
          <a:bodyPr/>
          <a:lstStyle/>
          <a:p>
            <a:r>
              <a:rPr lang="en-US" dirty="0"/>
              <a:t>Augmentations and development</a:t>
            </a:r>
          </a:p>
        </p:txBody>
      </p:sp>
      <p:sp>
        <p:nvSpPr>
          <p:cNvPr id="3" name="Text Placeholder 2">
            <a:extLst>
              <a:ext uri="{FF2B5EF4-FFF2-40B4-BE49-F238E27FC236}">
                <a16:creationId xmlns:a16="http://schemas.microsoft.com/office/drawing/2014/main" id="{B59B4174-B857-69D1-E0D0-9C26F5314D80}"/>
              </a:ext>
            </a:extLst>
          </p:cNvPr>
          <p:cNvSpPr>
            <a:spLocks noGrp="1"/>
          </p:cNvSpPr>
          <p:nvPr>
            <p:ph type="body" idx="1"/>
          </p:nvPr>
        </p:nvSpPr>
        <p:spPr/>
        <p:txBody>
          <a:bodyPr/>
          <a:lstStyle/>
          <a:p>
            <a:r>
              <a:rPr lang="en-US" dirty="0"/>
              <a:t>PRIM</a:t>
            </a:r>
          </a:p>
        </p:txBody>
      </p:sp>
      <p:sp>
        <p:nvSpPr>
          <p:cNvPr id="4" name="Content Placeholder 3">
            <a:extLst>
              <a:ext uri="{FF2B5EF4-FFF2-40B4-BE49-F238E27FC236}">
                <a16:creationId xmlns:a16="http://schemas.microsoft.com/office/drawing/2014/main" id="{E99E7B43-3EAF-1899-520C-3ADF2420010F}"/>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96B72C8A-7521-6ADD-1700-F6DA5D3B4674}"/>
              </a:ext>
            </a:extLst>
          </p:cNvPr>
          <p:cNvSpPr>
            <a:spLocks noGrp="1"/>
          </p:cNvSpPr>
          <p:nvPr>
            <p:ph type="body" sz="quarter" idx="3"/>
          </p:nvPr>
        </p:nvSpPr>
        <p:spPr/>
        <p:txBody>
          <a:bodyPr/>
          <a:lstStyle/>
          <a:p>
            <a:r>
              <a:rPr lang="en-US" dirty="0"/>
              <a:t>REopt</a:t>
            </a:r>
          </a:p>
        </p:txBody>
      </p:sp>
      <p:sp>
        <p:nvSpPr>
          <p:cNvPr id="6" name="Content Placeholder 5">
            <a:extLst>
              <a:ext uri="{FF2B5EF4-FFF2-40B4-BE49-F238E27FC236}">
                <a16:creationId xmlns:a16="http://schemas.microsoft.com/office/drawing/2014/main" id="{CE883D61-0A67-37A8-7FEB-C00FD1C0F815}"/>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546413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FECA1-9DAE-4CB9-0D87-145EA6A996D5}"/>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84462E72-28F6-6A54-67DB-F056DFC150B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57187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F08C-0DEE-194A-A8A4-959D268C0BC5}"/>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570F9780-39BD-654C-BC74-F9D9F7735F5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95713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EB6F9-A980-A740-9655-A4D1EE25E995}"/>
              </a:ext>
            </a:extLst>
          </p:cNvPr>
          <p:cNvSpPr>
            <a:spLocks noGrp="1"/>
          </p:cNvSpPr>
          <p:nvPr>
            <p:ph type="title"/>
          </p:nvPr>
        </p:nvSpPr>
        <p:spPr/>
        <p:txBody>
          <a:bodyPr/>
          <a:lstStyle/>
          <a:p>
            <a:r>
              <a:rPr lang="en-US" dirty="0"/>
              <a:t>Case study</a:t>
            </a:r>
          </a:p>
        </p:txBody>
      </p:sp>
      <p:sp>
        <p:nvSpPr>
          <p:cNvPr id="3" name="Text Placeholder 2">
            <a:extLst>
              <a:ext uri="{FF2B5EF4-FFF2-40B4-BE49-F238E27FC236}">
                <a16:creationId xmlns:a16="http://schemas.microsoft.com/office/drawing/2014/main" id="{A8F4E0F2-88EF-DEFD-84A8-578CAFEEA4EC}"/>
              </a:ext>
            </a:extLst>
          </p:cNvPr>
          <p:cNvSpPr>
            <a:spLocks noGrp="1"/>
          </p:cNvSpPr>
          <p:nvPr>
            <p:ph type="body" idx="1"/>
          </p:nvPr>
        </p:nvSpPr>
        <p:spPr/>
        <p:txBody>
          <a:bodyPr/>
          <a:lstStyle/>
          <a:p>
            <a:r>
              <a:rPr lang="en-US" dirty="0"/>
              <a:t>Madeline Macmillan, Daniel Villa, Caitlin Murphy, and Morgan Bazilian</a:t>
            </a:r>
          </a:p>
        </p:txBody>
      </p:sp>
    </p:spTree>
    <p:extLst>
      <p:ext uri="{BB962C8B-B14F-4D97-AF65-F5344CB8AC3E}">
        <p14:creationId xmlns:p14="http://schemas.microsoft.com/office/powerpoint/2010/main" val="1755485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care?</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247718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F1553-D581-9F31-4802-B918DEF9E511}"/>
              </a:ext>
            </a:extLst>
          </p:cNvPr>
          <p:cNvSpPr>
            <a:spLocks noGrp="1"/>
          </p:cNvSpPr>
          <p:nvPr>
            <p:ph type="title"/>
          </p:nvPr>
        </p:nvSpPr>
        <p:spPr/>
        <p:txBody>
          <a:bodyPr/>
          <a:lstStyle/>
          <a:p>
            <a:r>
              <a:rPr lang="en-US" dirty="0"/>
              <a:t>What will be learned and compared?</a:t>
            </a:r>
          </a:p>
        </p:txBody>
      </p:sp>
      <p:sp>
        <p:nvSpPr>
          <p:cNvPr id="3" name="Content Placeholder 2">
            <a:extLst>
              <a:ext uri="{FF2B5EF4-FFF2-40B4-BE49-F238E27FC236}">
                <a16:creationId xmlns:a16="http://schemas.microsoft.com/office/drawing/2014/main" id="{538B4C40-B5CB-E2DB-B336-0884D85C9103}"/>
              </a:ext>
            </a:extLst>
          </p:cNvPr>
          <p:cNvSpPr>
            <a:spLocks noGrp="1"/>
          </p:cNvSpPr>
          <p:nvPr>
            <p:ph idx="1"/>
          </p:nvPr>
        </p:nvSpPr>
        <p:spPr/>
        <p:txBody>
          <a:bodyPr/>
          <a:lstStyle/>
          <a:p>
            <a:r>
              <a:rPr lang="en-US" dirty="0"/>
              <a:t>who/where/why?</a:t>
            </a:r>
          </a:p>
        </p:txBody>
      </p:sp>
    </p:spTree>
    <p:extLst>
      <p:ext uri="{BB962C8B-B14F-4D97-AF65-F5344CB8AC3E}">
        <p14:creationId xmlns:p14="http://schemas.microsoft.com/office/powerpoint/2010/main" val="127325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3473-9EA5-7C3B-E2CF-BA8AE58786D4}"/>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EC0005DE-EDC2-D43C-498C-EA53541FFE7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29619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F66A5-C641-8363-4A43-BBDEF4A59917}"/>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161BE093-34D0-0FCE-1787-890DB9C8F0B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7962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7991-3CDE-ABE5-71F4-10EB4CE35191}"/>
              </a:ext>
            </a:extLst>
          </p:cNvPr>
          <p:cNvSpPr>
            <a:spLocks noGrp="1"/>
          </p:cNvSpPr>
          <p:nvPr>
            <p:ph type="title"/>
          </p:nvPr>
        </p:nvSpPr>
        <p:spPr/>
        <p:txBody>
          <a:bodyPr/>
          <a:lstStyle/>
          <a:p>
            <a:r>
              <a:rPr lang="en-US" dirty="0"/>
              <a:t>Proposed submissions and other related work</a:t>
            </a:r>
          </a:p>
        </p:txBody>
      </p:sp>
      <p:sp>
        <p:nvSpPr>
          <p:cNvPr id="3" name="Text Placeholder 2">
            <a:extLst>
              <a:ext uri="{FF2B5EF4-FFF2-40B4-BE49-F238E27FC236}">
                <a16:creationId xmlns:a16="http://schemas.microsoft.com/office/drawing/2014/main" id="{AFEF8E1E-EB7B-7996-01A3-09287B486ED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88463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3C71A-A32E-D961-0DE8-0992A9302117}"/>
              </a:ext>
            </a:extLst>
          </p:cNvPr>
          <p:cNvSpPr>
            <a:spLocks noGrp="1"/>
          </p:cNvSpPr>
          <p:nvPr>
            <p:ph type="title"/>
          </p:nvPr>
        </p:nvSpPr>
        <p:spPr/>
        <p:txBody>
          <a:bodyPr/>
          <a:lstStyle/>
          <a:p>
            <a:r>
              <a:rPr lang="en-US" dirty="0"/>
              <a:t>Proposed submissions</a:t>
            </a:r>
          </a:p>
        </p:txBody>
      </p:sp>
      <p:sp>
        <p:nvSpPr>
          <p:cNvPr id="3" name="Content Placeholder 2">
            <a:extLst>
              <a:ext uri="{FF2B5EF4-FFF2-40B4-BE49-F238E27FC236}">
                <a16:creationId xmlns:a16="http://schemas.microsoft.com/office/drawing/2014/main" id="{9DCF2489-0C38-E93C-03E1-1FD3B69BB2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77636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1B02-0B5B-875A-FECA-CE6DF71EA87D}"/>
              </a:ext>
            </a:extLst>
          </p:cNvPr>
          <p:cNvSpPr>
            <a:spLocks noGrp="1"/>
          </p:cNvSpPr>
          <p:nvPr>
            <p:ph type="title"/>
          </p:nvPr>
        </p:nvSpPr>
        <p:spPr/>
        <p:txBody>
          <a:bodyPr/>
          <a:lstStyle/>
          <a:p>
            <a:r>
              <a:rPr lang="en-US" dirty="0"/>
              <a:t>Other related work</a:t>
            </a:r>
          </a:p>
        </p:txBody>
      </p:sp>
      <p:sp>
        <p:nvSpPr>
          <p:cNvPr id="3" name="Content Placeholder 2">
            <a:extLst>
              <a:ext uri="{FF2B5EF4-FFF2-40B4-BE49-F238E27FC236}">
                <a16:creationId xmlns:a16="http://schemas.microsoft.com/office/drawing/2014/main" id="{F3AAF159-DD35-AD96-DA53-7895C78CD60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36472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2AAC-058B-4C8E-731E-809E14A8C207}"/>
              </a:ext>
            </a:extLst>
          </p:cNvPr>
          <p:cNvSpPr>
            <a:spLocks noGrp="1"/>
          </p:cNvSpPr>
          <p:nvPr>
            <p:ph type="title"/>
          </p:nvPr>
        </p:nvSpPr>
        <p:spPr/>
        <p:txBody>
          <a:bodyPr/>
          <a:lstStyle/>
          <a:p>
            <a:r>
              <a:rPr lang="en-US" dirty="0"/>
              <a:t>Conclusions</a:t>
            </a:r>
          </a:p>
        </p:txBody>
      </p:sp>
      <p:sp>
        <p:nvSpPr>
          <p:cNvPr id="3" name="Text Placeholder 2">
            <a:extLst>
              <a:ext uri="{FF2B5EF4-FFF2-40B4-BE49-F238E27FC236}">
                <a16:creationId xmlns:a16="http://schemas.microsoft.com/office/drawing/2014/main" id="{2E8A2843-470F-04F6-1F81-69BE2B76E13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53902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F49D7-258B-7EBB-C514-48A2F00C03F2}"/>
              </a:ext>
            </a:extLst>
          </p:cNvPr>
          <p:cNvSpPr>
            <a:spLocks noGrp="1"/>
          </p:cNvSpPr>
          <p:nvPr>
            <p:ph type="title"/>
          </p:nvPr>
        </p:nvSpPr>
        <p:spPr/>
        <p:txBody>
          <a:bodyPr/>
          <a:lstStyle/>
          <a:p>
            <a:r>
              <a:rPr lang="en-US" dirty="0"/>
              <a:t>Gap </a:t>
            </a:r>
            <a:r>
              <a:rPr lang="en-US" dirty="0">
                <a:sym typeface="Wingdings" panose="05000000000000000000" pitchFamily="2" charset="2"/>
              </a:rPr>
              <a:t> contributions</a:t>
            </a:r>
            <a:endParaRPr lang="en-US" dirty="0"/>
          </a:p>
        </p:txBody>
      </p:sp>
      <p:sp>
        <p:nvSpPr>
          <p:cNvPr id="3" name="Content Placeholder 2">
            <a:extLst>
              <a:ext uri="{FF2B5EF4-FFF2-40B4-BE49-F238E27FC236}">
                <a16:creationId xmlns:a16="http://schemas.microsoft.com/office/drawing/2014/main" id="{F7C7A45F-2A7F-04C5-9BCF-2901760A108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18562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EFBA-A343-BFC5-851E-52BA392D87B4}"/>
              </a:ext>
            </a:extLst>
          </p:cNvPr>
          <p:cNvSpPr>
            <a:spLocks noGrp="1"/>
          </p:cNvSpPr>
          <p:nvPr>
            <p:ph type="title"/>
          </p:nvPr>
        </p:nvSpPr>
        <p:spPr/>
        <p:txBody>
          <a:bodyPr/>
          <a:lstStyle/>
          <a:p>
            <a:r>
              <a:rPr lang="en-US" dirty="0"/>
              <a:t>Reiterate importance</a:t>
            </a:r>
          </a:p>
        </p:txBody>
      </p:sp>
      <p:sp>
        <p:nvSpPr>
          <p:cNvPr id="3" name="Content Placeholder 2">
            <a:extLst>
              <a:ext uri="{FF2B5EF4-FFF2-40B4-BE49-F238E27FC236}">
                <a16:creationId xmlns:a16="http://schemas.microsoft.com/office/drawing/2014/main" id="{17CF50B1-442C-826A-B2BA-5AA959EAF6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65206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1FA9C-6E9F-6DD2-9246-E5BA19717694}"/>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6F71E3F5-E913-9AF3-F78E-725BA4751A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62673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and themes</a:t>
            </a: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853948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034823" y="2531096"/>
            <a:ext cx="9144000" cy="1655763"/>
          </a:xfrm>
        </p:spPr>
        <p:txBody>
          <a:bodyPr/>
          <a:lstStyle/>
          <a:p>
            <a:r>
              <a:rPr lang="en-US" dirty="0"/>
              <a:t>Thank you!</a:t>
            </a:r>
          </a:p>
        </p:txBody>
      </p:sp>
      <p:cxnSp>
        <p:nvCxnSpPr>
          <p:cNvPr id="3" name="Straight Connector 2"/>
          <p:cNvCxnSpPr/>
          <p:nvPr/>
        </p:nvCxnSpPr>
        <p:spPr>
          <a:xfrm flipH="1" flipV="1">
            <a:off x="1835085" y="2531098"/>
            <a:ext cx="1155" cy="1450391"/>
          </a:xfrm>
          <a:prstGeom prst="line">
            <a:avLst/>
          </a:prstGeom>
          <a:ln w="28575">
            <a:solidFill>
              <a:srgbClr val="D2492A"/>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38015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ECB3B0C-2E87-8640-A14A-B80B05F44E1C}"/>
              </a:ext>
            </a:extLst>
          </p:cNvPr>
          <p:cNvSpPr/>
          <p:nvPr/>
        </p:nvSpPr>
        <p:spPr>
          <a:xfrm>
            <a:off x="9154049" y="2512321"/>
            <a:ext cx="2132098" cy="2088952"/>
          </a:xfrm>
          <a:prstGeom prst="rect">
            <a:avLst/>
          </a:prstGeom>
          <a:solidFill>
            <a:srgbClr val="213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Mines logos</a:t>
            </a:r>
          </a:p>
        </p:txBody>
      </p:sp>
      <p:sp>
        <p:nvSpPr>
          <p:cNvPr id="3" name="Content Placeholder 2"/>
          <p:cNvSpPr>
            <a:spLocks noGrp="1"/>
          </p:cNvSpPr>
          <p:nvPr>
            <p:ph idx="1"/>
          </p:nvPr>
        </p:nvSpPr>
        <p:spPr/>
        <p:txBody>
          <a:bodyPr/>
          <a:lstStyle/>
          <a:p>
            <a:endParaRPr lang="en-US" dirty="0"/>
          </a:p>
          <a:p>
            <a:endParaRPr lang="en-US" dirty="0"/>
          </a:p>
        </p:txBody>
      </p:sp>
      <p:sp>
        <p:nvSpPr>
          <p:cNvPr id="13" name="TextBox 12"/>
          <p:cNvSpPr txBox="1"/>
          <p:nvPr/>
        </p:nvSpPr>
        <p:spPr>
          <a:xfrm>
            <a:off x="974878" y="1478671"/>
            <a:ext cx="10515600" cy="492443"/>
          </a:xfrm>
          <a:prstGeom prst="rect">
            <a:avLst/>
          </a:prstGeom>
          <a:noFill/>
        </p:spPr>
        <p:txBody>
          <a:bodyPr wrap="square" lIns="0" tIns="0" rIns="0" bIns="0" rtlCol="0">
            <a:spAutoFit/>
          </a:bodyPr>
          <a:lstStyle/>
          <a:p>
            <a:r>
              <a:rPr lang="en-US" sz="1600" dirty="0">
                <a:latin typeface="Arial" panose="020B0604020202020204" pitchFamily="34" charset="0"/>
                <a:cs typeface="Arial" panose="020B0604020202020204" pitchFamily="34" charset="0"/>
              </a:rPr>
              <a:t>To create a maximum impact, keep the space around the Mines signature free from other text and graphics. The clear space on each side of the signature should be equal to or greater than the height of the school’s wordmark. </a:t>
            </a:r>
          </a:p>
        </p:txBody>
      </p:sp>
      <p:sp>
        <p:nvSpPr>
          <p:cNvPr id="26" name="Rectangle 25">
            <a:extLst>
              <a:ext uri="{FF2B5EF4-FFF2-40B4-BE49-F238E27FC236}">
                <a16:creationId xmlns:a16="http://schemas.microsoft.com/office/drawing/2014/main" id="{993A468D-EB5F-3E46-AD56-0AFF76215EA2}"/>
              </a:ext>
            </a:extLst>
          </p:cNvPr>
          <p:cNvSpPr/>
          <p:nvPr/>
        </p:nvSpPr>
        <p:spPr>
          <a:xfrm>
            <a:off x="701522" y="3641961"/>
            <a:ext cx="5269154" cy="814039"/>
          </a:xfrm>
          <a:prstGeom prst="rect">
            <a:avLst/>
          </a:prstGeom>
          <a:solidFill>
            <a:srgbClr val="213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A6BBCB3A-80F9-9247-BC66-6AFBCE7BE242}"/>
              </a:ext>
            </a:extLst>
          </p:cNvPr>
          <p:cNvPicPr>
            <a:picLocks noChangeAspect="1"/>
          </p:cNvPicPr>
          <p:nvPr/>
        </p:nvPicPr>
        <p:blipFill>
          <a:blip r:embed="rId2"/>
          <a:stretch>
            <a:fillRect/>
          </a:stretch>
        </p:blipFill>
        <p:spPr>
          <a:xfrm>
            <a:off x="905854" y="2837482"/>
            <a:ext cx="4763739" cy="542270"/>
          </a:xfrm>
          <a:prstGeom prst="rect">
            <a:avLst/>
          </a:prstGeom>
        </p:spPr>
      </p:pic>
      <p:pic>
        <p:nvPicPr>
          <p:cNvPr id="28" name="Picture 27" descr="A close up of a sign&#10;&#10;Description automatically generated">
            <a:extLst>
              <a:ext uri="{FF2B5EF4-FFF2-40B4-BE49-F238E27FC236}">
                <a16:creationId xmlns:a16="http://schemas.microsoft.com/office/drawing/2014/main" id="{36A960F3-8604-2745-8704-1B8C409A4457}"/>
              </a:ext>
            </a:extLst>
          </p:cNvPr>
          <p:cNvPicPr>
            <a:picLocks noChangeAspect="1"/>
          </p:cNvPicPr>
          <p:nvPr/>
        </p:nvPicPr>
        <p:blipFill>
          <a:blip r:embed="rId3"/>
          <a:stretch>
            <a:fillRect/>
          </a:stretch>
        </p:blipFill>
        <p:spPr>
          <a:xfrm>
            <a:off x="905853" y="3759048"/>
            <a:ext cx="4763739" cy="542270"/>
          </a:xfrm>
          <a:prstGeom prst="rect">
            <a:avLst/>
          </a:prstGeom>
        </p:spPr>
      </p:pic>
      <p:pic>
        <p:nvPicPr>
          <p:cNvPr id="29" name="Picture 28">
            <a:extLst>
              <a:ext uri="{FF2B5EF4-FFF2-40B4-BE49-F238E27FC236}">
                <a16:creationId xmlns:a16="http://schemas.microsoft.com/office/drawing/2014/main" id="{32A4878E-0AE9-FB40-8A71-694A986FD79F}"/>
              </a:ext>
            </a:extLst>
          </p:cNvPr>
          <p:cNvPicPr>
            <a:picLocks noChangeAspect="1"/>
          </p:cNvPicPr>
          <p:nvPr/>
        </p:nvPicPr>
        <p:blipFill>
          <a:blip r:embed="rId4"/>
          <a:stretch>
            <a:fillRect/>
          </a:stretch>
        </p:blipFill>
        <p:spPr>
          <a:xfrm>
            <a:off x="6720083" y="2592155"/>
            <a:ext cx="1770768" cy="2088952"/>
          </a:xfrm>
          <a:prstGeom prst="rect">
            <a:avLst/>
          </a:prstGeom>
        </p:spPr>
      </p:pic>
      <p:pic>
        <p:nvPicPr>
          <p:cNvPr id="5" name="Picture 4" descr="A close up of a logo&#10;&#10;Description automatically generated">
            <a:extLst>
              <a:ext uri="{FF2B5EF4-FFF2-40B4-BE49-F238E27FC236}">
                <a16:creationId xmlns:a16="http://schemas.microsoft.com/office/drawing/2014/main" id="{F5AD1187-C3A2-2947-A13B-41FF90093E24}"/>
              </a:ext>
            </a:extLst>
          </p:cNvPr>
          <p:cNvPicPr>
            <a:picLocks noChangeAspect="1"/>
          </p:cNvPicPr>
          <p:nvPr/>
        </p:nvPicPr>
        <p:blipFill>
          <a:blip r:embed="rId5"/>
          <a:stretch>
            <a:fillRect/>
          </a:stretch>
        </p:blipFill>
        <p:spPr>
          <a:xfrm>
            <a:off x="9411553" y="2592155"/>
            <a:ext cx="1628462" cy="1863845"/>
          </a:xfrm>
          <a:prstGeom prst="rect">
            <a:avLst/>
          </a:prstGeom>
        </p:spPr>
      </p:pic>
      <p:sp>
        <p:nvSpPr>
          <p:cNvPr id="32" name="TextBox 31">
            <a:extLst>
              <a:ext uri="{FF2B5EF4-FFF2-40B4-BE49-F238E27FC236}">
                <a16:creationId xmlns:a16="http://schemas.microsoft.com/office/drawing/2014/main" id="{875934C1-09E7-5B4E-A4A0-531426FE034E}"/>
              </a:ext>
            </a:extLst>
          </p:cNvPr>
          <p:cNvSpPr txBox="1"/>
          <p:nvPr/>
        </p:nvSpPr>
        <p:spPr>
          <a:xfrm>
            <a:off x="974878" y="5182813"/>
            <a:ext cx="10515600" cy="492443"/>
          </a:xfrm>
          <a:prstGeom prst="rect">
            <a:avLst/>
          </a:prstGeom>
          <a:noFill/>
        </p:spPr>
        <p:txBody>
          <a:bodyPr wrap="square" lIns="0" tIns="0" rIns="0" bIns="0" rtlCol="0">
            <a:spAutoFit/>
          </a:bodyPr>
          <a:lstStyle/>
          <a:p>
            <a:r>
              <a:rPr lang="en-US" sz="1600" dirty="0">
                <a:latin typeface="Arial" panose="020B0604020202020204" pitchFamily="34" charset="0"/>
                <a:cs typeface="Arial" panose="020B0604020202020204" pitchFamily="34" charset="0"/>
              </a:rPr>
              <a:t>The horizontal signature is preferred; However, there are applications where the stacked logo works better. Please contact Christina Vessa (</a:t>
            </a:r>
            <a:r>
              <a:rPr lang="en-US" sz="1600" dirty="0">
                <a:latin typeface="Arial" panose="020B0604020202020204" pitchFamily="34" charset="0"/>
                <a:cs typeface="Arial" panose="020B0604020202020204" pitchFamily="34" charset="0"/>
                <a:hlinkClick r:id="rId6"/>
              </a:rPr>
              <a:t>cvessa@mines.edu</a:t>
            </a:r>
            <a:r>
              <a:rPr lang="en-US" sz="1600" dirty="0">
                <a:latin typeface="Arial" panose="020B0604020202020204" pitchFamily="34" charset="0"/>
                <a:cs typeface="Arial" panose="020B0604020202020204" pitchFamily="34" charset="0"/>
              </a:rPr>
              <a:t>) for additional logo variations. </a:t>
            </a:r>
          </a:p>
        </p:txBody>
      </p:sp>
    </p:spTree>
    <p:extLst>
      <p:ext uri="{BB962C8B-B14F-4D97-AF65-F5344CB8AC3E}">
        <p14:creationId xmlns:p14="http://schemas.microsoft.com/office/powerpoint/2010/main" val="2485051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Mines color palette</a:t>
            </a:r>
          </a:p>
        </p:txBody>
      </p:sp>
      <p:sp>
        <p:nvSpPr>
          <p:cNvPr id="3" name="Content Placeholder 2"/>
          <p:cNvSpPr>
            <a:spLocks noGrp="1"/>
          </p:cNvSpPr>
          <p:nvPr>
            <p:ph idx="1"/>
          </p:nvPr>
        </p:nvSpPr>
        <p:spPr/>
        <p:txBody>
          <a:bodyPr/>
          <a:lstStyle/>
          <a:p>
            <a:endParaRPr lang="en-US" dirty="0"/>
          </a:p>
          <a:p>
            <a:endParaRPr lang="en-US" dirty="0"/>
          </a:p>
        </p:txBody>
      </p:sp>
      <p:sp>
        <p:nvSpPr>
          <p:cNvPr id="6" name="Rectangle 5"/>
          <p:cNvSpPr/>
          <p:nvPr/>
        </p:nvSpPr>
        <p:spPr>
          <a:xfrm>
            <a:off x="1800236" y="2780948"/>
            <a:ext cx="730331" cy="752461"/>
          </a:xfrm>
          <a:prstGeom prst="rect">
            <a:avLst/>
          </a:prstGeom>
          <a:solidFill>
            <a:srgbClr val="21314D"/>
          </a:solidFill>
          <a:ln>
            <a:noFill/>
          </a:ln>
        </p:spPr>
        <p:style>
          <a:lnRef idx="2">
            <a:schemeClr val="accent1">
              <a:shade val="50000"/>
            </a:schemeClr>
          </a:lnRef>
          <a:fillRef idx="1">
            <a:schemeClr val="accent1"/>
          </a:fillRef>
          <a:effectRef idx="0">
            <a:schemeClr val="accent1"/>
          </a:effectRef>
          <a:fontRef idx="minor">
            <a:schemeClr val="lt1"/>
          </a:fontRef>
        </p:style>
        <p:txBody>
          <a:bodyPr lIns="139959" tIns="69980" rIns="139959" bIns="69980" rtlCol="0" anchor="ctr"/>
          <a:lstStyle/>
          <a:p>
            <a:pPr algn="ctr"/>
            <a:endParaRPr lang="en-US" sz="2747">
              <a:solidFill>
                <a:srgbClr val="21314D"/>
              </a:solidFill>
              <a:latin typeface="+mj-lt"/>
            </a:endParaRPr>
          </a:p>
        </p:txBody>
      </p:sp>
      <p:sp>
        <p:nvSpPr>
          <p:cNvPr id="7" name="TextBox 6"/>
          <p:cNvSpPr txBox="1"/>
          <p:nvPr/>
        </p:nvSpPr>
        <p:spPr>
          <a:xfrm>
            <a:off x="1915552" y="3654356"/>
            <a:ext cx="499699" cy="699102"/>
          </a:xfrm>
          <a:prstGeom prst="rect">
            <a:avLst/>
          </a:prstGeom>
          <a:noFill/>
        </p:spPr>
        <p:txBody>
          <a:bodyPr wrap="square" lIns="0" tIns="0" rIns="0" bIns="0" rtlCol="0">
            <a:spAutoFit/>
          </a:bodyPr>
          <a:lstStyle/>
          <a:p>
            <a:pPr algn="ctr">
              <a:lnSpc>
                <a:spcPct val="110000"/>
              </a:lnSpc>
            </a:pPr>
            <a:r>
              <a:rPr lang="en-US" sz="1400" dirty="0">
                <a:solidFill>
                  <a:srgbClr val="21314D"/>
                </a:solidFill>
                <a:latin typeface="+mj-lt"/>
              </a:rPr>
              <a:t>33</a:t>
            </a:r>
          </a:p>
          <a:p>
            <a:pPr algn="ctr">
              <a:lnSpc>
                <a:spcPct val="110000"/>
              </a:lnSpc>
            </a:pPr>
            <a:r>
              <a:rPr lang="en-US" sz="1400" dirty="0">
                <a:solidFill>
                  <a:srgbClr val="21314D"/>
                </a:solidFill>
                <a:latin typeface="+mj-lt"/>
              </a:rPr>
              <a:t>49</a:t>
            </a:r>
          </a:p>
          <a:p>
            <a:pPr algn="ctr">
              <a:lnSpc>
                <a:spcPct val="110000"/>
              </a:lnSpc>
            </a:pPr>
            <a:r>
              <a:rPr lang="en-US" sz="1400" dirty="0">
                <a:solidFill>
                  <a:srgbClr val="21314D"/>
                </a:solidFill>
                <a:latin typeface="+mj-lt"/>
              </a:rPr>
              <a:t>77</a:t>
            </a:r>
          </a:p>
        </p:txBody>
      </p:sp>
      <p:sp>
        <p:nvSpPr>
          <p:cNvPr id="8" name="TextBox 7"/>
          <p:cNvSpPr txBox="1"/>
          <p:nvPr/>
        </p:nvSpPr>
        <p:spPr>
          <a:xfrm>
            <a:off x="1077989" y="3654357"/>
            <a:ext cx="499699" cy="699102"/>
          </a:xfrm>
          <a:prstGeom prst="rect">
            <a:avLst/>
          </a:prstGeom>
          <a:noFill/>
        </p:spPr>
        <p:txBody>
          <a:bodyPr wrap="square" lIns="0" tIns="0" rIns="0" bIns="0" rtlCol="0">
            <a:spAutoFit/>
          </a:bodyPr>
          <a:lstStyle/>
          <a:p>
            <a:pPr algn="ctr">
              <a:lnSpc>
                <a:spcPct val="110000"/>
              </a:lnSpc>
            </a:pPr>
            <a:r>
              <a:rPr lang="en-US" sz="1400" dirty="0">
                <a:latin typeface="+mj-lt"/>
              </a:rPr>
              <a:t>R</a:t>
            </a:r>
          </a:p>
          <a:p>
            <a:pPr algn="ctr">
              <a:lnSpc>
                <a:spcPct val="110000"/>
              </a:lnSpc>
            </a:pPr>
            <a:r>
              <a:rPr lang="en-US" sz="1400" dirty="0">
                <a:latin typeface="+mj-lt"/>
              </a:rPr>
              <a:t>G</a:t>
            </a:r>
          </a:p>
          <a:p>
            <a:pPr algn="ctr">
              <a:lnSpc>
                <a:spcPct val="110000"/>
              </a:lnSpc>
            </a:pPr>
            <a:r>
              <a:rPr lang="en-US" sz="1400" dirty="0">
                <a:latin typeface="+mj-lt"/>
              </a:rPr>
              <a:t>B</a:t>
            </a:r>
          </a:p>
        </p:txBody>
      </p:sp>
      <p:sp>
        <p:nvSpPr>
          <p:cNvPr id="9" name="Rectangle 8"/>
          <p:cNvSpPr/>
          <p:nvPr/>
        </p:nvSpPr>
        <p:spPr>
          <a:xfrm>
            <a:off x="3127097" y="2780948"/>
            <a:ext cx="730331" cy="752461"/>
          </a:xfrm>
          <a:prstGeom prst="rect">
            <a:avLst/>
          </a:prstGeom>
          <a:solidFill>
            <a:srgbClr val="92A2BD"/>
          </a:solidFill>
          <a:ln>
            <a:noFill/>
          </a:ln>
        </p:spPr>
        <p:style>
          <a:lnRef idx="2">
            <a:schemeClr val="accent1">
              <a:shade val="50000"/>
            </a:schemeClr>
          </a:lnRef>
          <a:fillRef idx="1">
            <a:schemeClr val="accent1"/>
          </a:fillRef>
          <a:effectRef idx="0">
            <a:schemeClr val="accent1"/>
          </a:effectRef>
          <a:fontRef idx="minor">
            <a:schemeClr val="lt1"/>
          </a:fontRef>
        </p:style>
        <p:txBody>
          <a:bodyPr lIns="139959" tIns="69980" rIns="139959" bIns="69980" rtlCol="0" anchor="ctr"/>
          <a:lstStyle/>
          <a:p>
            <a:pPr algn="ctr"/>
            <a:endParaRPr lang="en-US" sz="2747">
              <a:solidFill>
                <a:schemeClr val="bg1"/>
              </a:solidFill>
              <a:latin typeface="+mj-lt"/>
            </a:endParaRPr>
          </a:p>
        </p:txBody>
      </p:sp>
      <p:sp>
        <p:nvSpPr>
          <p:cNvPr id="10" name="TextBox 9"/>
          <p:cNvSpPr txBox="1"/>
          <p:nvPr/>
        </p:nvSpPr>
        <p:spPr>
          <a:xfrm>
            <a:off x="3242417" y="3654356"/>
            <a:ext cx="499699" cy="699102"/>
          </a:xfrm>
          <a:prstGeom prst="rect">
            <a:avLst/>
          </a:prstGeom>
          <a:noFill/>
        </p:spPr>
        <p:txBody>
          <a:bodyPr wrap="square" lIns="0" tIns="0" rIns="0" bIns="0" rtlCol="0">
            <a:spAutoFit/>
          </a:bodyPr>
          <a:lstStyle/>
          <a:p>
            <a:pPr algn="ctr">
              <a:lnSpc>
                <a:spcPct val="110000"/>
              </a:lnSpc>
            </a:pPr>
            <a:r>
              <a:rPr lang="en-US" sz="1400" dirty="0">
                <a:solidFill>
                  <a:srgbClr val="92A2BD"/>
                </a:solidFill>
                <a:latin typeface="+mj-lt"/>
              </a:rPr>
              <a:t>146</a:t>
            </a:r>
          </a:p>
          <a:p>
            <a:pPr algn="ctr">
              <a:lnSpc>
                <a:spcPct val="110000"/>
              </a:lnSpc>
            </a:pPr>
            <a:r>
              <a:rPr lang="en-US" sz="1400" dirty="0">
                <a:solidFill>
                  <a:srgbClr val="92A2BD"/>
                </a:solidFill>
                <a:latin typeface="+mj-lt"/>
              </a:rPr>
              <a:t>162</a:t>
            </a:r>
          </a:p>
          <a:p>
            <a:pPr algn="ctr">
              <a:lnSpc>
                <a:spcPct val="110000"/>
              </a:lnSpc>
            </a:pPr>
            <a:r>
              <a:rPr lang="en-US" sz="1400" dirty="0">
                <a:solidFill>
                  <a:srgbClr val="92A2BD"/>
                </a:solidFill>
                <a:latin typeface="+mj-lt"/>
              </a:rPr>
              <a:t>189</a:t>
            </a:r>
          </a:p>
        </p:txBody>
      </p:sp>
      <p:sp>
        <p:nvSpPr>
          <p:cNvPr id="11" name="Rectangle 10"/>
          <p:cNvSpPr/>
          <p:nvPr/>
        </p:nvSpPr>
        <p:spPr>
          <a:xfrm>
            <a:off x="4453961" y="2780948"/>
            <a:ext cx="730331" cy="752461"/>
          </a:xfrm>
          <a:prstGeom prst="rect">
            <a:avLst/>
          </a:prstGeom>
          <a:solidFill>
            <a:srgbClr val="D2492A"/>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39959" tIns="69980" rIns="139959" bIns="69980" rtlCol="0" anchor="ctr"/>
          <a:lstStyle/>
          <a:p>
            <a:pPr algn="ctr"/>
            <a:endParaRPr lang="en-US" sz="2747">
              <a:solidFill>
                <a:srgbClr val="DD5F36"/>
              </a:solidFill>
              <a:latin typeface="+mj-lt"/>
            </a:endParaRPr>
          </a:p>
        </p:txBody>
      </p:sp>
      <p:sp>
        <p:nvSpPr>
          <p:cNvPr id="12" name="TextBox 11"/>
          <p:cNvSpPr txBox="1"/>
          <p:nvPr/>
        </p:nvSpPr>
        <p:spPr>
          <a:xfrm>
            <a:off x="4569280" y="3654357"/>
            <a:ext cx="499699" cy="699102"/>
          </a:xfrm>
          <a:prstGeom prst="rect">
            <a:avLst/>
          </a:prstGeom>
          <a:noFill/>
        </p:spPr>
        <p:txBody>
          <a:bodyPr wrap="square" lIns="0" tIns="0" rIns="0" bIns="0" rtlCol="0">
            <a:spAutoFit/>
          </a:bodyPr>
          <a:lstStyle/>
          <a:p>
            <a:pPr algn="ctr">
              <a:lnSpc>
                <a:spcPct val="110000"/>
              </a:lnSpc>
            </a:pPr>
            <a:r>
              <a:rPr lang="en-US" sz="1400" dirty="0">
                <a:solidFill>
                  <a:srgbClr val="D2492A"/>
                </a:solidFill>
                <a:latin typeface="+mj-lt"/>
              </a:rPr>
              <a:t>210</a:t>
            </a:r>
          </a:p>
          <a:p>
            <a:pPr algn="ctr">
              <a:lnSpc>
                <a:spcPct val="110000"/>
              </a:lnSpc>
            </a:pPr>
            <a:r>
              <a:rPr lang="en-US" sz="1400" dirty="0">
                <a:solidFill>
                  <a:srgbClr val="D2492A"/>
                </a:solidFill>
                <a:latin typeface="+mj-lt"/>
              </a:rPr>
              <a:t>73</a:t>
            </a:r>
          </a:p>
          <a:p>
            <a:pPr algn="ctr">
              <a:lnSpc>
                <a:spcPct val="110000"/>
              </a:lnSpc>
            </a:pPr>
            <a:r>
              <a:rPr lang="en-US" sz="1400" dirty="0">
                <a:solidFill>
                  <a:srgbClr val="D2492A"/>
                </a:solidFill>
                <a:latin typeface="+mj-lt"/>
              </a:rPr>
              <a:t>42</a:t>
            </a:r>
          </a:p>
        </p:txBody>
      </p:sp>
      <p:sp>
        <p:nvSpPr>
          <p:cNvPr id="13" name="TextBox 12"/>
          <p:cNvSpPr txBox="1"/>
          <p:nvPr/>
        </p:nvSpPr>
        <p:spPr>
          <a:xfrm>
            <a:off x="1015071" y="2121578"/>
            <a:ext cx="3367011" cy="346954"/>
          </a:xfrm>
          <a:prstGeom prst="rect">
            <a:avLst/>
          </a:prstGeom>
          <a:noFill/>
        </p:spPr>
        <p:txBody>
          <a:bodyPr wrap="square" lIns="0" tIns="0" rIns="0" bIns="0" rtlCol="0">
            <a:spAutoFit/>
          </a:bodyPr>
          <a:lstStyle/>
          <a:p>
            <a:pPr>
              <a:lnSpc>
                <a:spcPct val="110000"/>
              </a:lnSpc>
            </a:pPr>
            <a:r>
              <a:rPr lang="en-US" sz="2199" dirty="0">
                <a:latin typeface="Arial" panose="020B0604020202020204" pitchFamily="34" charset="0"/>
                <a:ea typeface="Gotham Book" charset="0"/>
                <a:cs typeface="Arial" panose="020B0604020202020204" pitchFamily="34" charset="0"/>
              </a:rPr>
              <a:t>Primary Color Palette</a:t>
            </a:r>
          </a:p>
        </p:txBody>
      </p:sp>
      <p:sp>
        <p:nvSpPr>
          <p:cNvPr id="14" name="TextBox 13"/>
          <p:cNvSpPr txBox="1"/>
          <p:nvPr/>
        </p:nvSpPr>
        <p:spPr>
          <a:xfrm>
            <a:off x="6599029" y="3393484"/>
            <a:ext cx="499699" cy="699102"/>
          </a:xfrm>
          <a:prstGeom prst="rect">
            <a:avLst/>
          </a:prstGeom>
          <a:noFill/>
        </p:spPr>
        <p:txBody>
          <a:bodyPr wrap="square" lIns="0" tIns="0" rIns="0" bIns="0" rtlCol="0">
            <a:spAutoFit/>
          </a:bodyPr>
          <a:lstStyle/>
          <a:p>
            <a:pPr algn="ctr">
              <a:lnSpc>
                <a:spcPct val="110000"/>
              </a:lnSpc>
            </a:pPr>
            <a:r>
              <a:rPr lang="en-US" sz="1400" dirty="0">
                <a:latin typeface="+mj-lt"/>
              </a:rPr>
              <a:t>R</a:t>
            </a:r>
          </a:p>
          <a:p>
            <a:pPr algn="ctr">
              <a:lnSpc>
                <a:spcPct val="110000"/>
              </a:lnSpc>
            </a:pPr>
            <a:r>
              <a:rPr lang="en-US" sz="1400" dirty="0">
                <a:latin typeface="+mj-lt"/>
              </a:rPr>
              <a:t>G</a:t>
            </a:r>
          </a:p>
          <a:p>
            <a:pPr algn="ctr">
              <a:lnSpc>
                <a:spcPct val="110000"/>
              </a:lnSpc>
            </a:pPr>
            <a:r>
              <a:rPr lang="en-US" sz="1400" dirty="0">
                <a:latin typeface="+mj-lt"/>
              </a:rPr>
              <a:t>B</a:t>
            </a:r>
          </a:p>
        </p:txBody>
      </p:sp>
      <p:sp>
        <p:nvSpPr>
          <p:cNvPr id="15" name="Rectangle 14"/>
          <p:cNvSpPr/>
          <p:nvPr/>
        </p:nvSpPr>
        <p:spPr>
          <a:xfrm>
            <a:off x="7321278" y="2755620"/>
            <a:ext cx="504343" cy="519627"/>
          </a:xfrm>
          <a:prstGeom prst="rect">
            <a:avLst/>
          </a:prstGeom>
          <a:solidFill>
            <a:srgbClr val="263F6A"/>
          </a:solidFill>
          <a:ln>
            <a:noFill/>
          </a:ln>
        </p:spPr>
        <p:style>
          <a:lnRef idx="2">
            <a:schemeClr val="accent1">
              <a:shade val="50000"/>
            </a:schemeClr>
          </a:lnRef>
          <a:fillRef idx="1">
            <a:schemeClr val="accent1"/>
          </a:fillRef>
          <a:effectRef idx="0">
            <a:schemeClr val="accent1"/>
          </a:effectRef>
          <a:fontRef idx="minor">
            <a:schemeClr val="lt1"/>
          </a:fontRef>
        </p:style>
        <p:txBody>
          <a:bodyPr lIns="139959" tIns="69980" rIns="139959" bIns="69980" rtlCol="0" anchor="ctr"/>
          <a:lstStyle/>
          <a:p>
            <a:pPr algn="ctr"/>
            <a:endParaRPr lang="en-US" sz="2747">
              <a:solidFill>
                <a:schemeClr val="bg1"/>
              </a:solidFill>
              <a:latin typeface="+mj-lt"/>
            </a:endParaRPr>
          </a:p>
        </p:txBody>
      </p:sp>
      <p:sp>
        <p:nvSpPr>
          <p:cNvPr id="16" name="TextBox 15"/>
          <p:cNvSpPr txBox="1"/>
          <p:nvPr/>
        </p:nvSpPr>
        <p:spPr>
          <a:xfrm>
            <a:off x="7330040" y="3393481"/>
            <a:ext cx="499699" cy="699102"/>
          </a:xfrm>
          <a:prstGeom prst="rect">
            <a:avLst/>
          </a:prstGeom>
          <a:noFill/>
        </p:spPr>
        <p:txBody>
          <a:bodyPr wrap="square" lIns="0" tIns="0" rIns="0" bIns="0" rtlCol="0">
            <a:spAutoFit/>
          </a:bodyPr>
          <a:lstStyle/>
          <a:p>
            <a:pPr algn="ctr">
              <a:lnSpc>
                <a:spcPct val="110000"/>
              </a:lnSpc>
            </a:pPr>
            <a:r>
              <a:rPr lang="en-US" sz="1400" dirty="0">
                <a:solidFill>
                  <a:srgbClr val="263F6A"/>
                </a:solidFill>
                <a:latin typeface="+mj-lt"/>
              </a:rPr>
              <a:t>38</a:t>
            </a:r>
          </a:p>
          <a:p>
            <a:pPr algn="ctr">
              <a:lnSpc>
                <a:spcPct val="110000"/>
              </a:lnSpc>
            </a:pPr>
            <a:r>
              <a:rPr lang="en-US" sz="1400" dirty="0">
                <a:solidFill>
                  <a:srgbClr val="263F6A"/>
                </a:solidFill>
                <a:latin typeface="+mj-lt"/>
              </a:rPr>
              <a:t>63</a:t>
            </a:r>
          </a:p>
          <a:p>
            <a:pPr algn="ctr">
              <a:lnSpc>
                <a:spcPct val="110000"/>
              </a:lnSpc>
            </a:pPr>
            <a:r>
              <a:rPr lang="en-US" sz="1400" dirty="0">
                <a:solidFill>
                  <a:srgbClr val="263F6A"/>
                </a:solidFill>
                <a:latin typeface="+mj-lt"/>
              </a:rPr>
              <a:t>106</a:t>
            </a:r>
          </a:p>
        </p:txBody>
      </p:sp>
      <p:sp>
        <p:nvSpPr>
          <p:cNvPr id="17" name="Rectangle 16"/>
          <p:cNvSpPr/>
          <p:nvPr/>
        </p:nvSpPr>
        <p:spPr>
          <a:xfrm>
            <a:off x="8249131" y="2755620"/>
            <a:ext cx="504343" cy="519627"/>
          </a:xfrm>
          <a:prstGeom prst="rect">
            <a:avLst/>
          </a:prstGeom>
          <a:solidFill>
            <a:srgbClr val="CED5DD"/>
          </a:solidFill>
          <a:ln>
            <a:noFill/>
          </a:ln>
        </p:spPr>
        <p:style>
          <a:lnRef idx="2">
            <a:schemeClr val="accent1">
              <a:shade val="50000"/>
            </a:schemeClr>
          </a:lnRef>
          <a:fillRef idx="1">
            <a:schemeClr val="accent1"/>
          </a:fillRef>
          <a:effectRef idx="0">
            <a:schemeClr val="accent1"/>
          </a:effectRef>
          <a:fontRef idx="minor">
            <a:schemeClr val="lt1"/>
          </a:fontRef>
        </p:style>
        <p:txBody>
          <a:bodyPr lIns="139959" tIns="69980" rIns="139959" bIns="69980" rtlCol="0" anchor="ctr"/>
          <a:lstStyle/>
          <a:p>
            <a:pPr algn="ctr"/>
            <a:endParaRPr lang="en-US" sz="2747">
              <a:solidFill>
                <a:schemeClr val="bg1"/>
              </a:solidFill>
              <a:latin typeface="+mj-lt"/>
            </a:endParaRPr>
          </a:p>
        </p:txBody>
      </p:sp>
      <p:sp>
        <p:nvSpPr>
          <p:cNvPr id="18" name="TextBox 17"/>
          <p:cNvSpPr txBox="1"/>
          <p:nvPr/>
        </p:nvSpPr>
        <p:spPr>
          <a:xfrm>
            <a:off x="8257891" y="3393481"/>
            <a:ext cx="499699" cy="699102"/>
          </a:xfrm>
          <a:prstGeom prst="rect">
            <a:avLst/>
          </a:prstGeom>
          <a:noFill/>
        </p:spPr>
        <p:txBody>
          <a:bodyPr wrap="square" lIns="0" tIns="0" rIns="0" bIns="0" rtlCol="0">
            <a:spAutoFit/>
          </a:bodyPr>
          <a:lstStyle/>
          <a:p>
            <a:pPr algn="ctr">
              <a:lnSpc>
                <a:spcPct val="110000"/>
              </a:lnSpc>
            </a:pPr>
            <a:r>
              <a:rPr lang="en-US" sz="1400" dirty="0">
                <a:solidFill>
                  <a:srgbClr val="CED5DD"/>
                </a:solidFill>
                <a:latin typeface="+mj-lt"/>
              </a:rPr>
              <a:t>206</a:t>
            </a:r>
          </a:p>
          <a:p>
            <a:pPr algn="ctr">
              <a:lnSpc>
                <a:spcPct val="110000"/>
              </a:lnSpc>
            </a:pPr>
            <a:r>
              <a:rPr lang="en-US" sz="1400" dirty="0">
                <a:solidFill>
                  <a:srgbClr val="CED5DD"/>
                </a:solidFill>
                <a:latin typeface="+mj-lt"/>
              </a:rPr>
              <a:t>213</a:t>
            </a:r>
          </a:p>
          <a:p>
            <a:pPr algn="ctr">
              <a:lnSpc>
                <a:spcPct val="110000"/>
              </a:lnSpc>
            </a:pPr>
            <a:r>
              <a:rPr lang="en-US" sz="1400" dirty="0">
                <a:solidFill>
                  <a:srgbClr val="CED5DD"/>
                </a:solidFill>
                <a:latin typeface="+mj-lt"/>
              </a:rPr>
              <a:t>221</a:t>
            </a:r>
          </a:p>
        </p:txBody>
      </p:sp>
      <p:sp>
        <p:nvSpPr>
          <p:cNvPr id="19" name="Rectangle 18"/>
          <p:cNvSpPr/>
          <p:nvPr/>
        </p:nvSpPr>
        <p:spPr>
          <a:xfrm>
            <a:off x="9176985" y="2755620"/>
            <a:ext cx="504343" cy="519627"/>
          </a:xfrm>
          <a:prstGeom prst="rect">
            <a:avLst/>
          </a:prstGeom>
          <a:solidFill>
            <a:srgbClr val="B2B4B3"/>
          </a:solidFill>
          <a:ln>
            <a:noFill/>
          </a:ln>
        </p:spPr>
        <p:style>
          <a:lnRef idx="2">
            <a:schemeClr val="accent1">
              <a:shade val="50000"/>
            </a:schemeClr>
          </a:lnRef>
          <a:fillRef idx="1">
            <a:schemeClr val="accent1"/>
          </a:fillRef>
          <a:effectRef idx="0">
            <a:schemeClr val="accent1"/>
          </a:effectRef>
          <a:fontRef idx="minor">
            <a:schemeClr val="lt1"/>
          </a:fontRef>
        </p:style>
        <p:txBody>
          <a:bodyPr lIns="139959" tIns="69980" rIns="139959" bIns="69980" rtlCol="0" anchor="ctr"/>
          <a:lstStyle/>
          <a:p>
            <a:pPr algn="ctr"/>
            <a:endParaRPr lang="en-US" sz="2747">
              <a:solidFill>
                <a:schemeClr val="bg1"/>
              </a:solidFill>
              <a:latin typeface="+mj-lt"/>
            </a:endParaRPr>
          </a:p>
        </p:txBody>
      </p:sp>
      <p:sp>
        <p:nvSpPr>
          <p:cNvPr id="20" name="TextBox 19"/>
          <p:cNvSpPr txBox="1"/>
          <p:nvPr/>
        </p:nvSpPr>
        <p:spPr>
          <a:xfrm>
            <a:off x="9185744" y="3393481"/>
            <a:ext cx="499699" cy="699102"/>
          </a:xfrm>
          <a:prstGeom prst="rect">
            <a:avLst/>
          </a:prstGeom>
          <a:noFill/>
        </p:spPr>
        <p:txBody>
          <a:bodyPr wrap="square" lIns="0" tIns="0" rIns="0" bIns="0" rtlCol="0">
            <a:spAutoFit/>
          </a:bodyPr>
          <a:lstStyle/>
          <a:p>
            <a:pPr algn="ctr">
              <a:lnSpc>
                <a:spcPct val="110000"/>
              </a:lnSpc>
            </a:pPr>
            <a:r>
              <a:rPr lang="en-US" sz="1400" dirty="0">
                <a:solidFill>
                  <a:srgbClr val="CED5DD"/>
                </a:solidFill>
                <a:latin typeface="+mj-lt"/>
              </a:rPr>
              <a:t>178</a:t>
            </a:r>
          </a:p>
          <a:p>
            <a:pPr algn="ctr">
              <a:lnSpc>
                <a:spcPct val="110000"/>
              </a:lnSpc>
            </a:pPr>
            <a:r>
              <a:rPr lang="en-US" sz="1400" dirty="0">
                <a:solidFill>
                  <a:srgbClr val="CED5DD"/>
                </a:solidFill>
                <a:latin typeface="+mj-lt"/>
              </a:rPr>
              <a:t>180</a:t>
            </a:r>
          </a:p>
          <a:p>
            <a:pPr algn="ctr">
              <a:lnSpc>
                <a:spcPct val="110000"/>
              </a:lnSpc>
            </a:pPr>
            <a:r>
              <a:rPr lang="en-US" sz="1400" dirty="0">
                <a:solidFill>
                  <a:srgbClr val="CED5DD"/>
                </a:solidFill>
                <a:latin typeface="+mj-lt"/>
              </a:rPr>
              <a:t>179</a:t>
            </a:r>
          </a:p>
        </p:txBody>
      </p:sp>
      <p:sp>
        <p:nvSpPr>
          <p:cNvPr id="21" name="TextBox 20"/>
          <p:cNvSpPr txBox="1"/>
          <p:nvPr/>
        </p:nvSpPr>
        <p:spPr>
          <a:xfrm>
            <a:off x="6536111" y="2096250"/>
            <a:ext cx="7035420" cy="346954"/>
          </a:xfrm>
          <a:prstGeom prst="rect">
            <a:avLst/>
          </a:prstGeom>
          <a:noFill/>
        </p:spPr>
        <p:txBody>
          <a:bodyPr wrap="square" lIns="0" tIns="0" rIns="0" bIns="0" rtlCol="0">
            <a:spAutoFit/>
          </a:bodyPr>
          <a:lstStyle/>
          <a:p>
            <a:pPr>
              <a:lnSpc>
                <a:spcPct val="110000"/>
              </a:lnSpc>
            </a:pPr>
            <a:r>
              <a:rPr lang="en-US" sz="2199" dirty="0">
                <a:latin typeface="Arial" panose="020B0604020202020204" pitchFamily="34" charset="0"/>
                <a:ea typeface="Gotham Book" charset="0"/>
                <a:cs typeface="Arial" panose="020B0604020202020204" pitchFamily="34" charset="0"/>
              </a:rPr>
              <a:t>Secondary Color Palette</a:t>
            </a:r>
          </a:p>
        </p:txBody>
      </p:sp>
      <p:cxnSp>
        <p:nvCxnSpPr>
          <p:cNvPr id="22" name="Straight Connector 21"/>
          <p:cNvCxnSpPr/>
          <p:nvPr/>
        </p:nvCxnSpPr>
        <p:spPr>
          <a:xfrm>
            <a:off x="953454" y="2558899"/>
            <a:ext cx="45632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474495" y="2533572"/>
            <a:ext cx="413468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0104838" y="2755620"/>
            <a:ext cx="504343" cy="519627"/>
          </a:xfrm>
          <a:prstGeom prst="rect">
            <a:avLst/>
          </a:prstGeom>
          <a:solidFill>
            <a:srgbClr val="8B8D8E"/>
          </a:solidFill>
          <a:ln>
            <a:noFill/>
          </a:ln>
        </p:spPr>
        <p:style>
          <a:lnRef idx="2">
            <a:schemeClr val="accent1">
              <a:shade val="50000"/>
            </a:schemeClr>
          </a:lnRef>
          <a:fillRef idx="1">
            <a:schemeClr val="accent1"/>
          </a:fillRef>
          <a:effectRef idx="0">
            <a:schemeClr val="accent1"/>
          </a:effectRef>
          <a:fontRef idx="minor">
            <a:schemeClr val="lt1"/>
          </a:fontRef>
        </p:style>
        <p:txBody>
          <a:bodyPr lIns="139959" tIns="69980" rIns="139959" bIns="69980" rtlCol="0" anchor="ctr"/>
          <a:lstStyle/>
          <a:p>
            <a:pPr algn="ctr"/>
            <a:endParaRPr lang="en-US" sz="2747">
              <a:solidFill>
                <a:schemeClr val="bg1"/>
              </a:solidFill>
              <a:latin typeface="+mj-lt"/>
            </a:endParaRPr>
          </a:p>
        </p:txBody>
      </p:sp>
      <p:sp>
        <p:nvSpPr>
          <p:cNvPr id="25" name="TextBox 24"/>
          <p:cNvSpPr txBox="1"/>
          <p:nvPr/>
        </p:nvSpPr>
        <p:spPr>
          <a:xfrm>
            <a:off x="10113596" y="3393481"/>
            <a:ext cx="499699" cy="699102"/>
          </a:xfrm>
          <a:prstGeom prst="rect">
            <a:avLst/>
          </a:prstGeom>
          <a:noFill/>
        </p:spPr>
        <p:txBody>
          <a:bodyPr wrap="square" lIns="0" tIns="0" rIns="0" bIns="0" rtlCol="0">
            <a:spAutoFit/>
          </a:bodyPr>
          <a:lstStyle/>
          <a:p>
            <a:pPr algn="ctr">
              <a:lnSpc>
                <a:spcPct val="110000"/>
              </a:lnSpc>
            </a:pPr>
            <a:r>
              <a:rPr lang="en-US" sz="1400" dirty="0">
                <a:solidFill>
                  <a:srgbClr val="8B8D8E"/>
                </a:solidFill>
                <a:latin typeface="+mj-lt"/>
              </a:rPr>
              <a:t>139</a:t>
            </a:r>
          </a:p>
          <a:p>
            <a:pPr algn="ctr">
              <a:lnSpc>
                <a:spcPct val="110000"/>
              </a:lnSpc>
            </a:pPr>
            <a:r>
              <a:rPr lang="en-US" sz="1400" dirty="0">
                <a:solidFill>
                  <a:srgbClr val="8B8D8E"/>
                </a:solidFill>
                <a:latin typeface="+mj-lt"/>
              </a:rPr>
              <a:t>141</a:t>
            </a:r>
          </a:p>
          <a:p>
            <a:pPr algn="ctr">
              <a:lnSpc>
                <a:spcPct val="110000"/>
              </a:lnSpc>
            </a:pPr>
            <a:r>
              <a:rPr lang="en-US" sz="1400" dirty="0">
                <a:solidFill>
                  <a:srgbClr val="8B8D8E"/>
                </a:solidFill>
                <a:latin typeface="+mj-lt"/>
              </a:rPr>
              <a:t>142</a:t>
            </a:r>
          </a:p>
        </p:txBody>
      </p:sp>
    </p:spTree>
    <p:extLst>
      <p:ext uri="{BB962C8B-B14F-4D97-AF65-F5344CB8AC3E}">
        <p14:creationId xmlns:p14="http://schemas.microsoft.com/office/powerpoint/2010/main" val="3963511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Typography</a:t>
            </a:r>
          </a:p>
        </p:txBody>
      </p:sp>
      <p:sp>
        <p:nvSpPr>
          <p:cNvPr id="13" name="TextBox 12"/>
          <p:cNvSpPr txBox="1"/>
          <p:nvPr/>
        </p:nvSpPr>
        <p:spPr>
          <a:xfrm>
            <a:off x="974878" y="1478671"/>
            <a:ext cx="10515600" cy="1477328"/>
          </a:xfrm>
          <a:prstGeom prst="rect">
            <a:avLst/>
          </a:prstGeom>
          <a:noFill/>
        </p:spPr>
        <p:txBody>
          <a:bodyPr wrap="square" lIns="0" tIns="0" rIns="0" bIns="0" rtlCol="0">
            <a:spAutoFit/>
          </a:bodyPr>
          <a:lstStyle/>
          <a:p>
            <a:r>
              <a:rPr lang="en-US" sz="1600" dirty="0">
                <a:latin typeface="Arial" panose="020B0604020202020204" pitchFamily="34" charset="0"/>
                <a:cs typeface="Arial" panose="020B0604020202020204" pitchFamily="34" charset="0"/>
              </a:rPr>
              <a:t>This template includes the font Arial; However, those who frequently develop Mines materials, both online and in print, should </a:t>
            </a:r>
            <a:r>
              <a:rPr lang="en-US" sz="1600" dirty="0">
                <a:latin typeface="Arial" panose="020B0604020202020204" pitchFamily="34" charset="0"/>
                <a:cs typeface="Arial" panose="020B0604020202020204" pitchFamily="34" charset="0"/>
                <a:hlinkClick r:id="rId2"/>
              </a:rPr>
              <a:t>download the Gotham font</a:t>
            </a:r>
            <a:r>
              <a:rPr lang="en-US" sz="1600" dirty="0">
                <a:latin typeface="Arial" panose="020B0604020202020204" pitchFamily="34" charset="0"/>
                <a:cs typeface="Arial" panose="020B0604020202020204" pitchFamily="34" charset="0"/>
              </a:rPr>
              <a:t>. Other fonts that work well with the Mines brand are available through the Communications team. Please contact Christina Vessa (</a:t>
            </a:r>
            <a:r>
              <a:rPr lang="en-US" sz="1600" dirty="0">
                <a:latin typeface="Arial" panose="020B0604020202020204" pitchFamily="34" charset="0"/>
                <a:cs typeface="Arial" panose="020B0604020202020204" pitchFamily="34" charset="0"/>
                <a:hlinkClick r:id="rId3"/>
              </a:rPr>
              <a:t>cvessa@mines.edu</a:t>
            </a:r>
            <a:r>
              <a:rPr lang="en-US" sz="1600" dirty="0">
                <a:latin typeface="Arial" panose="020B0604020202020204" pitchFamily="34" charset="0"/>
                <a:cs typeface="Arial" panose="020B0604020202020204" pitchFamily="34" charset="0"/>
              </a:rPr>
              <a:t>) for additional typefaces.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Other appropriate fonts available with most programs include Arial, Calibri, Tahoma, Verdana and Century Gothic.  </a:t>
            </a:r>
          </a:p>
          <a:p>
            <a:endParaRPr lang="en-US" sz="16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0562561-B136-464E-991E-79097AC28140}"/>
              </a:ext>
            </a:extLst>
          </p:cNvPr>
          <p:cNvPicPr>
            <a:picLocks noChangeAspect="1"/>
          </p:cNvPicPr>
          <p:nvPr/>
        </p:nvPicPr>
        <p:blipFill>
          <a:blip r:embed="rId4"/>
          <a:stretch>
            <a:fillRect/>
          </a:stretch>
        </p:blipFill>
        <p:spPr>
          <a:xfrm>
            <a:off x="838200" y="3202220"/>
            <a:ext cx="8115300" cy="2451100"/>
          </a:xfrm>
          <a:prstGeom prst="rect">
            <a:avLst/>
          </a:prstGeom>
        </p:spPr>
      </p:pic>
    </p:spTree>
    <p:extLst>
      <p:ext uri="{BB962C8B-B14F-4D97-AF65-F5344CB8AC3E}">
        <p14:creationId xmlns:p14="http://schemas.microsoft.com/office/powerpoint/2010/main" val="731888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42056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D407-38F4-945C-F8A5-5AE9E10C2ABF}"/>
              </a:ext>
            </a:extLst>
          </p:cNvPr>
          <p:cNvSpPr>
            <a:spLocks noGrp="1"/>
          </p:cNvSpPr>
          <p:nvPr>
            <p:ph type="title"/>
          </p:nvPr>
        </p:nvSpPr>
        <p:spPr/>
        <p:txBody>
          <a:bodyPr/>
          <a:lstStyle/>
          <a:p>
            <a:r>
              <a:rPr lang="en-US" dirty="0"/>
              <a:t>Literature Review</a:t>
            </a:r>
          </a:p>
        </p:txBody>
      </p:sp>
      <p:sp>
        <p:nvSpPr>
          <p:cNvPr id="3" name="Text Placeholder 2">
            <a:extLst>
              <a:ext uri="{FF2B5EF4-FFF2-40B4-BE49-F238E27FC236}">
                <a16:creationId xmlns:a16="http://schemas.microsoft.com/office/drawing/2014/main" id="{EBDF5F73-7FEA-2120-6B5D-AEE47AC40038}"/>
              </a:ext>
            </a:extLst>
          </p:cNvPr>
          <p:cNvSpPr>
            <a:spLocks noGrp="1"/>
          </p:cNvSpPr>
          <p:nvPr>
            <p:ph type="body" idx="1"/>
          </p:nvPr>
        </p:nvSpPr>
        <p:spPr/>
        <p:txBody>
          <a:bodyPr/>
          <a:lstStyle/>
          <a:p>
            <a:r>
              <a:rPr lang="en-US" dirty="0"/>
              <a:t>Madeline Macmillan, Caitlin Murphy, and Morgan Bazilian</a:t>
            </a:r>
          </a:p>
        </p:txBody>
      </p:sp>
    </p:spTree>
    <p:extLst>
      <p:ext uri="{BB962C8B-B14F-4D97-AF65-F5344CB8AC3E}">
        <p14:creationId xmlns:p14="http://schemas.microsoft.com/office/powerpoint/2010/main" val="2702129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A9786-20DF-1AE1-0A31-B39CAB9C1CE3}"/>
              </a:ext>
            </a:extLst>
          </p:cNvPr>
          <p:cNvSpPr>
            <a:spLocks noGrp="1"/>
          </p:cNvSpPr>
          <p:nvPr>
            <p:ph type="title"/>
          </p:nvPr>
        </p:nvSpPr>
        <p:spPr/>
        <p:txBody>
          <a:bodyPr/>
          <a:lstStyle/>
          <a:p>
            <a:r>
              <a:rPr lang="en-US" dirty="0"/>
              <a:t>What was reviewed? Why is it important?</a:t>
            </a:r>
          </a:p>
        </p:txBody>
      </p:sp>
      <p:sp>
        <p:nvSpPr>
          <p:cNvPr id="3" name="Content Placeholder 2">
            <a:extLst>
              <a:ext uri="{FF2B5EF4-FFF2-40B4-BE49-F238E27FC236}">
                <a16:creationId xmlns:a16="http://schemas.microsoft.com/office/drawing/2014/main" id="{957F49BE-363C-3581-83EC-328D4248825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98136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2A1B8-B3C4-D17B-3744-E9E03531FC62}"/>
              </a:ext>
            </a:extLst>
          </p:cNvPr>
          <p:cNvSpPr>
            <a:spLocks noGrp="1"/>
          </p:cNvSpPr>
          <p:nvPr>
            <p:ph type="title"/>
          </p:nvPr>
        </p:nvSpPr>
        <p:spPr/>
        <p:txBody>
          <a:bodyPr/>
          <a:lstStyle/>
          <a:p>
            <a:r>
              <a:rPr lang="en-US" dirty="0"/>
              <a:t>What was learned?</a:t>
            </a:r>
          </a:p>
        </p:txBody>
      </p:sp>
      <p:sp>
        <p:nvSpPr>
          <p:cNvPr id="3" name="Text Placeholder 2">
            <a:extLst>
              <a:ext uri="{FF2B5EF4-FFF2-40B4-BE49-F238E27FC236}">
                <a16:creationId xmlns:a16="http://schemas.microsoft.com/office/drawing/2014/main" id="{0531EA2A-C707-715D-0A69-A5DB708F3B5D}"/>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F4C0CA19-8187-7B3B-065E-CF87C545AAA1}"/>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EF088ACB-E9E4-7195-0346-2E65CF361CC9}"/>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B6CB016E-6B78-C6B2-3E9D-8C9AE51D9743}"/>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850034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09230-A0E7-F05F-A974-B17AB1DF3BCA}"/>
              </a:ext>
            </a:extLst>
          </p:cNvPr>
          <p:cNvSpPr>
            <a:spLocks noGrp="1"/>
          </p:cNvSpPr>
          <p:nvPr>
            <p:ph type="title"/>
          </p:nvPr>
        </p:nvSpPr>
        <p:spPr/>
        <p:txBody>
          <a:bodyPr/>
          <a:lstStyle/>
          <a:p>
            <a:r>
              <a:rPr lang="en-US" dirty="0"/>
              <a:t>Contribution	</a:t>
            </a:r>
          </a:p>
        </p:txBody>
      </p:sp>
      <p:sp>
        <p:nvSpPr>
          <p:cNvPr id="3" name="Content Placeholder 2">
            <a:extLst>
              <a:ext uri="{FF2B5EF4-FFF2-40B4-BE49-F238E27FC236}">
                <a16:creationId xmlns:a16="http://schemas.microsoft.com/office/drawing/2014/main" id="{22320271-F193-218D-360C-DB8EA3CA9C81}"/>
              </a:ext>
            </a:extLst>
          </p:cNvPr>
          <p:cNvSpPr>
            <a:spLocks noGrp="1"/>
          </p:cNvSpPr>
          <p:nvPr>
            <p:ph idx="1"/>
          </p:nvPr>
        </p:nvSpPr>
        <p:spPr/>
        <p:txBody>
          <a:bodyPr/>
          <a:lstStyle/>
          <a:p>
            <a:r>
              <a:rPr lang="en-US" dirty="0"/>
              <a:t>Describe contribution and paper</a:t>
            </a:r>
          </a:p>
        </p:txBody>
      </p:sp>
    </p:spTree>
    <p:extLst>
      <p:ext uri="{BB962C8B-B14F-4D97-AF65-F5344CB8AC3E}">
        <p14:creationId xmlns:p14="http://schemas.microsoft.com/office/powerpoint/2010/main" val="3337891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2975</TotalTime>
  <Words>470</Words>
  <Application>Microsoft Office PowerPoint</Application>
  <PresentationFormat>Widescreen</PresentationFormat>
  <Paragraphs>93</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Gotham</vt:lpstr>
      <vt:lpstr>Gotham Book</vt:lpstr>
      <vt:lpstr>Office Theme</vt:lpstr>
      <vt:lpstr>Modeling and Assessing Energy System Resilience Against Extreme Weather Events</vt:lpstr>
      <vt:lpstr>Introduction</vt:lpstr>
      <vt:lpstr>Why do we care?</vt:lpstr>
      <vt:lpstr>Goals and themes</vt:lpstr>
      <vt:lpstr>Agenda</vt:lpstr>
      <vt:lpstr>Literature Review</vt:lpstr>
      <vt:lpstr>What was reviewed? Why is it important?</vt:lpstr>
      <vt:lpstr>What was learned?</vt:lpstr>
      <vt:lpstr>Contribution </vt:lpstr>
      <vt:lpstr>Future work</vt:lpstr>
      <vt:lpstr>Guide to models for stakeholders</vt:lpstr>
      <vt:lpstr>What was reviewed? Why is it important? What is the gap?</vt:lpstr>
      <vt:lpstr>What will it contribute?</vt:lpstr>
      <vt:lpstr>Contribution </vt:lpstr>
      <vt:lpstr>Future work</vt:lpstr>
      <vt:lpstr>Extreme weather uncertainty</vt:lpstr>
      <vt:lpstr>What is the identified gap?</vt:lpstr>
      <vt:lpstr>What is the solution? Describe some methods</vt:lpstr>
      <vt:lpstr>Preliminary results</vt:lpstr>
      <vt:lpstr>Contributions</vt:lpstr>
      <vt:lpstr>Future work</vt:lpstr>
      <vt:lpstr>Employing decision making under deep climate uncertainty to energy system planning</vt:lpstr>
      <vt:lpstr>Why do we care? What is gap?</vt:lpstr>
      <vt:lpstr>What are the options?</vt:lpstr>
      <vt:lpstr>Steps of RDM  steps of RDM for energy system</vt:lpstr>
      <vt:lpstr>Augmentations and development</vt:lpstr>
      <vt:lpstr>Contributions</vt:lpstr>
      <vt:lpstr>Future work</vt:lpstr>
      <vt:lpstr>Case study</vt:lpstr>
      <vt:lpstr>What will be learned and compared?</vt:lpstr>
      <vt:lpstr>Contributions</vt:lpstr>
      <vt:lpstr>Future work</vt:lpstr>
      <vt:lpstr>Proposed submissions and other related work</vt:lpstr>
      <vt:lpstr>Proposed submissions</vt:lpstr>
      <vt:lpstr>Other related work</vt:lpstr>
      <vt:lpstr>Conclusions</vt:lpstr>
      <vt:lpstr>Gap  contributions</vt:lpstr>
      <vt:lpstr>Reiterate importance</vt:lpstr>
      <vt:lpstr>Acknowledgements</vt:lpstr>
      <vt:lpstr>PowerPoint Presentation</vt:lpstr>
      <vt:lpstr>Mines logos</vt:lpstr>
      <vt:lpstr>Mines color palette</vt:lpstr>
      <vt:lpstr>Typography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Madeline Macmillan</cp:lastModifiedBy>
  <cp:revision>53</cp:revision>
  <dcterms:created xsi:type="dcterms:W3CDTF">2017-08-01T15:06:47Z</dcterms:created>
  <dcterms:modified xsi:type="dcterms:W3CDTF">2022-07-15T20:26:14Z</dcterms:modified>
  <cp:category/>
</cp:coreProperties>
</file>