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5" r:id="rId6"/>
    <p:sldId id="264" r:id="rId7"/>
    <p:sldId id="258" r:id="rId8"/>
    <p:sldId id="260" r:id="rId9"/>
    <p:sldId id="261" r:id="rId10"/>
    <p:sldId id="263" r:id="rId11"/>
    <p:sldId id="267" r:id="rId12"/>
    <p:sldId id="266" r:id="rId13"/>
    <p:sldId id="273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2ADF27-DB21-4580-96EA-FDAFB8B9728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E0EB39-D9BB-4424-8D0D-694DF0C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69C1-E667-4CC4-AD74-F0B064CF8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Ph.D.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A12EF-4083-4A91-8038-ABE5341E1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Madeline Macmillan</a:t>
            </a:r>
          </a:p>
        </p:txBody>
      </p:sp>
    </p:spTree>
    <p:extLst>
      <p:ext uri="{BB962C8B-B14F-4D97-AF65-F5344CB8AC3E}">
        <p14:creationId xmlns:p14="http://schemas.microsoft.com/office/powerpoint/2010/main" val="339508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4F68-4F94-40CD-B178-14F5F23E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(needs updating)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CDFE-7C9E-4E3E-9509-5E4BB90B8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EB5A-2A1D-4D4E-AD96-2E0636BF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984E-A9F4-4C12-AED6-50C09657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few applications of energy resilience assessments on community systems using popular and accessible models</a:t>
            </a:r>
          </a:p>
          <a:p>
            <a:r>
              <a:rPr lang="en-US" dirty="0"/>
              <a:t>Most resilience assessments do not consider various states of the world and make several limiting assumptions</a:t>
            </a:r>
          </a:p>
          <a:p>
            <a:r>
              <a:rPr lang="en-US" dirty="0"/>
              <a:t>Effects of robust decision making under deep uncertainty on system policies and other metrics (LCC, emissions, etc.) has not been explored in resilience assessments</a:t>
            </a:r>
          </a:p>
        </p:txBody>
      </p:sp>
    </p:spTree>
    <p:extLst>
      <p:ext uri="{BB962C8B-B14F-4D97-AF65-F5344CB8AC3E}">
        <p14:creationId xmlns:p14="http://schemas.microsoft.com/office/powerpoint/2010/main" val="112880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5143-A053-466B-91E8-BDDCD921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5463-6774-4A8F-8B4B-E29993AA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characteristics</a:t>
            </a:r>
          </a:p>
          <a:p>
            <a:pPr lvl="1"/>
            <a:r>
              <a:rPr lang="en-US" dirty="0"/>
              <a:t>Easily accessible</a:t>
            </a:r>
          </a:p>
          <a:p>
            <a:pPr lvl="1"/>
            <a:r>
              <a:rPr lang="en-US" dirty="0"/>
              <a:t>Widely used by various stakeholders</a:t>
            </a:r>
          </a:p>
          <a:p>
            <a:pPr lvl="1"/>
            <a:r>
              <a:rPr lang="en-US" dirty="0"/>
              <a:t>MILP optimization</a:t>
            </a:r>
          </a:p>
          <a:p>
            <a:pPr lvl="1"/>
            <a:r>
              <a:rPr lang="en-US" dirty="0"/>
              <a:t>Can be appended to consider stochastic frameworks and/or Monte Carlo simulations</a:t>
            </a:r>
          </a:p>
          <a:p>
            <a:pPr marL="0" indent="0" algn="ctr">
              <a:buNone/>
            </a:pPr>
            <a:r>
              <a:rPr lang="en-US" sz="4000" dirty="0"/>
              <a:t>REopt</a:t>
            </a:r>
          </a:p>
        </p:txBody>
      </p:sp>
    </p:spTree>
    <p:extLst>
      <p:ext uri="{BB962C8B-B14F-4D97-AF65-F5344CB8AC3E}">
        <p14:creationId xmlns:p14="http://schemas.microsoft.com/office/powerpoint/2010/main" val="426636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7D90-B5AD-4EC2-AF09-128680D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0D08-CA22-4BE6-8DD1-54C10155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iterative process</a:t>
            </a:r>
          </a:p>
          <a:p>
            <a:r>
              <a:rPr lang="en-US" dirty="0"/>
              <a:t>A set of metrics to evaluate the system</a:t>
            </a:r>
          </a:p>
          <a:p>
            <a:r>
              <a:rPr lang="en-US" dirty="0"/>
              <a:t>Options to tweak system upon metrics evaluation</a:t>
            </a:r>
          </a:p>
          <a:p>
            <a:r>
              <a:rPr lang="en-US" dirty="0"/>
              <a:t>Fewer assumptions made</a:t>
            </a:r>
          </a:p>
          <a:p>
            <a:r>
              <a:rPr lang="en-US" dirty="0"/>
              <a:t>More collaboration with REopt team is needed to identify and discuss areas</a:t>
            </a:r>
          </a:p>
        </p:txBody>
      </p:sp>
    </p:spTree>
    <p:extLst>
      <p:ext uri="{BB962C8B-B14F-4D97-AF65-F5344CB8AC3E}">
        <p14:creationId xmlns:p14="http://schemas.microsoft.com/office/powerpoint/2010/main" val="27371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AC23-52CE-4AA7-A28C-E07F8E73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8C67-B38B-49D9-AC41-BBB3B09B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states of the world and the probability of the system to meet set criteria such as minimizing unmet load, emissions, LCC</a:t>
            </a:r>
          </a:p>
          <a:p>
            <a:r>
              <a:rPr lang="en-US" dirty="0"/>
              <a:t>Simulate an array of outages under these states to develop a range of survivability</a:t>
            </a:r>
          </a:p>
          <a:p>
            <a:r>
              <a:rPr lang="en-US" dirty="0"/>
              <a:t>Stop iterative process and simulations once the outage survivability or avoided economic losses reaches a specified confidence interval? </a:t>
            </a:r>
          </a:p>
        </p:txBody>
      </p:sp>
    </p:spTree>
    <p:extLst>
      <p:ext uri="{BB962C8B-B14F-4D97-AF65-F5344CB8AC3E}">
        <p14:creationId xmlns:p14="http://schemas.microsoft.com/office/powerpoint/2010/main" val="159629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E023-1C14-47AC-B9E8-78B21DED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6CC2-BCE3-49A4-8228-BB8980E5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diverse states of the world</a:t>
            </a:r>
          </a:p>
          <a:p>
            <a:r>
              <a:rPr lang="en-US" dirty="0"/>
              <a:t>Peripheral scenarios: projecting a disruption to the status quo which cannot be attributed to or predicted by historical data</a:t>
            </a:r>
          </a:p>
          <a:p>
            <a:pPr lvl="1"/>
            <a:r>
              <a:rPr lang="en-US" dirty="0"/>
              <a:t>Climate change as a guide</a:t>
            </a:r>
          </a:p>
          <a:p>
            <a:r>
              <a:rPr lang="en-US" dirty="0"/>
              <a:t>Levers</a:t>
            </a:r>
          </a:p>
          <a:p>
            <a:pPr lvl="1"/>
            <a:r>
              <a:rPr lang="en-US" dirty="0"/>
              <a:t>Natural threats</a:t>
            </a:r>
          </a:p>
          <a:p>
            <a:pPr lvl="1"/>
            <a:r>
              <a:rPr lang="en-US" dirty="0"/>
              <a:t>Energy sector transition</a:t>
            </a:r>
          </a:p>
          <a:p>
            <a:pPr lvl="1"/>
            <a:r>
              <a:rPr lang="en-US" dirty="0"/>
              <a:t>Climate patterns</a:t>
            </a:r>
          </a:p>
          <a:p>
            <a:pPr lvl="1"/>
            <a:r>
              <a:rPr lang="en-US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37067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D3CF-F592-43D9-89D0-9A8BB52C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F5EB-B0BB-42EC-B37C-FAF3897B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differences in system characteristics with and without iterative process</a:t>
            </a:r>
          </a:p>
          <a:p>
            <a:r>
              <a:rPr lang="en-US" dirty="0"/>
              <a:t>Apply a resilience framework to compare the systems and impact of the new robust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0BE-44CF-44D7-8A08-EF8C7216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Pillars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472C-76A9-4157-A1B4-5FB871A96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8729-CB81-46DE-A7D6-71726394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under deep uncertainty (DMDU)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0AA6-4CCF-4CA5-9115-72CF9E69D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570311"/>
            <a:ext cx="4271771" cy="3101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endParaRPr lang="en-US" sz="1900" dirty="0"/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Knightian uncertainty: multiple possible future worlds without known relative probabilities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Multiple divergent, but equally valid, world views, including values used to define criteria of success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/>
              <a:t>Decisions which adapt over time and cannot be considered independently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3346B-CC0F-46F0-ABD9-6FCBAA22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1" y="2570310"/>
            <a:ext cx="4270247" cy="332299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900" dirty="0"/>
              <a:t>What does this look like when optimizing community resilience?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Component availability, demand changes, severe weather patterns, climate, cost of energy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System availability, unmet load, lifecycle cost, emissions, lifespan, responsiveness, durability against damage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Deployment of energy generation and climate, hardening techniques and severe weather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FAC-EEAC-4726-B3DD-9358B838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decision making (RDM)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5E09-A65D-4B9E-93B3-73DBA928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3133344" cy="3092195"/>
          </a:xfrm>
        </p:spPr>
        <p:txBody>
          <a:bodyPr>
            <a:normAutofit/>
          </a:bodyPr>
          <a:lstStyle/>
          <a:p>
            <a:r>
              <a:rPr lang="en-US" dirty="0"/>
              <a:t>Analytic cycle to develop robust strategies for a given system</a:t>
            </a:r>
          </a:p>
          <a:p>
            <a:r>
              <a:rPr lang="en-US" dirty="0"/>
              <a:t>Iterative process to increase robustness</a:t>
            </a:r>
          </a:p>
          <a:p>
            <a:r>
              <a:rPr lang="en-US" dirty="0"/>
              <a:t>Ideal for decisionmakers dealing with deep uncertainty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4EFEA-76E7-4AAE-9FBB-8497775E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58" y="2431265"/>
            <a:ext cx="4844687" cy="3298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B1F8D-3357-4010-BF7C-6C90E1CD376F}"/>
              </a:ext>
            </a:extLst>
          </p:cNvPr>
          <p:cNvSpPr txBox="1"/>
          <p:nvPr/>
        </p:nvSpPr>
        <p:spPr>
          <a:xfrm>
            <a:off x="5226502" y="59335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+mj-lt"/>
              </a:rPr>
              <a:t>Figure: RDM Method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j-lt"/>
              </a:rPr>
              <a:t>​</a:t>
            </a:r>
          </a:p>
          <a:p>
            <a:pPr algn="ctr" rtl="0" fontAlgn="base"/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+mj-lt"/>
              </a:rPr>
              <a:t>Adapted from Karla et al. 2014 and 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+mj-lt"/>
              </a:rPr>
              <a:t>Marchau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+mj-lt"/>
              </a:rPr>
              <a:t> et. al. 2019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j-l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704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9467-DD4E-47A8-9002-5B87586C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States of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D087-322F-4296-81D9-4AEAFE6A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Internal consistency and Diversity Scenario Development evaluation framework to guide the construction of an array of future scenarios to model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Internal consistency: coherent, plausible, and focused descriptions</a:t>
            </a:r>
          </a:p>
          <a:p>
            <a:pPr lvl="1"/>
            <a:r>
              <a:rPr lang="en-US" dirty="0"/>
              <a:t>Diversity: within each scenario and across sets of scenarios</a:t>
            </a:r>
          </a:p>
          <a:p>
            <a:r>
              <a:rPr lang="en-US" dirty="0"/>
              <a:t>Supplemented by Monte Carlo simulations, these future states of the world will show if and how the community is resilient to several uncertainties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3A0B-C2A6-4DF0-98C3-29C7F469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Reopt</a:t>
            </a:r>
            <a:r>
              <a:rPr lang="en-US" dirty="0"/>
              <a:t> + ERMA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9247-F1E8-412F-A118-6DB107CC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REopt</a:t>
            </a:r>
          </a:p>
          <a:p>
            <a:pPr lvl="1"/>
            <a:r>
              <a:rPr lang="en-US" sz="1800" dirty="0"/>
              <a:t>Considers grid economics and power outages to optimize the system to meet the load</a:t>
            </a:r>
          </a:p>
          <a:p>
            <a:pPr lvl="1"/>
            <a:r>
              <a:rPr lang="en-US" sz="1800" dirty="0"/>
              <a:t>Does not incorporate various states of the world – the results depend on a lot of assumptions </a:t>
            </a:r>
          </a:p>
          <a:p>
            <a:r>
              <a:rPr lang="en-US" sz="2000" dirty="0"/>
              <a:t>ERMA</a:t>
            </a:r>
          </a:p>
          <a:p>
            <a:pPr lvl="1"/>
            <a:r>
              <a:rPr lang="en-US" sz="1800" dirty="0"/>
              <a:t>Kodiak use case is a candidate with several potential threats and a unique system</a:t>
            </a:r>
          </a:p>
        </p:txBody>
      </p:sp>
    </p:spTree>
    <p:extLst>
      <p:ext uri="{BB962C8B-B14F-4D97-AF65-F5344CB8AC3E}">
        <p14:creationId xmlns:p14="http://schemas.microsoft.com/office/powerpoint/2010/main" val="21378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60BCC-04B9-421F-89D5-EF6AA6DF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COMMUNITY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8C4-3249-4D93-8F4D-267AE7C0B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Limited energy resilience considerations in community models and planning</a:t>
            </a:r>
          </a:p>
          <a:p>
            <a:r>
              <a:rPr lang="en-US" dirty="0">
                <a:solidFill>
                  <a:schemeClr val="bg1"/>
                </a:solidFill>
              </a:rPr>
              <a:t>Potential for co-optimization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effects of considering resilience within the optimization?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A5C8D5A-3C8C-42C7-861C-68279EEAE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85" y="1506645"/>
            <a:ext cx="7142725" cy="40177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44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28A1-C062-4FF1-AFD9-A0493AB1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Novel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9956-72B3-48A1-BF8F-72E428A2A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6842-523D-4E01-9577-2DEEA98E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7711-B878-4514-913B-A2D92B62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Enhancing modeling capabilities to consider various resilience scenarios to better inform the decision making for communities</a:t>
            </a:r>
          </a:p>
          <a:p>
            <a:r>
              <a:rPr lang="en-US" dirty="0"/>
              <a:t>Understanding the avoided consequences (primarily economic) when considering resilience in community planning</a:t>
            </a:r>
          </a:p>
          <a:p>
            <a:r>
              <a:rPr lang="en-US" dirty="0"/>
              <a:t>Analyzing the differences in results to gain a better idea of resilient technologies and their abilities to plan robust infrastructure that will stand the test of time and climate change</a:t>
            </a:r>
          </a:p>
          <a:p>
            <a:r>
              <a:rPr lang="en-US" dirty="0"/>
              <a:t>Modeling of climate scenarios for resilience assessments</a:t>
            </a:r>
          </a:p>
          <a:p>
            <a:r>
              <a:rPr lang="en-US" dirty="0"/>
              <a:t>Testing the new process and model formulation on the Kodiak use case</a:t>
            </a:r>
          </a:p>
        </p:txBody>
      </p:sp>
    </p:spTree>
    <p:extLst>
      <p:ext uri="{BB962C8B-B14F-4D97-AF65-F5344CB8AC3E}">
        <p14:creationId xmlns:p14="http://schemas.microsoft.com/office/powerpoint/2010/main" val="14017002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2935</TotalTime>
  <Words>657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Parcel</vt:lpstr>
      <vt:lpstr>Ph.D. Roadmap</vt:lpstr>
      <vt:lpstr>Key Pillars</vt:lpstr>
      <vt:lpstr>Decision making under deep uncertainty (DMDU)</vt:lpstr>
      <vt:lpstr>Robust decision making (RDM)</vt:lpstr>
      <vt:lpstr>Future States of The World</vt:lpstr>
      <vt:lpstr>Reopt + ERMA</vt:lpstr>
      <vt:lpstr>Optimizing COMMUNITY Resilience</vt:lpstr>
      <vt:lpstr>Identifying a Novel Contribution</vt:lpstr>
      <vt:lpstr>Objectives</vt:lpstr>
      <vt:lpstr>Next Steps (needs updating)</vt:lpstr>
      <vt:lpstr>Identifying Gaps</vt:lpstr>
      <vt:lpstr>Model Selection</vt:lpstr>
      <vt:lpstr>Model Development</vt:lpstr>
      <vt:lpstr>Monte Carlo Simulations</vt:lpstr>
      <vt:lpstr>Scenario Development</vt:lpstr>
      <vt:lpstr>Application and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Ph.D. Roadmap</dc:title>
  <dc:creator>Macmillan, Madeline</dc:creator>
  <cp:lastModifiedBy>Macmillan, Madeline</cp:lastModifiedBy>
  <cp:revision>54</cp:revision>
  <dcterms:created xsi:type="dcterms:W3CDTF">2022-01-10T20:00:17Z</dcterms:created>
  <dcterms:modified xsi:type="dcterms:W3CDTF">2022-01-18T17:31:39Z</dcterms:modified>
</cp:coreProperties>
</file>