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6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3B09-A002-44FA-A010-AD61FE81BC7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3E5B-3392-4EA4-AD12-315B3767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020-4411-3_188" TargetMode="External"/><Relationship Id="rId2" Type="http://schemas.openxmlformats.org/officeDocument/2006/relationships/hyperlink" Target="https://doi.org/10.1029/2005JF0004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total of 295 people have died on the mountain since 1924.">
            <a:extLst>
              <a:ext uri="{FF2B5EF4-FFF2-40B4-BE49-F238E27FC236}">
                <a16:creationId xmlns:a16="http://schemas.microsoft.com/office/drawing/2014/main" id="{957FCC5E-1D5C-43C7-87AC-CE7012FB3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4" r="9089" b="562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715EA-7D86-43EB-BC3A-D0E7F501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b="1" i="0">
                <a:effectLst/>
                <a:latin typeface="Helvetica Neue"/>
              </a:rPr>
              <a:t>Modeling the relationship between tectonic uplift, albedo, and heat transfer on regional surface temperature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013CE-49FD-4C88-BAB2-C81397B9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Maddie Schwarz</a:t>
            </a:r>
          </a:p>
          <a:p>
            <a:pPr algn="l"/>
            <a:r>
              <a:rPr lang="en-US" sz="2000"/>
              <a:t>ATOC 4850: Numerical Methods and Modelling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2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32D3-BB2B-44A5-B0E9-5717E7E1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025"/>
            <a:ext cx="10515600" cy="1325563"/>
          </a:xfrm>
        </p:spPr>
        <p:txBody>
          <a:bodyPr/>
          <a:lstStyle/>
          <a:p>
            <a:r>
              <a:rPr lang="en-US" dirty="0"/>
              <a:t>Possible Errors and Improvements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6CBF-C367-4E0C-82F4-31A7A324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80" y="1252539"/>
            <a:ext cx="11308145" cy="1223962"/>
          </a:xfrm>
        </p:spPr>
        <p:txBody>
          <a:bodyPr>
            <a:normAutofit/>
          </a:bodyPr>
          <a:lstStyle/>
          <a:p>
            <a:r>
              <a:rPr lang="en-US" dirty="0"/>
              <a:t>Depth of the land layer is fixed– land depth is set to 100m  which is low, producing a very simplified model.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43B8D-DE67-4D99-9B5B-1E512B36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2606894"/>
            <a:ext cx="7035361" cy="373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4F332-C8A4-4DF9-9A1F-443D4906AA00}"/>
              </a:ext>
            </a:extLst>
          </p:cNvPr>
          <p:cNvSpPr txBox="1"/>
          <p:nvPr/>
        </p:nvSpPr>
        <p:spPr>
          <a:xfrm>
            <a:off x="245679" y="2584013"/>
            <a:ext cx="46025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Modify model to have</a:t>
            </a:r>
            <a:r>
              <a:rPr lang="en-US" sz="2000" dirty="0">
                <a:sym typeface="Wingdings" panose="05000000000000000000" pitchFamily="2" charset="2"/>
              </a:rPr>
              <a:t> elevation dependent heat capacity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will require the model to run past the 50-million-year mark to account for the delay in diffusion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Ex: changing depth parameter to 40,000m (40km is avg oceanic crust thickness) shows surface temperature changes much slower through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4E2-0842-4207-860C-EF89739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8C65-F64F-45F2-AF71-89E2D88C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Arnold, Neil et al. (2006). “Topographic controls on the surface energy balance of a high Arctic valley Glacier.” J. Geophysics Rex, 111, F02011,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https://doi.org/10.1029/2005JF000426</a:t>
            </a:r>
            <a:endParaRPr lang="en-US" sz="18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spc="2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DeConto</a:t>
            </a:r>
            <a:r>
              <a:rPr lang="en-US" sz="1800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R.M. (2009) Plate Tectonics and Climate Change. In: </a:t>
            </a:r>
            <a:r>
              <a:rPr lang="en-US" sz="1800" spc="2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Gornitz</a:t>
            </a:r>
            <a:r>
              <a:rPr lang="en-US" sz="1800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V. (eds) Encyclopedia of Paleoclimatology and Ancient Environments. Encyclopedia of Earth Sciences Series. Springer, Dordrecht. </a:t>
            </a:r>
            <a:r>
              <a:rPr lang="en-US" sz="1800" spc="2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800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https://doi.org/10.1007/978-1-4020-4411-3_188</a:t>
            </a:r>
            <a:endParaRPr lang="en-US" sz="1800" u="sng" spc="2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Yue,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Xiaoying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(2020). “Variation in Albedo and Its Relationship With Surface Dust at Urumqi Glacier No. 1 in Tien Shan, China.” Frontiers in Earth Science, 8, 110.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https://www.frontiersin.org/article/10.3389/feart.2020.00110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E61A-EF25-4E5D-9BC8-71D84EF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Background: Tectonics and Climate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C3B9-7BB8-4866-B9EA-324010FF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23944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Mountain building influences Earth’s climate and surface temperatures through geological time </a:t>
            </a:r>
          </a:p>
          <a:p>
            <a:pPr marL="0" indent="0">
              <a:buNone/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Increases in elevation impact surface temperature due to more snow and ice landcover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EBM can be used to specifically evaluate the impact of elevation on albedo, and subsequently surface temperature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27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606D-45E0-4739-B714-3DF777C9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6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Background: Himalayan Orogeny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2DBD-CF1A-4CE2-93E9-A21D93AC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6725" y="824705"/>
            <a:ext cx="4872625" cy="4922001"/>
          </a:xfrm>
        </p:spPr>
        <p:txBody>
          <a:bodyPr>
            <a:normAutofit/>
          </a:bodyPr>
          <a:lstStyle/>
          <a:p>
            <a:pPr lvl="1"/>
            <a:endParaRPr lang="en-US" sz="2200" dirty="0"/>
          </a:p>
          <a:p>
            <a:pPr lvl="1"/>
            <a:r>
              <a:rPr lang="en-US" sz="2200" dirty="0"/>
              <a:t>Started 50 million years ago</a:t>
            </a:r>
          </a:p>
          <a:p>
            <a:pPr lvl="2"/>
            <a:r>
              <a:rPr lang="en-US" sz="2200" dirty="0"/>
              <a:t>Global surface temperatures 9-14 degrees C warmer than present</a:t>
            </a:r>
          </a:p>
          <a:p>
            <a:pPr marL="914400" lvl="2" indent="0">
              <a:buNone/>
            </a:pPr>
            <a:endParaRPr lang="en-US" sz="2200" dirty="0"/>
          </a:p>
          <a:p>
            <a:pPr lvl="1"/>
            <a:r>
              <a:rPr lang="en-US" sz="2200" dirty="0"/>
              <a:t>Modern elevation and albedo values of Mount Everest region</a:t>
            </a:r>
          </a:p>
          <a:p>
            <a:pPr lvl="2"/>
            <a:r>
              <a:rPr lang="en-US" sz="2200" dirty="0"/>
              <a:t>“End point” of EBM model</a:t>
            </a:r>
          </a:p>
          <a:p>
            <a:pPr lvl="2"/>
            <a:r>
              <a:rPr lang="en-US" sz="2200" dirty="0"/>
              <a:t>Albedo ranges from 0 to 0.8</a:t>
            </a:r>
          </a:p>
          <a:p>
            <a:pPr lvl="2"/>
            <a:r>
              <a:rPr lang="en-US" sz="2200" dirty="0"/>
              <a:t>Elevation ranges ~74m to ~8,000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754EB-9766-4462-9614-40AC444434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1" y="70681"/>
            <a:ext cx="5525944" cy="34707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78B3A8-61DB-46C6-96F5-11463E779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9271" b="44521"/>
          <a:stretch/>
        </p:blipFill>
        <p:spPr bwMode="auto">
          <a:xfrm>
            <a:off x="5353050" y="3834876"/>
            <a:ext cx="6726085" cy="29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0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1CA-D302-4005-B23E-A904512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88900"/>
            <a:ext cx="10515600" cy="1325563"/>
          </a:xfrm>
        </p:spPr>
        <p:txBody>
          <a:bodyPr/>
          <a:lstStyle/>
          <a:p>
            <a:r>
              <a:rPr lang="en-US" dirty="0"/>
              <a:t>Model 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DF838-7332-4152-A1D1-173FAAC9D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525"/>
                <a:ext cx="10515600" cy="5024438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u="sng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Goal of model: </a:t>
                </a:r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current albedo and elevation data to simulate the Himalayan orogeny and evaluate reasonability model’s resulting surface temperatures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EBM model using non equilibrium heat transfer equation:</a:t>
                </a:r>
              </a:p>
              <a:p>
                <a:pPr lvl="1"/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𝜎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d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Albedo is elevation 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=0.8−0.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799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(−</m:t>
                        </m:r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65.0057</m:t>
                            </m:r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 time duration: 50 million years</a:t>
                </a: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 Step: 1 million years 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</a:t>
                </a:r>
                <a:r>
                  <a:rPr lang="en-US" sz="2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tegration Method: ‘BDF’ </a:t>
                </a:r>
              </a:p>
              <a:p>
                <a:pPr lvl="1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RK4 was unstable 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DF838-7332-4152-A1D1-173FAAC9D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525"/>
                <a:ext cx="10515600" cy="5024438"/>
              </a:xfrm>
              <a:blipFill>
                <a:blip r:embed="rId2"/>
                <a:stretch>
                  <a:fillRect l="-1043" t="-1578"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6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241-4738-467C-8FDF-365EA62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18255"/>
            <a:ext cx="10515600" cy="1325563"/>
          </a:xfrm>
        </p:spPr>
        <p:txBody>
          <a:bodyPr/>
          <a:lstStyle/>
          <a:p>
            <a:r>
              <a:rPr lang="en-US" dirty="0"/>
              <a:t>Model Results: Elevation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1AEF4-49A0-4176-B625-11C7CD39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13" y="1149241"/>
            <a:ext cx="9639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241-4738-467C-8FDF-365EA62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178676"/>
            <a:ext cx="10515600" cy="1325563"/>
          </a:xfrm>
        </p:spPr>
        <p:txBody>
          <a:bodyPr/>
          <a:lstStyle/>
          <a:p>
            <a:r>
              <a:rPr lang="en-US" dirty="0"/>
              <a:t>Model Results: Albedo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0DE12-F620-42E5-B772-A6783DEF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285875"/>
            <a:ext cx="980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D91C-8DE4-4842-B16B-005DB20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Results from albedo equation are consistent with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D537E1-FB58-4931-B9A5-20849C910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9271" b="44521"/>
          <a:stretch/>
        </p:blipFill>
        <p:spPr bwMode="auto">
          <a:xfrm>
            <a:off x="962025" y="1952778"/>
            <a:ext cx="10252513" cy="45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241-4738-467C-8FDF-365EA62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0" y="-152400"/>
            <a:ext cx="10515600" cy="1325563"/>
          </a:xfrm>
        </p:spPr>
        <p:txBody>
          <a:bodyPr/>
          <a:lstStyle/>
          <a:p>
            <a:r>
              <a:rPr lang="en-US" dirty="0"/>
              <a:t>Model Results: Surface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148D4-F401-44EF-B681-DC783BFB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53" y="1026839"/>
            <a:ext cx="9170270" cy="4795892"/>
          </a:xfrm>
        </p:spPr>
      </p:pic>
    </p:spTree>
    <p:extLst>
      <p:ext uri="{BB962C8B-B14F-4D97-AF65-F5344CB8AC3E}">
        <p14:creationId xmlns:p14="http://schemas.microsoft.com/office/powerpoint/2010/main" val="239893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3F45-5581-4B59-9EE7-66EB4246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BD70-722E-4FD4-A0F7-E2A8CA74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Uplift from the Himalayan orogeny resulted in overall cooler temperatures for the cross-section region</a:t>
            </a:r>
          </a:p>
          <a:p>
            <a:pPr lvl="1"/>
            <a:r>
              <a:rPr lang="en-US" dirty="0"/>
              <a:t>Particularly for uplifted mountain peaks and plateau </a:t>
            </a:r>
          </a:p>
          <a:p>
            <a:pPr lvl="1"/>
            <a:endParaRPr lang="en-US" dirty="0"/>
          </a:p>
          <a:p>
            <a:r>
              <a:rPr lang="en-US" dirty="0"/>
              <a:t>Resulting surface temperatures are fairly consistent with current measured average temperatures of region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B45B2-9564-4AC6-A5B1-7A672A4B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868" y="156128"/>
            <a:ext cx="5074197" cy="5832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6B435-8090-46E9-8B55-01349B7E7727}"/>
              </a:ext>
            </a:extLst>
          </p:cNvPr>
          <p:cNvSpPr txBox="1"/>
          <p:nvPr/>
        </p:nvSpPr>
        <p:spPr>
          <a:xfrm>
            <a:off x="7286625" y="6176963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surface temperatures from MODIS </a:t>
            </a:r>
          </a:p>
        </p:txBody>
      </p:sp>
    </p:spTree>
    <p:extLst>
      <p:ext uri="{BB962C8B-B14F-4D97-AF65-F5344CB8AC3E}">
        <p14:creationId xmlns:p14="http://schemas.microsoft.com/office/powerpoint/2010/main" val="9389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490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 Neue</vt:lpstr>
      <vt:lpstr>Office Theme</vt:lpstr>
      <vt:lpstr>Modeling the relationship between tectonic uplift, albedo, and heat transfer on regional surface temperature</vt:lpstr>
      <vt:lpstr>Background: Tectonics and Climate</vt:lpstr>
      <vt:lpstr>Background: Himalayan Orogeny</vt:lpstr>
      <vt:lpstr>Model Details</vt:lpstr>
      <vt:lpstr>Model Results: Elevation</vt:lpstr>
      <vt:lpstr>Model Results: Albedo</vt:lpstr>
      <vt:lpstr>Results from albedo equation are consistent with data</vt:lpstr>
      <vt:lpstr>Model Results: Surface temperature</vt:lpstr>
      <vt:lpstr>Implications</vt:lpstr>
      <vt:lpstr>Possible Errors and Improvements to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relationship between tectonic uplift, albedo, and heat transfer on regional surface temperature</dc:title>
  <dc:creator>Maddie Schwarz</dc:creator>
  <cp:lastModifiedBy>Maddie Schwarz</cp:lastModifiedBy>
  <cp:revision>22</cp:revision>
  <dcterms:created xsi:type="dcterms:W3CDTF">2021-04-26T18:39:35Z</dcterms:created>
  <dcterms:modified xsi:type="dcterms:W3CDTF">2021-04-26T20:48:16Z</dcterms:modified>
</cp:coreProperties>
</file>