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88" r:id="rId4"/>
    <p:sldId id="291" r:id="rId5"/>
    <p:sldId id="292" r:id="rId6"/>
    <p:sldId id="293" r:id="rId7"/>
    <p:sldId id="28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0"/>
  </p:normalViewPr>
  <p:slideViewPr>
    <p:cSldViewPr snapToGrid="0" snapToObjects="1">
      <p:cViewPr varScale="1">
        <p:scale>
          <a:sx n="58" d="100"/>
          <a:sy n="58" d="100"/>
        </p:scale>
        <p:origin x="22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8BBB8-6F52-8848-8597-E44A326CE39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20CC1-788E-8043-A1CD-6CF99D9A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62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https://www-</a:t>
            </a:r>
            <a:r>
              <a:rPr lang="en-US" dirty="0" err="1"/>
              <a:t>fars.nhtsa.dot.gov</a:t>
            </a:r>
            <a:r>
              <a:rPr lang="en-US" dirty="0"/>
              <a:t>/</a:t>
            </a:r>
            <a:r>
              <a:rPr lang="en-US" dirty="0" err="1"/>
              <a:t>QueryTool</a:t>
            </a:r>
            <a:r>
              <a:rPr lang="en-US" dirty="0"/>
              <a:t>/</a:t>
            </a:r>
            <a:r>
              <a:rPr lang="en-US" dirty="0" err="1"/>
              <a:t>QuerySection</a:t>
            </a:r>
            <a:r>
              <a:rPr lang="en-US" dirty="0"/>
              <a:t>/</a:t>
            </a:r>
            <a:r>
              <a:rPr lang="en-US" dirty="0" err="1"/>
              <a:t>SelectCriteria.aspx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00018-C046-6642-A0CD-48A6D99FA6E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6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github.com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madelinew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/HON400Thesis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00018-C046-6642-A0CD-48A6D99FA6E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0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EE5F-707F-104B-8134-05A2317BB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Comparison of Matplotlib and 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E4AA-4472-C14D-B66B-F1BD2BDDF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Madeline Warndorf</a:t>
            </a:r>
          </a:p>
          <a:p>
            <a:r>
              <a:rPr lang="en-US" dirty="0"/>
              <a:t>12/7/2018</a:t>
            </a:r>
          </a:p>
          <a:p>
            <a:r>
              <a:rPr lang="en-US" dirty="0"/>
              <a:t>EMSE 6992</a:t>
            </a:r>
          </a:p>
        </p:txBody>
      </p:sp>
    </p:spTree>
    <p:extLst>
      <p:ext uri="{BB962C8B-B14F-4D97-AF65-F5344CB8AC3E}">
        <p14:creationId xmlns:p14="http://schemas.microsoft.com/office/powerpoint/2010/main" val="248056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BAAD0565-53CD-4D7C-A6AE-8DCFB6761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8A6F5-9D60-1A4F-ABFF-7DD5B557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0F3E-9783-EB4C-97D2-3EDF29EA9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58703"/>
            <a:ext cx="5285791" cy="3042547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The data was collected from the National Highway Traffic Safety Administration’s (NHTSA) Fatal Accident Report System (FARS).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Goal: To compare Python Matplotlib plots to the graphs produced in Tableau.</a:t>
            </a:r>
          </a:p>
          <a:p>
            <a:pPr lvl="1">
              <a:buClr>
                <a:schemeClr val="bg1"/>
              </a:buClr>
            </a:pPr>
            <a:r>
              <a:rPr lang="en-US" sz="1800" dirty="0">
                <a:solidFill>
                  <a:srgbClr val="FFFFFF"/>
                </a:solidFill>
              </a:rPr>
              <a:t>Complexity</a:t>
            </a:r>
          </a:p>
          <a:p>
            <a:pPr lvl="1">
              <a:buClr>
                <a:schemeClr val="bg1"/>
              </a:buClr>
            </a:pPr>
            <a:r>
              <a:rPr lang="en-US" sz="1800" dirty="0">
                <a:solidFill>
                  <a:srgbClr val="FFFFFF"/>
                </a:solidFill>
              </a:rPr>
              <a:t>Appearance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B6CB841-CBA1-4DF4-8C19-4C7DDB03A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83FD6306-603B-410E-AFCF-2EA2E0639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51ED1AC-38A5-9948-878F-3B97C28F96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5" r="1145" b="-3"/>
          <a:stretch/>
        </p:blipFill>
        <p:spPr>
          <a:xfrm>
            <a:off x="8020812" y="1126397"/>
            <a:ext cx="3044952" cy="428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6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15D05E-D2AB-EA45-9DA7-80FEF0EEB4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395" r="6518"/>
          <a:stretch/>
        </p:blipFill>
        <p:spPr>
          <a:xfrm>
            <a:off x="-1" y="-1"/>
            <a:ext cx="7548883" cy="6858000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D8E46-3434-E549-B9F4-534991847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575" y="2358391"/>
            <a:ext cx="3498979" cy="2453676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The Original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EF36A-851A-794F-849B-A754EB879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57490" y="803186"/>
            <a:ext cx="3042829" cy="52486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Case Year: 2016 </a:t>
            </a:r>
          </a:p>
          <a:p>
            <a:r>
              <a:rPr lang="en-US" dirty="0"/>
              <a:t>Vehicle must be a 2008 through 2017 model year.</a:t>
            </a:r>
          </a:p>
          <a:p>
            <a:pPr lvl="1"/>
            <a:r>
              <a:rPr lang="en-US" dirty="0"/>
              <a:t>Passenger car or light truck vehicle (LTV)</a:t>
            </a:r>
          </a:p>
          <a:p>
            <a:pPr lvl="2"/>
            <a:r>
              <a:rPr lang="en-US" sz="1400" dirty="0"/>
              <a:t>Excluding service vehicles, motorcycles, and three-wheeled vehicles</a:t>
            </a:r>
          </a:p>
          <a:p>
            <a:r>
              <a:rPr lang="en-US" dirty="0"/>
              <a:t>The driver must be present.</a:t>
            </a:r>
          </a:p>
          <a:p>
            <a:pPr lvl="1"/>
            <a:r>
              <a:rPr lang="en-US" sz="1400" dirty="0"/>
              <a:t>This ensured that there was a driver.</a:t>
            </a:r>
          </a:p>
          <a:p>
            <a:r>
              <a:rPr lang="en-US" dirty="0"/>
              <a:t>The dataset had 33 features with 23,930 entries.</a:t>
            </a:r>
          </a:p>
          <a:p>
            <a:r>
              <a:rPr lang="en-US" dirty="0"/>
              <a:t>Data was downloaded as a CSV.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28D55134-1D2C-4D4B-A844-ADCEAE70D1ED}"/>
              </a:ext>
            </a:extLst>
          </p:cNvPr>
          <p:cNvSpPr txBox="1">
            <a:spLocks/>
          </p:cNvSpPr>
          <p:nvPr/>
        </p:nvSpPr>
        <p:spPr>
          <a:xfrm>
            <a:off x="13524" y="6646428"/>
            <a:ext cx="4441729" cy="19728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https://www-</a:t>
            </a:r>
            <a:r>
              <a:rPr lang="en-US" sz="800" dirty="0" err="1"/>
              <a:t>fars.nhtsa.dot.gov</a:t>
            </a:r>
            <a:r>
              <a:rPr lang="en-US" sz="800" dirty="0"/>
              <a:t>/</a:t>
            </a:r>
            <a:r>
              <a:rPr lang="en-US" sz="800" dirty="0" err="1"/>
              <a:t>QueryTool</a:t>
            </a:r>
            <a:r>
              <a:rPr lang="en-US" sz="800" dirty="0"/>
              <a:t>/</a:t>
            </a:r>
            <a:r>
              <a:rPr lang="en-US" sz="800" dirty="0" err="1"/>
              <a:t>QuerySection</a:t>
            </a:r>
            <a:r>
              <a:rPr lang="en-US" sz="800" dirty="0"/>
              <a:t>/</a:t>
            </a:r>
            <a:r>
              <a:rPr lang="en-US" sz="800" dirty="0" err="1"/>
              <a:t>SelectCriteria.aspx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81164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1A6356-DA68-7148-ADA8-B0261595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Methodology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77F37E09-83A9-0F43-8823-DC87AC05B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77" y="349383"/>
            <a:ext cx="5462015" cy="36576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7952198-E01D-EB42-96D5-63F98A4A6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262" y="309706"/>
            <a:ext cx="5280661" cy="3840480"/>
          </a:xfrm>
          <a:prstGeom prst="rect">
            <a:avLst/>
          </a:prstGeom>
        </p:spPr>
      </p:pic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F4DB9C7F-30D3-9149-8D28-28F271495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8451" y="5231728"/>
            <a:ext cx="4761268" cy="1483260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1600" dirty="0"/>
              <a:t>Removed unnecessary features.</a:t>
            </a:r>
          </a:p>
          <a:p>
            <a:r>
              <a:rPr lang="en-US" sz="1600" dirty="0"/>
              <a:t>Found the number of people involved in each vehicle per case number and state. </a:t>
            </a:r>
          </a:p>
          <a:p>
            <a:r>
              <a:rPr lang="en-US" sz="1600" dirty="0"/>
              <a:t>Recorded the minimum age and maximum age of the people in the vehicle. 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A7C1FD4B-37C1-6440-AC2D-AEEC762308E1}"/>
              </a:ext>
            </a:extLst>
          </p:cNvPr>
          <p:cNvSpPr txBox="1">
            <a:spLocks/>
          </p:cNvSpPr>
          <p:nvPr/>
        </p:nvSpPr>
        <p:spPr>
          <a:xfrm>
            <a:off x="6096000" y="5231728"/>
            <a:ext cx="4761268" cy="1483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500" dirty="0"/>
              <a:t>Recoded new variable: </a:t>
            </a:r>
            <a:r>
              <a:rPr lang="en-US" sz="1500" dirty="0" err="1"/>
              <a:t>cellphoneuse</a:t>
            </a:r>
            <a:r>
              <a:rPr lang="en-US" sz="1500" dirty="0"/>
              <a:t>.</a:t>
            </a:r>
          </a:p>
          <a:p>
            <a:pPr lvl="2"/>
            <a:r>
              <a:rPr lang="en-US" sz="1400" dirty="0"/>
              <a:t>If the accident involved cellphone use 1, else 0.</a:t>
            </a:r>
          </a:p>
          <a:p>
            <a:pPr lvl="1"/>
            <a:r>
              <a:rPr lang="en-US" sz="1500" dirty="0"/>
              <a:t>Limited the dataset to only have entries involving a Ford, Cadillac, Mercedes, or Volvo.</a:t>
            </a:r>
          </a:p>
        </p:txBody>
      </p:sp>
    </p:spTree>
    <p:extLst>
      <p:ext uri="{BB962C8B-B14F-4D97-AF65-F5344CB8AC3E}">
        <p14:creationId xmlns:p14="http://schemas.microsoft.com/office/powerpoint/2010/main" val="358399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FF0FB-9E63-9943-A7BB-3A9C50FA0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241740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Cluster graphs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17DD35-F543-8043-AC98-4FBA820848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4422" y="788126"/>
            <a:ext cx="4064003" cy="40233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6A16C8-72AC-3A4A-A6BB-D31F7ECF45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72846" y="788126"/>
            <a:ext cx="5264732" cy="34747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B1A1AA-5F42-6948-830F-057F36CF150E}"/>
              </a:ext>
            </a:extLst>
          </p:cNvPr>
          <p:cNvSpPr txBox="1"/>
          <p:nvPr/>
        </p:nvSpPr>
        <p:spPr>
          <a:xfrm>
            <a:off x="8126241" y="345544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Tableau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F6A520-9E57-0D47-BC5C-C021ACDAB45E}"/>
              </a:ext>
            </a:extLst>
          </p:cNvPr>
          <p:cNvSpPr txBox="1"/>
          <p:nvPr/>
        </p:nvSpPr>
        <p:spPr>
          <a:xfrm>
            <a:off x="2422047" y="345544"/>
            <a:ext cx="112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Matplotlib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2D2DE-C3CC-9848-A208-DB46B3DEE092}"/>
              </a:ext>
            </a:extLst>
          </p:cNvPr>
          <p:cNvSpPr txBox="1"/>
          <p:nvPr/>
        </p:nvSpPr>
        <p:spPr>
          <a:xfrm>
            <a:off x="6702961" y="4262846"/>
            <a:ext cx="380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Was able to visualize it by the sum(</a:t>
            </a:r>
            <a:r>
              <a:rPr lang="en-US" dirty="0" err="1"/>
              <a:t>Persontotal</a:t>
            </a:r>
            <a:r>
              <a:rPr lang="en-US" dirty="0"/>
              <a:t>)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EFC079-D038-BD48-83B7-2F63F6838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19" y="788126"/>
            <a:ext cx="4163805" cy="4023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346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FF0FB-9E63-9943-A7BB-3A9C50FA0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241740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Scatterplots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17DD35-F543-8043-AC98-4FBA820848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7832" y="1390311"/>
            <a:ext cx="4933950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6A16C8-72AC-3A4A-A6BB-D31F7ECF45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8644" y="1390311"/>
            <a:ext cx="4945524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B1A1AA-5F42-6948-830F-057F36CF150E}"/>
              </a:ext>
            </a:extLst>
          </p:cNvPr>
          <p:cNvSpPr txBox="1"/>
          <p:nvPr/>
        </p:nvSpPr>
        <p:spPr>
          <a:xfrm>
            <a:off x="8126241" y="886925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Tableau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F6A520-9E57-0D47-BC5C-C021ACDAB45E}"/>
              </a:ext>
            </a:extLst>
          </p:cNvPr>
          <p:cNvSpPr txBox="1"/>
          <p:nvPr/>
        </p:nvSpPr>
        <p:spPr>
          <a:xfrm>
            <a:off x="2720431" y="886925"/>
            <a:ext cx="112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Matplotlib </a:t>
            </a:r>
          </a:p>
        </p:txBody>
      </p:sp>
    </p:spTree>
    <p:extLst>
      <p:ext uri="{BB962C8B-B14F-4D97-AF65-F5344CB8AC3E}">
        <p14:creationId xmlns:p14="http://schemas.microsoft.com/office/powerpoint/2010/main" val="247970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7162AD59-BCA5-8448-966D-AF8EDEA8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23FA1BD-2121-214A-993B-CB48F7AC2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932" y="2638044"/>
            <a:ext cx="4059044" cy="394117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</a:rPr>
              <a:t>Tableau</a:t>
            </a:r>
          </a:p>
          <a:p>
            <a:pPr lvl="1">
              <a:lnSpc>
                <a:spcPct val="90000"/>
              </a:lnSpc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Easy to make beautiful.</a:t>
            </a:r>
          </a:p>
          <a:p>
            <a:pPr lvl="1">
              <a:lnSpc>
                <a:spcPct val="90000"/>
              </a:lnSpc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Really have to know Tableau to be able to create certain analytical graphs (Linear Regression).</a:t>
            </a:r>
          </a:p>
          <a:p>
            <a:pPr lvl="1">
              <a:lnSpc>
                <a:spcPct val="90000"/>
              </a:lnSpc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Clean ”drag and drop” method to create simple graphs.</a:t>
            </a:r>
          </a:p>
          <a:p>
            <a:pPr lvl="2">
              <a:lnSpc>
                <a:spcPct val="90000"/>
              </a:lnSpc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Offers different ways to look at the data on the graph quickly.</a:t>
            </a:r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</a:rPr>
              <a:t>Matplotlib</a:t>
            </a:r>
          </a:p>
          <a:p>
            <a:pPr lvl="1">
              <a:lnSpc>
                <a:spcPct val="90000"/>
              </a:lnSpc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Takes awhile to make graphs visually appealing.</a:t>
            </a:r>
          </a:p>
          <a:p>
            <a:pPr lvl="1">
              <a:lnSpc>
                <a:spcPct val="90000"/>
              </a:lnSpc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Offers an extremely wide range of graphs that can be easily coded.</a:t>
            </a: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826B10E3-95B5-084D-8631-3FD2BC29C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73337"/>
            <a:ext cx="6250769" cy="375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3357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318</Words>
  <Application>Microsoft Macintosh PowerPoint</Application>
  <PresentationFormat>Widescreen</PresentationFormat>
  <Paragraphs>46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</vt:lpstr>
      <vt:lpstr>Parcel</vt:lpstr>
      <vt:lpstr>Comparison of Matplotlib and tableau</vt:lpstr>
      <vt:lpstr>Goal</vt:lpstr>
      <vt:lpstr>The Original Data</vt:lpstr>
      <vt:lpstr>Methodology</vt:lpstr>
      <vt:lpstr>Cluster graphs</vt:lpstr>
      <vt:lpstr>Scatterplots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Matplotlib and tableau</dc:title>
  <dc:creator>Maddie Warndorf</dc:creator>
  <cp:lastModifiedBy>Maddie Warndorf</cp:lastModifiedBy>
  <cp:revision>1</cp:revision>
  <dcterms:created xsi:type="dcterms:W3CDTF">2018-12-06T18:40:19Z</dcterms:created>
  <dcterms:modified xsi:type="dcterms:W3CDTF">2018-12-06T18:42:07Z</dcterms:modified>
</cp:coreProperties>
</file>