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9" r:id="rId2"/>
    <p:sldId id="277" r:id="rId3"/>
    <p:sldId id="292" r:id="rId4"/>
    <p:sldId id="293" r:id="rId5"/>
    <p:sldId id="294" r:id="rId6"/>
    <p:sldId id="295" r:id="rId7"/>
    <p:sldId id="262" r:id="rId8"/>
    <p:sldId id="296" r:id="rId9"/>
    <p:sldId id="297" r:id="rId10"/>
    <p:sldId id="299" r:id="rId11"/>
    <p:sldId id="300" r:id="rId12"/>
    <p:sldId id="301" r:id="rId13"/>
    <p:sldId id="267" r:id="rId14"/>
    <p:sldId id="308" r:id="rId15"/>
    <p:sldId id="303" r:id="rId16"/>
    <p:sldId id="304" r:id="rId17"/>
    <p:sldId id="306"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D962"/>
    <a:srgbClr val="4E8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p:restoredTop sz="92362" autoAdjust="0"/>
  </p:normalViewPr>
  <p:slideViewPr>
    <p:cSldViewPr snapToGrid="0">
      <p:cViewPr varScale="1">
        <p:scale>
          <a:sx n="101" d="100"/>
          <a:sy n="101" d="100"/>
        </p:scale>
        <p:origin x="8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15982-1E72-45E9-A365-C1C2830B0C2E}" type="datetimeFigureOut">
              <a:rPr lang="en-US"/>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DDE5A-B078-46D0-BD3C-D2F871C5F276}" type="slidenum">
              <a:rPr lang="en-US"/>
              <a:t>‹#›</a:t>
            </a:fld>
            <a:endParaRPr lang="en-US"/>
          </a:p>
        </p:txBody>
      </p:sp>
    </p:spTree>
    <p:extLst>
      <p:ext uri="{BB962C8B-B14F-4D97-AF65-F5344CB8AC3E}">
        <p14:creationId xmlns:p14="http://schemas.microsoft.com/office/powerpoint/2010/main" val="89987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a:t>
            </a:fld>
            <a:endParaRPr lang="en-US"/>
          </a:p>
        </p:txBody>
      </p:sp>
    </p:spTree>
    <p:extLst>
      <p:ext uri="{BB962C8B-B14F-4D97-AF65-F5344CB8AC3E}">
        <p14:creationId xmlns:p14="http://schemas.microsoft.com/office/powerpoint/2010/main" val="2610694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10</a:t>
            </a:fld>
            <a:endParaRPr lang="en-US"/>
          </a:p>
        </p:txBody>
      </p:sp>
    </p:spTree>
    <p:extLst>
      <p:ext uri="{BB962C8B-B14F-4D97-AF65-F5344CB8AC3E}">
        <p14:creationId xmlns:p14="http://schemas.microsoft.com/office/powerpoint/2010/main" val="245192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11</a:t>
            </a:fld>
            <a:endParaRPr lang="en-US"/>
          </a:p>
        </p:txBody>
      </p:sp>
    </p:spTree>
    <p:extLst>
      <p:ext uri="{BB962C8B-B14F-4D97-AF65-F5344CB8AC3E}">
        <p14:creationId xmlns:p14="http://schemas.microsoft.com/office/powerpoint/2010/main" val="3690578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12</a:t>
            </a:fld>
            <a:endParaRPr lang="en-US"/>
          </a:p>
        </p:txBody>
      </p:sp>
    </p:spTree>
    <p:extLst>
      <p:ext uri="{BB962C8B-B14F-4D97-AF65-F5344CB8AC3E}">
        <p14:creationId xmlns:p14="http://schemas.microsoft.com/office/powerpoint/2010/main" val="1709978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742869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15</a:t>
            </a:fld>
            <a:endParaRPr lang="en-US"/>
          </a:p>
        </p:txBody>
      </p:sp>
    </p:spTree>
    <p:extLst>
      <p:ext uri="{BB962C8B-B14F-4D97-AF65-F5344CB8AC3E}">
        <p14:creationId xmlns:p14="http://schemas.microsoft.com/office/powerpoint/2010/main" val="332242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16</a:t>
            </a:fld>
            <a:endParaRPr lang="en-US"/>
          </a:p>
        </p:txBody>
      </p:sp>
    </p:spTree>
    <p:extLst>
      <p:ext uri="{BB962C8B-B14F-4D97-AF65-F5344CB8AC3E}">
        <p14:creationId xmlns:p14="http://schemas.microsoft.com/office/powerpoint/2010/main" val="3028409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17</a:t>
            </a:fld>
            <a:endParaRPr lang="en-US"/>
          </a:p>
        </p:txBody>
      </p:sp>
    </p:spTree>
    <p:extLst>
      <p:ext uri="{BB962C8B-B14F-4D97-AF65-F5344CB8AC3E}">
        <p14:creationId xmlns:p14="http://schemas.microsoft.com/office/powerpoint/2010/main" val="1018853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18</a:t>
            </a:fld>
            <a:endParaRPr lang="en-US"/>
          </a:p>
        </p:txBody>
      </p:sp>
    </p:spTree>
    <p:extLst>
      <p:ext uri="{BB962C8B-B14F-4D97-AF65-F5344CB8AC3E}">
        <p14:creationId xmlns:p14="http://schemas.microsoft.com/office/powerpoint/2010/main" val="119701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2</a:t>
            </a:fld>
            <a:endParaRPr lang="en-US"/>
          </a:p>
        </p:txBody>
      </p:sp>
    </p:spTree>
    <p:extLst>
      <p:ext uri="{BB962C8B-B14F-4D97-AF65-F5344CB8AC3E}">
        <p14:creationId xmlns:p14="http://schemas.microsoft.com/office/powerpoint/2010/main" val="354594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3</a:t>
            </a:fld>
            <a:endParaRPr lang="en-US"/>
          </a:p>
        </p:txBody>
      </p:sp>
    </p:spTree>
    <p:extLst>
      <p:ext uri="{BB962C8B-B14F-4D97-AF65-F5344CB8AC3E}">
        <p14:creationId xmlns:p14="http://schemas.microsoft.com/office/powerpoint/2010/main" val="368834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4</a:t>
            </a:fld>
            <a:endParaRPr lang="en-US"/>
          </a:p>
        </p:txBody>
      </p:sp>
    </p:spTree>
    <p:extLst>
      <p:ext uri="{BB962C8B-B14F-4D97-AF65-F5344CB8AC3E}">
        <p14:creationId xmlns:p14="http://schemas.microsoft.com/office/powerpoint/2010/main" val="191476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5</a:t>
            </a:fld>
            <a:endParaRPr lang="en-US"/>
          </a:p>
        </p:txBody>
      </p:sp>
    </p:spTree>
    <p:extLst>
      <p:ext uri="{BB962C8B-B14F-4D97-AF65-F5344CB8AC3E}">
        <p14:creationId xmlns:p14="http://schemas.microsoft.com/office/powerpoint/2010/main" val="68773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6</a:t>
            </a:fld>
            <a:endParaRPr lang="en-US"/>
          </a:p>
        </p:txBody>
      </p:sp>
    </p:spTree>
    <p:extLst>
      <p:ext uri="{BB962C8B-B14F-4D97-AF65-F5344CB8AC3E}">
        <p14:creationId xmlns:p14="http://schemas.microsoft.com/office/powerpoint/2010/main" val="212955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a9ce67803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a9ce67803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a9ce67803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8</a:t>
            </a:fld>
            <a:endParaRPr lang="en-US"/>
          </a:p>
        </p:txBody>
      </p:sp>
    </p:spTree>
    <p:extLst>
      <p:ext uri="{BB962C8B-B14F-4D97-AF65-F5344CB8AC3E}">
        <p14:creationId xmlns:p14="http://schemas.microsoft.com/office/powerpoint/2010/main" val="286052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F7DDE5A-B078-46D0-BD3C-D2F871C5F276}" type="slidenum">
              <a:rPr lang="en-US"/>
              <a:t>9</a:t>
            </a:fld>
            <a:endParaRPr lang="en-US"/>
          </a:p>
        </p:txBody>
      </p:sp>
    </p:spTree>
    <p:extLst>
      <p:ext uri="{BB962C8B-B14F-4D97-AF65-F5344CB8AC3E}">
        <p14:creationId xmlns:p14="http://schemas.microsoft.com/office/powerpoint/2010/main" val="153827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FD99-9634-254D-870F-309AC50072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C728C-5207-3047-A0F3-10FB90E8E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02BDC-621E-8A46-AEBA-C9D4874CB1CD}"/>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5" name="Footer Placeholder 4">
            <a:extLst>
              <a:ext uri="{FF2B5EF4-FFF2-40B4-BE49-F238E27FC236}">
                <a16:creationId xmlns:a16="http://schemas.microsoft.com/office/drawing/2014/main" id="{35098277-AC3E-3042-BE23-CC24AE779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2CD23-94D0-A545-84C7-598E23328E26}"/>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315144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5391-235B-DD4C-AEDA-9EA409E55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71501E-4789-0341-8CF6-5DCA92D805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3C6BF-AC13-FF4F-B21C-1B8CD8BC4906}"/>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5" name="Footer Placeholder 4">
            <a:extLst>
              <a:ext uri="{FF2B5EF4-FFF2-40B4-BE49-F238E27FC236}">
                <a16:creationId xmlns:a16="http://schemas.microsoft.com/office/drawing/2014/main" id="{0F68CF9C-F108-7F4F-91B3-B2870B1ED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21E26-166E-5148-B134-ACD2C755C337}"/>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406467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44E39B-FFD4-2948-8239-CC013E6562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614F8-DF39-1145-9640-FCA9AB09EE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53B7D-FCD4-B74E-9725-FB01E659E4AA}"/>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5" name="Footer Placeholder 4">
            <a:extLst>
              <a:ext uri="{FF2B5EF4-FFF2-40B4-BE49-F238E27FC236}">
                <a16:creationId xmlns:a16="http://schemas.microsoft.com/office/drawing/2014/main" id="{28ADC777-62C7-1943-99F3-AAA970C8E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3CBB2-ED62-F741-8170-96B06DE11152}"/>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38995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946D-01E7-8C4D-B0FE-ACC3E2E7F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A1ED8-EAC2-E54E-B1F3-80BD831F5C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3A58-15CF-414F-B7BD-0224FD6A137C}"/>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5" name="Footer Placeholder 4">
            <a:extLst>
              <a:ext uri="{FF2B5EF4-FFF2-40B4-BE49-F238E27FC236}">
                <a16:creationId xmlns:a16="http://schemas.microsoft.com/office/drawing/2014/main" id="{A3B22EFA-1497-C447-9075-7154AFB33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A8828-48A0-C74B-80C2-1CB6AFA0D11B}"/>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328209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421-96A8-A84E-90D2-4A9241E41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6B6039-E8AB-B74F-856F-43134B62F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E13F34-DC00-044D-96DD-04624F1BFC93}"/>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5" name="Footer Placeholder 4">
            <a:extLst>
              <a:ext uri="{FF2B5EF4-FFF2-40B4-BE49-F238E27FC236}">
                <a16:creationId xmlns:a16="http://schemas.microsoft.com/office/drawing/2014/main" id="{315519B4-B126-0648-8C70-E298DC49A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7A1B0-CCD5-A246-A0D8-72B553790841}"/>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186801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B1CE-DD11-724D-AAF7-09468CB56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A349C-1801-E346-BAE5-42BA1D83C1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EA7892-9189-DE43-90B1-4F01AFB695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1A93B9-5FEF-A24E-8F10-85D776C95198}"/>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6" name="Footer Placeholder 5">
            <a:extLst>
              <a:ext uri="{FF2B5EF4-FFF2-40B4-BE49-F238E27FC236}">
                <a16:creationId xmlns:a16="http://schemas.microsoft.com/office/drawing/2014/main" id="{33C669C6-8829-B247-94E8-CBD38D71D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4BA6F-F466-2043-B4C5-B43F0D8D6593}"/>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328029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ADF4-965D-7842-A387-1ECE0DD869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8866F7-4F8C-A24F-A6A6-CC6D547C5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F4EE7-0CAF-B44E-A368-1EAC90F4DF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BF7D9A-65B8-864F-8D35-354245340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80C742-C497-CE48-B506-A9D1FFAB7B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614B07-F972-F049-AAB4-15E3357A0902}"/>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8" name="Footer Placeholder 7">
            <a:extLst>
              <a:ext uri="{FF2B5EF4-FFF2-40B4-BE49-F238E27FC236}">
                <a16:creationId xmlns:a16="http://schemas.microsoft.com/office/drawing/2014/main" id="{F613A10C-994B-7743-A60C-7104A4EF69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433584-7579-4C4E-90D3-7312DD835852}"/>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260854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509D-4BE5-474F-8A68-1F9CEA52A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11C201-722F-0E41-BCFA-A911FFB5BF7D}"/>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4" name="Footer Placeholder 3">
            <a:extLst>
              <a:ext uri="{FF2B5EF4-FFF2-40B4-BE49-F238E27FC236}">
                <a16:creationId xmlns:a16="http://schemas.microsoft.com/office/drawing/2014/main" id="{482E88FC-3121-F94D-A250-3AF90E5C1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5B859-6074-2B46-BED4-329E77432165}"/>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296523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6C388-1A35-1E48-BADF-337EE3FAC167}"/>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3" name="Footer Placeholder 2">
            <a:extLst>
              <a:ext uri="{FF2B5EF4-FFF2-40B4-BE49-F238E27FC236}">
                <a16:creationId xmlns:a16="http://schemas.microsoft.com/office/drawing/2014/main" id="{E3511EE2-91E1-D54C-8E8F-39A74D038C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FB9BD3-EB04-3B44-9234-0642373AEFFB}"/>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358233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C553-F389-3743-8ABD-F858C10CE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8CF34D-4E72-D940-9B1D-5AA979AD9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E2241-80CE-634E-B100-241B84B24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7EF723-403C-FF40-B69D-00E62421C2E4}"/>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6" name="Footer Placeholder 5">
            <a:extLst>
              <a:ext uri="{FF2B5EF4-FFF2-40B4-BE49-F238E27FC236}">
                <a16:creationId xmlns:a16="http://schemas.microsoft.com/office/drawing/2014/main" id="{5E6AEE11-BD76-394D-858B-D6CE7AE7F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177A4-1CEB-3942-8375-5330C7F7BF88}"/>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224812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935-AAE5-2B4C-848C-3F6E37C18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7D343-5AB8-9C4D-B575-8FC9141A0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F980CC-6ACD-3E40-9FDA-5F489B131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61048D-AE92-7548-9E62-35D920A9C0A3}"/>
              </a:ext>
            </a:extLst>
          </p:cNvPr>
          <p:cNvSpPr>
            <a:spLocks noGrp="1"/>
          </p:cNvSpPr>
          <p:nvPr>
            <p:ph type="dt" sz="half" idx="10"/>
          </p:nvPr>
        </p:nvSpPr>
        <p:spPr/>
        <p:txBody>
          <a:bodyPr/>
          <a:lstStyle/>
          <a:p>
            <a:fld id="{89069B79-DAED-0742-BBF9-CD8166351CC0}" type="datetimeFigureOut">
              <a:rPr lang="en-US" smtClean="0"/>
              <a:t>12/3/2022</a:t>
            </a:fld>
            <a:endParaRPr lang="en-US"/>
          </a:p>
        </p:txBody>
      </p:sp>
      <p:sp>
        <p:nvSpPr>
          <p:cNvPr id="6" name="Footer Placeholder 5">
            <a:extLst>
              <a:ext uri="{FF2B5EF4-FFF2-40B4-BE49-F238E27FC236}">
                <a16:creationId xmlns:a16="http://schemas.microsoft.com/office/drawing/2014/main" id="{4E6D305A-330E-034D-8AB7-80A51DF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54E01-68EA-974D-9A31-1FA094FD5807}"/>
              </a:ext>
            </a:extLst>
          </p:cNvPr>
          <p:cNvSpPr>
            <a:spLocks noGrp="1"/>
          </p:cNvSpPr>
          <p:nvPr>
            <p:ph type="sldNum" sz="quarter" idx="12"/>
          </p:nvPr>
        </p:nvSpPr>
        <p:spPr/>
        <p:txBody>
          <a:bodyPr/>
          <a:lstStyle/>
          <a:p>
            <a:fld id="{066EF270-EE4F-7248-9672-B16B71E1BC60}" type="slidenum">
              <a:rPr lang="en-US" smtClean="0"/>
              <a:t>‹#›</a:t>
            </a:fld>
            <a:endParaRPr lang="en-US"/>
          </a:p>
        </p:txBody>
      </p:sp>
    </p:spTree>
    <p:extLst>
      <p:ext uri="{BB962C8B-B14F-4D97-AF65-F5344CB8AC3E}">
        <p14:creationId xmlns:p14="http://schemas.microsoft.com/office/powerpoint/2010/main" val="205874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CC1A6-B472-E44B-86E2-3E45CFCDB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3FA05-9BD6-8F40-BC4E-5ACBB131D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724B8-DCB0-4246-9B93-027A2F2CB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9B79-DAED-0742-BBF9-CD8166351CC0}" type="datetimeFigureOut">
              <a:rPr lang="en-US" smtClean="0"/>
              <a:t>12/3/2022</a:t>
            </a:fld>
            <a:endParaRPr lang="en-US"/>
          </a:p>
        </p:txBody>
      </p:sp>
      <p:sp>
        <p:nvSpPr>
          <p:cNvPr id="5" name="Footer Placeholder 4">
            <a:extLst>
              <a:ext uri="{FF2B5EF4-FFF2-40B4-BE49-F238E27FC236}">
                <a16:creationId xmlns:a16="http://schemas.microsoft.com/office/drawing/2014/main" id="{84519F1B-B851-904B-A8A9-C2BBFFD10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61C26-85C6-AF4D-B767-4D4EA0D29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EF270-EE4F-7248-9672-B16B71E1BC60}" type="slidenum">
              <a:rPr lang="en-US" smtClean="0"/>
              <a:t>‹#›</a:t>
            </a:fld>
            <a:endParaRPr lang="en-US"/>
          </a:p>
        </p:txBody>
      </p:sp>
    </p:spTree>
    <p:extLst>
      <p:ext uri="{BB962C8B-B14F-4D97-AF65-F5344CB8AC3E}">
        <p14:creationId xmlns:p14="http://schemas.microsoft.com/office/powerpoint/2010/main" val="312480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EED8FF-0A44-6043-A4E4-555519F1D886}"/>
              </a:ext>
            </a:extLst>
          </p:cNvPr>
          <p:cNvSpPr/>
          <p:nvPr/>
        </p:nvSpPr>
        <p:spPr>
          <a:xfrm>
            <a:off x="601249" y="228504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3" name="Picture 2">
            <a:extLst>
              <a:ext uri="{FF2B5EF4-FFF2-40B4-BE49-F238E27FC236}">
                <a16:creationId xmlns:a16="http://schemas.microsoft.com/office/drawing/2014/main" id="{9A1931B1-AFFC-4A78-8B01-329436AE6AEF}"/>
              </a:ext>
            </a:extLst>
          </p:cNvPr>
          <p:cNvPicPr>
            <a:picLocks noChangeAspect="1"/>
          </p:cNvPicPr>
          <p:nvPr/>
        </p:nvPicPr>
        <p:blipFill>
          <a:blip r:embed="rId3"/>
          <a:stretch>
            <a:fillRect/>
          </a:stretch>
        </p:blipFill>
        <p:spPr>
          <a:xfrm>
            <a:off x="0" y="6585995"/>
            <a:ext cx="1828800" cy="272005"/>
          </a:xfrm>
          <a:prstGeom prst="rect">
            <a:avLst/>
          </a:prstGeom>
        </p:spPr>
      </p:pic>
      <p:sp>
        <p:nvSpPr>
          <p:cNvPr id="2" name="TextBox 1">
            <a:extLst>
              <a:ext uri="{FF2B5EF4-FFF2-40B4-BE49-F238E27FC236}">
                <a16:creationId xmlns:a16="http://schemas.microsoft.com/office/drawing/2014/main" id="{85875A16-5BEF-48C0-A233-71CA313DB429}"/>
              </a:ext>
            </a:extLst>
          </p:cNvPr>
          <p:cNvSpPr txBox="1"/>
          <p:nvPr/>
        </p:nvSpPr>
        <p:spPr>
          <a:xfrm>
            <a:off x="501041" y="1515603"/>
            <a:ext cx="11386159" cy="769441"/>
          </a:xfrm>
          <a:prstGeom prst="rect">
            <a:avLst/>
          </a:prstGeom>
          <a:noFill/>
        </p:spPr>
        <p:txBody>
          <a:bodyPr wrap="square" rtlCol="0">
            <a:spAutoFit/>
          </a:bodyPr>
          <a:lstStyle/>
          <a:p>
            <a:r>
              <a:rPr lang="en-US" sz="4400" b="1" dirty="0">
                <a:solidFill>
                  <a:schemeClr val="bg1"/>
                </a:solidFill>
                <a:latin typeface="Avenir Roman" panose="02000503020000020003" pitchFamily="2" charset="0"/>
              </a:rPr>
              <a:t>CS675 Big Data Management and Analytics</a:t>
            </a:r>
          </a:p>
        </p:txBody>
      </p:sp>
      <p:sp>
        <p:nvSpPr>
          <p:cNvPr id="11" name="TextBox 10">
            <a:extLst>
              <a:ext uri="{FF2B5EF4-FFF2-40B4-BE49-F238E27FC236}">
                <a16:creationId xmlns:a16="http://schemas.microsoft.com/office/drawing/2014/main" id="{1BA29809-E436-7A4E-9D77-0E83DDB39547}"/>
              </a:ext>
            </a:extLst>
          </p:cNvPr>
          <p:cNvSpPr txBox="1"/>
          <p:nvPr/>
        </p:nvSpPr>
        <p:spPr>
          <a:xfrm>
            <a:off x="601249" y="2503778"/>
            <a:ext cx="8132596" cy="3933384"/>
          </a:xfrm>
          <a:prstGeom prst="rect">
            <a:avLst/>
          </a:prstGeom>
          <a:noFill/>
        </p:spPr>
        <p:txBody>
          <a:bodyPr wrap="square" rtlCol="0">
            <a:spAutoFit/>
          </a:bodyPr>
          <a:lstStyle/>
          <a:p>
            <a:endParaRPr lang="en-US" sz="2000" b="1" dirty="0">
              <a:solidFill>
                <a:schemeClr val="bg1"/>
              </a:solidFill>
              <a:latin typeface="Avenir Roman" panose="02000503020000020003" pitchFamily="2" charset="0"/>
            </a:endParaRPr>
          </a:p>
          <a:p>
            <a:r>
              <a:rPr lang="en-US" sz="3200" b="1" dirty="0">
                <a:solidFill>
                  <a:schemeClr val="accent5"/>
                </a:solidFill>
                <a:latin typeface="Avenir Roman" panose="02000503020000020003" pitchFamily="2" charset="0"/>
              </a:rPr>
              <a:t>Final Project Presentation</a:t>
            </a:r>
          </a:p>
          <a:p>
            <a:pPr>
              <a:lnSpc>
                <a:spcPct val="120000"/>
              </a:lnSpc>
            </a:pPr>
            <a:endParaRPr lang="en-US" sz="1600" dirty="0">
              <a:solidFill>
                <a:schemeClr val="bg1"/>
              </a:solidFill>
              <a:latin typeface="Avenir Roman" panose="02000503020000020003" pitchFamily="2" charset="0"/>
            </a:endParaRPr>
          </a:p>
          <a:p>
            <a:pPr>
              <a:lnSpc>
                <a:spcPct val="120000"/>
              </a:lnSpc>
            </a:pPr>
            <a:r>
              <a:rPr lang="en-US" sz="1600" b="1" dirty="0">
                <a:solidFill>
                  <a:schemeClr val="bg1"/>
                </a:solidFill>
                <a:latin typeface="Avenir Roman" panose="02000503020000020003" pitchFamily="2" charset="0"/>
              </a:rPr>
              <a:t>Gita Gurung</a:t>
            </a:r>
          </a:p>
          <a:p>
            <a:pPr>
              <a:lnSpc>
                <a:spcPct val="120000"/>
              </a:lnSpc>
            </a:pPr>
            <a:r>
              <a:rPr lang="en-US" sz="1600" b="1" dirty="0">
                <a:solidFill>
                  <a:schemeClr val="bg1"/>
                </a:solidFill>
                <a:latin typeface="Avenir Roman" panose="02000503020000020003" pitchFamily="2" charset="0"/>
              </a:rPr>
              <a:t>Madeline Lin</a:t>
            </a:r>
          </a:p>
          <a:p>
            <a:pPr>
              <a:lnSpc>
                <a:spcPct val="120000"/>
              </a:lnSpc>
            </a:pPr>
            <a:r>
              <a:rPr lang="en-US" sz="1600" b="1" dirty="0">
                <a:solidFill>
                  <a:schemeClr val="bg1"/>
                </a:solidFill>
                <a:latin typeface="Avenir Roman" panose="02000503020000020003" pitchFamily="2" charset="0"/>
              </a:rPr>
              <a:t>Priyanka Chaudhari</a:t>
            </a:r>
          </a:p>
          <a:p>
            <a:pPr>
              <a:lnSpc>
                <a:spcPct val="120000"/>
              </a:lnSpc>
            </a:pPr>
            <a:r>
              <a:rPr lang="en-US" sz="1600" b="1" dirty="0" err="1">
                <a:solidFill>
                  <a:schemeClr val="bg1"/>
                </a:solidFill>
                <a:latin typeface="Avenir Roman" panose="02000503020000020003" pitchFamily="2" charset="0"/>
              </a:rPr>
              <a:t>Sukriya</a:t>
            </a:r>
            <a:r>
              <a:rPr lang="en-US" sz="1600" b="1" dirty="0">
                <a:solidFill>
                  <a:schemeClr val="bg1"/>
                </a:solidFill>
                <a:latin typeface="Avenir Roman" panose="02000503020000020003" pitchFamily="2" charset="0"/>
              </a:rPr>
              <a:t> Gurung</a:t>
            </a:r>
          </a:p>
          <a:p>
            <a:pPr>
              <a:lnSpc>
                <a:spcPct val="120000"/>
              </a:lnSpc>
            </a:pPr>
            <a:endParaRPr lang="en-US" sz="1600" b="1" dirty="0">
              <a:solidFill>
                <a:schemeClr val="bg1"/>
              </a:solidFill>
              <a:latin typeface="Avenir Roman" panose="02000503020000020003" pitchFamily="2" charset="0"/>
            </a:endParaRPr>
          </a:p>
          <a:p>
            <a:pPr>
              <a:lnSpc>
                <a:spcPct val="120000"/>
              </a:lnSpc>
            </a:pPr>
            <a:r>
              <a:rPr lang="en-US" sz="1600" b="1" dirty="0">
                <a:solidFill>
                  <a:schemeClr val="bg1"/>
                </a:solidFill>
                <a:latin typeface="Avenir Roman" panose="02000503020000020003" pitchFamily="2" charset="0"/>
              </a:rPr>
              <a:t>Professor Syed Farid</a:t>
            </a:r>
          </a:p>
          <a:p>
            <a:pPr>
              <a:lnSpc>
                <a:spcPct val="120000"/>
              </a:lnSpc>
            </a:pPr>
            <a:endParaRPr lang="en-US" sz="1600" b="1" dirty="0">
              <a:solidFill>
                <a:schemeClr val="bg1"/>
              </a:solidFill>
              <a:latin typeface="Avenir Roman" panose="02000503020000020003" pitchFamily="2" charset="0"/>
            </a:endParaRPr>
          </a:p>
          <a:p>
            <a:pPr>
              <a:lnSpc>
                <a:spcPct val="120000"/>
              </a:lnSpc>
            </a:pPr>
            <a:r>
              <a:rPr lang="en-US" b="1" dirty="0">
                <a:solidFill>
                  <a:schemeClr val="accent5"/>
                </a:solidFill>
                <a:latin typeface="Avenir Roman" panose="02000503020000020003" pitchFamily="2" charset="0"/>
              </a:rPr>
              <a:t>December 3, 2022</a:t>
            </a:r>
            <a:endParaRPr lang="en-US" b="1" dirty="0">
              <a:solidFill>
                <a:schemeClr val="bg1"/>
              </a:solidFill>
              <a:latin typeface="Avenir Roman" panose="02000503020000020003" pitchFamily="2" charset="0"/>
            </a:endParaRPr>
          </a:p>
          <a:p>
            <a:pPr>
              <a:lnSpc>
                <a:spcPct val="120000"/>
              </a:lnSpc>
            </a:pPr>
            <a:endParaRPr lang="en-US" sz="2000" dirty="0">
              <a:solidFill>
                <a:schemeClr val="bg1"/>
              </a:solidFill>
              <a:latin typeface="Avenir Roman" panose="02000503020000020003" pitchFamily="2" charset="0"/>
            </a:endParaRPr>
          </a:p>
        </p:txBody>
      </p:sp>
    </p:spTree>
    <p:extLst>
      <p:ext uri="{BB962C8B-B14F-4D97-AF65-F5344CB8AC3E}">
        <p14:creationId xmlns:p14="http://schemas.microsoft.com/office/powerpoint/2010/main" val="3488584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Machine Learning</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9" name="Rectangle 8">
            <a:extLst>
              <a:ext uri="{FF2B5EF4-FFF2-40B4-BE49-F238E27FC236}">
                <a16:creationId xmlns:a16="http://schemas.microsoft.com/office/drawing/2014/main" id="{22D23396-0295-47C8-97CB-DE195A89DD55}"/>
              </a:ext>
            </a:extLst>
          </p:cNvPr>
          <p:cNvSpPr/>
          <p:nvPr/>
        </p:nvSpPr>
        <p:spPr>
          <a:xfrm>
            <a:off x="839117" y="1321113"/>
            <a:ext cx="10210801" cy="1429622"/>
          </a:xfrm>
          <a:prstGeom prst="rect">
            <a:avLst/>
          </a:prstGeom>
        </p:spPr>
        <p:txBody>
          <a:bodyPr wrap="square">
            <a:spAutoFit/>
          </a:bodyPr>
          <a:lstStyle/>
          <a:p>
            <a:pPr>
              <a:lnSpc>
                <a:spcPct val="150000"/>
              </a:lnSpc>
              <a:buClr>
                <a:schemeClr val="accent5"/>
              </a:buClr>
            </a:pPr>
            <a:r>
              <a:rPr lang="en-US" sz="2000" b="1" dirty="0">
                <a:solidFill>
                  <a:schemeClr val="bg1"/>
                </a:solidFill>
                <a:latin typeface="Avenir Roman" panose="02000503020000020003" pitchFamily="2" charset="0"/>
                <a:cs typeface="Arial" panose="020B0604020202020204" pitchFamily="34" charset="0"/>
              </a:rPr>
              <a:t>Machine learning is a combination of statistics, computer science, and applied mathematics. Deep learning is based on neural networks. Deep learning algorithms consist of multiple layers of neural networks. </a:t>
            </a:r>
          </a:p>
        </p:txBody>
      </p:sp>
      <p:sp>
        <p:nvSpPr>
          <p:cNvPr id="10" name="Rectangle 9">
            <a:extLst>
              <a:ext uri="{FF2B5EF4-FFF2-40B4-BE49-F238E27FC236}">
                <a16:creationId xmlns:a16="http://schemas.microsoft.com/office/drawing/2014/main" id="{3CAA536A-6555-468B-8ACF-CCA432C80B18}"/>
              </a:ext>
            </a:extLst>
          </p:cNvPr>
          <p:cNvSpPr/>
          <p:nvPr/>
        </p:nvSpPr>
        <p:spPr>
          <a:xfrm>
            <a:off x="7833451" y="3551310"/>
            <a:ext cx="4262610" cy="1697068"/>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Observation</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Feature</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Target</a:t>
            </a:r>
          </a:p>
        </p:txBody>
      </p:sp>
      <p:sp>
        <p:nvSpPr>
          <p:cNvPr id="12" name="Title 1">
            <a:extLst>
              <a:ext uri="{FF2B5EF4-FFF2-40B4-BE49-F238E27FC236}">
                <a16:creationId xmlns:a16="http://schemas.microsoft.com/office/drawing/2014/main" id="{3CD789AC-09AB-4456-8DCA-ECD1D5DCF29A}"/>
              </a:ext>
            </a:extLst>
          </p:cNvPr>
          <p:cNvSpPr txBox="1">
            <a:spLocks/>
          </p:cNvSpPr>
          <p:nvPr/>
        </p:nvSpPr>
        <p:spPr>
          <a:xfrm>
            <a:off x="7833451" y="2898398"/>
            <a:ext cx="3833871" cy="967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accent5"/>
                </a:solidFill>
                <a:latin typeface="Avenir Roman" panose="02000503020000020003" pitchFamily="2" charset="0"/>
              </a:rPr>
              <a:t>Terminology</a:t>
            </a:r>
          </a:p>
        </p:txBody>
      </p:sp>
      <p:pic>
        <p:nvPicPr>
          <p:cNvPr id="14" name="image1.png">
            <a:extLst>
              <a:ext uri="{FF2B5EF4-FFF2-40B4-BE49-F238E27FC236}">
                <a16:creationId xmlns:a16="http://schemas.microsoft.com/office/drawing/2014/main" id="{1E57D692-639F-4872-9F85-88274F442E3F}"/>
              </a:ext>
            </a:extLst>
          </p:cNvPr>
          <p:cNvPicPr/>
          <p:nvPr/>
        </p:nvPicPr>
        <p:blipFill>
          <a:blip r:embed="rId4"/>
          <a:srcRect/>
          <a:stretch>
            <a:fillRect/>
          </a:stretch>
        </p:blipFill>
        <p:spPr>
          <a:xfrm>
            <a:off x="914400" y="3070911"/>
            <a:ext cx="6581659" cy="2072710"/>
          </a:xfrm>
          <a:prstGeom prst="rect">
            <a:avLst/>
          </a:prstGeom>
          <a:ln/>
        </p:spPr>
      </p:pic>
    </p:spTree>
    <p:extLst>
      <p:ext uri="{BB962C8B-B14F-4D97-AF65-F5344CB8AC3E}">
        <p14:creationId xmlns:p14="http://schemas.microsoft.com/office/powerpoint/2010/main" val="413589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Applications</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3" name="Rectangle 12">
            <a:extLst>
              <a:ext uri="{FF2B5EF4-FFF2-40B4-BE49-F238E27FC236}">
                <a16:creationId xmlns:a16="http://schemas.microsoft.com/office/drawing/2014/main" id="{5BA81F72-2A65-42DB-B6BD-0B430820B195}"/>
              </a:ext>
            </a:extLst>
          </p:cNvPr>
          <p:cNvSpPr/>
          <p:nvPr/>
        </p:nvSpPr>
        <p:spPr>
          <a:xfrm>
            <a:off x="838200" y="1487520"/>
            <a:ext cx="10019126" cy="671851"/>
          </a:xfrm>
          <a:prstGeom prst="rect">
            <a:avLst/>
          </a:prstGeom>
        </p:spPr>
        <p:txBody>
          <a:bodyPr wrap="square">
            <a:spAutoFit/>
          </a:bodyPr>
          <a:lstStyle/>
          <a:p>
            <a:pPr>
              <a:lnSpc>
                <a:spcPct val="150000"/>
              </a:lnSpc>
              <a:buClr>
                <a:schemeClr val="accent5"/>
              </a:buClr>
            </a:pPr>
            <a:r>
              <a:rPr lang="en-US" sz="2800" b="1" dirty="0">
                <a:solidFill>
                  <a:schemeClr val="accent5"/>
                </a:solidFill>
                <a:latin typeface="Avenir Roman" panose="02000503020000020003" pitchFamily="2" charset="0"/>
                <a:cs typeface="Arial" panose="020B0604020202020204" pitchFamily="34" charset="0"/>
              </a:rPr>
              <a:t>Blockchain</a:t>
            </a:r>
            <a:endParaRPr lang="en-US" sz="2800" b="1" dirty="0">
              <a:solidFill>
                <a:schemeClr val="accent6"/>
              </a:solidFill>
              <a:latin typeface="Avenir Roman" panose="02000503020000020003" pitchFamily="2" charset="0"/>
              <a:cs typeface="Arial" panose="020B0604020202020204" pitchFamily="34" charset="0"/>
            </a:endParaRPr>
          </a:p>
        </p:txBody>
      </p:sp>
      <p:sp>
        <p:nvSpPr>
          <p:cNvPr id="7" name="Rectangle 6">
            <a:extLst>
              <a:ext uri="{FF2B5EF4-FFF2-40B4-BE49-F238E27FC236}">
                <a16:creationId xmlns:a16="http://schemas.microsoft.com/office/drawing/2014/main" id="{40B1A904-2064-4EA1-B9BE-D1AE0FB6D07F}"/>
              </a:ext>
            </a:extLst>
          </p:cNvPr>
          <p:cNvSpPr/>
          <p:nvPr/>
        </p:nvSpPr>
        <p:spPr>
          <a:xfrm>
            <a:off x="838200" y="2098272"/>
            <a:ext cx="10620375" cy="2352952"/>
          </a:xfrm>
          <a:prstGeom prst="rect">
            <a:avLst/>
          </a:prstGeom>
        </p:spPr>
        <p:txBody>
          <a:bodyPr wrap="square">
            <a:spAutoFit/>
          </a:bodyPr>
          <a:lstStyle/>
          <a:p>
            <a:pPr>
              <a:lnSpc>
                <a:spcPct val="150000"/>
              </a:lnSpc>
              <a:buClr>
                <a:schemeClr val="accent5"/>
              </a:buClr>
            </a:pPr>
            <a:r>
              <a:rPr lang="en-US" sz="2000" b="1" dirty="0">
                <a:solidFill>
                  <a:schemeClr val="bg1"/>
                </a:solidFill>
                <a:latin typeface="Avenir Roman" panose="02000503020000020003" pitchFamily="2" charset="0"/>
                <a:cs typeface="Arial" panose="020B0604020202020204" pitchFamily="34" charset="0"/>
              </a:rPr>
              <a:t>Blockchain is a decentralized ledger, or list, of all transactions across a peer-to-peer network. Blockchain in Hadoop can impose security while making transactions, enables the possible </a:t>
            </a:r>
            <a:r>
              <a:rPr lang="en-US" sz="2000" b="1" dirty="0" err="1">
                <a:solidFill>
                  <a:schemeClr val="bg1"/>
                </a:solidFill>
                <a:latin typeface="Avenir Roman" panose="02000503020000020003" pitchFamily="2" charset="0"/>
                <a:cs typeface="Arial" panose="020B0604020202020204" pitchFamily="34" charset="0"/>
              </a:rPr>
              <a:t>intercluster</a:t>
            </a:r>
            <a:r>
              <a:rPr lang="en-US" sz="2000" b="1" dirty="0">
                <a:solidFill>
                  <a:schemeClr val="bg1"/>
                </a:solidFill>
                <a:latin typeface="Avenir Roman" panose="02000503020000020003" pitchFamily="2" charset="0"/>
                <a:cs typeface="Arial" panose="020B0604020202020204" pitchFamily="34" charset="0"/>
              </a:rPr>
              <a:t> communication, race between miners for validating and authorizing transactions, integrating the global economy with electronic currency for any kind of trading goods, materials, money, etc.</a:t>
            </a:r>
          </a:p>
        </p:txBody>
      </p:sp>
      <p:sp>
        <p:nvSpPr>
          <p:cNvPr id="8" name="Rectangle 7">
            <a:extLst>
              <a:ext uri="{FF2B5EF4-FFF2-40B4-BE49-F238E27FC236}">
                <a16:creationId xmlns:a16="http://schemas.microsoft.com/office/drawing/2014/main" id="{4EC3A66D-212B-4F07-A384-1488260B64D0}"/>
              </a:ext>
            </a:extLst>
          </p:cNvPr>
          <p:cNvSpPr/>
          <p:nvPr/>
        </p:nvSpPr>
        <p:spPr>
          <a:xfrm>
            <a:off x="838200" y="4698630"/>
            <a:ext cx="4262610" cy="589072"/>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400" b="1" dirty="0" err="1">
                <a:solidFill>
                  <a:schemeClr val="bg1"/>
                </a:solidFill>
                <a:latin typeface="Avenir Roman" panose="02000503020000020003" pitchFamily="2" charset="0"/>
                <a:cs typeface="Arial" panose="020B0604020202020204" pitchFamily="34" charset="0"/>
              </a:rPr>
              <a:t>BlockHDFS</a:t>
            </a:r>
            <a:endParaRPr lang="en-US" sz="2400" b="1" dirty="0">
              <a:solidFill>
                <a:schemeClr val="bg1"/>
              </a:solidFill>
              <a:latin typeface="Avenir Roman" panose="02000503020000020003" pitchFamily="2" charset="0"/>
              <a:cs typeface="Arial" panose="020B0604020202020204" pitchFamily="34" charset="0"/>
            </a:endParaRPr>
          </a:p>
        </p:txBody>
      </p:sp>
    </p:spTree>
    <p:extLst>
      <p:ext uri="{BB962C8B-B14F-4D97-AF65-F5344CB8AC3E}">
        <p14:creationId xmlns:p14="http://schemas.microsoft.com/office/powerpoint/2010/main" val="304849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Applications</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3" name="Rectangle 12">
            <a:extLst>
              <a:ext uri="{FF2B5EF4-FFF2-40B4-BE49-F238E27FC236}">
                <a16:creationId xmlns:a16="http://schemas.microsoft.com/office/drawing/2014/main" id="{5BA81F72-2A65-42DB-B6BD-0B430820B195}"/>
              </a:ext>
            </a:extLst>
          </p:cNvPr>
          <p:cNvSpPr/>
          <p:nvPr/>
        </p:nvSpPr>
        <p:spPr>
          <a:xfrm>
            <a:off x="838200" y="1487520"/>
            <a:ext cx="10019126" cy="671851"/>
          </a:xfrm>
          <a:prstGeom prst="rect">
            <a:avLst/>
          </a:prstGeom>
        </p:spPr>
        <p:txBody>
          <a:bodyPr wrap="square">
            <a:spAutoFit/>
          </a:bodyPr>
          <a:lstStyle/>
          <a:p>
            <a:pPr>
              <a:lnSpc>
                <a:spcPct val="150000"/>
              </a:lnSpc>
              <a:buClr>
                <a:schemeClr val="accent5"/>
              </a:buClr>
            </a:pPr>
            <a:r>
              <a:rPr lang="en-US" sz="2800" b="1" dirty="0">
                <a:solidFill>
                  <a:schemeClr val="accent5"/>
                </a:solidFill>
                <a:latin typeface="Avenir Roman" panose="02000503020000020003" pitchFamily="2" charset="0"/>
                <a:cs typeface="Arial" panose="020B0604020202020204" pitchFamily="34" charset="0"/>
              </a:rPr>
              <a:t>Text Analysis</a:t>
            </a:r>
            <a:endParaRPr lang="en-US" sz="2800" b="1" dirty="0">
              <a:solidFill>
                <a:schemeClr val="accent6"/>
              </a:solidFill>
              <a:latin typeface="Avenir Roman" panose="02000503020000020003" pitchFamily="2" charset="0"/>
              <a:cs typeface="Arial" panose="020B0604020202020204" pitchFamily="34" charset="0"/>
            </a:endParaRPr>
          </a:p>
        </p:txBody>
      </p:sp>
      <p:sp>
        <p:nvSpPr>
          <p:cNvPr id="7" name="TextBox 6">
            <a:extLst>
              <a:ext uri="{FF2B5EF4-FFF2-40B4-BE49-F238E27FC236}">
                <a16:creationId xmlns:a16="http://schemas.microsoft.com/office/drawing/2014/main" id="{49A5FA93-9601-482C-8D72-860747DA0B64}"/>
              </a:ext>
            </a:extLst>
          </p:cNvPr>
          <p:cNvSpPr txBox="1"/>
          <p:nvPr/>
        </p:nvSpPr>
        <p:spPr>
          <a:xfrm>
            <a:off x="838200" y="2231382"/>
            <a:ext cx="10857326" cy="3584058"/>
          </a:xfrm>
          <a:prstGeom prst="rect">
            <a:avLst/>
          </a:prstGeom>
          <a:noFill/>
        </p:spPr>
        <p:txBody>
          <a:bodyPr wrap="square">
            <a:spAutoFit/>
          </a:bodyPr>
          <a:lstStyle/>
          <a:p>
            <a:pPr marL="0" marR="0">
              <a:lnSpc>
                <a:spcPct val="150000"/>
              </a:lnSpc>
              <a:spcBef>
                <a:spcPts val="1200"/>
              </a:spcBef>
              <a:spcAft>
                <a:spcPts val="1200"/>
              </a:spcAft>
            </a:pPr>
            <a:r>
              <a:rPr lang="en-US" sz="2000" b="1" dirty="0">
                <a:solidFill>
                  <a:schemeClr val="bg1"/>
                </a:solidFill>
                <a:latin typeface="Avenir Roman" panose="02000503020000020003"/>
              </a:rPr>
              <a:t>Text analysis is a machine learning technique used to automatically extract valuable insights from unstructured text data. Companies use text analysis tools to quickly digest online data and documents,  and transform them into actionable insights. Text analysis delivers qualitative results while text analytics delivers quantitative results. </a:t>
            </a:r>
          </a:p>
          <a:p>
            <a:pPr marL="0" marR="0">
              <a:lnSpc>
                <a:spcPct val="150000"/>
              </a:lnSpc>
              <a:spcBef>
                <a:spcPts val="1200"/>
              </a:spcBef>
              <a:spcAft>
                <a:spcPts val="1200"/>
              </a:spcAft>
            </a:pPr>
            <a:r>
              <a:rPr lang="en-US" sz="2000" b="1" dirty="0">
                <a:solidFill>
                  <a:schemeClr val="bg1"/>
                </a:solidFill>
                <a:latin typeface="Avenir Roman" panose="02000503020000020003"/>
              </a:rPr>
              <a:t>Text analysis tools allow businesses to structure vast quantities of information, like emails, chats, social media, support tickets, documents, and so on, in seconds rather than days, so we can redirect extra resources to more important business tasks.</a:t>
            </a:r>
          </a:p>
        </p:txBody>
      </p:sp>
    </p:spTree>
    <p:extLst>
      <p:ext uri="{BB962C8B-B14F-4D97-AF65-F5344CB8AC3E}">
        <p14:creationId xmlns:p14="http://schemas.microsoft.com/office/powerpoint/2010/main" val="114589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2"/>
          <p:cNvSpPr txBox="1">
            <a:spLocks noGrp="1"/>
          </p:cNvSpPr>
          <p:nvPr>
            <p:ph type="title"/>
          </p:nvPr>
        </p:nvSpPr>
        <p:spPr>
          <a:xfrm>
            <a:off x="805850" y="365125"/>
            <a:ext cx="10515600" cy="956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Avenir"/>
              <a:buNone/>
            </a:pPr>
            <a:r>
              <a:rPr lang="en-US" sz="4400" b="1" dirty="0">
                <a:solidFill>
                  <a:schemeClr val="bg1"/>
                </a:solidFill>
                <a:latin typeface="Avenir Roman" panose="02000503020000020003" pitchFamily="2" charset="0"/>
              </a:rPr>
              <a:t>Applications</a:t>
            </a:r>
            <a:endParaRPr dirty="0"/>
          </a:p>
        </p:txBody>
      </p:sp>
      <p:pic>
        <p:nvPicPr>
          <p:cNvPr id="204" name="Google Shape;204;p12"/>
          <p:cNvPicPr preferRelativeResize="0"/>
          <p:nvPr/>
        </p:nvPicPr>
        <p:blipFill rotWithShape="1">
          <a:blip r:embed="rId3">
            <a:alphaModFix/>
          </a:blip>
          <a:srcRect/>
          <a:stretch/>
        </p:blipFill>
        <p:spPr>
          <a:xfrm>
            <a:off x="0" y="6585995"/>
            <a:ext cx="1828800" cy="272005"/>
          </a:xfrm>
          <a:prstGeom prst="rect">
            <a:avLst/>
          </a:prstGeom>
          <a:noFill/>
          <a:ln>
            <a:noFill/>
          </a:ln>
        </p:spPr>
      </p:pic>
      <p:sp>
        <p:nvSpPr>
          <p:cNvPr id="205" name="Google Shape;205;p12"/>
          <p:cNvSpPr/>
          <p:nvPr/>
        </p:nvSpPr>
        <p:spPr>
          <a:xfrm>
            <a:off x="914400" y="1275394"/>
            <a:ext cx="9942926" cy="4571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
        <p:nvSpPr>
          <p:cNvPr id="206" name="Google Shape;206;p12"/>
          <p:cNvSpPr/>
          <p:nvPr/>
        </p:nvSpPr>
        <p:spPr>
          <a:xfrm>
            <a:off x="688157" y="1563624"/>
            <a:ext cx="10245331" cy="6832599"/>
          </a:xfrm>
          <a:prstGeom prst="rect">
            <a:avLst/>
          </a:prstGeom>
          <a:noFill/>
          <a:ln>
            <a:noFill/>
          </a:ln>
        </p:spPr>
        <p:txBody>
          <a:bodyPr spcFirstLastPara="1" wrap="square" lIns="91425" tIns="45700" rIns="274300" bIns="45700" anchor="t" anchorCtr="0">
            <a:spAutoFit/>
          </a:bodyPr>
          <a:lstStyle/>
          <a:p>
            <a:pPr marL="0" marR="0" lvl="0" indent="0" algn="l" rtl="0">
              <a:lnSpc>
                <a:spcPct val="150000"/>
              </a:lnSpc>
              <a:spcBef>
                <a:spcPts val="0"/>
              </a:spcBef>
              <a:spcAft>
                <a:spcPts val="0"/>
              </a:spcAft>
              <a:buNone/>
            </a:pPr>
            <a:r>
              <a:rPr lang="en-US" sz="2800" b="1" dirty="0">
                <a:solidFill>
                  <a:schemeClr val="accent5"/>
                </a:solidFill>
                <a:latin typeface="Avenir"/>
                <a:ea typeface="Avenir"/>
                <a:cs typeface="Avenir"/>
                <a:sym typeface="Avenir"/>
              </a:rPr>
              <a:t>Real-Time Analysis</a:t>
            </a:r>
            <a:endParaRPr sz="2800" b="1" dirty="0">
              <a:solidFill>
                <a:schemeClr val="accent6"/>
              </a:solidFill>
              <a:latin typeface="Avenir"/>
              <a:ea typeface="Avenir"/>
              <a:cs typeface="Avenir"/>
              <a:sym typeface="Avenir"/>
            </a:endParaRPr>
          </a:p>
          <a:p>
            <a:pPr marL="0" marR="0" lvl="0" indent="0" algn="l" rtl="0">
              <a:lnSpc>
                <a:spcPct val="150000"/>
              </a:lnSpc>
              <a:spcBef>
                <a:spcPts val="0"/>
              </a:spcBef>
              <a:spcAft>
                <a:spcPts val="0"/>
              </a:spcAft>
              <a:buNone/>
            </a:pPr>
            <a:r>
              <a:rPr lang="en-US" b="1" dirty="0">
                <a:solidFill>
                  <a:schemeClr val="bg1"/>
                </a:solidFill>
                <a:latin typeface="Avenir"/>
                <a:ea typeface="Avenir"/>
                <a:cs typeface="Avenir"/>
                <a:sym typeface="Avenir"/>
              </a:rPr>
              <a:t>Big data analysis “Big Data Analysis is the process of examining large data sets to uncover hidden patterns, unknown correlations, market trends, customer preferences and other useful business information. </a:t>
            </a:r>
          </a:p>
          <a:p>
            <a:pPr>
              <a:lnSpc>
                <a:spcPct val="150000"/>
              </a:lnSpc>
            </a:pPr>
            <a:r>
              <a:rPr lang="en-US" sz="1800" b="1" dirty="0">
                <a:solidFill>
                  <a:schemeClr val="bg1"/>
                </a:solidFill>
                <a:effectLst/>
                <a:latin typeface="Avenir Roman" panose="02000503020000020003"/>
                <a:ea typeface="Times New Roman" panose="02020603050405020304" pitchFamily="18" charset="0"/>
              </a:rPr>
              <a:t>The platforms that can handle real time streaming big data are Apache Storm, Apache Kafka, IBM Infosphere Streams, etc.</a:t>
            </a:r>
          </a:p>
          <a:p>
            <a:pPr>
              <a:lnSpc>
                <a:spcPct val="150000"/>
              </a:lnSpc>
            </a:pPr>
            <a:endParaRPr lang="en-US" b="1" dirty="0">
              <a:solidFill>
                <a:schemeClr val="bg1"/>
              </a:solidFill>
              <a:latin typeface="Avenir Roman" panose="02000503020000020003"/>
              <a:ea typeface="Times New Roman"/>
              <a:cs typeface="Times New Roman"/>
              <a:sym typeface="Times New Roman"/>
            </a:endParaRPr>
          </a:p>
          <a:p>
            <a:pPr marL="342900" indent="-342900">
              <a:lnSpc>
                <a:spcPct val="150000"/>
              </a:lnSpc>
              <a:buAutoNum type="arabicPeriod"/>
            </a:pPr>
            <a:r>
              <a:rPr lang="en-US" sz="1800" b="1" dirty="0">
                <a:solidFill>
                  <a:schemeClr val="bg1"/>
                </a:solidFill>
                <a:latin typeface="Avenir"/>
                <a:ea typeface="Times New Roman"/>
                <a:cs typeface="Times New Roman"/>
                <a:sym typeface="Times New Roman"/>
              </a:rPr>
              <a:t>Predictive Analysis</a:t>
            </a:r>
          </a:p>
          <a:p>
            <a:pPr marL="342900" indent="-342900">
              <a:lnSpc>
                <a:spcPct val="150000"/>
              </a:lnSpc>
              <a:buAutoNum type="arabicPeriod"/>
            </a:pPr>
            <a:r>
              <a:rPr lang="en-US" sz="1800" b="1" dirty="0">
                <a:solidFill>
                  <a:schemeClr val="bg1"/>
                </a:solidFill>
                <a:latin typeface="Avenir"/>
                <a:ea typeface="Times New Roman"/>
                <a:cs typeface="Times New Roman"/>
                <a:sym typeface="Times New Roman"/>
              </a:rPr>
              <a:t>Text Analysis</a:t>
            </a:r>
            <a:endParaRPr lang="en-US" b="1" dirty="0">
              <a:solidFill>
                <a:schemeClr val="bg1"/>
              </a:solidFill>
              <a:latin typeface="Avenir"/>
              <a:ea typeface="Times New Roman"/>
              <a:cs typeface="Times New Roman"/>
              <a:sym typeface="Times New Roman"/>
            </a:endParaRPr>
          </a:p>
          <a:p>
            <a:pPr marL="342900" indent="-342900">
              <a:lnSpc>
                <a:spcPct val="150000"/>
              </a:lnSpc>
              <a:buAutoNum type="arabicPeriod"/>
            </a:pPr>
            <a:r>
              <a:rPr lang="en-US" sz="1800" b="1" dirty="0">
                <a:solidFill>
                  <a:schemeClr val="bg1"/>
                </a:solidFill>
                <a:latin typeface="Avenir"/>
                <a:ea typeface="Times New Roman"/>
                <a:cs typeface="Times New Roman"/>
                <a:sym typeface="Times New Roman"/>
              </a:rPr>
              <a:t>Data Mining</a:t>
            </a:r>
            <a:endParaRPr lang="en-US" b="1" dirty="0">
              <a:solidFill>
                <a:schemeClr val="bg1"/>
              </a:solidFill>
              <a:latin typeface="Avenir"/>
              <a:ea typeface="Times New Roman"/>
              <a:cs typeface="Times New Roman"/>
              <a:sym typeface="Times New Roman"/>
            </a:endParaRPr>
          </a:p>
          <a:p>
            <a:pPr marL="342900" indent="-342900">
              <a:lnSpc>
                <a:spcPct val="150000"/>
              </a:lnSpc>
              <a:buAutoNum type="arabicPeriod"/>
            </a:pPr>
            <a:r>
              <a:rPr lang="en-US" sz="1800" b="1" dirty="0">
                <a:solidFill>
                  <a:schemeClr val="bg1"/>
                </a:solidFill>
                <a:latin typeface="Avenir"/>
                <a:ea typeface="Times New Roman"/>
                <a:cs typeface="Times New Roman"/>
                <a:sym typeface="Times New Roman"/>
              </a:rPr>
              <a:t>Statistical Analysis</a:t>
            </a:r>
            <a:endParaRPr sz="1800" b="1" dirty="0">
              <a:solidFill>
                <a:schemeClr val="bg1"/>
              </a:solidFill>
              <a:latin typeface="Avenir"/>
              <a:ea typeface="Times New Roman"/>
              <a:cs typeface="Times New Roman"/>
              <a:sym typeface="Times New Roman"/>
            </a:endParaRPr>
          </a:p>
          <a:p>
            <a:pPr marL="0" marR="548640" lvl="0" indent="0" algn="l" rtl="0">
              <a:lnSpc>
                <a:spcPct val="150000"/>
              </a:lnSpc>
              <a:spcBef>
                <a:spcPts val="0"/>
              </a:spcBef>
              <a:spcAft>
                <a:spcPts val="0"/>
              </a:spcAft>
              <a:buNone/>
            </a:pPr>
            <a:endParaRPr sz="2800" b="1" dirty="0">
              <a:solidFill>
                <a:schemeClr val="accent6"/>
              </a:solidFill>
              <a:latin typeface="Avenir"/>
              <a:ea typeface="Avenir"/>
              <a:cs typeface="Avenir"/>
              <a:sym typeface="Avenir"/>
            </a:endParaRPr>
          </a:p>
          <a:p>
            <a:pPr marL="0" marR="0" lvl="0" indent="0" algn="l" rtl="0">
              <a:lnSpc>
                <a:spcPct val="150000"/>
              </a:lnSpc>
              <a:spcBef>
                <a:spcPts val="0"/>
              </a:spcBef>
              <a:spcAft>
                <a:spcPts val="0"/>
              </a:spcAft>
              <a:buNone/>
            </a:pPr>
            <a:endParaRPr sz="2800" b="1" dirty="0">
              <a:solidFill>
                <a:schemeClr val="accent6"/>
              </a:solidFill>
              <a:latin typeface="Avenir"/>
              <a:ea typeface="Avenir"/>
              <a:cs typeface="Avenir"/>
              <a:sym typeface="Avenir"/>
            </a:endParaRPr>
          </a:p>
          <a:p>
            <a:pPr marL="0" marR="0" lvl="0" indent="0" algn="l" rtl="0">
              <a:lnSpc>
                <a:spcPct val="150000"/>
              </a:lnSpc>
              <a:spcBef>
                <a:spcPts val="0"/>
              </a:spcBef>
              <a:spcAft>
                <a:spcPts val="0"/>
              </a:spcAft>
              <a:buNone/>
            </a:pPr>
            <a:endParaRPr sz="2800" b="1" dirty="0">
              <a:solidFill>
                <a:schemeClr val="accent6"/>
              </a:solidFill>
              <a:latin typeface="Times New Roman"/>
              <a:ea typeface="Times New Roman"/>
              <a:cs typeface="Times New Roman"/>
              <a:sym typeface="Times New Roman"/>
            </a:endParaRPr>
          </a:p>
        </p:txBody>
      </p:sp>
      <p:pic>
        <p:nvPicPr>
          <p:cNvPr id="207" name="Google Shape;207;p12"/>
          <p:cNvPicPr preferRelativeResize="0"/>
          <p:nvPr/>
        </p:nvPicPr>
        <p:blipFill>
          <a:blip r:embed="rId4">
            <a:alphaModFix/>
          </a:blip>
          <a:stretch>
            <a:fillRect/>
          </a:stretch>
        </p:blipFill>
        <p:spPr>
          <a:xfrm>
            <a:off x="7597376" y="3916838"/>
            <a:ext cx="3259950" cy="275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2"/>
          <p:cNvSpPr txBox="1">
            <a:spLocks noGrp="1"/>
          </p:cNvSpPr>
          <p:nvPr>
            <p:ph type="title"/>
          </p:nvPr>
        </p:nvSpPr>
        <p:spPr>
          <a:xfrm>
            <a:off x="805850" y="365125"/>
            <a:ext cx="10515600" cy="956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Avenir"/>
              <a:buNone/>
            </a:pPr>
            <a:r>
              <a:rPr lang="en-US" sz="4400" b="1" dirty="0">
                <a:solidFill>
                  <a:schemeClr val="bg1"/>
                </a:solidFill>
                <a:latin typeface="Avenir Roman" panose="02000503020000020003" pitchFamily="2" charset="0"/>
              </a:rPr>
              <a:t>Applications</a:t>
            </a:r>
            <a:endParaRPr dirty="0"/>
          </a:p>
        </p:txBody>
      </p:sp>
      <p:pic>
        <p:nvPicPr>
          <p:cNvPr id="204" name="Google Shape;204;p12"/>
          <p:cNvPicPr preferRelativeResize="0"/>
          <p:nvPr/>
        </p:nvPicPr>
        <p:blipFill rotWithShape="1">
          <a:blip r:embed="rId3">
            <a:alphaModFix/>
          </a:blip>
          <a:srcRect/>
          <a:stretch/>
        </p:blipFill>
        <p:spPr>
          <a:xfrm>
            <a:off x="0" y="6585995"/>
            <a:ext cx="1828800" cy="272005"/>
          </a:xfrm>
          <a:prstGeom prst="rect">
            <a:avLst/>
          </a:prstGeom>
          <a:noFill/>
          <a:ln>
            <a:noFill/>
          </a:ln>
        </p:spPr>
      </p:pic>
      <p:sp>
        <p:nvSpPr>
          <p:cNvPr id="205" name="Google Shape;205;p12"/>
          <p:cNvSpPr/>
          <p:nvPr/>
        </p:nvSpPr>
        <p:spPr>
          <a:xfrm>
            <a:off x="914400" y="1275394"/>
            <a:ext cx="9942926" cy="4571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
        <p:nvSpPr>
          <p:cNvPr id="206" name="Google Shape;206;p12"/>
          <p:cNvSpPr/>
          <p:nvPr/>
        </p:nvSpPr>
        <p:spPr>
          <a:xfrm>
            <a:off x="688157" y="1563624"/>
            <a:ext cx="10245331" cy="1384954"/>
          </a:xfrm>
          <a:prstGeom prst="rect">
            <a:avLst/>
          </a:prstGeom>
          <a:noFill/>
          <a:ln>
            <a:noFill/>
          </a:ln>
        </p:spPr>
        <p:txBody>
          <a:bodyPr spcFirstLastPara="1" wrap="square" lIns="91425" tIns="45700" rIns="274300" bIns="45700" anchor="t" anchorCtr="0">
            <a:spAutoFit/>
          </a:bodyPr>
          <a:lstStyle/>
          <a:p>
            <a:pPr marL="0" marR="0" lvl="0" indent="0" algn="l" rtl="0">
              <a:lnSpc>
                <a:spcPct val="150000"/>
              </a:lnSpc>
              <a:spcBef>
                <a:spcPts val="0"/>
              </a:spcBef>
              <a:spcAft>
                <a:spcPts val="0"/>
              </a:spcAft>
              <a:buNone/>
            </a:pPr>
            <a:r>
              <a:rPr lang="en-US" sz="2800" b="1" dirty="0">
                <a:solidFill>
                  <a:schemeClr val="accent5"/>
                </a:solidFill>
                <a:latin typeface="Avenir"/>
                <a:ea typeface="Avenir"/>
                <a:cs typeface="Avenir"/>
                <a:sym typeface="Avenir"/>
              </a:rPr>
              <a:t>Real-Time Analysis (cont.)</a:t>
            </a:r>
            <a:endParaRPr sz="2800" b="1" dirty="0">
              <a:solidFill>
                <a:schemeClr val="accent6"/>
              </a:solidFill>
              <a:latin typeface="Avenir"/>
              <a:ea typeface="Avenir"/>
              <a:cs typeface="Avenir"/>
              <a:sym typeface="Avenir"/>
            </a:endParaRPr>
          </a:p>
          <a:p>
            <a:pPr marL="0" marR="0" lvl="0" indent="0" algn="l" rtl="0">
              <a:lnSpc>
                <a:spcPct val="150000"/>
              </a:lnSpc>
              <a:spcBef>
                <a:spcPts val="0"/>
              </a:spcBef>
              <a:spcAft>
                <a:spcPts val="0"/>
              </a:spcAft>
              <a:buNone/>
            </a:pPr>
            <a:endParaRPr sz="2800" b="1" dirty="0">
              <a:solidFill>
                <a:schemeClr val="accent6"/>
              </a:solidFill>
              <a:latin typeface="Times New Roman"/>
              <a:ea typeface="Times New Roman"/>
              <a:cs typeface="Times New Roman"/>
              <a:sym typeface="Times New Roman"/>
            </a:endParaRPr>
          </a:p>
        </p:txBody>
      </p:sp>
      <p:sp>
        <p:nvSpPr>
          <p:cNvPr id="7" name="Title 1">
            <a:extLst>
              <a:ext uri="{FF2B5EF4-FFF2-40B4-BE49-F238E27FC236}">
                <a16:creationId xmlns:a16="http://schemas.microsoft.com/office/drawing/2014/main" id="{69084A6D-CA93-470B-9E99-4B3C95299206}"/>
              </a:ext>
            </a:extLst>
          </p:cNvPr>
          <p:cNvSpPr txBox="1">
            <a:spLocks/>
          </p:cNvSpPr>
          <p:nvPr/>
        </p:nvSpPr>
        <p:spPr>
          <a:xfrm>
            <a:off x="581024" y="2056545"/>
            <a:ext cx="4162425" cy="87122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rgbClr val="FFFFFF"/>
                </a:solidFill>
                <a:latin typeface="Avenir"/>
              </a:rPr>
              <a:t>Real Time Analysis of Big Data Tools</a:t>
            </a:r>
          </a:p>
        </p:txBody>
      </p:sp>
      <p:pic>
        <p:nvPicPr>
          <p:cNvPr id="8" name="Google Shape;215;g1a3317f7964_0_2">
            <a:extLst>
              <a:ext uri="{FF2B5EF4-FFF2-40B4-BE49-F238E27FC236}">
                <a16:creationId xmlns:a16="http://schemas.microsoft.com/office/drawing/2014/main" id="{DCEDCB38-A565-4C2D-96C2-974108DCF055}"/>
              </a:ext>
            </a:extLst>
          </p:cNvPr>
          <p:cNvPicPr preferRelativeResize="0">
            <a:picLocks noGrp="1"/>
          </p:cNvPicPr>
          <p:nvPr>
            <p:ph idx="1"/>
          </p:nvPr>
        </p:nvPicPr>
        <p:blipFill>
          <a:blip r:embed="rId4"/>
          <a:stretch>
            <a:fillRect/>
          </a:stretch>
        </p:blipFill>
        <p:spPr>
          <a:xfrm>
            <a:off x="805850" y="2927766"/>
            <a:ext cx="5523397" cy="3165308"/>
          </a:xfrm>
          <a:prstGeom prst="rect">
            <a:avLst/>
          </a:prstGeom>
          <a:noFill/>
        </p:spPr>
      </p:pic>
    </p:spTree>
    <p:extLst>
      <p:ext uri="{BB962C8B-B14F-4D97-AF65-F5344CB8AC3E}">
        <p14:creationId xmlns:p14="http://schemas.microsoft.com/office/powerpoint/2010/main" val="394324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Data Governance</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7" name="Rectangle 6">
            <a:extLst>
              <a:ext uri="{FF2B5EF4-FFF2-40B4-BE49-F238E27FC236}">
                <a16:creationId xmlns:a16="http://schemas.microsoft.com/office/drawing/2014/main" id="{D21D5DC9-1D05-401A-94B4-7428BB3501AF}"/>
              </a:ext>
            </a:extLst>
          </p:cNvPr>
          <p:cNvSpPr/>
          <p:nvPr/>
        </p:nvSpPr>
        <p:spPr>
          <a:xfrm>
            <a:off x="838200" y="1424481"/>
            <a:ext cx="10620375" cy="5122941"/>
          </a:xfrm>
          <a:prstGeom prst="rect">
            <a:avLst/>
          </a:prstGeom>
        </p:spPr>
        <p:txBody>
          <a:bodyPr wrap="square">
            <a:spAutoFit/>
          </a:bodyPr>
          <a:lstStyle/>
          <a:p>
            <a:pPr>
              <a:lnSpc>
                <a:spcPct val="150000"/>
              </a:lnSpc>
              <a:buClr>
                <a:schemeClr val="accent5"/>
              </a:buClr>
            </a:pPr>
            <a:r>
              <a:rPr lang="en-US" sz="2000" b="1" dirty="0">
                <a:solidFill>
                  <a:schemeClr val="bg1"/>
                </a:solidFill>
                <a:latin typeface="Avenir Roman" panose="02000503020000020003" pitchFamily="2" charset="0"/>
                <a:cs typeface="Arial" panose="020B0604020202020204" pitchFamily="34" charset="0"/>
              </a:rPr>
              <a:t>Data governance refers to the rules, structures, processes, and practices that allocate the roles, responsibilities, and rights of participants in big data analytics. This governance policy is intended to meet all relevant compliance with applicable laws and objectives of operating the big data platform in a safe and sound manner.</a:t>
            </a:r>
          </a:p>
          <a:p>
            <a:pPr>
              <a:lnSpc>
                <a:spcPct val="150000"/>
              </a:lnSpc>
              <a:buClr>
                <a:schemeClr val="accent5"/>
              </a:buClr>
            </a:pPr>
            <a:endParaRPr lang="en-US" sz="2000" b="1" dirty="0">
              <a:solidFill>
                <a:schemeClr val="bg1"/>
              </a:solidFill>
              <a:latin typeface="Avenir Roman" panose="02000503020000020003" pitchFamily="2" charset="0"/>
              <a:cs typeface="Arial" panose="020B0604020202020204" pitchFamily="34" charset="0"/>
            </a:endParaRPr>
          </a:p>
          <a:p>
            <a:pPr>
              <a:lnSpc>
                <a:spcPct val="150000"/>
              </a:lnSpc>
              <a:buClr>
                <a:schemeClr val="accent5"/>
              </a:buClr>
            </a:pPr>
            <a:r>
              <a:rPr lang="en-US" sz="2000" b="1" dirty="0">
                <a:solidFill>
                  <a:schemeClr val="bg1"/>
                </a:solidFill>
                <a:latin typeface="Avenir Roman" panose="02000503020000020003" pitchFamily="2" charset="0"/>
                <a:cs typeface="Arial" panose="020B0604020202020204" pitchFamily="34" charset="0"/>
              </a:rPr>
              <a:t>The framework consists of eight capabilities including organization, metadata management standards, data classification, security, privacy, and compliance standards, data usage agreement (“DUA”), security operations and policies, information lifecycle management, and data quality standards.</a:t>
            </a:r>
          </a:p>
          <a:p>
            <a:pPr>
              <a:lnSpc>
                <a:spcPct val="150000"/>
              </a:lnSpc>
              <a:buClr>
                <a:schemeClr val="accent5"/>
              </a:buClr>
            </a:pPr>
            <a:endParaRPr lang="en-US" sz="2000" b="1" dirty="0">
              <a:solidFill>
                <a:schemeClr val="bg1"/>
              </a:solidFill>
              <a:latin typeface="Avenir Roman" panose="02000503020000020003" pitchFamily="2" charset="0"/>
              <a:cs typeface="Arial" panose="020B0604020202020204" pitchFamily="34" charset="0"/>
            </a:endParaRPr>
          </a:p>
          <a:p>
            <a:pPr>
              <a:lnSpc>
                <a:spcPct val="150000"/>
              </a:lnSpc>
              <a:buClr>
                <a:schemeClr val="accent5"/>
              </a:buClr>
            </a:pPr>
            <a:endParaRPr lang="en-US" sz="2000" b="1" dirty="0">
              <a:solidFill>
                <a:schemeClr val="bg1"/>
              </a:solidFill>
              <a:latin typeface="Avenir Roman" panose="02000503020000020003" pitchFamily="2" charset="0"/>
              <a:cs typeface="Arial" panose="020B0604020202020204" pitchFamily="34" charset="0"/>
            </a:endParaRPr>
          </a:p>
        </p:txBody>
      </p:sp>
    </p:spTree>
    <p:extLst>
      <p:ext uri="{BB962C8B-B14F-4D97-AF65-F5344CB8AC3E}">
        <p14:creationId xmlns:p14="http://schemas.microsoft.com/office/powerpoint/2010/main" val="365273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Finally…</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8" name="Picture 7">
            <a:extLst>
              <a:ext uri="{FF2B5EF4-FFF2-40B4-BE49-F238E27FC236}">
                <a16:creationId xmlns:a16="http://schemas.microsoft.com/office/drawing/2014/main" id="{484C0682-ADDB-40CB-BEDB-ECFB3A1EC64A}"/>
              </a:ext>
            </a:extLst>
          </p:cNvPr>
          <p:cNvPicPr/>
          <p:nvPr/>
        </p:nvPicPr>
        <p:blipFill>
          <a:blip r:embed="rId4"/>
          <a:stretch>
            <a:fillRect/>
          </a:stretch>
        </p:blipFill>
        <p:spPr>
          <a:xfrm>
            <a:off x="914400" y="1552139"/>
            <a:ext cx="6323682" cy="4452054"/>
          </a:xfrm>
          <a:prstGeom prst="rect">
            <a:avLst/>
          </a:prstGeom>
        </p:spPr>
      </p:pic>
    </p:spTree>
    <p:extLst>
      <p:ext uri="{BB962C8B-B14F-4D97-AF65-F5344CB8AC3E}">
        <p14:creationId xmlns:p14="http://schemas.microsoft.com/office/powerpoint/2010/main" val="124848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Reference</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7" name="TextBox 6">
            <a:extLst>
              <a:ext uri="{FF2B5EF4-FFF2-40B4-BE49-F238E27FC236}">
                <a16:creationId xmlns:a16="http://schemas.microsoft.com/office/drawing/2014/main" id="{07C85246-63C9-4E8A-9638-0CB1C003F232}"/>
              </a:ext>
            </a:extLst>
          </p:cNvPr>
          <p:cNvSpPr txBox="1"/>
          <p:nvPr/>
        </p:nvSpPr>
        <p:spPr>
          <a:xfrm>
            <a:off x="838200" y="1348453"/>
            <a:ext cx="7534275" cy="5144422"/>
          </a:xfrm>
          <a:prstGeom prst="rect">
            <a:avLst/>
          </a:prstGeom>
          <a:noFill/>
        </p:spPr>
        <p:txBody>
          <a:bodyPr wrap="square">
            <a:spAutoFit/>
          </a:bodyPr>
          <a:lstStyle/>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Overview of big data analytics</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Introduction to Big Data</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Hadoop in Heart Beat</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Practical Data Science with Hadoop and Spark</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Hadoop data modeling</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Hadoop machine learning</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Introduction to Yarn</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Big Data Governance</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Blockchain-integrated Hadoop Distributed File System For Secure Provenance Traceability</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Big-Crypto Big Data, Blockchain and Cryptocurrency</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a:t>
            </a:r>
            <a:r>
              <a:rPr lang="en-US" sz="1100" b="1" dirty="0" err="1">
                <a:solidFill>
                  <a:schemeClr val="bg1"/>
                </a:solidFill>
                <a:effectLst/>
                <a:latin typeface="Avenir Roman" panose="02000503020000020003"/>
                <a:ea typeface="Times New Roman" panose="02020603050405020304" pitchFamily="18" charset="0"/>
              </a:rPr>
              <a:t>LoT</a:t>
            </a:r>
            <a:r>
              <a:rPr lang="en-US" sz="1100" b="1" dirty="0">
                <a:solidFill>
                  <a:schemeClr val="bg1"/>
                </a:solidFill>
                <a:effectLst/>
                <a:latin typeface="Avenir Roman" panose="02000503020000020003"/>
                <a:ea typeface="Times New Roman" panose="02020603050405020304" pitchFamily="18" charset="0"/>
              </a:rPr>
              <a:t> Big Data provenance scheme using blockchain on Hadoop ecosystem</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Twitter sentiment analysis using Hadoop</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a:t>
            </a:r>
            <a:r>
              <a:rPr lang="en-US" sz="1100" b="1" dirty="0" err="1">
                <a:solidFill>
                  <a:schemeClr val="bg1"/>
                </a:solidFill>
                <a:effectLst/>
                <a:latin typeface="Avenir Roman" panose="02000503020000020003"/>
                <a:ea typeface="Times New Roman" panose="02020603050405020304" pitchFamily="18" charset="0"/>
              </a:rPr>
              <a:t>DataServices</a:t>
            </a:r>
            <a:r>
              <a:rPr lang="en-US" sz="1100" b="1" dirty="0">
                <a:solidFill>
                  <a:schemeClr val="bg1"/>
                </a:solidFill>
                <a:effectLst/>
                <a:latin typeface="Avenir Roman" panose="02000503020000020003"/>
                <a:ea typeface="Times New Roman" panose="02020603050405020304" pitchFamily="18" charset="0"/>
              </a:rPr>
              <a:t> text analysis and Hadoop</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Data munging with Hadoop</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Sentiment analysis of tweets using Hadoop</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Real time analysis</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Lecture Note: Data acquisition</a:t>
            </a:r>
          </a:p>
          <a:p>
            <a:pPr marL="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Yao, Y., Wang, J., Sheng, B., Lin, J., &amp; Mi, N. (2014). Haste: Hadoop Yarn Scheduling based on </a:t>
            </a:r>
          </a:p>
          <a:p>
            <a:pPr marL="457200" marR="0">
              <a:lnSpc>
                <a:spcPct val="150000"/>
              </a:lnSpc>
              <a:spcBef>
                <a:spcPts val="0"/>
              </a:spcBef>
              <a:spcAft>
                <a:spcPts val="0"/>
              </a:spcAft>
            </a:pPr>
            <a:r>
              <a:rPr lang="en-US" sz="1100" b="1" dirty="0">
                <a:solidFill>
                  <a:schemeClr val="bg1"/>
                </a:solidFill>
                <a:effectLst/>
                <a:latin typeface="Avenir Roman" panose="02000503020000020003"/>
                <a:ea typeface="Times New Roman" panose="02020603050405020304" pitchFamily="18" charset="0"/>
              </a:rPr>
              <a:t>task-dependency and resource-demand. </a:t>
            </a:r>
            <a:r>
              <a:rPr lang="en-US" sz="1100" b="1" i="1" dirty="0">
                <a:solidFill>
                  <a:schemeClr val="bg1"/>
                </a:solidFill>
                <a:effectLst/>
                <a:latin typeface="Avenir Roman" panose="02000503020000020003"/>
                <a:ea typeface="Times New Roman" panose="02020603050405020304" pitchFamily="18" charset="0"/>
              </a:rPr>
              <a:t>2014 IEEE 7</a:t>
            </a:r>
            <a:r>
              <a:rPr lang="en-US" sz="1100" b="1" i="1" baseline="30000" dirty="0">
                <a:solidFill>
                  <a:schemeClr val="bg1"/>
                </a:solidFill>
                <a:effectLst/>
                <a:latin typeface="Avenir Roman" panose="02000503020000020003"/>
                <a:ea typeface="Times New Roman" panose="02020603050405020304" pitchFamily="18" charset="0"/>
              </a:rPr>
              <a:t>th</a:t>
            </a:r>
            <a:r>
              <a:rPr lang="en-US" sz="1100" b="1" i="1" dirty="0">
                <a:solidFill>
                  <a:schemeClr val="bg1"/>
                </a:solidFill>
                <a:effectLst/>
                <a:latin typeface="Avenir Roman" panose="02000503020000020003"/>
                <a:ea typeface="Times New Roman" panose="02020603050405020304" pitchFamily="18" charset="0"/>
              </a:rPr>
              <a:t> International Conference on Cloud Computing.</a:t>
            </a:r>
            <a:r>
              <a:rPr lang="en-US" sz="1100" b="1" dirty="0">
                <a:solidFill>
                  <a:schemeClr val="bg1"/>
                </a:solidFill>
                <a:effectLst/>
                <a:latin typeface="Avenir Roman" panose="02000503020000020003"/>
                <a:ea typeface="Times New Roman" panose="02020603050405020304" pitchFamily="18" charset="0"/>
              </a:rPr>
              <a:t> https://doi.org/10.1109/cloud.2014.34</a:t>
            </a:r>
          </a:p>
        </p:txBody>
      </p:sp>
    </p:spTree>
    <p:extLst>
      <p:ext uri="{BB962C8B-B14F-4D97-AF65-F5344CB8AC3E}">
        <p14:creationId xmlns:p14="http://schemas.microsoft.com/office/powerpoint/2010/main" val="396889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Questions</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7" name="TextBox 6">
            <a:extLst>
              <a:ext uri="{FF2B5EF4-FFF2-40B4-BE49-F238E27FC236}">
                <a16:creationId xmlns:a16="http://schemas.microsoft.com/office/drawing/2014/main" id="{6C7E6036-55CD-4B86-AD3D-95B03F7B6947}"/>
              </a:ext>
            </a:extLst>
          </p:cNvPr>
          <p:cNvSpPr txBox="1"/>
          <p:nvPr/>
        </p:nvSpPr>
        <p:spPr>
          <a:xfrm>
            <a:off x="838200" y="5570089"/>
            <a:ext cx="3657600" cy="646331"/>
          </a:xfrm>
          <a:prstGeom prst="rect">
            <a:avLst/>
          </a:prstGeom>
          <a:noFill/>
        </p:spPr>
        <p:txBody>
          <a:bodyPr wrap="square" rtlCol="0" anchor="t">
            <a:spAutoFit/>
          </a:bodyPr>
          <a:lstStyle/>
          <a:p>
            <a:r>
              <a:rPr lang="en-US" sz="3600" b="1" dirty="0">
                <a:solidFill>
                  <a:schemeClr val="bg1"/>
                </a:solidFill>
                <a:latin typeface="Avenir Roman"/>
              </a:rPr>
              <a:t>Thank you</a:t>
            </a:r>
          </a:p>
        </p:txBody>
      </p:sp>
    </p:spTree>
    <p:extLst>
      <p:ext uri="{BB962C8B-B14F-4D97-AF65-F5344CB8AC3E}">
        <p14:creationId xmlns:p14="http://schemas.microsoft.com/office/powerpoint/2010/main" val="303480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Agenda</a:t>
            </a:r>
          </a:p>
        </p:txBody>
      </p:sp>
      <p:sp>
        <p:nvSpPr>
          <p:cNvPr id="7" name="Rectangle 6">
            <a:extLst>
              <a:ext uri="{FF2B5EF4-FFF2-40B4-BE49-F238E27FC236}">
                <a16:creationId xmlns:a16="http://schemas.microsoft.com/office/drawing/2014/main" id="{4E947813-BE84-6E48-B065-8B0844964F3D}"/>
              </a:ext>
            </a:extLst>
          </p:cNvPr>
          <p:cNvSpPr/>
          <p:nvPr/>
        </p:nvSpPr>
        <p:spPr>
          <a:xfrm>
            <a:off x="838200" y="1690688"/>
            <a:ext cx="6089939" cy="3737946"/>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000" b="1" dirty="0">
                <a:solidFill>
                  <a:schemeClr val="bg1"/>
                </a:solidFill>
                <a:latin typeface="Avenir Roman" panose="02000503020000020003" pitchFamily="2" charset="0"/>
                <a:cs typeface="Arial" panose="020B0604020202020204" pitchFamily="34" charset="0"/>
              </a:rPr>
              <a:t>Introduction</a:t>
            </a:r>
          </a:p>
          <a:p>
            <a:pPr marL="285750" indent="-285750">
              <a:lnSpc>
                <a:spcPct val="150000"/>
              </a:lnSpc>
              <a:buClr>
                <a:schemeClr val="accent5"/>
              </a:buClr>
              <a:buFont typeface="Arial" panose="020B0604020202020204" pitchFamily="34" charset="0"/>
              <a:buChar char="•"/>
            </a:pPr>
            <a:r>
              <a:rPr lang="en-US" sz="2000" b="1" dirty="0">
                <a:solidFill>
                  <a:schemeClr val="bg1"/>
                </a:solidFill>
                <a:latin typeface="Avenir Roman" panose="02000503020000020003" pitchFamily="2" charset="0"/>
                <a:cs typeface="Arial" panose="020B0604020202020204" pitchFamily="34" charset="0"/>
              </a:rPr>
              <a:t>Hadoop Framework</a:t>
            </a:r>
          </a:p>
          <a:p>
            <a:pPr marL="285750" indent="-285750">
              <a:lnSpc>
                <a:spcPct val="150000"/>
              </a:lnSpc>
              <a:buClr>
                <a:schemeClr val="accent5"/>
              </a:buClr>
              <a:buFont typeface="Arial" panose="020B0604020202020204" pitchFamily="34" charset="0"/>
              <a:buChar char="•"/>
            </a:pPr>
            <a:r>
              <a:rPr lang="en-US" sz="2000" b="1" dirty="0">
                <a:solidFill>
                  <a:schemeClr val="bg1"/>
                </a:solidFill>
                <a:latin typeface="Avenir Roman" panose="02000503020000020003" pitchFamily="2" charset="0"/>
                <a:cs typeface="Arial" panose="020B0604020202020204" pitchFamily="34" charset="0"/>
              </a:rPr>
              <a:t>Data Science &amp; Machine Learning</a:t>
            </a:r>
          </a:p>
          <a:p>
            <a:pPr marL="800100" lvl="1" indent="-342900">
              <a:lnSpc>
                <a:spcPct val="150000"/>
              </a:lnSpc>
              <a:buClr>
                <a:schemeClr val="accent5"/>
              </a:buClr>
              <a:buSzPct val="60000"/>
              <a:buFont typeface="Wingdings" panose="05000000000000000000" pitchFamily="2" charset="2"/>
              <a:buChar char="§"/>
            </a:pPr>
            <a:r>
              <a:rPr lang="en-US" sz="2000" b="1" dirty="0">
                <a:solidFill>
                  <a:schemeClr val="bg1"/>
                </a:solidFill>
                <a:latin typeface="Avenir Roman" panose="02000503020000020003" pitchFamily="2" charset="0"/>
                <a:cs typeface="Arial" panose="020B0604020202020204" pitchFamily="34" charset="0"/>
              </a:rPr>
              <a:t>Blockchain</a:t>
            </a:r>
          </a:p>
          <a:p>
            <a:pPr marL="800100" lvl="1" indent="-342900">
              <a:lnSpc>
                <a:spcPct val="150000"/>
              </a:lnSpc>
              <a:buClr>
                <a:schemeClr val="accent5"/>
              </a:buClr>
              <a:buSzPct val="60000"/>
              <a:buFont typeface="Wingdings" panose="05000000000000000000" pitchFamily="2" charset="2"/>
              <a:buChar char="§"/>
            </a:pPr>
            <a:r>
              <a:rPr lang="en-US" sz="2000" b="1" dirty="0">
                <a:solidFill>
                  <a:schemeClr val="bg1"/>
                </a:solidFill>
                <a:latin typeface="Avenir Roman" panose="02000503020000020003" pitchFamily="2" charset="0"/>
                <a:cs typeface="Arial" panose="020B0604020202020204" pitchFamily="34" charset="0"/>
              </a:rPr>
              <a:t>Text Analysis</a:t>
            </a:r>
          </a:p>
          <a:p>
            <a:pPr marL="800100" lvl="1" indent="-342900">
              <a:lnSpc>
                <a:spcPct val="150000"/>
              </a:lnSpc>
              <a:buClr>
                <a:schemeClr val="accent5"/>
              </a:buClr>
              <a:buSzPct val="60000"/>
              <a:buFont typeface="Wingdings" panose="05000000000000000000" pitchFamily="2" charset="2"/>
              <a:buChar char="§"/>
            </a:pPr>
            <a:r>
              <a:rPr lang="en-US" sz="2000" b="1" dirty="0">
                <a:solidFill>
                  <a:schemeClr val="bg1"/>
                </a:solidFill>
                <a:latin typeface="Avenir Roman" panose="02000503020000020003" pitchFamily="2" charset="0"/>
                <a:cs typeface="Arial" panose="020B0604020202020204" pitchFamily="34" charset="0"/>
              </a:rPr>
              <a:t>Real-Time Analysis</a:t>
            </a:r>
          </a:p>
          <a:p>
            <a:pPr marL="285750" indent="-285750">
              <a:lnSpc>
                <a:spcPct val="150000"/>
              </a:lnSpc>
              <a:buClr>
                <a:schemeClr val="accent5"/>
              </a:buClr>
              <a:buFont typeface="Arial" panose="020B0604020202020204" pitchFamily="34" charset="0"/>
              <a:buChar char="•"/>
            </a:pPr>
            <a:r>
              <a:rPr lang="en-US" sz="2000" b="1" dirty="0">
                <a:solidFill>
                  <a:schemeClr val="bg1"/>
                </a:solidFill>
                <a:latin typeface="Avenir Roman" panose="02000503020000020003" pitchFamily="2" charset="0"/>
                <a:cs typeface="Arial" panose="020B0604020202020204" pitchFamily="34" charset="0"/>
              </a:rPr>
              <a:t>Data Governance</a:t>
            </a:r>
          </a:p>
          <a:p>
            <a:pPr marL="285750" indent="-285750">
              <a:lnSpc>
                <a:spcPct val="150000"/>
              </a:lnSpc>
              <a:buClr>
                <a:schemeClr val="accent5"/>
              </a:buClr>
              <a:buFont typeface="Arial" panose="020B0604020202020204" pitchFamily="34" charset="0"/>
              <a:buChar char="•"/>
            </a:pPr>
            <a:r>
              <a:rPr lang="en-US" sz="2000" b="1" dirty="0">
                <a:solidFill>
                  <a:schemeClr val="bg1"/>
                </a:solidFill>
                <a:latin typeface="Avenir Roman" panose="02000503020000020003" pitchFamily="2" charset="0"/>
                <a:cs typeface="Arial" panose="020B0604020202020204" pitchFamily="34" charset="0"/>
              </a:rPr>
              <a:t>Summary</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Tree>
    <p:extLst>
      <p:ext uri="{BB962C8B-B14F-4D97-AF65-F5344CB8AC3E}">
        <p14:creationId xmlns:p14="http://schemas.microsoft.com/office/powerpoint/2010/main" val="128099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Introduction</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 name="Rectangle 7">
            <a:extLst>
              <a:ext uri="{FF2B5EF4-FFF2-40B4-BE49-F238E27FC236}">
                <a16:creationId xmlns:a16="http://schemas.microsoft.com/office/drawing/2014/main" id="{EB2B1082-CE23-41D3-85A1-F8D5050F98E9}"/>
              </a:ext>
            </a:extLst>
          </p:cNvPr>
          <p:cNvSpPr/>
          <p:nvPr/>
        </p:nvSpPr>
        <p:spPr>
          <a:xfrm>
            <a:off x="838200" y="1690688"/>
            <a:ext cx="10019126" cy="4384277"/>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Data Analytics</a:t>
            </a:r>
          </a:p>
          <a:p>
            <a:pPr marL="742950" lvl="1" indent="-285750">
              <a:lnSpc>
                <a:spcPct val="150000"/>
              </a:lnSpc>
              <a:buClr>
                <a:schemeClr val="accent5"/>
              </a:buClr>
              <a:buFont typeface="Arial" panose="020B0604020202020204" pitchFamily="34" charset="0"/>
              <a:buChar char="•"/>
            </a:pPr>
            <a:r>
              <a:rPr lang="en-US" sz="2000" b="1" dirty="0">
                <a:solidFill>
                  <a:schemeClr val="bg1"/>
                </a:solidFill>
                <a:latin typeface="Avenir Roman" panose="02000503020000020003" pitchFamily="2" charset="0"/>
                <a:cs typeface="Arial" panose="020B0604020202020204" pitchFamily="34" charset="0"/>
              </a:rPr>
              <a:t>The process of applying qualitative and quantitative techniques when examining data, with the goal of providing valuable insights </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Big Data</a:t>
            </a:r>
          </a:p>
          <a:p>
            <a:pPr marL="800100" lvl="1" indent="-342900">
              <a:lnSpc>
                <a:spcPct val="150000"/>
              </a:lnSpc>
              <a:buClr>
                <a:schemeClr val="accent5"/>
              </a:buClr>
              <a:buSzPct val="60000"/>
              <a:buFont typeface="Wingdings" panose="05000000000000000000" pitchFamily="2" charset="2"/>
              <a:buChar char="§"/>
            </a:pPr>
            <a:r>
              <a:rPr lang="en-US" sz="2000" b="1" dirty="0">
                <a:solidFill>
                  <a:schemeClr val="bg1"/>
                </a:solidFill>
                <a:latin typeface="Avenir Roman" panose="02000503020000020003" pitchFamily="2" charset="0"/>
                <a:cs typeface="Arial" panose="020B0604020202020204" pitchFamily="34" charset="0"/>
              </a:rPr>
              <a:t>Collections of datasets whose volume, velocity or variety is too large to store, manage, process and analyze using traditional databases and data processing tools</a:t>
            </a:r>
          </a:p>
          <a:p>
            <a:pPr marL="0" lvl="1">
              <a:lnSpc>
                <a:spcPct val="150000"/>
              </a:lnSpc>
              <a:buClr>
                <a:schemeClr val="accent5"/>
              </a:buClr>
              <a:buSzPct val="60000"/>
            </a:pPr>
            <a:r>
              <a:rPr lang="en-US" sz="4000" b="1" dirty="0">
                <a:solidFill>
                  <a:schemeClr val="accent5"/>
                </a:solidFill>
                <a:latin typeface="Avenir Roman" panose="02000503020000020003" pitchFamily="2" charset="0"/>
                <a:cs typeface="Arial" panose="020B0604020202020204" pitchFamily="34" charset="0"/>
              </a:rPr>
              <a:t>Hadoop</a:t>
            </a:r>
          </a:p>
          <a:p>
            <a:pPr marL="800100" lvl="1" indent="-342900">
              <a:lnSpc>
                <a:spcPct val="150000"/>
              </a:lnSpc>
              <a:buClr>
                <a:schemeClr val="accent5"/>
              </a:buClr>
              <a:buSzPct val="60000"/>
              <a:buFont typeface="Wingdings" panose="05000000000000000000" pitchFamily="2" charset="2"/>
              <a:buChar char="§"/>
            </a:pPr>
            <a:endParaRPr lang="en-US" sz="2000" b="1" dirty="0">
              <a:solidFill>
                <a:schemeClr val="bg1"/>
              </a:solidFill>
              <a:latin typeface="Avenir Roman" panose="02000503020000020003" pitchFamily="2" charset="0"/>
              <a:cs typeface="Arial" panose="020B0604020202020204" pitchFamily="34" charset="0"/>
            </a:endParaRPr>
          </a:p>
        </p:txBody>
      </p:sp>
    </p:spTree>
    <p:extLst>
      <p:ext uri="{BB962C8B-B14F-4D97-AF65-F5344CB8AC3E}">
        <p14:creationId xmlns:p14="http://schemas.microsoft.com/office/powerpoint/2010/main" val="310555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Hadoop Framework</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5" name="Picture 4">
            <a:extLst>
              <a:ext uri="{FF2B5EF4-FFF2-40B4-BE49-F238E27FC236}">
                <a16:creationId xmlns:a16="http://schemas.microsoft.com/office/drawing/2014/main" id="{2B4DDB0C-63AF-47BF-9427-495E1D7BCF7E}"/>
              </a:ext>
            </a:extLst>
          </p:cNvPr>
          <p:cNvPicPr/>
          <p:nvPr/>
        </p:nvPicPr>
        <p:blipFill>
          <a:blip r:embed="rId4"/>
          <a:stretch>
            <a:fillRect/>
          </a:stretch>
        </p:blipFill>
        <p:spPr>
          <a:xfrm>
            <a:off x="937351" y="1690688"/>
            <a:ext cx="7071911" cy="3663510"/>
          </a:xfrm>
          <a:prstGeom prst="rect">
            <a:avLst/>
          </a:prstGeom>
        </p:spPr>
      </p:pic>
      <p:sp>
        <p:nvSpPr>
          <p:cNvPr id="7" name="Rectangle 6">
            <a:extLst>
              <a:ext uri="{FF2B5EF4-FFF2-40B4-BE49-F238E27FC236}">
                <a16:creationId xmlns:a16="http://schemas.microsoft.com/office/drawing/2014/main" id="{54FE02B3-02D0-444F-904F-EC80EAF96E3F}"/>
              </a:ext>
            </a:extLst>
          </p:cNvPr>
          <p:cNvSpPr/>
          <p:nvPr/>
        </p:nvSpPr>
        <p:spPr>
          <a:xfrm>
            <a:off x="8447987" y="2231382"/>
            <a:ext cx="4262610" cy="1697068"/>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MapReduce</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Yarn</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HDFS</a:t>
            </a:r>
          </a:p>
        </p:txBody>
      </p:sp>
      <p:sp>
        <p:nvSpPr>
          <p:cNvPr id="8" name="Title 1">
            <a:extLst>
              <a:ext uri="{FF2B5EF4-FFF2-40B4-BE49-F238E27FC236}">
                <a16:creationId xmlns:a16="http://schemas.microsoft.com/office/drawing/2014/main" id="{F56E0398-455F-4312-8C2F-772A0B3A8C5B}"/>
              </a:ext>
            </a:extLst>
          </p:cNvPr>
          <p:cNvSpPr txBox="1">
            <a:spLocks/>
          </p:cNvSpPr>
          <p:nvPr/>
        </p:nvSpPr>
        <p:spPr>
          <a:xfrm>
            <a:off x="8447987" y="1307533"/>
            <a:ext cx="26575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accent5"/>
                </a:solidFill>
                <a:latin typeface="Avenir Roman" panose="02000503020000020003" pitchFamily="2" charset="0"/>
              </a:rPr>
              <a:t>Three Components</a:t>
            </a:r>
          </a:p>
        </p:txBody>
      </p:sp>
    </p:spTree>
    <p:extLst>
      <p:ext uri="{BB962C8B-B14F-4D97-AF65-F5344CB8AC3E}">
        <p14:creationId xmlns:p14="http://schemas.microsoft.com/office/powerpoint/2010/main" val="202941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MapReduce</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 name="Rectangle 7">
            <a:extLst>
              <a:ext uri="{FF2B5EF4-FFF2-40B4-BE49-F238E27FC236}">
                <a16:creationId xmlns:a16="http://schemas.microsoft.com/office/drawing/2014/main" id="{EB2B1082-CE23-41D3-85A1-F8D5050F98E9}"/>
              </a:ext>
            </a:extLst>
          </p:cNvPr>
          <p:cNvSpPr/>
          <p:nvPr/>
        </p:nvSpPr>
        <p:spPr>
          <a:xfrm>
            <a:off x="429861" y="1321113"/>
            <a:ext cx="10515600" cy="1337289"/>
          </a:xfrm>
          <a:prstGeom prst="rect">
            <a:avLst/>
          </a:prstGeom>
        </p:spPr>
        <p:txBody>
          <a:bodyPr wrap="square">
            <a:spAutoFit/>
          </a:bodyPr>
          <a:lstStyle/>
          <a:p>
            <a:pPr lvl="1">
              <a:lnSpc>
                <a:spcPct val="150000"/>
              </a:lnSpc>
              <a:buClr>
                <a:schemeClr val="accent5"/>
              </a:buClr>
            </a:pPr>
            <a:r>
              <a:rPr lang="en-US" b="1" dirty="0">
                <a:solidFill>
                  <a:schemeClr val="bg1"/>
                </a:solidFill>
                <a:latin typeface="Avenir Roman" panose="02000503020000020003" pitchFamily="2" charset="0"/>
                <a:cs typeface="Arial" panose="020B0604020202020204" pitchFamily="34" charset="0"/>
              </a:rPr>
              <a:t>MapReduce is a java-based programming paradigm of Hadoop framework that provides scalability across various Hadoop clusters. It distributes the workload into various tasks that can run in parallel .</a:t>
            </a:r>
          </a:p>
          <a:p>
            <a:pPr lvl="1">
              <a:lnSpc>
                <a:spcPct val="150000"/>
              </a:lnSpc>
              <a:buClr>
                <a:schemeClr val="accent5"/>
              </a:buClr>
            </a:pPr>
            <a:endParaRPr lang="en-US" sz="2000" b="1" dirty="0">
              <a:solidFill>
                <a:schemeClr val="bg1"/>
              </a:solidFill>
              <a:latin typeface="Avenir Roman" panose="02000503020000020003" pitchFamily="2" charset="0"/>
              <a:cs typeface="Arial" panose="020B0604020202020204" pitchFamily="34" charset="0"/>
            </a:endParaRPr>
          </a:p>
        </p:txBody>
      </p:sp>
      <p:pic>
        <p:nvPicPr>
          <p:cNvPr id="7" name="Picture 6">
            <a:extLst>
              <a:ext uri="{FF2B5EF4-FFF2-40B4-BE49-F238E27FC236}">
                <a16:creationId xmlns:a16="http://schemas.microsoft.com/office/drawing/2014/main" id="{B5B60A8F-0C76-447F-9AB0-A1D7C77B5DC2}"/>
              </a:ext>
            </a:extLst>
          </p:cNvPr>
          <p:cNvPicPr/>
          <p:nvPr/>
        </p:nvPicPr>
        <p:blipFill>
          <a:blip r:embed="rId4"/>
          <a:stretch>
            <a:fillRect/>
          </a:stretch>
        </p:blipFill>
        <p:spPr>
          <a:xfrm>
            <a:off x="914400" y="2370204"/>
            <a:ext cx="7923321" cy="3503254"/>
          </a:xfrm>
          <a:prstGeom prst="rect">
            <a:avLst/>
          </a:prstGeom>
        </p:spPr>
      </p:pic>
      <p:sp>
        <p:nvSpPr>
          <p:cNvPr id="9" name="Rectangle 8">
            <a:extLst>
              <a:ext uri="{FF2B5EF4-FFF2-40B4-BE49-F238E27FC236}">
                <a16:creationId xmlns:a16="http://schemas.microsoft.com/office/drawing/2014/main" id="{1B25E52C-976B-4CCF-A713-BB1E7BCA1431}"/>
              </a:ext>
            </a:extLst>
          </p:cNvPr>
          <p:cNvSpPr/>
          <p:nvPr/>
        </p:nvSpPr>
        <p:spPr>
          <a:xfrm>
            <a:off x="9018326" y="2370204"/>
            <a:ext cx="4262610" cy="1143070"/>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The Map Job</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The Reduce Job</a:t>
            </a:r>
          </a:p>
        </p:txBody>
      </p:sp>
    </p:spTree>
    <p:extLst>
      <p:ext uri="{BB962C8B-B14F-4D97-AF65-F5344CB8AC3E}">
        <p14:creationId xmlns:p14="http://schemas.microsoft.com/office/powerpoint/2010/main" val="246322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Yarn (Yet Another Resource Negotiator)</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9" name="Rectangle 8">
            <a:extLst>
              <a:ext uri="{FF2B5EF4-FFF2-40B4-BE49-F238E27FC236}">
                <a16:creationId xmlns:a16="http://schemas.microsoft.com/office/drawing/2014/main" id="{1B25E52C-976B-4CCF-A713-BB1E7BCA1431}"/>
              </a:ext>
            </a:extLst>
          </p:cNvPr>
          <p:cNvSpPr/>
          <p:nvPr/>
        </p:nvSpPr>
        <p:spPr>
          <a:xfrm>
            <a:off x="9018326" y="2370204"/>
            <a:ext cx="4262610" cy="1697068"/>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Resource Manager</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Application Master</a:t>
            </a:r>
          </a:p>
          <a:p>
            <a:pPr marL="285750" indent="-285750">
              <a:lnSpc>
                <a:spcPct val="150000"/>
              </a:lnSpc>
              <a:buClr>
                <a:schemeClr val="accent5"/>
              </a:buClr>
              <a:buFont typeface="Arial" panose="020B0604020202020204" pitchFamily="34" charset="0"/>
              <a:buChar char="•"/>
            </a:pPr>
            <a:r>
              <a:rPr lang="en-US" sz="2400" b="1" dirty="0">
                <a:solidFill>
                  <a:schemeClr val="bg1"/>
                </a:solidFill>
                <a:latin typeface="Avenir Roman" panose="02000503020000020003" pitchFamily="2" charset="0"/>
                <a:cs typeface="Arial" panose="020B0604020202020204" pitchFamily="34" charset="0"/>
              </a:rPr>
              <a:t>Node Manager</a:t>
            </a:r>
          </a:p>
        </p:txBody>
      </p:sp>
      <p:pic>
        <p:nvPicPr>
          <p:cNvPr id="10" name="image1.png">
            <a:extLst>
              <a:ext uri="{FF2B5EF4-FFF2-40B4-BE49-F238E27FC236}">
                <a16:creationId xmlns:a16="http://schemas.microsoft.com/office/drawing/2014/main" id="{8B0A767F-24E2-4C96-A053-6F2AB177D660}"/>
              </a:ext>
            </a:extLst>
          </p:cNvPr>
          <p:cNvPicPr/>
          <p:nvPr/>
        </p:nvPicPr>
        <p:blipFill>
          <a:blip r:embed="rId4"/>
          <a:srcRect/>
          <a:stretch>
            <a:fillRect/>
          </a:stretch>
        </p:blipFill>
        <p:spPr>
          <a:xfrm>
            <a:off x="914399" y="2468290"/>
            <a:ext cx="7227065" cy="3756239"/>
          </a:xfrm>
          <a:prstGeom prst="rect">
            <a:avLst/>
          </a:prstGeom>
          <a:ln/>
        </p:spPr>
      </p:pic>
      <p:sp>
        <p:nvSpPr>
          <p:cNvPr id="12" name="Rectangle 11">
            <a:extLst>
              <a:ext uri="{FF2B5EF4-FFF2-40B4-BE49-F238E27FC236}">
                <a16:creationId xmlns:a16="http://schemas.microsoft.com/office/drawing/2014/main" id="{AFF85CB3-0671-42EB-8495-F2E43738AB44}"/>
              </a:ext>
            </a:extLst>
          </p:cNvPr>
          <p:cNvSpPr/>
          <p:nvPr/>
        </p:nvSpPr>
        <p:spPr>
          <a:xfrm>
            <a:off x="429861" y="1321113"/>
            <a:ext cx="10515600" cy="1337289"/>
          </a:xfrm>
          <a:prstGeom prst="rect">
            <a:avLst/>
          </a:prstGeom>
        </p:spPr>
        <p:txBody>
          <a:bodyPr wrap="square">
            <a:spAutoFit/>
          </a:bodyPr>
          <a:lstStyle/>
          <a:p>
            <a:pPr lvl="1">
              <a:lnSpc>
                <a:spcPct val="150000"/>
              </a:lnSpc>
              <a:buClr>
                <a:schemeClr val="accent5"/>
              </a:buClr>
            </a:pPr>
            <a:r>
              <a:rPr lang="en-US" b="1" dirty="0">
                <a:solidFill>
                  <a:schemeClr val="bg1"/>
                </a:solidFill>
                <a:latin typeface="Avenir Roman" panose="02000503020000020003" pitchFamily="2" charset="0"/>
                <a:cs typeface="Arial" panose="020B0604020202020204" pitchFamily="34" charset="0"/>
              </a:rPr>
              <a:t>Yarn is a resource management computing platform that is designed completely different than traditional MapReduce. </a:t>
            </a:r>
            <a:endParaRPr lang="en-US" b="1" dirty="0">
              <a:solidFill>
                <a:schemeClr val="accent6"/>
              </a:solidFill>
              <a:latin typeface="Avenir Roman" panose="02000503020000020003" pitchFamily="2" charset="0"/>
              <a:cs typeface="Arial" panose="020B0604020202020204" pitchFamily="34" charset="0"/>
            </a:endParaRPr>
          </a:p>
          <a:p>
            <a:pPr lvl="1">
              <a:lnSpc>
                <a:spcPct val="150000"/>
              </a:lnSpc>
              <a:buClr>
                <a:schemeClr val="accent5"/>
              </a:buClr>
            </a:pPr>
            <a:endParaRPr lang="en-US" sz="2000" b="1" dirty="0">
              <a:solidFill>
                <a:schemeClr val="bg1"/>
              </a:solidFill>
              <a:latin typeface="Avenir Roman" panose="02000503020000020003" pitchFamily="2" charset="0"/>
              <a:cs typeface="Arial" panose="020B0604020202020204" pitchFamily="34" charset="0"/>
            </a:endParaRPr>
          </a:p>
        </p:txBody>
      </p:sp>
    </p:spTree>
    <p:extLst>
      <p:ext uri="{BB962C8B-B14F-4D97-AF65-F5344CB8AC3E}">
        <p14:creationId xmlns:p14="http://schemas.microsoft.com/office/powerpoint/2010/main" val="257282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g1a9ce67803a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51" name="Google Shape;151;g1a9ce67803a_0_0"/>
          <p:cNvPicPr preferRelativeResize="0"/>
          <p:nvPr/>
        </p:nvPicPr>
        <p:blipFill>
          <a:blip r:embed="rId3">
            <a:alphaModFix/>
          </a:blip>
          <a:stretch>
            <a:fillRect/>
          </a:stretch>
        </p:blipFill>
        <p:spPr>
          <a:xfrm>
            <a:off x="838200" y="1472442"/>
            <a:ext cx="10515600" cy="5057566"/>
          </a:xfrm>
          <a:prstGeom prst="rect">
            <a:avLst/>
          </a:prstGeom>
          <a:noFill/>
          <a:ln>
            <a:noFill/>
          </a:ln>
        </p:spPr>
      </p:pic>
      <p:sp>
        <p:nvSpPr>
          <p:cNvPr id="5" name="Title 1">
            <a:extLst>
              <a:ext uri="{FF2B5EF4-FFF2-40B4-BE49-F238E27FC236}">
                <a16:creationId xmlns:a16="http://schemas.microsoft.com/office/drawing/2014/main" id="{F2B7210A-E0F8-460B-A17C-BE0DCBA19ADE}"/>
              </a:ext>
            </a:extLst>
          </p:cNvPr>
          <p:cNvSpPr txBox="1">
            <a:spLocks/>
          </p:cNvSpPr>
          <p:nvPr/>
        </p:nvSpPr>
        <p:spPr>
          <a:xfrm>
            <a:off x="838200" y="12997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Avenir Roman" panose="02000503020000020003" pitchFamily="2" charset="0"/>
              </a:rPr>
              <a:t>Yarn (Yet Another Resource Negotiator)</a:t>
            </a:r>
          </a:p>
        </p:txBody>
      </p:sp>
      <p:sp>
        <p:nvSpPr>
          <p:cNvPr id="8" name="Title 1">
            <a:extLst>
              <a:ext uri="{FF2B5EF4-FFF2-40B4-BE49-F238E27FC236}">
                <a16:creationId xmlns:a16="http://schemas.microsoft.com/office/drawing/2014/main" id="{41F5A583-3F07-4BF3-BFEC-63DFB537F81D}"/>
              </a:ext>
            </a:extLst>
          </p:cNvPr>
          <p:cNvSpPr>
            <a:spLocks noGrp="1"/>
          </p:cNvSpPr>
          <p:nvPr>
            <p:ph type="title"/>
          </p:nvPr>
        </p:nvSpPr>
        <p:spPr>
          <a:xfrm>
            <a:off x="838200" y="365125"/>
            <a:ext cx="10515600" cy="1325563"/>
          </a:xfrm>
        </p:spPr>
        <p:txBody>
          <a:bodyPr>
            <a:normAutofit/>
          </a:bodyPr>
          <a:lstStyle/>
          <a:p>
            <a:r>
              <a:rPr lang="en-US" sz="3600" b="1" dirty="0">
                <a:solidFill>
                  <a:schemeClr val="bg1"/>
                </a:solidFill>
                <a:latin typeface="Avenir Roman" panose="02000503020000020003" pitchFamily="2" charset="0"/>
              </a:rPr>
              <a:t>Yarn Components</a:t>
            </a:r>
          </a:p>
        </p:txBody>
      </p:sp>
      <p:sp>
        <p:nvSpPr>
          <p:cNvPr id="9" name="Rectangle 8">
            <a:extLst>
              <a:ext uri="{FF2B5EF4-FFF2-40B4-BE49-F238E27FC236}">
                <a16:creationId xmlns:a16="http://schemas.microsoft.com/office/drawing/2014/main" id="{D4971385-DE97-4DE9-9573-6A33234AF832}"/>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HDFS (Hadoop Distributed File System)</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9" name="Rectangle 8">
            <a:extLst>
              <a:ext uri="{FF2B5EF4-FFF2-40B4-BE49-F238E27FC236}">
                <a16:creationId xmlns:a16="http://schemas.microsoft.com/office/drawing/2014/main" id="{1B25E52C-976B-4CCF-A713-BB1E7BCA1431}"/>
              </a:ext>
            </a:extLst>
          </p:cNvPr>
          <p:cNvSpPr/>
          <p:nvPr/>
        </p:nvSpPr>
        <p:spPr>
          <a:xfrm>
            <a:off x="9018326" y="2370204"/>
            <a:ext cx="4262610" cy="1143070"/>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2400" b="1" dirty="0" err="1">
                <a:solidFill>
                  <a:schemeClr val="bg1"/>
                </a:solidFill>
                <a:latin typeface="Avenir Roman" panose="02000503020000020003" pitchFamily="2" charset="0"/>
                <a:cs typeface="Arial" panose="020B0604020202020204" pitchFamily="34" charset="0"/>
              </a:rPr>
              <a:t>NameNode</a:t>
            </a:r>
            <a:endParaRPr lang="en-US" sz="2400" b="1" dirty="0">
              <a:solidFill>
                <a:schemeClr val="bg1"/>
              </a:solidFill>
              <a:latin typeface="Avenir Roman" panose="02000503020000020003" pitchFamily="2" charset="0"/>
              <a:cs typeface="Arial" panose="020B0604020202020204" pitchFamily="34" charset="0"/>
            </a:endParaRPr>
          </a:p>
          <a:p>
            <a:pPr marL="285750" indent="-285750">
              <a:lnSpc>
                <a:spcPct val="150000"/>
              </a:lnSpc>
              <a:buClr>
                <a:schemeClr val="accent5"/>
              </a:buClr>
              <a:buFont typeface="Arial" panose="020B0604020202020204" pitchFamily="34" charset="0"/>
              <a:buChar char="•"/>
            </a:pPr>
            <a:r>
              <a:rPr lang="en-US" sz="2400" b="1" dirty="0" err="1">
                <a:solidFill>
                  <a:schemeClr val="bg1"/>
                </a:solidFill>
                <a:latin typeface="Avenir Roman" panose="02000503020000020003" pitchFamily="2" charset="0"/>
                <a:cs typeface="Arial" panose="020B0604020202020204" pitchFamily="34" charset="0"/>
              </a:rPr>
              <a:t>DataNode</a:t>
            </a:r>
            <a:endParaRPr lang="en-US" sz="2400" b="1" dirty="0">
              <a:solidFill>
                <a:schemeClr val="bg1"/>
              </a:solidFill>
              <a:latin typeface="Avenir Roman" panose="02000503020000020003" pitchFamily="2" charset="0"/>
              <a:cs typeface="Arial" panose="020B0604020202020204" pitchFamily="34" charset="0"/>
            </a:endParaRPr>
          </a:p>
        </p:txBody>
      </p:sp>
      <p:sp>
        <p:nvSpPr>
          <p:cNvPr id="12" name="Rectangle 11">
            <a:extLst>
              <a:ext uri="{FF2B5EF4-FFF2-40B4-BE49-F238E27FC236}">
                <a16:creationId xmlns:a16="http://schemas.microsoft.com/office/drawing/2014/main" id="{AFF85CB3-0671-42EB-8495-F2E43738AB44}"/>
              </a:ext>
            </a:extLst>
          </p:cNvPr>
          <p:cNvSpPr/>
          <p:nvPr/>
        </p:nvSpPr>
        <p:spPr>
          <a:xfrm>
            <a:off x="341726" y="1435117"/>
            <a:ext cx="10515600" cy="878895"/>
          </a:xfrm>
          <a:prstGeom prst="rect">
            <a:avLst/>
          </a:prstGeom>
        </p:spPr>
        <p:txBody>
          <a:bodyPr wrap="square">
            <a:spAutoFit/>
          </a:bodyPr>
          <a:lstStyle/>
          <a:p>
            <a:pPr lvl="1">
              <a:lnSpc>
                <a:spcPct val="150000"/>
              </a:lnSpc>
              <a:buClr>
                <a:schemeClr val="accent5"/>
              </a:buClr>
            </a:pPr>
            <a:r>
              <a:rPr lang="en-US" b="1" dirty="0">
                <a:solidFill>
                  <a:schemeClr val="bg1"/>
                </a:solidFill>
                <a:latin typeface="Avenir Roman" panose="02000503020000020003" pitchFamily="2" charset="0"/>
                <a:cs typeface="Arial" panose="020B0604020202020204" pitchFamily="34" charset="0"/>
              </a:rPr>
              <a:t>HDFS is a java-based file system for scalable and reliable storage of large datasets. The main concept behind HDFS is that it divides a file into blocks instead of dealing with a file as a whole. </a:t>
            </a:r>
          </a:p>
        </p:txBody>
      </p:sp>
      <p:pic>
        <p:nvPicPr>
          <p:cNvPr id="8" name="Picture 7">
            <a:extLst>
              <a:ext uri="{FF2B5EF4-FFF2-40B4-BE49-F238E27FC236}">
                <a16:creationId xmlns:a16="http://schemas.microsoft.com/office/drawing/2014/main" id="{C5E2478C-D61C-400C-84B4-FBBD44EF82C4}"/>
              </a:ext>
            </a:extLst>
          </p:cNvPr>
          <p:cNvPicPr/>
          <p:nvPr/>
        </p:nvPicPr>
        <p:blipFill>
          <a:blip r:embed="rId4"/>
          <a:stretch>
            <a:fillRect/>
          </a:stretch>
        </p:blipFill>
        <p:spPr>
          <a:xfrm>
            <a:off x="838200" y="2428016"/>
            <a:ext cx="7104961" cy="3534655"/>
          </a:xfrm>
          <a:prstGeom prst="rect">
            <a:avLst/>
          </a:prstGeom>
        </p:spPr>
      </p:pic>
    </p:spTree>
    <p:extLst>
      <p:ext uri="{BB962C8B-B14F-4D97-AF65-F5344CB8AC3E}">
        <p14:creationId xmlns:p14="http://schemas.microsoft.com/office/powerpoint/2010/main" val="142600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F03F-6EBA-E041-978B-FFD205DCA92F}"/>
              </a:ext>
            </a:extLst>
          </p:cNvPr>
          <p:cNvSpPr>
            <a:spLocks noGrp="1"/>
          </p:cNvSpPr>
          <p:nvPr>
            <p:ph type="title"/>
          </p:nvPr>
        </p:nvSpPr>
        <p:spPr/>
        <p:txBody>
          <a:bodyPr>
            <a:normAutofit/>
          </a:bodyPr>
          <a:lstStyle/>
          <a:p>
            <a:r>
              <a:rPr lang="en-US" sz="3600" b="1" dirty="0">
                <a:solidFill>
                  <a:schemeClr val="bg1"/>
                </a:solidFill>
                <a:latin typeface="Avenir Roman" panose="02000503020000020003" pitchFamily="2" charset="0"/>
              </a:rPr>
              <a:t>Data Science </a:t>
            </a:r>
          </a:p>
        </p:txBody>
      </p:sp>
      <p:pic>
        <p:nvPicPr>
          <p:cNvPr id="11" name="Picture 10">
            <a:extLst>
              <a:ext uri="{FF2B5EF4-FFF2-40B4-BE49-F238E27FC236}">
                <a16:creationId xmlns:a16="http://schemas.microsoft.com/office/drawing/2014/main" id="{FD5C7441-9345-419D-A2F9-5596667F4461}"/>
              </a:ext>
            </a:extLst>
          </p:cNvPr>
          <p:cNvPicPr>
            <a:picLocks noChangeAspect="1"/>
          </p:cNvPicPr>
          <p:nvPr/>
        </p:nvPicPr>
        <p:blipFill>
          <a:blip r:embed="rId3"/>
          <a:stretch>
            <a:fillRect/>
          </a:stretch>
        </p:blipFill>
        <p:spPr>
          <a:xfrm>
            <a:off x="0" y="6585995"/>
            <a:ext cx="1828800" cy="272005"/>
          </a:xfrm>
          <a:prstGeom prst="rect">
            <a:avLst/>
          </a:prstGeom>
        </p:spPr>
      </p:pic>
      <p:sp>
        <p:nvSpPr>
          <p:cNvPr id="6" name="Rectangle 5">
            <a:extLst>
              <a:ext uri="{FF2B5EF4-FFF2-40B4-BE49-F238E27FC236}">
                <a16:creationId xmlns:a16="http://schemas.microsoft.com/office/drawing/2014/main" id="{21CA3AB8-A426-4F8F-8797-C7B4932352CC}"/>
              </a:ext>
            </a:extLst>
          </p:cNvPr>
          <p:cNvSpPr/>
          <p:nvPr/>
        </p:nvSpPr>
        <p:spPr>
          <a:xfrm>
            <a:off x="914400" y="1275394"/>
            <a:ext cx="9942926"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7" name="Picture 6">
            <a:extLst>
              <a:ext uri="{FF2B5EF4-FFF2-40B4-BE49-F238E27FC236}">
                <a16:creationId xmlns:a16="http://schemas.microsoft.com/office/drawing/2014/main" id="{E2C6AEBF-3998-4753-AF2D-7AAF1EC69E0F}"/>
              </a:ext>
            </a:extLst>
          </p:cNvPr>
          <p:cNvPicPr/>
          <p:nvPr/>
        </p:nvPicPr>
        <p:blipFill>
          <a:blip r:embed="rId4">
            <a:extLst>
              <a:ext uri="{28A0092B-C50C-407E-A947-70E740481C1C}">
                <a14:useLocalDpi xmlns:a14="http://schemas.microsoft.com/office/drawing/2010/main" val="0"/>
              </a:ext>
            </a:extLst>
          </a:blip>
          <a:stretch>
            <a:fillRect/>
          </a:stretch>
        </p:blipFill>
        <p:spPr>
          <a:xfrm>
            <a:off x="914400" y="2549843"/>
            <a:ext cx="6477919" cy="3943032"/>
          </a:xfrm>
          <a:prstGeom prst="rect">
            <a:avLst/>
          </a:prstGeom>
        </p:spPr>
      </p:pic>
      <p:sp>
        <p:nvSpPr>
          <p:cNvPr id="9" name="Rectangle 8">
            <a:extLst>
              <a:ext uri="{FF2B5EF4-FFF2-40B4-BE49-F238E27FC236}">
                <a16:creationId xmlns:a16="http://schemas.microsoft.com/office/drawing/2014/main" id="{22D23396-0295-47C8-97CB-DE195A89DD55}"/>
              </a:ext>
            </a:extLst>
          </p:cNvPr>
          <p:cNvSpPr/>
          <p:nvPr/>
        </p:nvSpPr>
        <p:spPr>
          <a:xfrm>
            <a:off x="838200" y="1351214"/>
            <a:ext cx="11665945" cy="967957"/>
          </a:xfrm>
          <a:prstGeom prst="rect">
            <a:avLst/>
          </a:prstGeom>
        </p:spPr>
        <p:txBody>
          <a:bodyPr wrap="square">
            <a:spAutoFit/>
          </a:bodyPr>
          <a:lstStyle/>
          <a:p>
            <a:pPr>
              <a:lnSpc>
                <a:spcPct val="150000"/>
              </a:lnSpc>
              <a:buClr>
                <a:schemeClr val="accent5"/>
              </a:buClr>
            </a:pPr>
            <a:r>
              <a:rPr lang="en-US" sz="2000" b="1" dirty="0">
                <a:solidFill>
                  <a:schemeClr val="bg1"/>
                </a:solidFill>
                <a:latin typeface="Avenir Roman" panose="02000503020000020003" pitchFamily="2" charset="0"/>
                <a:cs typeface="Arial" panose="020B0604020202020204" pitchFamily="34" charset="0"/>
              </a:rPr>
              <a:t>Data Science is the exploration of data via the scientific method to discover meaning or insight and the construction of software systems that utilize such meaning and insight in a business context.</a:t>
            </a:r>
          </a:p>
        </p:txBody>
      </p:sp>
      <p:sp>
        <p:nvSpPr>
          <p:cNvPr id="10" name="Rectangle 9">
            <a:extLst>
              <a:ext uri="{FF2B5EF4-FFF2-40B4-BE49-F238E27FC236}">
                <a16:creationId xmlns:a16="http://schemas.microsoft.com/office/drawing/2014/main" id="{3CAA536A-6555-468B-8ACF-CCA432C80B18}"/>
              </a:ext>
            </a:extLst>
          </p:cNvPr>
          <p:cNvSpPr/>
          <p:nvPr/>
        </p:nvSpPr>
        <p:spPr>
          <a:xfrm>
            <a:off x="7929390" y="2867345"/>
            <a:ext cx="4262610" cy="2639441"/>
          </a:xfrm>
          <a:prstGeom prst="rect">
            <a:avLst/>
          </a:prstGeom>
        </p:spPr>
        <p:txBody>
          <a:bodyPr wrap="square">
            <a:spAutoFit/>
          </a:bodyPr>
          <a:lstStyle/>
          <a:p>
            <a:pPr marL="285750" indent="-285750">
              <a:lnSpc>
                <a:spcPct val="150000"/>
              </a:lnSpc>
              <a:buClr>
                <a:schemeClr val="accent5"/>
              </a:buClr>
              <a:buFont typeface="Arial" panose="020B0604020202020204" pitchFamily="34" charset="0"/>
              <a:buChar char="•"/>
            </a:pPr>
            <a:r>
              <a:rPr lang="en-US" sz="1600" b="1" dirty="0">
                <a:solidFill>
                  <a:schemeClr val="bg1"/>
                </a:solidFill>
                <a:latin typeface="Avenir Roman" panose="02000503020000020003" pitchFamily="2" charset="0"/>
                <a:cs typeface="Arial" panose="020B0604020202020204" pitchFamily="34" charset="0"/>
              </a:rPr>
              <a:t>HDFS</a:t>
            </a:r>
          </a:p>
          <a:p>
            <a:pPr marL="285750" indent="-285750">
              <a:lnSpc>
                <a:spcPct val="150000"/>
              </a:lnSpc>
              <a:buClr>
                <a:schemeClr val="accent5"/>
              </a:buClr>
              <a:buFont typeface="Arial" panose="020B0604020202020204" pitchFamily="34" charset="0"/>
              <a:buChar char="•"/>
            </a:pPr>
            <a:r>
              <a:rPr lang="en-US" sz="1600" b="1" dirty="0">
                <a:solidFill>
                  <a:schemeClr val="bg1"/>
                </a:solidFill>
                <a:latin typeface="Avenir Roman" panose="02000503020000020003" pitchFamily="2" charset="0"/>
                <a:cs typeface="Arial" panose="020B0604020202020204" pitchFamily="34" charset="0"/>
              </a:rPr>
              <a:t>Yarn</a:t>
            </a:r>
          </a:p>
          <a:p>
            <a:pPr marL="285750" indent="-285750">
              <a:lnSpc>
                <a:spcPct val="150000"/>
              </a:lnSpc>
              <a:buClr>
                <a:schemeClr val="accent5"/>
              </a:buClr>
              <a:buFont typeface="Arial" panose="020B0604020202020204" pitchFamily="34" charset="0"/>
              <a:buChar char="•"/>
            </a:pPr>
            <a:r>
              <a:rPr lang="en-US" sz="1600" b="1" dirty="0">
                <a:solidFill>
                  <a:schemeClr val="bg1"/>
                </a:solidFill>
                <a:latin typeface="Avenir Roman" panose="02000503020000020003" pitchFamily="2" charset="0"/>
                <a:cs typeface="Arial" panose="020B0604020202020204" pitchFamily="34" charset="0"/>
              </a:rPr>
              <a:t>Hive</a:t>
            </a:r>
          </a:p>
          <a:p>
            <a:pPr marL="285750" indent="-285750">
              <a:lnSpc>
                <a:spcPct val="150000"/>
              </a:lnSpc>
              <a:buClr>
                <a:schemeClr val="accent5"/>
              </a:buClr>
              <a:buFont typeface="Arial" panose="020B0604020202020204" pitchFamily="34" charset="0"/>
              <a:buChar char="•"/>
            </a:pPr>
            <a:r>
              <a:rPr lang="en-US" sz="1600" b="1" dirty="0">
                <a:solidFill>
                  <a:schemeClr val="bg1"/>
                </a:solidFill>
                <a:latin typeface="Avenir Roman" panose="02000503020000020003" pitchFamily="2" charset="0"/>
                <a:cs typeface="Arial" panose="020B0604020202020204" pitchFamily="34" charset="0"/>
              </a:rPr>
              <a:t>Pig</a:t>
            </a:r>
          </a:p>
          <a:p>
            <a:pPr marL="285750" indent="-285750">
              <a:lnSpc>
                <a:spcPct val="150000"/>
              </a:lnSpc>
              <a:buClr>
                <a:schemeClr val="accent5"/>
              </a:buClr>
              <a:buFont typeface="Arial" panose="020B0604020202020204" pitchFamily="34" charset="0"/>
              <a:buChar char="•"/>
            </a:pPr>
            <a:r>
              <a:rPr lang="en-US" sz="1600" b="1" dirty="0">
                <a:solidFill>
                  <a:schemeClr val="bg1"/>
                </a:solidFill>
                <a:latin typeface="Avenir Roman" panose="02000503020000020003" pitchFamily="2" charset="0"/>
                <a:cs typeface="Arial" panose="020B0604020202020204" pitchFamily="34" charset="0"/>
              </a:rPr>
              <a:t>Spark </a:t>
            </a:r>
          </a:p>
          <a:p>
            <a:pPr marL="285750" indent="-285750">
              <a:lnSpc>
                <a:spcPct val="150000"/>
              </a:lnSpc>
              <a:buClr>
                <a:schemeClr val="accent5"/>
              </a:buClr>
              <a:buFont typeface="Arial" panose="020B0604020202020204" pitchFamily="34" charset="0"/>
              <a:buChar char="•"/>
            </a:pPr>
            <a:r>
              <a:rPr lang="en-US" sz="1600" b="1" dirty="0">
                <a:solidFill>
                  <a:schemeClr val="bg1"/>
                </a:solidFill>
                <a:latin typeface="Avenir Roman" panose="02000503020000020003" pitchFamily="2" charset="0"/>
                <a:cs typeface="Arial" panose="020B0604020202020204" pitchFamily="34" charset="0"/>
              </a:rPr>
              <a:t>Sqoop</a:t>
            </a:r>
          </a:p>
          <a:p>
            <a:pPr marL="285750" indent="-285750">
              <a:lnSpc>
                <a:spcPct val="150000"/>
              </a:lnSpc>
              <a:buClr>
                <a:schemeClr val="accent5"/>
              </a:buClr>
              <a:buFont typeface="Arial" panose="020B0604020202020204" pitchFamily="34" charset="0"/>
              <a:buChar char="•"/>
            </a:pPr>
            <a:r>
              <a:rPr lang="en-US" sz="1600" b="1" dirty="0">
                <a:solidFill>
                  <a:schemeClr val="bg1"/>
                </a:solidFill>
                <a:latin typeface="Avenir Roman" panose="02000503020000020003" pitchFamily="2" charset="0"/>
                <a:cs typeface="Arial" panose="020B0604020202020204" pitchFamily="34" charset="0"/>
              </a:rPr>
              <a:t>Fume</a:t>
            </a:r>
          </a:p>
        </p:txBody>
      </p:sp>
      <p:sp>
        <p:nvSpPr>
          <p:cNvPr id="12" name="Title 1">
            <a:extLst>
              <a:ext uri="{FF2B5EF4-FFF2-40B4-BE49-F238E27FC236}">
                <a16:creationId xmlns:a16="http://schemas.microsoft.com/office/drawing/2014/main" id="{3CD789AC-09AB-4456-8DCA-ECD1D5DCF29A}"/>
              </a:ext>
            </a:extLst>
          </p:cNvPr>
          <p:cNvSpPr txBox="1">
            <a:spLocks/>
          </p:cNvSpPr>
          <p:nvPr/>
        </p:nvSpPr>
        <p:spPr>
          <a:xfrm>
            <a:off x="7929390" y="2248940"/>
            <a:ext cx="3833871" cy="967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5"/>
                </a:solidFill>
                <a:latin typeface="Avenir Roman" panose="02000503020000020003" pitchFamily="2" charset="0"/>
              </a:rPr>
              <a:t>Key data processing engines</a:t>
            </a:r>
          </a:p>
        </p:txBody>
      </p:sp>
      <p:sp>
        <p:nvSpPr>
          <p:cNvPr id="13" name="Title 1">
            <a:extLst>
              <a:ext uri="{FF2B5EF4-FFF2-40B4-BE49-F238E27FC236}">
                <a16:creationId xmlns:a16="http://schemas.microsoft.com/office/drawing/2014/main" id="{8B5C52B1-3F07-42FB-87E3-88EA299040B9}"/>
              </a:ext>
            </a:extLst>
          </p:cNvPr>
          <p:cNvSpPr txBox="1">
            <a:spLocks/>
          </p:cNvSpPr>
          <p:nvPr/>
        </p:nvSpPr>
        <p:spPr>
          <a:xfrm>
            <a:off x="7929390" y="5618038"/>
            <a:ext cx="3833871" cy="967957"/>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chemeClr val="accent5"/>
                </a:solidFill>
                <a:latin typeface="Avenir Roman" panose="02000503020000020003" pitchFamily="2" charset="0"/>
              </a:rPr>
              <a:t>Popular modeling tools</a:t>
            </a:r>
          </a:p>
          <a:p>
            <a:pPr marL="285750" indent="-285750">
              <a:lnSpc>
                <a:spcPct val="150000"/>
              </a:lnSpc>
              <a:buClr>
                <a:schemeClr val="accent5"/>
              </a:buClr>
              <a:buFont typeface="Arial" panose="020B0604020202020204" pitchFamily="34" charset="0"/>
              <a:buChar char="•"/>
            </a:pPr>
            <a:r>
              <a:rPr lang="en-US" sz="2100" b="1" dirty="0">
                <a:solidFill>
                  <a:schemeClr val="bg1"/>
                </a:solidFill>
                <a:latin typeface="Avenir Roman" panose="02000503020000020003" pitchFamily="2" charset="0"/>
                <a:cs typeface="Arial" panose="020B0604020202020204" pitchFamily="34" charset="0"/>
              </a:rPr>
              <a:t>R</a:t>
            </a:r>
          </a:p>
          <a:p>
            <a:pPr marL="285750" indent="-285750">
              <a:lnSpc>
                <a:spcPct val="150000"/>
              </a:lnSpc>
              <a:buClr>
                <a:schemeClr val="accent5"/>
              </a:buClr>
              <a:buFont typeface="Arial" panose="020B0604020202020204" pitchFamily="34" charset="0"/>
              <a:buChar char="•"/>
            </a:pPr>
            <a:r>
              <a:rPr lang="en-US" sz="2100" b="1" dirty="0">
                <a:solidFill>
                  <a:schemeClr val="bg1"/>
                </a:solidFill>
                <a:latin typeface="Avenir Roman" panose="02000503020000020003" pitchFamily="2" charset="0"/>
                <a:cs typeface="Arial" panose="020B0604020202020204" pitchFamily="34" charset="0"/>
              </a:rPr>
              <a:t>Python</a:t>
            </a:r>
          </a:p>
          <a:p>
            <a:endParaRPr lang="en-US" sz="2000" b="1" dirty="0">
              <a:solidFill>
                <a:schemeClr val="accent5"/>
              </a:solidFill>
              <a:latin typeface="Avenir Roman" panose="02000503020000020003" pitchFamily="2" charset="0"/>
            </a:endParaRPr>
          </a:p>
        </p:txBody>
      </p:sp>
    </p:spTree>
    <p:extLst>
      <p:ext uri="{BB962C8B-B14F-4D97-AF65-F5344CB8AC3E}">
        <p14:creationId xmlns:p14="http://schemas.microsoft.com/office/powerpoint/2010/main" val="3620076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TotalTime>
  <Words>875</Words>
  <Application>Microsoft Office PowerPoint</Application>
  <PresentationFormat>Widescreen</PresentationFormat>
  <Paragraphs>132</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Avenir</vt:lpstr>
      <vt:lpstr>Avenir Roman</vt:lpstr>
      <vt:lpstr>Arial</vt:lpstr>
      <vt:lpstr>Calibri</vt:lpstr>
      <vt:lpstr>Calibri Light</vt:lpstr>
      <vt:lpstr>Times New Roman</vt:lpstr>
      <vt:lpstr>Wingdings</vt:lpstr>
      <vt:lpstr>Office Theme</vt:lpstr>
      <vt:lpstr>PowerPoint Presentation</vt:lpstr>
      <vt:lpstr>Agenda</vt:lpstr>
      <vt:lpstr>Introduction</vt:lpstr>
      <vt:lpstr>Hadoop Framework</vt:lpstr>
      <vt:lpstr>MapReduce</vt:lpstr>
      <vt:lpstr>Yarn (Yet Another Resource Negotiator)</vt:lpstr>
      <vt:lpstr>Yarn Components</vt:lpstr>
      <vt:lpstr>HDFS (Hadoop Distributed File System)</vt:lpstr>
      <vt:lpstr>Data Science </vt:lpstr>
      <vt:lpstr>Machine Learning</vt:lpstr>
      <vt:lpstr>Applications</vt:lpstr>
      <vt:lpstr>Applications</vt:lpstr>
      <vt:lpstr>Applications</vt:lpstr>
      <vt:lpstr>Applications</vt:lpstr>
      <vt:lpstr>Data Governance</vt:lpstr>
      <vt:lpstr>Finally…</vt:lpstr>
      <vt:lpstr>Reference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Molly Pfister</dc:creator>
  <cp:lastModifiedBy>Lin, Madeline</cp:lastModifiedBy>
  <cp:revision>105</cp:revision>
  <cp:lastPrinted>2020-05-04T07:25:43Z</cp:lastPrinted>
  <dcterms:created xsi:type="dcterms:W3CDTF">2020-05-01T17:50:16Z</dcterms:created>
  <dcterms:modified xsi:type="dcterms:W3CDTF">2022-12-03T13:54:56Z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2022-07-27T00:39:48Z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5311769e-5fa6-4383-8d17-2e869021b24a</vt:lpwstr>
  </property>
  <property fmtid="{D5CDD505-2E9C-101B-9397-08002B2CF9AE}" pid="8" name="MSIP_Label_ea60d57e-af5b-4752-ac57-3e4f28ca11dc_ContentBits">
    <vt:lpwstr>0</vt:lpwstr>
  </property>
</Properties>
</file>