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713" r:id="rId2"/>
    <p:sldId id="721" r:id="rId3"/>
    <p:sldId id="714" r:id="rId4"/>
    <p:sldId id="725" r:id="rId5"/>
    <p:sldId id="727" r:id="rId6"/>
    <p:sldId id="729" r:id="rId7"/>
    <p:sldId id="732" r:id="rId8"/>
    <p:sldId id="734" r:id="rId9"/>
    <p:sldId id="737" r:id="rId10"/>
    <p:sldId id="736" r:id="rId11"/>
    <p:sldId id="7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80F"/>
    <a:srgbClr val="BE560F"/>
    <a:srgbClr val="CD5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4"/>
    <p:restoredTop sz="93520"/>
  </p:normalViewPr>
  <p:slideViewPr>
    <p:cSldViewPr snapToGrid="0" snapToObjects="1">
      <p:cViewPr>
        <p:scale>
          <a:sx n="120" d="100"/>
          <a:sy n="120" d="100"/>
        </p:scale>
        <p:origin x="144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3E4E9-746E-434C-BB0C-674EE954EAD6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A15D1-096D-3347-B449-555EC79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7709-709D-5D49-8F5A-0B3729C5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6832A-CB49-BE46-8C7A-D2877D26A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46EE-7721-BD49-993C-C492283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1A04-4509-604C-A2EA-83BE45C6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48A3-62B3-5547-B2C2-D3E7D001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3405-000A-EB42-BDDF-11F58649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C4DA-529B-4E41-ACA8-9F90FF29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CAD7-C477-8A43-9983-70D116CA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F710-AD9B-0944-8409-55ACB52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AF09-704E-1946-8799-9C57651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33E0-8C8F-7444-B43A-2C6BBDF97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D025-7F44-BB4E-96DD-F3B98F5B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7B62-24EF-B54E-AB40-39A5A9B5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AE86-E9A5-834D-9298-25001A97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47E1-FD2B-0C48-AB56-747B7DE2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636A-7185-884B-B221-53E7CE32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1E72-A548-624B-9FB6-42BC5846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F27E-43B8-4445-BA77-8FD9601B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7AA-F00D-304E-942D-026E5511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A11DB-E964-B742-A16E-26C413C9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2C9E-1BC5-1245-B28E-0B0D395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4D77-A772-5640-A6C7-9070CFCC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C49E-EF0F-5B42-A99E-E6D64682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F03B-5EDB-4240-BB9F-526881D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F0D9-53DD-644D-8F20-A3E2DA0C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B8B7-5923-F946-9EE1-4B0D2652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222D-7407-B345-84D1-D1BD97AC5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CE1D-26E8-4E40-9548-7CEFFE0F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952C-438F-D843-9622-47A26C0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F864-0A0C-744E-A91E-2DABBD65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27E-A2AE-0C46-A81E-2751B6F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6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669D-FB10-A34B-B015-D8D816CE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8FFD-B550-ED4D-AD22-74F30A84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9B8B1-6DB2-EC4F-97FF-CEC7C5D0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9A6BA-E483-8548-8206-488B2C90E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664A1-D6E8-0643-AC5A-5EF7DB2F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26CF7-D1BE-B948-9F23-BCB6D686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D41ED-EA22-ED44-80EF-D6B5994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41936-4A35-A243-911B-156B8D0D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DFC9-683D-DA42-AAD1-0A771BB4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21579-F951-9141-8779-359957FF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89D38-B2C0-F74D-BC3B-1063DEAD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313E6-3414-B945-8DC7-518532B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A76EE-F47F-F946-B004-D9BEDE5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14416-359E-7648-B553-809E8407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4C7E-4056-CA44-ADBB-F066F6B8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1BC-F66C-5846-BEC9-61D4BC3A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5501-70F4-FE49-9552-AAE7C2DF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0D420-7D6D-784E-B2C4-2E309A3F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739D-FF45-4144-840C-C389BBD7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1983E-AC0C-A54F-A23C-1976EACE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23B8C-3D30-2F4D-B1A3-0959FB4A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CD18-8FCC-F844-ABA8-697292D4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57283-5AF0-0D42-A8FA-EB56519E8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9C25-4CB2-2242-8B00-8A61FD77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0930-838E-EA41-97B1-35669E87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E14B-51BC-4945-8FE6-D9DFF66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553D5-B4D1-C24A-A9FB-46489F58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63023-658D-584E-8EC0-70BD528F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988B-B034-3341-B198-1303295A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3312-2A1F-9742-9842-EBDC515E5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13E3-39E4-A94F-ADCC-CF9404DFD62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8EA0-F3A4-8943-994B-5C832150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FE84-CBE2-5A4C-9056-305B24F9E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D53D-2411-F14D-B04F-A913550D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POPTHM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ncdc.noaa.gov/cag/national/time-series/110/tavg/all/1/1984-2019?base_prd=true&amp;begbaseyear=1901&amp;endbaseyear=200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GDP#0" TargetMode="External"/><Relationship Id="rId5" Type="http://schemas.openxmlformats.org/officeDocument/2006/relationships/hyperlink" Target="https://www.eia.gov/dnav/ng/hist/n3010us3M.htm" TargetMode="External"/><Relationship Id="rId4" Type="http://schemas.openxmlformats.org/officeDocument/2006/relationships/hyperlink" Target="https://www.eia.gov/dnav/ng/hist/n3020us3M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5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 txBox="1">
            <a:spLocks/>
          </p:cNvSpPr>
          <p:nvPr/>
        </p:nvSpPr>
        <p:spPr>
          <a:xfrm>
            <a:off x="862499" y="5036364"/>
            <a:ext cx="10729259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r>
              <a:rPr lang="en-US" altLang="zh-CN" sz="1800" b="1" i="1" dirty="0"/>
              <a:t>05/21/2020</a:t>
            </a:r>
            <a:endParaRPr lang="en-US" sz="1800" b="1" i="1" dirty="0"/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08000" y="4875942"/>
            <a:ext cx="10598247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 err="1"/>
              <a:t>Zhiyang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(</a:t>
            </a:r>
            <a:r>
              <a:rPr lang="en-US" sz="2200" b="1" dirty="0"/>
              <a:t>Madeline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Lin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466C8-F543-6147-9AC0-F62A76ACC76C}"/>
              </a:ext>
            </a:extLst>
          </p:cNvPr>
          <p:cNvSpPr txBox="1"/>
          <p:nvPr/>
        </p:nvSpPr>
        <p:spPr>
          <a:xfrm>
            <a:off x="508000" y="2151649"/>
            <a:ext cx="1168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RBAC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Tech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Screening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Pre</a:t>
            </a:r>
          </a:p>
          <a:p>
            <a:r>
              <a:rPr lang="en-US" sz="3600" b="1" i="1" dirty="0">
                <a:solidFill>
                  <a:schemeClr val="bg1"/>
                </a:solidFill>
              </a:rPr>
              <a:t>    </a:t>
            </a:r>
            <a:r>
              <a:rPr lang="zh-CN" altLang="en-US" sz="3600" b="1" i="1" dirty="0">
                <a:solidFill>
                  <a:schemeClr val="bg1"/>
                </a:solidFill>
              </a:rPr>
              <a:t>                                   </a:t>
            </a:r>
            <a:r>
              <a:rPr lang="en-US" altLang="zh-CN" sz="4000" b="1" i="1" dirty="0">
                <a:solidFill>
                  <a:schemeClr val="bg1"/>
                </a:solidFill>
              </a:rPr>
              <a:t>Natural</a:t>
            </a:r>
            <a:r>
              <a:rPr lang="zh-CN" altLang="en-US" sz="4000" b="1" i="1" dirty="0">
                <a:solidFill>
                  <a:schemeClr val="bg1"/>
                </a:solidFill>
              </a:rPr>
              <a:t> </a:t>
            </a:r>
            <a:r>
              <a:rPr lang="en-US" altLang="zh-CN" sz="4000" b="1" i="1" dirty="0">
                <a:solidFill>
                  <a:schemeClr val="bg1"/>
                </a:solidFill>
              </a:rPr>
              <a:t>Gas</a:t>
            </a:r>
            <a:r>
              <a:rPr lang="zh-CN" altLang="en-US" sz="4000" b="1" i="1" dirty="0">
                <a:solidFill>
                  <a:schemeClr val="bg1"/>
                </a:solidFill>
              </a:rPr>
              <a:t> </a:t>
            </a:r>
            <a:r>
              <a:rPr lang="en-US" altLang="zh-CN" sz="4000" b="1" i="1" dirty="0">
                <a:solidFill>
                  <a:schemeClr val="bg1"/>
                </a:solidFill>
              </a:rPr>
              <a:t>Demand</a:t>
            </a:r>
            <a:r>
              <a:rPr lang="zh-CN" altLang="en-US" sz="4000" b="1" i="1" dirty="0">
                <a:solidFill>
                  <a:schemeClr val="bg1"/>
                </a:solidFill>
              </a:rPr>
              <a:t> </a:t>
            </a:r>
            <a:r>
              <a:rPr lang="en-US" altLang="zh-CN" sz="4000" b="1" i="1" dirty="0">
                <a:solidFill>
                  <a:schemeClr val="bg1"/>
                </a:solidFill>
              </a:rPr>
              <a:t>Model</a:t>
            </a:r>
            <a:endParaRPr lang="en-US" sz="4000" b="1" i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7471E2-F948-824C-A758-3D4B1D6F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0"/>
            <a:ext cx="803564" cy="7367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15901-AB8E-524C-9624-CB2E927D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" y="-217593"/>
            <a:ext cx="1088497" cy="1088497"/>
          </a:xfrm>
          <a:prstGeom prst="rect">
            <a:avLst/>
          </a:prstGeom>
          <a:solidFill>
            <a:srgbClr val="C1580F"/>
          </a:solidFill>
          <a:ln>
            <a:solidFill>
              <a:srgbClr val="BE560F"/>
            </a:solidFill>
          </a:ln>
        </p:spPr>
      </p:pic>
    </p:spTree>
    <p:extLst>
      <p:ext uri="{BB962C8B-B14F-4D97-AF65-F5344CB8AC3E}">
        <p14:creationId xmlns:p14="http://schemas.microsoft.com/office/powerpoint/2010/main" val="2354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1622555"/>
            <a:ext cx="121688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80F"/>
                </a:solidFill>
              </a:rPr>
              <a:t>Open areas for more natural gas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80F"/>
                </a:solidFill>
              </a:rPr>
              <a:t>Regulate Appropriately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80F"/>
                </a:solidFill>
              </a:rPr>
              <a:t>Empower the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80F"/>
                </a:solidFill>
              </a:rPr>
              <a:t>Eliminate subsidies for the transportation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80F"/>
                </a:solidFill>
              </a:rPr>
              <a:t>Ensure access to foreign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1580F"/>
              </a:solidFill>
            </a:endParaRPr>
          </a:p>
          <a:p>
            <a:r>
              <a:rPr lang="en-US" sz="2000" dirty="0">
                <a:solidFill>
                  <a:srgbClr val="C1580F"/>
                </a:solidFill>
              </a:rPr>
              <a:t>U.S. policymakers should focus on commonsense access and reasonable safety measures – not burdensome over-regulation and market-distorting subsidies.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67D5A-BDE0-2649-8102-6D9B32EF3DB8}"/>
              </a:ext>
            </a:extLst>
          </p:cNvPr>
          <p:cNvSpPr txBox="1"/>
          <p:nvPr/>
        </p:nvSpPr>
        <p:spPr>
          <a:xfrm>
            <a:off x="6662505" y="1955983"/>
            <a:ext cx="6189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BE560F"/>
                </a:solidFill>
              </a:rPr>
              <a:t>Q&amp;As</a:t>
            </a:r>
            <a:endParaRPr lang="en-US" sz="6000" b="1" dirty="0">
              <a:solidFill>
                <a:srgbClr val="BE560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18962-2653-0E44-84F4-456403E9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6E8F243-E4A7-1E48-A768-4893B2DCA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694" y="2275791"/>
            <a:ext cx="2704172" cy="2704172"/>
          </a:xfr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23CA9A9B-E2C2-BE4F-9EED-3F9DDD4B7D78}"/>
              </a:ext>
            </a:extLst>
          </p:cNvPr>
          <p:cNvSpPr/>
          <p:nvPr/>
        </p:nvSpPr>
        <p:spPr>
          <a:xfrm rot="21304322">
            <a:off x="3579426" y="2021533"/>
            <a:ext cx="1548012" cy="508516"/>
          </a:xfrm>
          <a:prstGeom prst="borderCallout1">
            <a:avLst>
              <a:gd name="adj1" fmla="val 67136"/>
              <a:gd name="adj2" fmla="val -2707"/>
              <a:gd name="adj3" fmla="val 261094"/>
              <a:gd name="adj4" fmla="val -68446"/>
            </a:avLst>
          </a:prstGeom>
          <a:solidFill>
            <a:srgbClr val="C1580F"/>
          </a:solidFill>
          <a:ln w="31750">
            <a:solidFill>
              <a:srgbClr val="C1580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Hook’em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6805A-D84B-6F43-8286-BAC42DCBAD20}"/>
              </a:ext>
            </a:extLst>
          </p:cNvPr>
          <p:cNvSpPr txBox="1"/>
          <p:nvPr/>
        </p:nvSpPr>
        <p:spPr>
          <a:xfrm>
            <a:off x="805102" y="5734975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E560F"/>
                </a:solidFill>
              </a:rPr>
              <a:t>Thank You </a:t>
            </a:r>
            <a:r>
              <a:rPr lang="en-US" sz="4800" b="1" dirty="0">
                <a:solidFill>
                  <a:srgbClr val="BE560F"/>
                </a:solidFill>
                <a:sym typeface="Wingdings" pitchFamily="2" charset="2"/>
              </a:rPr>
              <a:t>: )</a:t>
            </a:r>
            <a:endParaRPr lang="en-US" sz="4800" b="1" dirty="0">
              <a:solidFill>
                <a:srgbClr val="BE560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9FA2F-E865-1F48-8DDD-5EC654C58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56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6AA4A-4149-974C-BC64-46FFE3D88DBB}"/>
              </a:ext>
            </a:extLst>
          </p:cNvPr>
          <p:cNvSpPr txBox="1"/>
          <p:nvPr/>
        </p:nvSpPr>
        <p:spPr>
          <a:xfrm>
            <a:off x="1856935" y="1172786"/>
            <a:ext cx="77372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solidFill>
                  <a:schemeClr val="bg1"/>
                </a:solidFill>
              </a:rPr>
              <a:t>Brief</a:t>
            </a:r>
            <a:r>
              <a:rPr lang="zh-CN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zh-CN" sz="3200" b="1" i="1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solidFill>
                  <a:schemeClr val="bg1"/>
                </a:solidFill>
              </a:rPr>
              <a:t>Data</a:t>
            </a:r>
            <a:r>
              <a:rPr lang="zh-CN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zh-CN" sz="3200" b="1" i="1" dirty="0">
                <a:solidFill>
                  <a:schemeClr val="bg1"/>
                </a:solidFill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solidFill>
                  <a:schemeClr val="bg1"/>
                </a:solidFill>
              </a:rPr>
              <a:t>Methodology</a:t>
            </a:r>
            <a:br>
              <a:rPr lang="en-US" altLang="zh-CN" sz="3600" b="1" i="1" dirty="0">
                <a:solidFill>
                  <a:schemeClr val="bg1"/>
                </a:solidFill>
              </a:rPr>
            </a:br>
            <a:r>
              <a:rPr lang="zh-CN" altLang="en-US" sz="3600" b="1" i="1" dirty="0">
                <a:solidFill>
                  <a:schemeClr val="bg1"/>
                </a:solidFill>
              </a:rPr>
              <a:t>     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6886-FA6D-BC49-8CDF-89DC678E8474}"/>
              </a:ext>
            </a:extLst>
          </p:cNvPr>
          <p:cNvSpPr txBox="1"/>
          <p:nvPr/>
        </p:nvSpPr>
        <p:spPr>
          <a:xfrm>
            <a:off x="4865717" y="2376546"/>
            <a:ext cx="66680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</a:rPr>
              <a:t>Ideas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</a:rPr>
              <a:t>Explanations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</a:rPr>
              <a:t>Struggles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09718-2AD5-744F-946D-E2329A535F7C}"/>
              </a:ext>
            </a:extLst>
          </p:cNvPr>
          <p:cNvSpPr txBox="1"/>
          <p:nvPr/>
        </p:nvSpPr>
        <p:spPr>
          <a:xfrm>
            <a:off x="1856935" y="3672639"/>
            <a:ext cx="7582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</a:rPr>
              <a:t>Potential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</a:rPr>
              <a:t>Q&amp;As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609BB-BA5F-9944-B26C-B80295754A85}"/>
              </a:ext>
            </a:extLst>
          </p:cNvPr>
          <p:cNvSpPr txBox="1"/>
          <p:nvPr/>
        </p:nvSpPr>
        <p:spPr>
          <a:xfrm>
            <a:off x="2175589" y="464900"/>
            <a:ext cx="558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Agenda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87B02-8B7A-434E-8FCD-9859C8AF2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225" y="-112244"/>
            <a:ext cx="1078775" cy="989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FCB33-9898-364F-9C1A-56D08E1EF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3445"/>
            <a:ext cx="1696690" cy="1696690"/>
          </a:xfrm>
          <a:prstGeom prst="rect">
            <a:avLst/>
          </a:prstGeom>
          <a:solidFill>
            <a:srgbClr val="C1580F"/>
          </a:solidFill>
          <a:ln>
            <a:solidFill>
              <a:srgbClr val="BE560F"/>
            </a:solidFill>
          </a:ln>
        </p:spPr>
      </p:pic>
    </p:spTree>
    <p:extLst>
      <p:ext uri="{BB962C8B-B14F-4D97-AF65-F5344CB8AC3E}">
        <p14:creationId xmlns:p14="http://schemas.microsoft.com/office/powerpoint/2010/main" val="392979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5A8E5-B339-9D4A-A7F9-4B54BB00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BB974B-CAEF-0D40-9CC9-54FC0548B52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Economic Article: Validator Economic Incentive Model for Ethereum 2.0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6DB0E-850D-D846-A2BD-F0EF6ED1DF77}"/>
              </a:ext>
            </a:extLst>
          </p:cNvPr>
          <p:cNvSpPr txBox="1"/>
          <p:nvPr/>
        </p:nvSpPr>
        <p:spPr>
          <a:xfrm>
            <a:off x="307824" y="1188468"/>
            <a:ext cx="102529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E560F"/>
                </a:solidFill>
              </a:rPr>
              <a:t>Topic:</a:t>
            </a:r>
            <a:r>
              <a:rPr lang="zh-CN" altLang="en-US" sz="3600" b="1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Natural</a:t>
            </a:r>
            <a:r>
              <a:rPr lang="zh-CN" alt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Gas</a:t>
            </a:r>
            <a:r>
              <a:rPr lang="zh-CN" alt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Demand</a:t>
            </a:r>
            <a:r>
              <a:rPr 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Model</a:t>
            </a:r>
            <a:endParaRPr lang="en-US" altLang="zh-CN" sz="3600" dirty="0">
              <a:solidFill>
                <a:srgbClr val="BE560F"/>
              </a:solidFill>
            </a:endParaRPr>
          </a:p>
          <a:p>
            <a:r>
              <a:rPr lang="en-US" altLang="zh-CN" sz="3600" b="1" dirty="0">
                <a:solidFill>
                  <a:srgbClr val="BE560F"/>
                </a:solidFill>
              </a:rPr>
              <a:t>Region:</a:t>
            </a:r>
            <a:r>
              <a:rPr lang="zh-CN" altLang="en-US" sz="3600" b="1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United</a:t>
            </a:r>
            <a:r>
              <a:rPr lang="zh-CN" alt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States</a:t>
            </a:r>
            <a:endParaRPr lang="en-US" altLang="zh-CN" sz="3600" dirty="0">
              <a:solidFill>
                <a:srgbClr val="BE560F"/>
              </a:solidFill>
            </a:endParaRPr>
          </a:p>
          <a:p>
            <a:r>
              <a:rPr lang="en-US" altLang="zh-CN" sz="3600" b="1" dirty="0">
                <a:solidFill>
                  <a:srgbClr val="BE560F"/>
                </a:solidFill>
              </a:rPr>
              <a:t>Period:</a:t>
            </a:r>
            <a:r>
              <a:rPr lang="zh-CN" altLang="en-US" sz="3600" b="1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1984-2019,</a:t>
            </a:r>
            <a:r>
              <a:rPr lang="zh-CN" alt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by</a:t>
            </a:r>
            <a:r>
              <a:rPr lang="zh-CN" altLang="en-US" sz="3200" dirty="0">
                <a:solidFill>
                  <a:srgbClr val="BE560F"/>
                </a:solidFill>
              </a:rPr>
              <a:t> </a:t>
            </a:r>
            <a:r>
              <a:rPr lang="en-US" altLang="zh-CN" sz="3200" dirty="0">
                <a:solidFill>
                  <a:srgbClr val="BE560F"/>
                </a:solidFill>
              </a:rPr>
              <a:t>month</a:t>
            </a:r>
            <a:endParaRPr lang="en-US" altLang="zh-CN" sz="3600" dirty="0">
              <a:solidFill>
                <a:srgbClr val="BE560F"/>
              </a:solidFill>
            </a:endParaRPr>
          </a:p>
          <a:p>
            <a:endParaRPr lang="en-US" altLang="zh-CN" sz="2800" dirty="0">
              <a:solidFill>
                <a:srgbClr val="BE560F"/>
              </a:solidFill>
            </a:endParaRPr>
          </a:p>
          <a:p>
            <a:endParaRPr lang="en-US" sz="3800" dirty="0">
              <a:solidFill>
                <a:srgbClr val="BE560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40FF2-AB51-4648-93E5-C59A14302D54}"/>
              </a:ext>
            </a:extLst>
          </p:cNvPr>
          <p:cNvSpPr txBox="1"/>
          <p:nvPr/>
        </p:nvSpPr>
        <p:spPr>
          <a:xfrm>
            <a:off x="6444680" y="1188468"/>
            <a:ext cx="41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C1580F"/>
                </a:solidFill>
              </a:rPr>
              <a:t>Commercial</a:t>
            </a:r>
            <a:r>
              <a:rPr lang="zh-CN" altLang="en-US" i="1" dirty="0">
                <a:solidFill>
                  <a:srgbClr val="C1580F"/>
                </a:solidFill>
              </a:rPr>
              <a:t> </a:t>
            </a:r>
            <a:r>
              <a:rPr lang="en-US" altLang="zh-CN" i="1" dirty="0">
                <a:solidFill>
                  <a:srgbClr val="C1580F"/>
                </a:solidFill>
              </a:rPr>
              <a:t>Sector (elaborate more in pre)</a:t>
            </a:r>
          </a:p>
          <a:p>
            <a:r>
              <a:rPr lang="en-US" altLang="zh-CN" i="1" dirty="0">
                <a:solidFill>
                  <a:srgbClr val="C1580F"/>
                </a:solidFill>
              </a:rPr>
              <a:t>Residential</a:t>
            </a:r>
            <a:r>
              <a:rPr lang="zh-CN" altLang="en-US" i="1" dirty="0">
                <a:solidFill>
                  <a:srgbClr val="C1580F"/>
                </a:solidFill>
              </a:rPr>
              <a:t> </a:t>
            </a:r>
            <a:r>
              <a:rPr lang="en-US" altLang="zh-CN" i="1" dirty="0">
                <a:solidFill>
                  <a:srgbClr val="C1580F"/>
                </a:solidFill>
              </a:rPr>
              <a:t>Sector</a:t>
            </a:r>
            <a:endParaRPr lang="en-US" i="1" dirty="0">
              <a:solidFill>
                <a:srgbClr val="C1580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3EE69-F4DF-464F-98F6-2C740C7E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D537E-E62C-A14B-9A1B-BFEFEFF087E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55" y="3343307"/>
            <a:ext cx="4346650" cy="3353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D56D4-1DAC-DF4D-8FBC-5DBB01133183}"/>
              </a:ext>
            </a:extLst>
          </p:cNvPr>
          <p:cNvSpPr txBox="1"/>
          <p:nvPr/>
        </p:nvSpPr>
        <p:spPr>
          <a:xfrm>
            <a:off x="447472" y="5051466"/>
            <a:ext cx="826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1580F"/>
                </a:solidFill>
              </a:rPr>
              <a:t>Y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variable: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demand</a:t>
            </a:r>
          </a:p>
          <a:p>
            <a:r>
              <a:rPr lang="en-US" altLang="zh-CN" sz="2400" dirty="0">
                <a:solidFill>
                  <a:srgbClr val="C1580F"/>
                </a:solidFill>
              </a:rPr>
              <a:t>X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variables: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price,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GDP,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population,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temperature,</a:t>
            </a:r>
            <a:r>
              <a:rPr lang="zh-CN" altLang="en-US" sz="2400" dirty="0">
                <a:solidFill>
                  <a:srgbClr val="C1580F"/>
                </a:solidFill>
              </a:rPr>
              <a:t> </a:t>
            </a:r>
            <a:r>
              <a:rPr lang="en-US" altLang="zh-CN" sz="2400" dirty="0">
                <a:solidFill>
                  <a:srgbClr val="C1580F"/>
                </a:solidFill>
              </a:rPr>
              <a:t>policy...</a:t>
            </a:r>
            <a:endParaRPr lang="en-US" altLang="zh-CN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Data</a:t>
            </a:r>
            <a:r>
              <a:rPr lang="zh-CN" altLang="en-US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Source</a:t>
            </a:r>
            <a:endParaRPr lang="en-US" b="1" dirty="0">
              <a:solidFill>
                <a:srgbClr val="C1580F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1798421"/>
            <a:ext cx="141737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1580F"/>
                </a:solidFill>
              </a:rPr>
              <a:t>Average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Monthly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Price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(from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EIA)</a:t>
            </a:r>
          </a:p>
          <a:p>
            <a:r>
              <a:rPr lang="zh-CN" altLang="en-US" dirty="0">
                <a:solidFill>
                  <a:srgbClr val="C1580F"/>
                </a:solidFill>
              </a:rPr>
              <a:t>          </a:t>
            </a:r>
            <a:r>
              <a:rPr lang="en-US" altLang="zh-CN" i="1" dirty="0">
                <a:solidFill>
                  <a:srgbClr val="C1580F"/>
                </a:solidFill>
              </a:rPr>
              <a:t>commercial</a:t>
            </a:r>
            <a:r>
              <a:rPr lang="zh-CN" altLang="en-US" i="1" dirty="0">
                <a:solidFill>
                  <a:srgbClr val="C1580F"/>
                </a:solidFill>
              </a:rPr>
              <a:t> </a:t>
            </a:r>
            <a:r>
              <a:rPr lang="en-US" altLang="zh-CN" i="1" dirty="0">
                <a:solidFill>
                  <a:srgbClr val="C1580F"/>
                </a:solidFill>
                <a:hlinkClick r:id="rId4"/>
              </a:rPr>
              <a:t>https://www.eia.gov/dnav/ng/hist/n3020us3M.htm</a:t>
            </a:r>
            <a:endParaRPr lang="en-US" altLang="zh-CN" i="1" dirty="0">
              <a:solidFill>
                <a:srgbClr val="C1580F"/>
              </a:solidFill>
            </a:endParaRPr>
          </a:p>
          <a:p>
            <a:r>
              <a:rPr lang="zh-CN" altLang="en-US" dirty="0">
                <a:solidFill>
                  <a:srgbClr val="C1580F"/>
                </a:solidFill>
              </a:rPr>
              <a:t>          </a:t>
            </a:r>
            <a:r>
              <a:rPr lang="en-US" altLang="zh-CN" i="1" dirty="0">
                <a:solidFill>
                  <a:srgbClr val="C1580F"/>
                </a:solidFill>
              </a:rPr>
              <a:t>residential</a:t>
            </a:r>
            <a:r>
              <a:rPr lang="zh-CN" altLang="en-US" i="1" dirty="0">
                <a:solidFill>
                  <a:srgbClr val="C1580F"/>
                </a:solidFill>
              </a:rPr>
              <a:t>   </a:t>
            </a:r>
            <a:r>
              <a:rPr lang="en-US" i="1" u="sng" dirty="0">
                <a:hlinkClick r:id="rId5"/>
              </a:rPr>
              <a:t>https://www.eia.gov/dnav/ng/hist/n3010us3M.htm</a:t>
            </a:r>
            <a:endParaRPr lang="en-US" i="1" dirty="0">
              <a:solidFill>
                <a:srgbClr val="C1580F"/>
              </a:solidFill>
            </a:endParaRPr>
          </a:p>
          <a:p>
            <a:endParaRPr lang="en-US" i="1" dirty="0">
              <a:solidFill>
                <a:srgbClr val="C158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1580F"/>
                </a:solidFill>
              </a:rPr>
              <a:t>Quarterly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GDP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(from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St.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Louis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Fed)</a:t>
            </a:r>
          </a:p>
          <a:p>
            <a:r>
              <a:rPr lang="zh-CN" altLang="en-US" i="1" dirty="0">
                <a:solidFill>
                  <a:srgbClr val="C1580F"/>
                </a:solidFill>
              </a:rPr>
              <a:t>      </a:t>
            </a:r>
            <a:r>
              <a:rPr lang="en-US" i="1" u="sng" dirty="0">
                <a:hlinkClick r:id="rId6"/>
              </a:rPr>
              <a:t>https://fred.stlouisfed.org/series/GDP#0</a:t>
            </a:r>
            <a:endParaRPr lang="en-US" i="1" dirty="0"/>
          </a:p>
          <a:p>
            <a:endParaRPr lang="en-US" i="1" dirty="0">
              <a:solidFill>
                <a:srgbClr val="C158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1580F"/>
                </a:solidFill>
              </a:rPr>
              <a:t>Average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Monthly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Temperature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(from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NOAA)</a:t>
            </a:r>
          </a:p>
          <a:p>
            <a:r>
              <a:rPr lang="zh-CN" altLang="en-US" dirty="0">
                <a:solidFill>
                  <a:srgbClr val="C1580F"/>
                </a:solidFill>
              </a:rPr>
              <a:t>      </a:t>
            </a:r>
            <a:r>
              <a:rPr lang="en-US" altLang="zh-CN" sz="1600" i="1" dirty="0">
                <a:solidFill>
                  <a:srgbClr val="C1580F"/>
                </a:solidFill>
                <a:hlinkClick r:id="rId7"/>
              </a:rPr>
              <a:t>https://www.ncdc.noaa.gov/cag/national/time-series/110/tavg/all/1/1984-2019?base_prd=true&amp;begbaseyear=1901&amp;endbaseyear=2000</a:t>
            </a:r>
            <a:endParaRPr lang="en-US" altLang="zh-CN" sz="1600" i="1" dirty="0">
              <a:solidFill>
                <a:srgbClr val="C1580F"/>
              </a:solidFill>
            </a:endParaRPr>
          </a:p>
          <a:p>
            <a:endParaRPr lang="en-US" i="1" dirty="0">
              <a:solidFill>
                <a:srgbClr val="C158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1580F"/>
                </a:solidFill>
              </a:rPr>
              <a:t>Monthly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Population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(from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St.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Louis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Fed)</a:t>
            </a:r>
          </a:p>
          <a:p>
            <a:r>
              <a:rPr lang="zh-CN" altLang="en-US" dirty="0">
                <a:solidFill>
                  <a:srgbClr val="C1580F"/>
                </a:solidFill>
              </a:rPr>
              <a:t>      </a:t>
            </a:r>
            <a:r>
              <a:rPr lang="en-US" i="1" dirty="0">
                <a:solidFill>
                  <a:srgbClr val="C1580F"/>
                </a:solidFill>
                <a:hlinkClick r:id="rId8"/>
              </a:rPr>
              <a:t>https://fred.stlouisfed.org/series/POPTHM</a:t>
            </a:r>
            <a:endParaRPr lang="en-US" i="1" dirty="0">
              <a:solidFill>
                <a:srgbClr val="C1580F"/>
              </a:solidFill>
            </a:endParaRPr>
          </a:p>
          <a:p>
            <a:endParaRPr lang="en-US" i="1" dirty="0">
              <a:solidFill>
                <a:srgbClr val="C158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1580F"/>
                </a:solidFill>
              </a:rPr>
              <a:t>Policy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(see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next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slide)</a:t>
            </a:r>
            <a:endParaRPr lang="en-US" sz="2000" b="1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8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Data</a:t>
            </a:r>
            <a:r>
              <a:rPr lang="zh-CN" altLang="en-US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Source</a:t>
            </a:r>
            <a:r>
              <a:rPr lang="zh-CN" altLang="en-US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(continued)</a:t>
            </a:r>
            <a:endParaRPr lang="en-US" b="1" dirty="0">
              <a:solidFill>
                <a:srgbClr val="C1580F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1665417"/>
            <a:ext cx="95161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1580F"/>
                </a:solidFill>
              </a:rPr>
              <a:t>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C1580F"/>
              </a:solidFill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C1580F"/>
                </a:solidFill>
                <a:cs typeface="Calibri" panose="020F0502020204030204" pitchFamily="34" charset="0"/>
              </a:rPr>
              <a:t>Previous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1580F"/>
                </a:solidFill>
                <a:cs typeface="Calibri" panose="020F0502020204030204" pitchFamily="34" charset="0"/>
              </a:rPr>
              <a:t>Policy: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The Natural Gas Policy Act of 1978</a:t>
            </a:r>
          </a:p>
          <a:p>
            <a:endParaRPr lang="en-US" sz="2400" dirty="0">
              <a:solidFill>
                <a:srgbClr val="C1580F"/>
              </a:solidFill>
              <a:cs typeface="Calibri" panose="020F0502020204030204" pitchFamily="34" charset="0"/>
            </a:endParaRPr>
          </a:p>
          <a:p>
            <a:r>
              <a:rPr lang="en-US" altLang="zh-CN" sz="2400" b="1" dirty="0">
                <a:solidFill>
                  <a:srgbClr val="C1580F"/>
                </a:solidFill>
                <a:cs typeface="Calibri" panose="020F0502020204030204" pitchFamily="34" charset="0"/>
              </a:rPr>
              <a:t>Policy</a:t>
            </a:r>
            <a:r>
              <a:rPr lang="zh-CN" altLang="en-US" sz="2400" b="1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C1580F"/>
                </a:solidFill>
                <a:cs typeface="Calibri" panose="020F0502020204030204" pitchFamily="34" charset="0"/>
              </a:rPr>
              <a:t>A: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FERC Order No. 436 (Open Access Order)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1580F"/>
                </a:solidFill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1580F"/>
                </a:solidFill>
                <a:cs typeface="Calibri" panose="020F0502020204030204" pitchFamily="34" charset="0"/>
              </a:rPr>
              <a:t>1985</a:t>
            </a:r>
          </a:p>
          <a:p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 </a:t>
            </a:r>
          </a:p>
          <a:p>
            <a:r>
              <a:rPr lang="en-US" sz="2400" b="1" dirty="0">
                <a:solidFill>
                  <a:srgbClr val="C1580F"/>
                </a:solidFill>
                <a:cs typeface="Calibri" panose="020F0502020204030204" pitchFamily="34" charset="0"/>
              </a:rPr>
              <a:t>Policy B: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natural gas wellhead decontrol act (NGWDA)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1580F"/>
                </a:solidFill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1989</a:t>
            </a:r>
          </a:p>
          <a:p>
            <a:endParaRPr lang="en-US" sz="2400" dirty="0">
              <a:solidFill>
                <a:srgbClr val="C1580F"/>
              </a:solidFill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1580F"/>
                </a:solidFill>
                <a:cs typeface="Calibri" panose="020F0502020204030204" pitchFamily="34" charset="0"/>
              </a:rPr>
              <a:t>Policy C: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FERC Order No. 636 (Final Restructuring Rule)</a:t>
            </a:r>
            <a:r>
              <a:rPr lang="zh-CN" alt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1580F"/>
                </a:solidFill>
                <a:cs typeface="Calibri" panose="020F0502020204030204" pitchFamily="34" charset="0"/>
              </a:rPr>
              <a:t>In 1992</a:t>
            </a:r>
            <a:endParaRPr lang="en-US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29B5B-1394-7848-818C-3D39AD7EE303}"/>
              </a:ext>
            </a:extLst>
          </p:cNvPr>
          <p:cNvSpPr txBox="1"/>
          <p:nvPr/>
        </p:nvSpPr>
        <p:spPr>
          <a:xfrm>
            <a:off x="2018509" y="1665417"/>
            <a:ext cx="97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1580F"/>
                </a:solidFill>
              </a:rPr>
              <a:t>Note</a:t>
            </a:r>
            <a:r>
              <a:rPr lang="en-US" altLang="zh-CN" b="1" dirty="0">
                <a:solidFill>
                  <a:srgbClr val="C1580F"/>
                </a:solidFill>
              </a:rPr>
              <a:t>: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sz="2000" dirty="0">
                <a:solidFill>
                  <a:srgbClr val="C1580F"/>
                </a:solidFill>
              </a:rPr>
              <a:t>treat</a:t>
            </a:r>
            <a:r>
              <a:rPr lang="zh-CN" altLang="en-US" sz="2000" dirty="0">
                <a:solidFill>
                  <a:srgbClr val="C1580F"/>
                </a:solidFill>
              </a:rPr>
              <a:t> </a:t>
            </a:r>
            <a:r>
              <a:rPr lang="en-US" altLang="zh-CN" sz="2000" dirty="0">
                <a:solidFill>
                  <a:srgbClr val="C1580F"/>
                </a:solidFill>
              </a:rPr>
              <a:t>as</a:t>
            </a:r>
            <a:r>
              <a:rPr lang="zh-CN" altLang="en-US" sz="2000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dummy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variable</a:t>
            </a:r>
            <a:r>
              <a:rPr lang="zh-CN" altLang="en-US" sz="2000" b="1" dirty="0">
                <a:solidFill>
                  <a:srgbClr val="C1580F"/>
                </a:solidFill>
              </a:rPr>
              <a:t> </a:t>
            </a:r>
            <a:r>
              <a:rPr lang="en-US" altLang="zh-CN" sz="2000" b="1" dirty="0">
                <a:solidFill>
                  <a:srgbClr val="C1580F"/>
                </a:solidFill>
              </a:rPr>
              <a:t>(0/1)</a:t>
            </a:r>
            <a:endParaRPr lang="en-US" altLang="zh-CN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Methodology</a:t>
            </a:r>
            <a:endParaRPr lang="en-US" b="1" dirty="0">
              <a:solidFill>
                <a:srgbClr val="C1580F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1665417"/>
            <a:ext cx="95161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1580F"/>
                </a:solidFill>
              </a:rPr>
              <a:t>        </a:t>
            </a:r>
            <a:r>
              <a:rPr lang="en-US" altLang="zh-CN" sz="3200" b="1" i="1" dirty="0">
                <a:solidFill>
                  <a:srgbClr val="C1580F"/>
                </a:solidFill>
              </a:rPr>
              <a:t>Multivariate</a:t>
            </a:r>
            <a:r>
              <a:rPr lang="zh-CN" altLang="en-US" sz="3200" b="1" i="1" dirty="0">
                <a:solidFill>
                  <a:srgbClr val="C1580F"/>
                </a:solidFill>
              </a:rPr>
              <a:t> </a:t>
            </a:r>
            <a:r>
              <a:rPr lang="en-US" altLang="zh-CN" sz="3200" b="1" i="1" dirty="0">
                <a:solidFill>
                  <a:srgbClr val="C1580F"/>
                </a:solidFill>
              </a:rPr>
              <a:t>Time</a:t>
            </a:r>
            <a:r>
              <a:rPr lang="zh-CN" altLang="en-US" sz="3200" b="1" i="1" dirty="0">
                <a:solidFill>
                  <a:srgbClr val="C1580F"/>
                </a:solidFill>
              </a:rPr>
              <a:t> </a:t>
            </a:r>
            <a:r>
              <a:rPr lang="en-US" altLang="zh-CN" sz="3200" b="1" i="1" dirty="0">
                <a:solidFill>
                  <a:srgbClr val="C1580F"/>
                </a:solidFill>
              </a:rPr>
              <a:t>Series</a:t>
            </a:r>
            <a:r>
              <a:rPr lang="zh-CN" altLang="en-US" sz="3200" b="1" i="1" dirty="0">
                <a:solidFill>
                  <a:srgbClr val="C1580F"/>
                </a:solidFill>
              </a:rPr>
              <a:t> </a:t>
            </a:r>
            <a:r>
              <a:rPr lang="en-US" altLang="zh-CN" sz="3200" b="1" i="1" dirty="0">
                <a:solidFill>
                  <a:srgbClr val="C1580F"/>
                </a:solidFill>
              </a:rPr>
              <a:t>Analysis</a:t>
            </a:r>
            <a:r>
              <a:rPr lang="zh-CN" altLang="en-US" sz="3200" b="1" i="1" dirty="0">
                <a:solidFill>
                  <a:srgbClr val="C1580F"/>
                </a:solidFill>
              </a:rPr>
              <a:t> </a:t>
            </a:r>
            <a:endParaRPr lang="en-US" sz="2400" b="1" i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99D6F-F250-0340-ACF5-88053C74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8" y="2328198"/>
            <a:ext cx="7937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Vector</a:t>
            </a:r>
            <a:r>
              <a:rPr lang="zh-CN" altLang="en-US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Auto</a:t>
            </a:r>
            <a:r>
              <a:rPr lang="zh-CN" altLang="en-US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Regression</a:t>
            </a:r>
            <a:r>
              <a:rPr lang="zh-CN" altLang="en-US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C1580F"/>
                </a:solidFill>
                <a:latin typeface="+mn-lt"/>
                <a:cs typeface="Calibri" panose="020F0502020204030204" pitchFamily="34" charset="0"/>
              </a:rPr>
              <a:t>(VAR)</a:t>
            </a:r>
            <a:endParaRPr lang="en-US" sz="3200" b="1" dirty="0">
              <a:solidFill>
                <a:srgbClr val="C1580F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1798421"/>
            <a:ext cx="12168804" cy="613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</a:rPr>
              <a:t>Y </a:t>
            </a:r>
            <a:r>
              <a:rPr lang="en-US" sz="2200" b="1" baseline="-25000" dirty="0">
                <a:solidFill>
                  <a:srgbClr val="C1580F"/>
                </a:solidFill>
              </a:rPr>
              <a:t>t </a:t>
            </a:r>
            <a:r>
              <a:rPr lang="en-US" sz="2200" b="1" dirty="0">
                <a:solidFill>
                  <a:srgbClr val="C1580F"/>
                </a:solidFill>
              </a:rPr>
              <a:t>= </a:t>
            </a:r>
            <a:r>
              <a:rPr lang="el-GR" sz="2200" b="1" dirty="0">
                <a:solidFill>
                  <a:srgbClr val="C1580F"/>
                </a:solidFill>
              </a:rPr>
              <a:t>κ </a:t>
            </a:r>
            <a:r>
              <a:rPr lang="en-US" sz="2200" b="1" dirty="0">
                <a:solidFill>
                  <a:srgbClr val="C1580F"/>
                </a:solidFill>
              </a:rPr>
              <a:t>+ </a:t>
            </a:r>
            <a:r>
              <a:rPr lang="el-GR" sz="2200" b="1" dirty="0">
                <a:solidFill>
                  <a:srgbClr val="C1580F"/>
                </a:solidFill>
              </a:rPr>
              <a:t>α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Y</a:t>
            </a:r>
            <a:r>
              <a:rPr lang="en-US" sz="2200" b="1" baseline="-25000" dirty="0">
                <a:solidFill>
                  <a:srgbClr val="C1580F"/>
                </a:solidFill>
              </a:rPr>
              <a:t>t-1 </a:t>
            </a:r>
            <a:r>
              <a:rPr lang="en-US" sz="2200" b="1" dirty="0">
                <a:solidFill>
                  <a:srgbClr val="C1580F"/>
                </a:solidFill>
              </a:rPr>
              <a:t>+ … </a:t>
            </a:r>
            <a:r>
              <a:rPr lang="en-US" sz="2200" b="1" baseline="-25000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</a:rPr>
              <a:t>+ </a:t>
            </a:r>
            <a:r>
              <a:rPr lang="el-GR" sz="2200" b="1" dirty="0">
                <a:solidFill>
                  <a:srgbClr val="C1580F"/>
                </a:solidFill>
              </a:rPr>
              <a:t>β</a:t>
            </a:r>
            <a:r>
              <a:rPr lang="en-US" sz="2200" b="1" baseline="-25000" dirty="0">
                <a:solidFill>
                  <a:srgbClr val="C1580F"/>
                </a:solidFill>
              </a:rPr>
              <a:t>1</a:t>
            </a:r>
            <a:r>
              <a:rPr lang="en-US" sz="2200" b="1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X</a:t>
            </a:r>
            <a:r>
              <a:rPr lang="en-US" sz="2200" b="1" baseline="-25000" dirty="0">
                <a:solidFill>
                  <a:srgbClr val="C1580F"/>
                </a:solidFill>
              </a:rPr>
              <a:t>1, t </a:t>
            </a:r>
            <a:r>
              <a:rPr lang="en-US" sz="2200" b="1" dirty="0">
                <a:solidFill>
                  <a:srgbClr val="C1580F"/>
                </a:solidFill>
              </a:rPr>
              <a:t>+ </a:t>
            </a:r>
            <a:r>
              <a:rPr lang="el-GR" sz="2200" b="1" dirty="0">
                <a:solidFill>
                  <a:srgbClr val="C1580F"/>
                </a:solidFill>
              </a:rPr>
              <a:t>β</a:t>
            </a:r>
            <a:r>
              <a:rPr lang="en-US" sz="2200" b="1" baseline="-25000" dirty="0">
                <a:solidFill>
                  <a:srgbClr val="C1580F"/>
                </a:solidFill>
              </a:rPr>
              <a:t>2</a:t>
            </a:r>
            <a:r>
              <a:rPr lang="en-US" sz="2200" b="1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X</a:t>
            </a:r>
            <a:r>
              <a:rPr lang="en-US" sz="2200" b="1" baseline="-25000" dirty="0">
                <a:solidFill>
                  <a:srgbClr val="C1580F"/>
                </a:solidFill>
              </a:rPr>
              <a:t>1, t-1 </a:t>
            </a:r>
            <a:r>
              <a:rPr lang="en-US" sz="2200" b="1" dirty="0">
                <a:solidFill>
                  <a:srgbClr val="C1580F"/>
                </a:solidFill>
              </a:rPr>
              <a:t>+… + </a:t>
            </a:r>
            <a:r>
              <a:rPr lang="el-GR" sz="2200" b="1" dirty="0">
                <a:solidFill>
                  <a:srgbClr val="C1580F"/>
                </a:solidFill>
              </a:rPr>
              <a:t>γ</a:t>
            </a:r>
            <a:r>
              <a:rPr lang="en-US" sz="2200" b="1" baseline="-25000" dirty="0">
                <a:solidFill>
                  <a:srgbClr val="C1580F"/>
                </a:solidFill>
              </a:rPr>
              <a:t>1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X</a:t>
            </a:r>
            <a:r>
              <a:rPr lang="en-US" sz="2200" b="1" baseline="-25000" dirty="0">
                <a:solidFill>
                  <a:srgbClr val="C1580F"/>
                </a:solidFill>
              </a:rPr>
              <a:t>2, t </a:t>
            </a:r>
            <a:r>
              <a:rPr lang="en-US" sz="2200" b="1" dirty="0">
                <a:solidFill>
                  <a:srgbClr val="C1580F"/>
                </a:solidFill>
              </a:rPr>
              <a:t>+ </a:t>
            </a:r>
            <a:r>
              <a:rPr lang="el-GR" sz="2200" b="1" dirty="0">
                <a:solidFill>
                  <a:srgbClr val="C1580F"/>
                </a:solidFill>
              </a:rPr>
              <a:t>γ</a:t>
            </a:r>
            <a:r>
              <a:rPr lang="en-US" sz="2200" b="1" baseline="-25000" dirty="0">
                <a:solidFill>
                  <a:srgbClr val="C1580F"/>
                </a:solidFill>
              </a:rPr>
              <a:t>2</a:t>
            </a:r>
            <a:r>
              <a:rPr lang="en-US" sz="2200" b="1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X</a:t>
            </a:r>
            <a:r>
              <a:rPr lang="en-US" sz="2200" b="1" baseline="-25000" dirty="0">
                <a:solidFill>
                  <a:srgbClr val="C1580F"/>
                </a:solidFill>
              </a:rPr>
              <a:t>2, t-1 </a:t>
            </a:r>
            <a:r>
              <a:rPr lang="en-US" sz="2200" b="1" dirty="0">
                <a:solidFill>
                  <a:srgbClr val="C1580F"/>
                </a:solidFill>
              </a:rPr>
              <a:t>+ … + </a:t>
            </a:r>
            <a:r>
              <a:rPr lang="el-GR" sz="2200" b="1" dirty="0">
                <a:solidFill>
                  <a:srgbClr val="C1580F"/>
                </a:solidFill>
              </a:rPr>
              <a:t>ρ</a:t>
            </a:r>
            <a:r>
              <a:rPr lang="en-US" sz="2200" b="1" baseline="-25000" dirty="0">
                <a:solidFill>
                  <a:srgbClr val="C1580F"/>
                </a:solidFill>
              </a:rPr>
              <a:t>1</a:t>
            </a:r>
            <a:r>
              <a:rPr lang="en-US" sz="2200" b="1" dirty="0">
                <a:solidFill>
                  <a:srgbClr val="C1580F"/>
                </a:solidFill>
              </a:rPr>
              <a:t>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</a:t>
            </a:r>
            <a:r>
              <a:rPr lang="el-GR" sz="2200" b="1" dirty="0">
                <a:solidFill>
                  <a:srgbClr val="C1580F"/>
                </a:solidFill>
              </a:rPr>
              <a:t>Χ</a:t>
            </a:r>
            <a:r>
              <a:rPr lang="en-US" sz="2200" b="1" baseline="-25000" dirty="0">
                <a:solidFill>
                  <a:srgbClr val="C1580F"/>
                </a:solidFill>
              </a:rPr>
              <a:t>3, t</a:t>
            </a:r>
            <a:r>
              <a:rPr lang="en-US" sz="2200" b="1" dirty="0">
                <a:solidFill>
                  <a:srgbClr val="C1580F"/>
                </a:solidFill>
              </a:rPr>
              <a:t> + </a:t>
            </a:r>
            <a:r>
              <a:rPr lang="el-GR" sz="2200" b="1" dirty="0">
                <a:solidFill>
                  <a:srgbClr val="C1580F"/>
                </a:solidFill>
              </a:rPr>
              <a:t>ρ</a:t>
            </a:r>
            <a:r>
              <a:rPr lang="en-US" sz="2200" b="1" baseline="-25000" dirty="0">
                <a:solidFill>
                  <a:srgbClr val="C1580F"/>
                </a:solidFill>
              </a:rPr>
              <a:t>2 </a:t>
            </a:r>
            <a:r>
              <a:rPr lang="en-US" sz="22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200" b="1" dirty="0">
                <a:solidFill>
                  <a:srgbClr val="C1580F"/>
                </a:solidFill>
              </a:rPr>
              <a:t> X</a:t>
            </a:r>
            <a:r>
              <a:rPr lang="en-US" sz="2200" b="1" baseline="-25000" dirty="0">
                <a:solidFill>
                  <a:srgbClr val="C1580F"/>
                </a:solidFill>
              </a:rPr>
              <a:t>3, t-1 </a:t>
            </a:r>
            <a:r>
              <a:rPr lang="en-US" sz="2200" b="1" dirty="0">
                <a:solidFill>
                  <a:srgbClr val="C1580F"/>
                </a:solidFill>
              </a:rPr>
              <a:t>+ … + </a:t>
            </a:r>
            <a:r>
              <a:rPr lang="el-GR" sz="2200" b="1" dirty="0">
                <a:solidFill>
                  <a:srgbClr val="C1580F"/>
                </a:solidFill>
              </a:rPr>
              <a:t>ε</a:t>
            </a:r>
            <a:r>
              <a:rPr lang="en-US" sz="2200" b="1" baseline="-25000" dirty="0">
                <a:solidFill>
                  <a:srgbClr val="C1580F"/>
                </a:solidFill>
              </a:rPr>
              <a:t>t </a:t>
            </a:r>
          </a:p>
          <a:p>
            <a:endParaRPr lang="en-US" b="1" baseline="-25000" dirty="0">
              <a:solidFill>
                <a:srgbClr val="C1580F"/>
              </a:solidFill>
            </a:endParaRPr>
          </a:p>
          <a:p>
            <a:endParaRPr lang="en-US" sz="2800" b="1" baseline="-25000" dirty="0">
              <a:solidFill>
                <a:srgbClr val="C1580F"/>
              </a:solidFill>
            </a:endParaRPr>
          </a:p>
          <a:p>
            <a:endParaRPr lang="en-US" sz="2400" b="1" baseline="-25000" dirty="0">
              <a:solidFill>
                <a:srgbClr val="C1580F"/>
              </a:solidFill>
            </a:endParaRPr>
          </a:p>
          <a:p>
            <a:r>
              <a:rPr lang="en-US" sz="2400" b="1" dirty="0">
                <a:solidFill>
                  <a:srgbClr val="C1580F"/>
                </a:solidFill>
              </a:rPr>
              <a:t>Demand </a:t>
            </a:r>
            <a:r>
              <a:rPr lang="en-US" sz="2400" b="1" baseline="-25000" dirty="0">
                <a:solidFill>
                  <a:srgbClr val="C1580F"/>
                </a:solidFill>
              </a:rPr>
              <a:t>t</a:t>
            </a:r>
            <a:r>
              <a:rPr lang="en-US" sz="2400" b="1" dirty="0">
                <a:solidFill>
                  <a:srgbClr val="C1580F"/>
                </a:solidFill>
              </a:rPr>
              <a:t> = </a:t>
            </a:r>
            <a:r>
              <a:rPr lang="el-GR" sz="2400" b="1" dirty="0">
                <a:solidFill>
                  <a:srgbClr val="C1580F"/>
                </a:solidFill>
              </a:rPr>
              <a:t>κ</a:t>
            </a:r>
            <a:r>
              <a:rPr lang="en-US" sz="2400" b="1" dirty="0">
                <a:solidFill>
                  <a:srgbClr val="C1580F"/>
                </a:solidFill>
              </a:rPr>
              <a:t> + </a:t>
            </a:r>
            <a:r>
              <a:rPr lang="el-GR" sz="2400" b="1" dirty="0">
                <a:solidFill>
                  <a:srgbClr val="C1580F"/>
                </a:solidFill>
              </a:rPr>
              <a:t>α</a:t>
            </a:r>
            <a:r>
              <a:rPr lang="en-US" sz="2400" b="1" baseline="-25000" dirty="0">
                <a:solidFill>
                  <a:srgbClr val="C1580F"/>
                </a:solidFill>
              </a:rPr>
              <a:t>0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Demand </a:t>
            </a:r>
            <a:r>
              <a:rPr lang="en-US" sz="2400" b="1" baseline="-25000" dirty="0">
                <a:solidFill>
                  <a:srgbClr val="C1580F"/>
                </a:solidFill>
              </a:rPr>
              <a:t>t-1 </a:t>
            </a:r>
          </a:p>
          <a:p>
            <a:r>
              <a:rPr lang="en-US" sz="2400" b="1" baseline="-25000" dirty="0">
                <a:solidFill>
                  <a:srgbClr val="C1580F"/>
                </a:solidFill>
              </a:rPr>
              <a:t>                                    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α</a:t>
            </a:r>
            <a:r>
              <a:rPr lang="en-US" sz="2400" b="1" dirty="0">
                <a:solidFill>
                  <a:srgbClr val="C1580F"/>
                </a:solidFill>
              </a:rPr>
              <a:t>­</a:t>
            </a:r>
            <a:r>
              <a:rPr lang="en-US" sz="2400" b="1" baseline="-25000" dirty="0">
                <a:solidFill>
                  <a:srgbClr val="C1580F"/>
                </a:solidFill>
              </a:rPr>
              <a:t>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Price </a:t>
            </a:r>
            <a:r>
              <a:rPr lang="en-US" sz="2400" b="1" baseline="-25000" dirty="0">
                <a:solidFill>
                  <a:srgbClr val="C1580F"/>
                </a:solidFill>
              </a:rPr>
              <a:t>t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α</a:t>
            </a:r>
            <a:r>
              <a:rPr lang="en-US" sz="2400" b="1" baseline="-25000" dirty="0">
                <a:solidFill>
                  <a:srgbClr val="C1580F"/>
                </a:solidFill>
              </a:rPr>
              <a:t>2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Price </a:t>
            </a:r>
            <a:r>
              <a:rPr lang="en-US" sz="2400" b="1" baseline="-25000" dirty="0">
                <a:solidFill>
                  <a:srgbClr val="C1580F"/>
                </a:solidFill>
              </a:rPr>
              <a:t>t-1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C1580F"/>
                </a:solidFill>
              </a:rPr>
              <a:t>                         + </a:t>
            </a:r>
            <a:r>
              <a:rPr lang="el-GR" sz="2400" b="1" dirty="0">
                <a:solidFill>
                  <a:srgbClr val="C1580F"/>
                </a:solidFill>
              </a:rPr>
              <a:t>β</a:t>
            </a:r>
            <a:r>
              <a:rPr lang="en-US" sz="2400" b="1" baseline="-25000" dirty="0">
                <a:solidFill>
                  <a:srgbClr val="C1580F"/>
                </a:solidFill>
              </a:rPr>
              <a:t>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GDP </a:t>
            </a:r>
            <a:r>
              <a:rPr lang="en-US" sz="2400" b="1" baseline="-25000" dirty="0">
                <a:solidFill>
                  <a:srgbClr val="C1580F"/>
                </a:solidFill>
              </a:rPr>
              <a:t>t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β</a:t>
            </a:r>
            <a:r>
              <a:rPr lang="en-US" sz="2400" b="1" baseline="-25000" dirty="0">
                <a:solidFill>
                  <a:srgbClr val="C1580F"/>
                </a:solidFill>
              </a:rPr>
              <a:t>2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GDP </a:t>
            </a:r>
            <a:r>
              <a:rPr lang="en-US" sz="2400" b="1" baseline="-25000" dirty="0">
                <a:solidFill>
                  <a:srgbClr val="C1580F"/>
                </a:solidFill>
              </a:rPr>
              <a:t>t-1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C1580F"/>
                </a:solidFill>
              </a:rPr>
              <a:t>                         + </a:t>
            </a:r>
            <a:r>
              <a:rPr lang="el-GR" sz="2400" b="1" dirty="0">
                <a:solidFill>
                  <a:srgbClr val="C1580F"/>
                </a:solidFill>
              </a:rPr>
              <a:t>γ</a:t>
            </a:r>
            <a:r>
              <a:rPr lang="en-US" sz="2400" b="1" baseline="-25000" dirty="0">
                <a:solidFill>
                  <a:srgbClr val="C1580F"/>
                </a:solidFill>
              </a:rPr>
              <a:t>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Population </a:t>
            </a:r>
            <a:r>
              <a:rPr lang="en-US" sz="2400" b="1" baseline="-25000" dirty="0">
                <a:solidFill>
                  <a:srgbClr val="C1580F"/>
                </a:solidFill>
              </a:rPr>
              <a:t>t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γ</a:t>
            </a:r>
            <a:r>
              <a:rPr lang="en-US" sz="2400" b="1" baseline="-25000" dirty="0">
                <a:solidFill>
                  <a:srgbClr val="C1580F"/>
                </a:solidFill>
              </a:rPr>
              <a:t>2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Population </a:t>
            </a:r>
            <a:r>
              <a:rPr lang="en-US" sz="2400" b="1" baseline="-25000" dirty="0">
                <a:solidFill>
                  <a:srgbClr val="C1580F"/>
                </a:solidFill>
              </a:rPr>
              <a:t>t-1 </a:t>
            </a:r>
          </a:p>
          <a:p>
            <a:r>
              <a:rPr lang="en-US" sz="2400" b="1" baseline="-25000" dirty="0">
                <a:solidFill>
                  <a:srgbClr val="C1580F"/>
                </a:solidFill>
              </a:rPr>
              <a:t>                                    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ρ</a:t>
            </a:r>
            <a:r>
              <a:rPr lang="en-US" sz="2400" b="1" baseline="-25000" dirty="0">
                <a:solidFill>
                  <a:srgbClr val="C1580F"/>
                </a:solidFill>
              </a:rPr>
              <a:t>1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Temperature</a:t>
            </a:r>
            <a:r>
              <a:rPr lang="en-US" sz="2400" b="1" baseline="-25000" dirty="0">
                <a:solidFill>
                  <a:srgbClr val="C1580F"/>
                </a:solidFill>
              </a:rPr>
              <a:t> t</a:t>
            </a:r>
            <a:r>
              <a:rPr lang="en-US" sz="2400" b="1" dirty="0">
                <a:solidFill>
                  <a:srgbClr val="C1580F"/>
                </a:solidFill>
              </a:rPr>
              <a:t> + </a:t>
            </a:r>
            <a:r>
              <a:rPr lang="el-GR" sz="2400" b="1" dirty="0">
                <a:solidFill>
                  <a:srgbClr val="C1580F"/>
                </a:solidFill>
              </a:rPr>
              <a:t>ρ</a:t>
            </a:r>
            <a:r>
              <a:rPr lang="en-US" sz="2400" b="1" baseline="-25000" dirty="0">
                <a:solidFill>
                  <a:srgbClr val="C1580F"/>
                </a:solidFill>
              </a:rPr>
              <a:t>2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Temperature</a:t>
            </a:r>
            <a:r>
              <a:rPr lang="en-US" sz="2400" b="1" baseline="-25000" dirty="0">
                <a:solidFill>
                  <a:srgbClr val="C1580F"/>
                </a:solidFill>
              </a:rPr>
              <a:t>t-1 </a:t>
            </a:r>
          </a:p>
          <a:p>
            <a:r>
              <a:rPr lang="en-US" sz="2400" b="1" dirty="0">
                <a:solidFill>
                  <a:srgbClr val="C1580F"/>
                </a:solidFill>
              </a:rPr>
              <a:t>                         + </a:t>
            </a:r>
            <a:r>
              <a:rPr lang="el-GR" sz="2400" b="1" dirty="0">
                <a:solidFill>
                  <a:srgbClr val="C1580F"/>
                </a:solidFill>
              </a:rPr>
              <a:t>δ</a:t>
            </a:r>
            <a:r>
              <a:rPr lang="en-US" sz="2400" b="1" baseline="-25000" dirty="0">
                <a:solidFill>
                  <a:srgbClr val="C1580F"/>
                </a:solidFill>
              </a:rPr>
              <a:t> 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A</a:t>
            </a:r>
            <a:r>
              <a:rPr lang="en-US" sz="2400" b="1" baseline="-25000" dirty="0">
                <a:solidFill>
                  <a:srgbClr val="C1580F"/>
                </a:solidFill>
              </a:rPr>
              <a:t>t</a:t>
            </a:r>
            <a:r>
              <a:rPr lang="en-US" sz="2400" b="1" dirty="0">
                <a:solidFill>
                  <a:srgbClr val="C1580F"/>
                </a:solidFill>
              </a:rPr>
              <a:t> + </a:t>
            </a:r>
            <a:r>
              <a:rPr lang="el-GR" sz="2400" b="1" dirty="0">
                <a:solidFill>
                  <a:srgbClr val="C1580F"/>
                </a:solidFill>
              </a:rPr>
              <a:t>δ</a:t>
            </a:r>
            <a:r>
              <a:rPr lang="en-US" sz="2400" b="1" baseline="-25000" dirty="0">
                <a:solidFill>
                  <a:srgbClr val="C1580F"/>
                </a:solidFill>
              </a:rPr>
              <a:t> 2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A</a:t>
            </a:r>
            <a:r>
              <a:rPr lang="en-US" sz="2400" b="1" baseline="-25000" dirty="0">
                <a:solidFill>
                  <a:srgbClr val="C1580F"/>
                </a:solidFill>
              </a:rPr>
              <a:t> t-1</a:t>
            </a:r>
          </a:p>
          <a:p>
            <a:r>
              <a:rPr lang="en-US" sz="2400" b="1" baseline="-25000" dirty="0">
                <a:solidFill>
                  <a:srgbClr val="C1580F"/>
                </a:solidFill>
              </a:rPr>
              <a:t>                                     </a:t>
            </a:r>
            <a:r>
              <a:rPr lang="en-US" sz="2400" b="1" dirty="0">
                <a:solidFill>
                  <a:srgbClr val="C1580F"/>
                </a:solidFill>
              </a:rPr>
              <a:t>+ </a:t>
            </a:r>
            <a:r>
              <a:rPr lang="el-GR" sz="2400" b="1" dirty="0">
                <a:solidFill>
                  <a:srgbClr val="C1580F"/>
                </a:solidFill>
              </a:rPr>
              <a:t>π</a:t>
            </a:r>
            <a:r>
              <a:rPr lang="en-US" sz="2400" b="1" baseline="-25000" dirty="0">
                <a:solidFill>
                  <a:srgbClr val="C1580F"/>
                </a:solidFill>
              </a:rPr>
              <a:t> 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</a:t>
            </a:r>
            <a:r>
              <a:rPr lang="en-US" sz="2400" b="1" dirty="0" err="1">
                <a:solidFill>
                  <a:srgbClr val="C1580F"/>
                </a:solidFill>
              </a:rPr>
              <a:t>B</a:t>
            </a:r>
            <a:r>
              <a:rPr lang="en-US" sz="2400" b="1" baseline="-25000" dirty="0" err="1">
                <a:solidFill>
                  <a:srgbClr val="C1580F"/>
                </a:solidFill>
              </a:rPr>
              <a:t>t</a:t>
            </a:r>
            <a:r>
              <a:rPr lang="en-US" sz="2400" b="1" dirty="0">
                <a:solidFill>
                  <a:srgbClr val="C1580F"/>
                </a:solidFill>
              </a:rPr>
              <a:t> +  </a:t>
            </a:r>
            <a:r>
              <a:rPr lang="el-GR" sz="2400" b="1" dirty="0">
                <a:solidFill>
                  <a:srgbClr val="C1580F"/>
                </a:solidFill>
              </a:rPr>
              <a:t>π</a:t>
            </a:r>
            <a:r>
              <a:rPr lang="en-US" sz="2400" b="1" baseline="-25000" dirty="0">
                <a:solidFill>
                  <a:srgbClr val="C1580F"/>
                </a:solidFill>
              </a:rPr>
              <a:t> 2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B</a:t>
            </a:r>
            <a:r>
              <a:rPr lang="en-US" sz="2400" b="1" baseline="-25000" dirty="0">
                <a:solidFill>
                  <a:srgbClr val="C1580F"/>
                </a:solidFill>
              </a:rPr>
              <a:t> t-1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C1580F"/>
                </a:solidFill>
              </a:rPr>
              <a:t>                         + </a:t>
            </a:r>
            <a:r>
              <a:rPr lang="el-GR" sz="2400" b="1" dirty="0">
                <a:solidFill>
                  <a:srgbClr val="C1580F"/>
                </a:solidFill>
              </a:rPr>
              <a:t>ι</a:t>
            </a:r>
            <a:r>
              <a:rPr lang="en-US" sz="2400" b="1" baseline="-25000" dirty="0">
                <a:solidFill>
                  <a:srgbClr val="C1580F"/>
                </a:solidFill>
              </a:rPr>
              <a:t> 1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C</a:t>
            </a:r>
            <a:r>
              <a:rPr lang="en-US" sz="2400" b="1" baseline="-25000" dirty="0">
                <a:solidFill>
                  <a:srgbClr val="C1580F"/>
                </a:solidFill>
              </a:rPr>
              <a:t>t</a:t>
            </a:r>
            <a:r>
              <a:rPr lang="en-US" sz="2400" b="1" dirty="0">
                <a:solidFill>
                  <a:srgbClr val="C1580F"/>
                </a:solidFill>
              </a:rPr>
              <a:t> + </a:t>
            </a:r>
            <a:r>
              <a:rPr lang="el-GR" sz="2400" b="1" dirty="0">
                <a:solidFill>
                  <a:srgbClr val="C1580F"/>
                </a:solidFill>
              </a:rPr>
              <a:t>ι</a:t>
            </a:r>
            <a:r>
              <a:rPr lang="en-US" sz="2400" b="1" baseline="-25000" dirty="0">
                <a:solidFill>
                  <a:srgbClr val="C1580F"/>
                </a:solidFill>
              </a:rPr>
              <a:t> 2</a:t>
            </a:r>
            <a:r>
              <a:rPr lang="en-US" sz="2400" b="1" dirty="0">
                <a:solidFill>
                  <a:srgbClr val="C1580F"/>
                </a:solidFill>
              </a:rPr>
              <a:t> </a:t>
            </a:r>
            <a:r>
              <a:rPr lang="en-US" sz="2400" b="1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sz="2400" b="1" dirty="0">
                <a:solidFill>
                  <a:srgbClr val="C1580F"/>
                </a:solidFill>
              </a:rPr>
              <a:t> Policy C</a:t>
            </a:r>
            <a:r>
              <a:rPr lang="en-US" sz="2400" b="1" baseline="-25000" dirty="0">
                <a:solidFill>
                  <a:srgbClr val="C1580F"/>
                </a:solidFill>
              </a:rPr>
              <a:t> t-1</a:t>
            </a:r>
          </a:p>
          <a:p>
            <a:r>
              <a:rPr lang="en-US" sz="2400" b="1" baseline="-25000" dirty="0">
                <a:solidFill>
                  <a:srgbClr val="C1580F"/>
                </a:solidFill>
              </a:rPr>
              <a:t>                                    </a:t>
            </a:r>
            <a:r>
              <a:rPr lang="en-US" sz="2400" b="1" dirty="0">
                <a:solidFill>
                  <a:srgbClr val="C1580F"/>
                </a:solidFill>
              </a:rPr>
              <a:t> + </a:t>
            </a:r>
            <a:r>
              <a:rPr lang="el-GR" sz="2400" b="1" dirty="0">
                <a:solidFill>
                  <a:srgbClr val="C1580F"/>
                </a:solidFill>
              </a:rPr>
              <a:t>ε</a:t>
            </a:r>
            <a:r>
              <a:rPr lang="en-US" sz="2400" b="1" baseline="-25000" dirty="0">
                <a:solidFill>
                  <a:srgbClr val="C1580F"/>
                </a:solidFill>
              </a:rPr>
              <a:t>t</a:t>
            </a: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6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694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159869" y="2265492"/>
            <a:ext cx="121688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1580F"/>
              </a:solidFill>
            </a:endParaRPr>
          </a:p>
          <a:p>
            <a:endParaRPr lang="en-US" sz="2400" b="1" i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C4488-1B00-7D41-BA69-E7856A31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54" y="1829387"/>
            <a:ext cx="11462687" cy="2827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700A9-AE31-134D-9F75-FE9F310CD3D9}"/>
              </a:ext>
            </a:extLst>
          </p:cNvPr>
          <p:cNvSpPr txBox="1"/>
          <p:nvPr/>
        </p:nvSpPr>
        <p:spPr>
          <a:xfrm>
            <a:off x="1417169" y="531378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1580F"/>
                </a:solidFill>
              </a:rPr>
              <a:t>Some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struggles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of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interpretation…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9028-4FEB-894D-872E-164A13D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9" y="4677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CN" altLang="en-US" sz="34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4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</a:t>
            </a:r>
            <a:r>
              <a:rPr lang="zh-CN" altLang="en-US" sz="34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400" b="1" dirty="0">
                <a:solidFill>
                  <a:srgbClr val="C158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Methods?</a:t>
            </a:r>
            <a:endParaRPr lang="en-US" sz="3400" b="1" dirty="0">
              <a:solidFill>
                <a:srgbClr val="C158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C03D-29EE-DD4A-ABB0-56419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768"/>
            <a:ext cx="1885513" cy="1885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0454-9E97-2049-AA71-424184BC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87" y="69273"/>
            <a:ext cx="1738854" cy="110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A7B2-6BFC-694D-A7EA-99E2B0D4E0EC}"/>
              </a:ext>
            </a:extLst>
          </p:cNvPr>
          <p:cNvSpPr txBox="1"/>
          <p:nvPr/>
        </p:nvSpPr>
        <p:spPr>
          <a:xfrm>
            <a:off x="308725" y="1442805"/>
            <a:ext cx="1216880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1580F"/>
                </a:solidFill>
              </a:rPr>
              <a:t>1. Smoothed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Moving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Average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Methods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(typically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for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time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series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data)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1580F"/>
                </a:solidFill>
              </a:rPr>
              <a:t>Smoothed average forecast: a weighted combination of previous period and forecast</a:t>
            </a:r>
          </a:p>
          <a:p>
            <a:r>
              <a:rPr lang="en-US" dirty="0">
                <a:solidFill>
                  <a:srgbClr val="C1580F"/>
                </a:solidFill>
              </a:rPr>
              <a:t>Smoothed </a:t>
            </a:r>
            <a:r>
              <a:rPr lang="en-US" dirty="0" err="1">
                <a:solidFill>
                  <a:srgbClr val="C1580F"/>
                </a:solidFill>
              </a:rPr>
              <a:t>forecast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dirty="0">
                <a:solidFill>
                  <a:srgbClr val="C1580F"/>
                </a:solidFill>
              </a:rPr>
              <a:t>  = α * (Actual</a:t>
            </a:r>
            <a:r>
              <a:rPr lang="en-US" baseline="-25000" dirty="0">
                <a:solidFill>
                  <a:srgbClr val="C1580F"/>
                </a:solidFill>
              </a:rPr>
              <a:t>t-1</a:t>
            </a:r>
            <a:r>
              <a:rPr lang="en-US" dirty="0">
                <a:solidFill>
                  <a:srgbClr val="C1580F"/>
                </a:solidFill>
              </a:rPr>
              <a:t>) + (1-α) * (Forecast</a:t>
            </a:r>
            <a:r>
              <a:rPr lang="en-US" baseline="-25000" dirty="0">
                <a:solidFill>
                  <a:srgbClr val="C1580F"/>
                </a:solidFill>
              </a:rPr>
              <a:t>t-1</a:t>
            </a:r>
            <a:r>
              <a:rPr lang="en-US" dirty="0">
                <a:solidFill>
                  <a:srgbClr val="C1580F"/>
                </a:solidFill>
              </a:rPr>
              <a:t>)</a:t>
            </a:r>
          </a:p>
          <a:p>
            <a:endParaRPr lang="en-US" b="1" dirty="0">
              <a:solidFill>
                <a:srgbClr val="C1580F"/>
              </a:solidFill>
            </a:endParaRPr>
          </a:p>
          <a:p>
            <a:r>
              <a:rPr lang="en-US" altLang="zh-CN" b="1" dirty="0">
                <a:solidFill>
                  <a:srgbClr val="C1580F"/>
                </a:solidFill>
              </a:rPr>
              <a:t>2.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Simple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Linear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Regression</a:t>
            </a:r>
          </a:p>
          <a:p>
            <a:endParaRPr lang="en-US" b="1" dirty="0">
              <a:solidFill>
                <a:srgbClr val="C1580F"/>
              </a:solidFill>
            </a:endParaRPr>
          </a:p>
          <a:p>
            <a:r>
              <a:rPr lang="en-US" altLang="zh-CN" dirty="0" err="1">
                <a:solidFill>
                  <a:srgbClr val="C1580F"/>
                </a:solidFill>
              </a:rPr>
              <a:t>Demand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zh-CN" altLang="en-US" dirty="0">
                <a:solidFill>
                  <a:srgbClr val="C1580F"/>
                </a:solidFill>
              </a:rPr>
              <a:t> </a:t>
            </a:r>
            <a:r>
              <a:rPr lang="en-US" altLang="zh-CN" dirty="0">
                <a:solidFill>
                  <a:srgbClr val="C1580F"/>
                </a:solidFill>
              </a:rPr>
              <a:t>=</a:t>
            </a:r>
            <a:r>
              <a:rPr lang="zh-CN" altLang="en-US" dirty="0">
                <a:solidFill>
                  <a:srgbClr val="C1580F"/>
                </a:solidFill>
              </a:rPr>
              <a:t> </a:t>
            </a:r>
            <a:r>
              <a:rPr lang="el-GR" dirty="0">
                <a:solidFill>
                  <a:srgbClr val="C1580F"/>
                </a:solidFill>
              </a:rPr>
              <a:t>κ</a:t>
            </a:r>
            <a:r>
              <a:rPr lang="en-US" dirty="0">
                <a:solidFill>
                  <a:srgbClr val="C1580F"/>
                </a:solidFill>
              </a:rPr>
              <a:t> </a:t>
            </a:r>
            <a:r>
              <a:rPr lang="zh-CN" altLang="en-US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</a:rPr>
              <a:t>+ </a:t>
            </a:r>
            <a:r>
              <a:rPr lang="el-GR" dirty="0">
                <a:solidFill>
                  <a:srgbClr val="C1580F"/>
                </a:solidFill>
              </a:rPr>
              <a:t>α</a:t>
            </a:r>
            <a:r>
              <a:rPr lang="en-US" dirty="0">
                <a:solidFill>
                  <a:srgbClr val="C1580F"/>
                </a:solidFill>
              </a:rPr>
              <a:t>­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dirty="0">
                <a:solidFill>
                  <a:srgbClr val="C1580F"/>
                </a:solidFill>
              </a:rPr>
              <a:t> Price </a:t>
            </a:r>
            <a:r>
              <a:rPr lang="en-US" baseline="-25000" dirty="0">
                <a:solidFill>
                  <a:srgbClr val="C1580F"/>
                </a:solidFill>
              </a:rPr>
              <a:t>t </a:t>
            </a:r>
            <a:r>
              <a:rPr lang="zh-CN" altLang="en-US" baseline="-25000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</a:rPr>
              <a:t>+ </a:t>
            </a:r>
            <a:r>
              <a:rPr lang="el-GR" dirty="0">
                <a:solidFill>
                  <a:srgbClr val="C1580F"/>
                </a:solidFill>
              </a:rPr>
              <a:t>β</a:t>
            </a:r>
            <a:r>
              <a:rPr lang="en-US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dirty="0">
                <a:solidFill>
                  <a:srgbClr val="C1580F"/>
                </a:solidFill>
              </a:rPr>
              <a:t> GDP </a:t>
            </a:r>
            <a:r>
              <a:rPr lang="en-US" baseline="-25000" dirty="0">
                <a:solidFill>
                  <a:srgbClr val="C1580F"/>
                </a:solidFill>
              </a:rPr>
              <a:t>t 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γ</a:t>
            </a:r>
            <a:r>
              <a:rPr lang="en-US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dirty="0">
                <a:solidFill>
                  <a:srgbClr val="C1580F"/>
                </a:solidFill>
              </a:rPr>
              <a:t> Population </a:t>
            </a:r>
            <a:r>
              <a:rPr lang="en-US" baseline="-25000" dirty="0">
                <a:solidFill>
                  <a:srgbClr val="C1580F"/>
                </a:solidFill>
              </a:rPr>
              <a:t>t </a:t>
            </a:r>
            <a:r>
              <a:rPr lang="en-US" dirty="0">
                <a:solidFill>
                  <a:srgbClr val="C1580F"/>
                </a:solidFill>
              </a:rPr>
              <a:t>+ </a:t>
            </a:r>
            <a:r>
              <a:rPr lang="el-GR" dirty="0">
                <a:solidFill>
                  <a:srgbClr val="C1580F"/>
                </a:solidFill>
              </a:rPr>
              <a:t>ρ</a:t>
            </a:r>
            <a:r>
              <a:rPr lang="el-GR" baseline="-25000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</a:t>
            </a:r>
            <a:r>
              <a:rPr lang="en-US" dirty="0">
                <a:solidFill>
                  <a:srgbClr val="C1580F"/>
                </a:solidFill>
              </a:rPr>
              <a:t> Temperature</a:t>
            </a:r>
            <a:r>
              <a:rPr lang="en-US" baseline="-25000" dirty="0">
                <a:solidFill>
                  <a:srgbClr val="C1580F"/>
                </a:solidFill>
              </a:rPr>
              <a:t> t</a:t>
            </a:r>
            <a:r>
              <a:rPr lang="en-US" dirty="0">
                <a:solidFill>
                  <a:srgbClr val="C1580F"/>
                </a:solidFill>
              </a:rPr>
              <a:t>+</a:t>
            </a:r>
            <a:r>
              <a:rPr lang="zh-CN" altLang="en-US" dirty="0">
                <a:solidFill>
                  <a:srgbClr val="C1580F"/>
                </a:solidFill>
              </a:rPr>
              <a:t> </a:t>
            </a:r>
            <a:r>
              <a:rPr lang="el-GR" altLang="zh-CN" dirty="0">
                <a:solidFill>
                  <a:srgbClr val="C1580F"/>
                </a:solidFill>
              </a:rPr>
              <a:t>δ</a:t>
            </a:r>
            <a:r>
              <a:rPr lang="en-US" baseline="-25000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 </a:t>
            </a:r>
            <a:r>
              <a:rPr lang="en-US" dirty="0">
                <a:solidFill>
                  <a:srgbClr val="C1580F"/>
                </a:solidFill>
              </a:rPr>
              <a:t>Policy A</a:t>
            </a:r>
            <a:r>
              <a:rPr lang="en-US" baseline="-25000" dirty="0">
                <a:solidFill>
                  <a:srgbClr val="C1580F"/>
                </a:solidFill>
              </a:rPr>
              <a:t> t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π 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 </a:t>
            </a:r>
            <a:r>
              <a:rPr lang="en-US" dirty="0">
                <a:solidFill>
                  <a:srgbClr val="C1580F"/>
                </a:solidFill>
              </a:rPr>
              <a:t>Policy B</a:t>
            </a:r>
            <a:r>
              <a:rPr lang="en-US" baseline="-25000" dirty="0">
                <a:solidFill>
                  <a:srgbClr val="C1580F"/>
                </a:solidFill>
              </a:rPr>
              <a:t> t</a:t>
            </a:r>
            <a:r>
              <a:rPr lang="en-US" dirty="0">
                <a:solidFill>
                  <a:srgbClr val="C1580F"/>
                </a:solidFill>
              </a:rPr>
              <a:t> +</a:t>
            </a:r>
            <a:r>
              <a:rPr lang="el-GR" dirty="0">
                <a:solidFill>
                  <a:srgbClr val="C1580F"/>
                </a:solidFill>
              </a:rPr>
              <a:t> ι</a:t>
            </a:r>
            <a:r>
              <a:rPr lang="en-US" dirty="0">
                <a:solidFill>
                  <a:srgbClr val="C1580F"/>
                </a:solidFill>
                <a:sym typeface="Symbol" pitchFamily="2" charset="2"/>
              </a:rPr>
              <a:t> </a:t>
            </a:r>
            <a:r>
              <a:rPr lang="en-US" dirty="0">
                <a:solidFill>
                  <a:srgbClr val="C1580F"/>
                </a:solidFill>
              </a:rPr>
              <a:t> Policy C</a:t>
            </a:r>
            <a:r>
              <a:rPr lang="en-US" baseline="-25000" dirty="0">
                <a:solidFill>
                  <a:srgbClr val="C1580F"/>
                </a:solidFill>
              </a:rPr>
              <a:t> t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ε</a:t>
            </a:r>
            <a:r>
              <a:rPr lang="en-US" baseline="-25000" dirty="0">
                <a:solidFill>
                  <a:srgbClr val="C1580F"/>
                </a:solidFill>
              </a:rPr>
              <a:t>t</a:t>
            </a:r>
            <a:endParaRPr lang="en-US" dirty="0">
              <a:solidFill>
                <a:srgbClr val="C1580F"/>
              </a:solidFill>
            </a:endParaRPr>
          </a:p>
          <a:p>
            <a:endParaRPr lang="en-US" b="1" dirty="0">
              <a:solidFill>
                <a:srgbClr val="C1580F"/>
              </a:solidFill>
            </a:endParaRPr>
          </a:p>
          <a:p>
            <a:r>
              <a:rPr lang="en-US" altLang="zh-CN" b="1" dirty="0">
                <a:solidFill>
                  <a:srgbClr val="C1580F"/>
                </a:solidFill>
              </a:rPr>
              <a:t>3.</a:t>
            </a:r>
            <a:r>
              <a:rPr lang="zh-CN" altLang="en-US" b="1" dirty="0">
                <a:solidFill>
                  <a:srgbClr val="C1580F"/>
                </a:solidFill>
              </a:rPr>
              <a:t>  </a:t>
            </a:r>
            <a:r>
              <a:rPr lang="en-US" altLang="zh-CN" b="1" dirty="0">
                <a:solidFill>
                  <a:srgbClr val="C1580F"/>
                </a:solidFill>
              </a:rPr>
              <a:t>Cobb-Douglas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Demand</a:t>
            </a:r>
            <a:r>
              <a:rPr lang="zh-CN" altLang="en-US" b="1" dirty="0">
                <a:solidFill>
                  <a:srgbClr val="C1580F"/>
                </a:solidFill>
              </a:rPr>
              <a:t> </a:t>
            </a:r>
            <a:r>
              <a:rPr lang="en-US" altLang="zh-CN" b="1" dirty="0">
                <a:solidFill>
                  <a:srgbClr val="C1580F"/>
                </a:solidFill>
              </a:rPr>
              <a:t>Function</a:t>
            </a:r>
            <a:endParaRPr lang="en-US" sz="2400" b="1" i="1" dirty="0">
              <a:solidFill>
                <a:srgbClr val="C1580F"/>
              </a:solidFill>
            </a:endParaRPr>
          </a:p>
          <a:p>
            <a:endParaRPr lang="en-US" altLang="zh-CN" dirty="0">
              <a:solidFill>
                <a:srgbClr val="C1580F"/>
              </a:solidFill>
            </a:endParaRPr>
          </a:p>
          <a:p>
            <a:r>
              <a:rPr lang="en-US" altLang="zh-CN" dirty="0" err="1">
                <a:solidFill>
                  <a:srgbClr val="C1580F"/>
                </a:solidFill>
              </a:rPr>
              <a:t>Demand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dirty="0">
                <a:solidFill>
                  <a:srgbClr val="C1580F"/>
                </a:solidFill>
              </a:rPr>
              <a:t> = C * (Price)</a:t>
            </a:r>
            <a:r>
              <a:rPr lang="el-GR" baseline="30000" dirty="0">
                <a:solidFill>
                  <a:srgbClr val="C1580F"/>
                </a:solidFill>
              </a:rPr>
              <a:t>α</a:t>
            </a:r>
            <a:r>
              <a:rPr lang="en-US" dirty="0">
                <a:solidFill>
                  <a:srgbClr val="C1580F"/>
                </a:solidFill>
              </a:rPr>
              <a:t> * GDP</a:t>
            </a:r>
            <a:r>
              <a:rPr lang="el-GR" baseline="30000" dirty="0">
                <a:solidFill>
                  <a:srgbClr val="C1580F"/>
                </a:solidFill>
              </a:rPr>
              <a:t>β</a:t>
            </a:r>
            <a:r>
              <a:rPr lang="en-US" dirty="0">
                <a:solidFill>
                  <a:srgbClr val="C1580F"/>
                </a:solidFill>
              </a:rPr>
              <a:t> * Population</a:t>
            </a:r>
            <a:r>
              <a:rPr lang="el-GR" baseline="30000" dirty="0">
                <a:solidFill>
                  <a:srgbClr val="C1580F"/>
                </a:solidFill>
              </a:rPr>
              <a:t>γ</a:t>
            </a:r>
            <a:endParaRPr lang="en-US" dirty="0">
              <a:solidFill>
                <a:srgbClr val="C1580F"/>
              </a:solidFill>
            </a:endParaRPr>
          </a:p>
          <a:p>
            <a:r>
              <a:rPr lang="en-US" dirty="0">
                <a:solidFill>
                  <a:srgbClr val="C1580F"/>
                </a:solidFill>
              </a:rPr>
              <a:t>ln </a:t>
            </a:r>
            <a:r>
              <a:rPr lang="en-US" altLang="zh-CN" dirty="0" err="1">
                <a:solidFill>
                  <a:srgbClr val="C1580F"/>
                </a:solidFill>
              </a:rPr>
              <a:t>Demand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dirty="0">
                <a:solidFill>
                  <a:srgbClr val="C1580F"/>
                </a:solidFill>
              </a:rPr>
              <a:t> = </a:t>
            </a:r>
            <a:r>
              <a:rPr lang="el-GR" dirty="0">
                <a:solidFill>
                  <a:srgbClr val="C1580F"/>
                </a:solidFill>
              </a:rPr>
              <a:t>κ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α </a:t>
            </a:r>
            <a:r>
              <a:rPr lang="en-US" dirty="0">
                <a:solidFill>
                  <a:srgbClr val="C1580F"/>
                </a:solidFill>
              </a:rPr>
              <a:t>* ln </a:t>
            </a:r>
            <a:r>
              <a:rPr lang="en-US" dirty="0" err="1">
                <a:solidFill>
                  <a:srgbClr val="C1580F"/>
                </a:solidFill>
              </a:rPr>
              <a:t>Price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β</a:t>
            </a:r>
            <a:r>
              <a:rPr lang="en-US" dirty="0">
                <a:solidFill>
                  <a:srgbClr val="C1580F"/>
                </a:solidFill>
              </a:rPr>
              <a:t> * ln </a:t>
            </a:r>
            <a:r>
              <a:rPr lang="en-US" dirty="0" err="1">
                <a:solidFill>
                  <a:srgbClr val="C1580F"/>
                </a:solidFill>
              </a:rPr>
              <a:t>GDP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dirty="0">
                <a:solidFill>
                  <a:srgbClr val="C1580F"/>
                </a:solidFill>
              </a:rPr>
              <a:t> + </a:t>
            </a:r>
            <a:r>
              <a:rPr lang="el-GR" dirty="0">
                <a:solidFill>
                  <a:srgbClr val="C1580F"/>
                </a:solidFill>
              </a:rPr>
              <a:t>γ</a:t>
            </a:r>
            <a:r>
              <a:rPr lang="en-US" dirty="0">
                <a:solidFill>
                  <a:srgbClr val="C1580F"/>
                </a:solidFill>
              </a:rPr>
              <a:t> * ln </a:t>
            </a:r>
            <a:r>
              <a:rPr lang="en-US" dirty="0" err="1">
                <a:solidFill>
                  <a:srgbClr val="C1580F"/>
                </a:solidFill>
              </a:rPr>
              <a:t>Population</a:t>
            </a:r>
            <a:r>
              <a:rPr lang="en-US" baseline="-25000" dirty="0" err="1">
                <a:solidFill>
                  <a:srgbClr val="C1580F"/>
                </a:solidFill>
              </a:rPr>
              <a:t>t</a:t>
            </a:r>
            <a:r>
              <a:rPr lang="en-US" baseline="-25000" dirty="0">
                <a:solidFill>
                  <a:srgbClr val="C1580F"/>
                </a:solidFill>
              </a:rPr>
              <a:t> </a:t>
            </a:r>
            <a:r>
              <a:rPr lang="en-US" dirty="0">
                <a:solidFill>
                  <a:srgbClr val="C1580F"/>
                </a:solidFill>
              </a:rPr>
              <a:t>+ </a:t>
            </a:r>
            <a:r>
              <a:rPr lang="el-GR" dirty="0">
                <a:solidFill>
                  <a:srgbClr val="C1580F"/>
                </a:solidFill>
              </a:rPr>
              <a:t>ε</a:t>
            </a:r>
            <a:r>
              <a:rPr lang="en-US" baseline="-25000" dirty="0">
                <a:solidFill>
                  <a:srgbClr val="C1580F"/>
                </a:solidFill>
              </a:rPr>
              <a:t>t</a:t>
            </a:r>
            <a:endParaRPr lang="en-US" dirty="0">
              <a:solidFill>
                <a:srgbClr val="C1580F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rgbClr val="C1580F"/>
                </a:solidFill>
              </a:rPr>
              <a:t>Shortcomings need to be addressed here:</a:t>
            </a:r>
          </a:p>
          <a:p>
            <a:r>
              <a:rPr lang="en-US" sz="1400" dirty="0">
                <a:solidFill>
                  <a:srgbClr val="C1580F"/>
                </a:solidFill>
              </a:rPr>
              <a:t>1. only use quarterly GDP data: /4</a:t>
            </a:r>
          </a:p>
          <a:p>
            <a:r>
              <a:rPr lang="en-US" sz="1400" dirty="0">
                <a:solidFill>
                  <a:srgbClr val="C1580F"/>
                </a:solidFill>
              </a:rPr>
              <a:t>2. covid19</a:t>
            </a:r>
          </a:p>
          <a:p>
            <a:r>
              <a:rPr lang="en-US" sz="1400" dirty="0">
                <a:solidFill>
                  <a:srgbClr val="C1580F"/>
                </a:solidFill>
              </a:rPr>
              <a:t>3. policy no month, by default supposed to be happen in Jan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15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713</Words>
  <Application>Microsoft Macintosh PowerPoint</Application>
  <PresentationFormat>Widescreen</PresentationFormat>
  <Paragraphs>125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Data Source</vt:lpstr>
      <vt:lpstr>Data Source (continued)</vt:lpstr>
      <vt:lpstr>Methodology</vt:lpstr>
      <vt:lpstr>Vector Auto Regression (VAR)</vt:lpstr>
      <vt:lpstr>Results</vt:lpstr>
      <vt:lpstr>Other Alternative Methods?</vt:lpstr>
      <vt:lpstr>Potential Solutions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Madeline Lin</cp:lastModifiedBy>
  <cp:revision>143</cp:revision>
  <dcterms:created xsi:type="dcterms:W3CDTF">2020-01-17T01:50:19Z</dcterms:created>
  <dcterms:modified xsi:type="dcterms:W3CDTF">2020-05-21T22:01:54Z</dcterms:modified>
</cp:coreProperties>
</file>