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DF6"/>
    <a:srgbClr val="ECA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1"/>
    <p:restoredTop sz="94296"/>
  </p:normalViewPr>
  <p:slideViewPr>
    <p:cSldViewPr snapToGrid="0" snapToObjects="1">
      <p:cViewPr varScale="1">
        <p:scale>
          <a:sx n="116" d="100"/>
          <a:sy n="116" d="100"/>
        </p:scale>
        <p:origin x="8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1E8C-C9E2-8748-8CBF-EE979DE2B186}" type="datetimeFigureOut">
              <a:rPr lang="en-US" smtClean="0"/>
              <a:t>2/24/25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C0EE5-3C51-4446-9EC0-35F9BA8BDA08}" type="slidenum">
              <a:rPr lang="en-US" smtClean="0"/>
              <a:t>‹#›</a:t>
            </a:fld>
            <a:endParaRPr lang="en-US"/>
          </a:p>
        </p:txBody>
      </p:sp>
    </p:spTree>
    <p:extLst>
      <p:ext uri="{BB962C8B-B14F-4D97-AF65-F5344CB8AC3E}">
        <p14:creationId xmlns:p14="http://schemas.microsoft.com/office/powerpoint/2010/main" val="2606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C0EE5-3C51-4446-9EC0-35F9BA8BDA08}" type="slidenum">
              <a:rPr lang="en-US" smtClean="0"/>
              <a:t>1</a:t>
            </a:fld>
            <a:endParaRPr lang="en-US"/>
          </a:p>
        </p:txBody>
      </p:sp>
    </p:spTree>
    <p:extLst>
      <p:ext uri="{BB962C8B-B14F-4D97-AF65-F5344CB8AC3E}">
        <p14:creationId xmlns:p14="http://schemas.microsoft.com/office/powerpoint/2010/main" val="634726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userDrawn="1"/>
        </p:nvCxnSpPr>
        <p:spPr>
          <a:xfrm>
            <a:off x="1524000" y="3510157"/>
            <a:ext cx="9144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7355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2135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5" name="Content Placeholder 2"/>
          <p:cNvSpPr>
            <a:spLocks noGrp="1"/>
          </p:cNvSpPr>
          <p:nvPr>
            <p:ph idx="1"/>
          </p:nvPr>
        </p:nvSpPr>
        <p:spPr>
          <a:xfrm>
            <a:off x="205988" y="1123098"/>
            <a:ext cx="10515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4" name="Text Placeholder 3"/>
          <p:cNvSpPr>
            <a:spLocks noGrp="1"/>
          </p:cNvSpPr>
          <p:nvPr>
            <p:ph type="body" sz="quarter" idx="10"/>
          </p:nvPr>
        </p:nvSpPr>
        <p:spPr>
          <a:xfrm>
            <a:off x="5564459" y="1429383"/>
            <a:ext cx="6278135" cy="4558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1"/>
          </p:nvPr>
        </p:nvSpPr>
        <p:spPr>
          <a:xfrm>
            <a:off x="356839" y="1429383"/>
            <a:ext cx="4482790" cy="4558821"/>
          </a:xfrm>
        </p:spPr>
        <p:txBody>
          <a:bodyPr/>
          <a:lstStyle/>
          <a:p>
            <a:r>
              <a:rPr lang="en-US"/>
              <a:t>Drag picture to placeholder or click icon to add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12377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4D4D2-800B-4845-B904-A89C1FE5625F}" type="datetimeFigureOut">
              <a:rPr lang="en-US" smtClean="0"/>
              <a:t>2/24/25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E957B-D721-0042-80D0-B7548D90C307}" type="slidenum">
              <a:rPr lang="en-US" smtClean="0"/>
              <a:t>‹#›</a:t>
            </a:fld>
            <a:endParaRPr lang="en-US"/>
          </a:p>
        </p:txBody>
      </p:sp>
    </p:spTree>
    <p:extLst>
      <p:ext uri="{BB962C8B-B14F-4D97-AF65-F5344CB8AC3E}">
        <p14:creationId xmlns:p14="http://schemas.microsoft.com/office/powerpoint/2010/main" val="64285498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 y="216825"/>
            <a:ext cx="12268200" cy="660400"/>
          </a:xfrm>
        </p:spPr>
        <p:txBody>
          <a:bodyPr>
            <a:normAutofit fontScale="90000"/>
          </a:bodyPr>
          <a:lstStyle/>
          <a:p>
            <a:pPr algn="ctr"/>
            <a:r>
              <a:rPr lang="en-US" b="1" i="0" dirty="0">
                <a:effectLst/>
                <a:latin typeface="Times New Roman" panose="02020603050405020304" pitchFamily="18" charset="0"/>
                <a:cs typeface="Times New Roman" panose="02020603050405020304" pitchFamily="18" charset="0"/>
              </a:rPr>
              <a:t>Olympic Medals Dashboard</a:t>
            </a:r>
            <a:br>
              <a:rPr lang="en-US"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Madelyn Redick and Sahana Dhar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Northeastern University</a:t>
            </a:r>
            <a:endParaRPr lang="en-US"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2417C524-C5F6-2198-16A2-0EE47ADEC850}"/>
              </a:ext>
            </a:extLst>
          </p:cNvPr>
          <p:cNvCxnSpPr/>
          <p:nvPr/>
        </p:nvCxnSpPr>
        <p:spPr>
          <a:xfrm>
            <a:off x="0" y="1084521"/>
            <a:ext cx="12192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CDB853-B7FA-6A30-740D-368892A19655}"/>
              </a:ext>
            </a:extLst>
          </p:cNvPr>
          <p:cNvSpPr txBox="1"/>
          <p:nvPr/>
        </p:nvSpPr>
        <p:spPr>
          <a:xfrm>
            <a:off x="7423046" y="4192222"/>
            <a:ext cx="4627440" cy="2210748"/>
          </a:xfrm>
          <a:prstGeom prst="roundRect">
            <a:avLst/>
          </a:prstGeom>
          <a:solidFill>
            <a:srgbClr val="E5EDF6"/>
          </a:solidFill>
          <a:ln w="12700">
            <a:solidFill>
              <a:schemeClr val="tx1"/>
            </a:solidFill>
          </a:ln>
        </p:spPr>
        <p:txBody>
          <a:bodyPr wrap="square" rtlCol="0">
            <a:spAutoFit/>
          </a:bodyPr>
          <a:lstStyle/>
          <a:p>
            <a:pPr algn="l">
              <a:lnSpc>
                <a:spcPct val="150000"/>
              </a:lnSpc>
            </a:pPr>
            <a:r>
              <a:rPr lang="en-US" sz="1200" b="1" i="0" dirty="0">
                <a:effectLst/>
                <a:latin typeface="Times New Roman" panose="02020603050405020304" pitchFamily="18" charset="0"/>
                <a:ea typeface="Bodoni Ornaments" pitchFamily="2" charset="0"/>
                <a:cs typeface="Times New Roman" panose="02020603050405020304" pitchFamily="18" charset="0"/>
              </a:rPr>
              <a:t>Dash Components:</a:t>
            </a:r>
          </a:p>
          <a:p>
            <a:pPr marL="171450" indent="-171450" algn="l">
              <a:lnSpc>
                <a:spcPct val="150000"/>
              </a:lnSpc>
              <a:buFontTx/>
              <a:buChar char="-"/>
            </a:pPr>
            <a:r>
              <a:rPr lang="en-US" sz="1200" b="0" i="0" dirty="0">
                <a:effectLst/>
                <a:latin typeface="Times New Roman" panose="02020603050405020304" pitchFamily="18" charset="0"/>
                <a:ea typeface="Bodoni Ornaments" pitchFamily="2" charset="0"/>
                <a:cs typeface="Times New Roman" panose="02020603050405020304" pitchFamily="18" charset="0"/>
              </a:rPr>
              <a:t>Dropdown to select multiple sports and countries </a:t>
            </a:r>
          </a:p>
          <a:p>
            <a:pPr marL="171450" indent="-171450" algn="l">
              <a:lnSpc>
                <a:spcPct val="150000"/>
              </a:lnSpc>
              <a:buFontTx/>
              <a:buChar char="-"/>
            </a:pPr>
            <a:r>
              <a:rPr lang="en-US" sz="1200" dirty="0">
                <a:latin typeface="Times New Roman" panose="02020603050405020304" pitchFamily="18" charset="0"/>
                <a:ea typeface="Bodoni Ornaments" pitchFamily="2" charset="0"/>
                <a:cs typeface="Times New Roman" panose="02020603050405020304" pitchFamily="18" charset="0"/>
              </a:rPr>
              <a:t>Checklist to select medal type </a:t>
            </a:r>
          </a:p>
          <a:p>
            <a:pPr marL="171450" indent="-171450" algn="l">
              <a:lnSpc>
                <a:spcPct val="150000"/>
              </a:lnSpc>
              <a:buFontTx/>
              <a:buChar char="-"/>
            </a:pPr>
            <a:r>
              <a:rPr lang="en-US" sz="1200" dirty="0">
                <a:latin typeface="Times New Roman" panose="02020603050405020304" pitchFamily="18" charset="0"/>
                <a:ea typeface="Bodoni Ornaments" pitchFamily="2" charset="0"/>
                <a:cs typeface="Times New Roman" panose="02020603050405020304" pitchFamily="18" charset="0"/>
              </a:rPr>
              <a:t>Year Range Slider </a:t>
            </a:r>
          </a:p>
          <a:p>
            <a:pPr algn="l">
              <a:lnSpc>
                <a:spcPct val="150000"/>
              </a:lnSpc>
            </a:pPr>
            <a:r>
              <a:rPr lang="en-US" sz="1200" dirty="0">
                <a:latin typeface="Times New Roman" panose="02020603050405020304" pitchFamily="18" charset="0"/>
                <a:ea typeface="Bodoni Ornaments" pitchFamily="2" charset="0"/>
                <a:cs typeface="Times New Roman" panose="02020603050405020304" pitchFamily="18" charset="0"/>
              </a:rPr>
              <a:t>-   Scatterplot/Histogram- for distribution analysis </a:t>
            </a:r>
          </a:p>
          <a:p>
            <a:pPr algn="l">
              <a:lnSpc>
                <a:spcPct val="150000"/>
              </a:lnSpc>
            </a:pPr>
            <a:r>
              <a:rPr lang="en-US" sz="1200" b="0" i="0" dirty="0">
                <a:effectLst/>
                <a:latin typeface="Times New Roman" panose="02020603050405020304" pitchFamily="18" charset="0"/>
                <a:ea typeface="Bodoni Ornaments" pitchFamily="2" charset="0"/>
                <a:cs typeface="Times New Roman" panose="02020603050405020304" pitchFamily="18" charset="0"/>
              </a:rPr>
              <a:t>-   </a:t>
            </a:r>
            <a:r>
              <a:rPr lang="en-US" sz="1200" dirty="0">
                <a:latin typeface="Times New Roman" panose="02020603050405020304" pitchFamily="18" charset="0"/>
                <a:ea typeface="Bodoni Ornaments" pitchFamily="2" charset="0"/>
                <a:cs typeface="Times New Roman" panose="02020603050405020304" pitchFamily="18" charset="0"/>
              </a:rPr>
              <a:t>Markdown cell with dash </a:t>
            </a:r>
            <a:r>
              <a:rPr lang="en-US" sz="1200" b="0" i="0" dirty="0">
                <a:effectLst/>
                <a:latin typeface="Times New Roman" panose="02020603050405020304" pitchFamily="18" charset="0"/>
                <a:ea typeface="Bodoni Ornaments" pitchFamily="2" charset="0"/>
                <a:cs typeface="Times New Roman" panose="02020603050405020304" pitchFamily="18" charset="0"/>
              </a:rPr>
              <a:t>instructions (not displayed)</a:t>
            </a:r>
          </a:p>
          <a:p>
            <a:pPr>
              <a:lnSpc>
                <a:spcPct val="150000"/>
              </a:lnSpc>
            </a:pPr>
            <a:r>
              <a:rPr lang="en-US" sz="1200" b="0" i="0" dirty="0">
                <a:effectLst/>
                <a:latin typeface="Times New Roman" panose="02020603050405020304" pitchFamily="18" charset="0"/>
                <a:ea typeface="Bodoni Ornaments" pitchFamily="2" charset="0"/>
                <a:cs typeface="Times New Roman" panose="02020603050405020304" pitchFamily="18" charset="0"/>
              </a:rPr>
              <a:t>-   Clear all button</a:t>
            </a:r>
          </a:p>
        </p:txBody>
      </p:sp>
      <p:sp>
        <p:nvSpPr>
          <p:cNvPr id="3" name="TextBox 2">
            <a:extLst>
              <a:ext uri="{FF2B5EF4-FFF2-40B4-BE49-F238E27FC236}">
                <a16:creationId xmlns:a16="http://schemas.microsoft.com/office/drawing/2014/main" id="{DEC4B375-4E56-D850-5121-46FE4E9CA74A}"/>
              </a:ext>
            </a:extLst>
          </p:cNvPr>
          <p:cNvSpPr txBox="1"/>
          <p:nvPr/>
        </p:nvSpPr>
        <p:spPr>
          <a:xfrm>
            <a:off x="3864429" y="1348890"/>
            <a:ext cx="3189514" cy="2724150"/>
          </a:xfrm>
          <a:prstGeom prst="roundRect">
            <a:avLst/>
          </a:prstGeom>
          <a:solidFill>
            <a:srgbClr val="E5EDF6"/>
          </a:solidFill>
          <a:ln w="12700">
            <a:solidFill>
              <a:schemeClr val="tx1"/>
            </a:solidFill>
          </a:ln>
        </p:spPr>
        <p:txBody>
          <a:bodyPr wrap="square" rtlCol="0" anchor="ctr">
            <a:spAutoFit/>
          </a:bodyPr>
          <a:lstStyle/>
          <a:p>
            <a:r>
              <a:rPr lang="en-US" sz="1400" dirty="0">
                <a:latin typeface="Times New Roman" panose="02020603050405020304" pitchFamily="18" charset="0"/>
                <a:ea typeface="Bodoni Ornaments" pitchFamily="2" charset="0"/>
                <a:cs typeface="Times New Roman" panose="02020603050405020304" pitchFamily="18" charset="0"/>
              </a:rPr>
              <a:t>T</a:t>
            </a:r>
            <a:r>
              <a:rPr lang="en-US" sz="1400" b="0" i="0" dirty="0">
                <a:effectLst/>
                <a:latin typeface="Times New Roman" panose="02020603050405020304" pitchFamily="18" charset="0"/>
                <a:ea typeface="Bodoni Ornaments" pitchFamily="2" charset="0"/>
                <a:cs typeface="Times New Roman" panose="02020603050405020304" pitchFamily="18" charset="0"/>
              </a:rPr>
              <a:t>he Olympic Medals Dashboard makes it easy for users to filter, visualize, and explore Olympic medal data, enabling them to gain valuable insights from the dataset. Whether users are interested in the performance of specific countries, sports, or the evolution of medals won over time, this dashboard provides a user-friendly interface to analyze the data conveniently.</a:t>
            </a:r>
          </a:p>
        </p:txBody>
      </p:sp>
      <p:pic>
        <p:nvPicPr>
          <p:cNvPr id="7" name="Picture 6" descr="A graph on a computer screen&#10;&#10;Description automatically generated">
            <a:extLst>
              <a:ext uri="{FF2B5EF4-FFF2-40B4-BE49-F238E27FC236}">
                <a16:creationId xmlns:a16="http://schemas.microsoft.com/office/drawing/2014/main" id="{F431FB96-74AB-2742-E0F5-F94D18C36524}"/>
              </a:ext>
            </a:extLst>
          </p:cNvPr>
          <p:cNvPicPr>
            <a:picLocks noChangeAspect="1"/>
          </p:cNvPicPr>
          <p:nvPr/>
        </p:nvPicPr>
        <p:blipFill>
          <a:blip r:embed="rId3"/>
          <a:stretch>
            <a:fillRect/>
          </a:stretch>
        </p:blipFill>
        <p:spPr>
          <a:xfrm>
            <a:off x="7222224" y="1321049"/>
            <a:ext cx="4828262" cy="2586922"/>
          </a:xfrm>
          <a:prstGeom prst="roundRect">
            <a:avLst/>
          </a:prstGeom>
          <a:ln w="12700">
            <a:solidFill>
              <a:schemeClr val="tx1"/>
            </a:solidFill>
          </a:ln>
        </p:spPr>
      </p:pic>
      <p:pic>
        <p:nvPicPr>
          <p:cNvPr id="12" name="Picture 11" descr="A screenshot of a graph&#10;&#10;Description automatically generated">
            <a:extLst>
              <a:ext uri="{FF2B5EF4-FFF2-40B4-BE49-F238E27FC236}">
                <a16:creationId xmlns:a16="http://schemas.microsoft.com/office/drawing/2014/main" id="{1E57DC8A-D117-CD99-5C9D-6622821F1DC2}"/>
              </a:ext>
            </a:extLst>
          </p:cNvPr>
          <p:cNvPicPr>
            <a:picLocks noChangeAspect="1"/>
          </p:cNvPicPr>
          <p:nvPr/>
        </p:nvPicPr>
        <p:blipFill>
          <a:blip r:embed="rId4"/>
          <a:stretch>
            <a:fillRect/>
          </a:stretch>
        </p:blipFill>
        <p:spPr>
          <a:xfrm>
            <a:off x="299805" y="4370574"/>
            <a:ext cx="6792686" cy="1901608"/>
          </a:xfrm>
          <a:prstGeom prst="roundRect">
            <a:avLst/>
          </a:prstGeom>
          <a:ln w="12700">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148466AF-83EA-BE0F-23A9-B601E6F4E26C}"/>
              </a:ext>
            </a:extLst>
          </p:cNvPr>
          <p:cNvPicPr>
            <a:picLocks noChangeAspect="1"/>
          </p:cNvPicPr>
          <p:nvPr/>
        </p:nvPicPr>
        <p:blipFill rotWithShape="1">
          <a:blip r:embed="rId5"/>
          <a:srcRect r="14169" b="-10380"/>
          <a:stretch/>
        </p:blipFill>
        <p:spPr>
          <a:xfrm>
            <a:off x="141514" y="1321049"/>
            <a:ext cx="3554634" cy="2734232"/>
          </a:xfrm>
          <a:prstGeom prst="roundRect">
            <a:avLst/>
          </a:prstGeom>
          <a:ln w="12700">
            <a:solidFill>
              <a:schemeClr val="tx1"/>
            </a:solidFill>
          </a:ln>
        </p:spPr>
      </p:pic>
    </p:spTree>
    <p:extLst>
      <p:ext uri="{BB962C8B-B14F-4D97-AF65-F5344CB8AC3E}">
        <p14:creationId xmlns:p14="http://schemas.microsoft.com/office/powerpoint/2010/main" val="29511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90CBDDB-25AF-8448-915D-F5892636F84F}" vid="{6D2D882E-D7DF-E347-B3A5-820D04F7DB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Northeastern</Template>
  <TotalTime>645</TotalTime>
  <Words>116</Words>
  <Application>Microsoft Macintosh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Olympic Medals Dashboard Madelyn Redick and Sahana Dhar Northeastern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DS4300 - High-Scale Storage</dc:title>
  <dc:creator>Rachlin, John</dc:creator>
  <cp:lastModifiedBy>Madelyn Redick</cp:lastModifiedBy>
  <cp:revision>30</cp:revision>
  <dcterms:created xsi:type="dcterms:W3CDTF">2017-09-23T00:39:11Z</dcterms:created>
  <dcterms:modified xsi:type="dcterms:W3CDTF">2025-02-24T20:33:46Z</dcterms:modified>
</cp:coreProperties>
</file>