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89" r:id="rId3"/>
    <p:sldId id="291" r:id="rId4"/>
    <p:sldId id="293" r:id="rId5"/>
    <p:sldId id="270" r:id="rId6"/>
    <p:sldId id="295" r:id="rId7"/>
    <p:sldId id="297" r:id="rId8"/>
    <p:sldId id="302" r:id="rId9"/>
    <p:sldId id="265" r:id="rId10"/>
    <p:sldId id="301" r:id="rId11"/>
  </p:sldIdLst>
  <p:sldSz cx="18288000" cy="10287000"/>
  <p:notesSz cx="6858000" cy="9144000"/>
  <p:embeddedFontLst>
    <p:embeddedFont>
      <p:font typeface="Playfair Display" pitchFamily="2" charset="77"/>
      <p:regular r:id="rId13"/>
      <p:bold r:id="rId14"/>
      <p:italic r:id="rId15"/>
      <p:boldItalic r:id="rId16"/>
    </p:embeddedFont>
    <p:embeddedFont>
      <p:font typeface="Playfair Display Black" pitchFamily="2" charset="77"/>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A1A9"/>
    <a:srgbClr val="F0B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8D140-4961-4532-BD58-4F3D4F08A97D}">
  <a:tblStyle styleId="{B098D140-4961-4532-BD58-4F3D4F08A9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78" d="100"/>
          <a:sy n="78" d="100"/>
        </p:scale>
        <p:origin x="3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45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15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45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949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12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81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46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dataset/373/drug+consumption+quantifie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Shape 83"/>
        <p:cNvGrpSpPr/>
        <p:nvPr/>
      </p:nvGrpSpPr>
      <p:grpSpPr>
        <a:xfrm>
          <a:off x="0" y="0"/>
          <a:ext cx="0" cy="0"/>
          <a:chOff x="0" y="0"/>
          <a:chExt cx="0" cy="0"/>
        </a:xfrm>
      </p:grpSpPr>
      <p:cxnSp>
        <p:nvCxnSpPr>
          <p:cNvPr id="84" name="Google Shape;84;p13"/>
          <p:cNvCxnSpPr/>
          <p:nvPr/>
        </p:nvCxnSpPr>
        <p:spPr>
          <a:xfrm rot="-5400000">
            <a:off x="-4059167" y="4327520"/>
            <a:ext cx="13354541"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80" y="4175120"/>
            <a:ext cx="13354541"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2016971" y="4327520"/>
            <a:ext cx="13354541" cy="0"/>
          </a:xfrm>
          <a:prstGeom prst="straightConnector1">
            <a:avLst/>
          </a:prstGeom>
          <a:noFill/>
          <a:ln w="38100" cap="flat" cmpd="sng">
            <a:solidFill>
              <a:srgbClr val="6874E8"/>
            </a:solidFill>
            <a:prstDash val="solid"/>
            <a:round/>
            <a:headEnd type="none" w="sm" len="sm"/>
            <a:tailEnd type="none" w="sm" len="sm"/>
          </a:ln>
        </p:spPr>
      </p:cxnSp>
      <p:sp>
        <p:nvSpPr>
          <p:cNvPr id="88" name="Google Shape;88;p13"/>
          <p:cNvSpPr/>
          <p:nvPr/>
        </p:nvSpPr>
        <p:spPr>
          <a:xfrm>
            <a:off x="1028700" y="1028700"/>
            <a:ext cx="16230600" cy="8229600"/>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1592374" y="2205180"/>
            <a:ext cx="13583366" cy="6500241"/>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8800" b="0" i="0" u="none" strike="noStrike" cap="none">
                <a:solidFill>
                  <a:srgbClr val="0B1320"/>
                </a:solidFill>
                <a:latin typeface="Playfair Display Black"/>
                <a:ea typeface="Playfair Display Black"/>
                <a:cs typeface="Playfair Display Black"/>
                <a:sym typeface="Playfair Display Black"/>
              </a:rPr>
              <a:t>The Five Factor Model of Personality and its Relationship to Drug Habits</a:t>
            </a:r>
            <a:endParaRPr sz="1100"/>
          </a:p>
        </p:txBody>
      </p:sp>
      <p:grpSp>
        <p:nvGrpSpPr>
          <p:cNvPr id="91" name="Google Shape;91;p13"/>
          <p:cNvGrpSpPr/>
          <p:nvPr/>
        </p:nvGrpSpPr>
        <p:grpSpPr>
          <a:xfrm>
            <a:off x="12385106" y="6084623"/>
            <a:ext cx="4476247" cy="5509227"/>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101" name="Google Shape;101;p13"/>
          <p:cNvCxnSpPr/>
          <p:nvPr/>
        </p:nvCxnSpPr>
        <p:spPr>
          <a:xfrm>
            <a:off x="1592374" y="1883323"/>
            <a:ext cx="13354541" cy="0"/>
          </a:xfrm>
          <a:prstGeom prst="straightConnector1">
            <a:avLst/>
          </a:prstGeom>
          <a:noFill/>
          <a:ln w="38100" cap="flat" cmpd="sng">
            <a:solidFill>
              <a:srgbClr val="0B1320"/>
            </a:solidFill>
            <a:prstDash val="solid"/>
            <a:round/>
            <a:headEnd type="none" w="sm" len="sm"/>
            <a:tailEnd type="none" w="sm" len="sm"/>
          </a:ln>
        </p:spPr>
      </p:cxnSp>
      <p:grpSp>
        <p:nvGrpSpPr>
          <p:cNvPr id="102" name="Google Shape;102;p13"/>
          <p:cNvGrpSpPr/>
          <p:nvPr/>
        </p:nvGrpSpPr>
        <p:grpSpPr>
          <a:xfrm>
            <a:off x="15328896" y="1678999"/>
            <a:ext cx="406823" cy="408647"/>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3"/>
          <p:cNvGrpSpPr/>
          <p:nvPr/>
        </p:nvGrpSpPr>
        <p:grpSpPr>
          <a:xfrm>
            <a:off x="15892570" y="1678999"/>
            <a:ext cx="406823" cy="408647"/>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 name="Google Shape;108;p13"/>
          <p:cNvGrpSpPr/>
          <p:nvPr/>
        </p:nvGrpSpPr>
        <p:grpSpPr>
          <a:xfrm>
            <a:off x="16453618" y="1678999"/>
            <a:ext cx="406823" cy="408647"/>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1F9AF5BE-41C5-F865-0F78-C50269DDEE20}"/>
              </a:ext>
            </a:extLst>
          </p:cNvPr>
          <p:cNvSpPr txBox="1"/>
          <p:nvPr/>
        </p:nvSpPr>
        <p:spPr>
          <a:xfrm>
            <a:off x="1592374" y="1374071"/>
            <a:ext cx="9380426" cy="830997"/>
          </a:xfrm>
          <a:prstGeom prst="rect">
            <a:avLst/>
          </a:prstGeom>
          <a:noFill/>
        </p:spPr>
        <p:txBody>
          <a:bodyPr wrap="square" rtlCol="0">
            <a:spAutoFit/>
          </a:bodyPr>
          <a:lstStyle/>
          <a:p>
            <a:r>
              <a:rPr lang="en-US" sz="2400" b="0" i="0" u="none" strike="noStrike" cap="none">
                <a:solidFill>
                  <a:schemeClr val="dk1"/>
                </a:solidFill>
                <a:latin typeface="Playfair Display" pitchFamily="2" charset="77"/>
                <a:ea typeface="Calibri"/>
                <a:cs typeface="Calibri"/>
                <a:sym typeface="Calibri"/>
              </a:rPr>
              <a:t>Sahana Dhar &amp; Madelyn Redick</a:t>
            </a:r>
          </a:p>
          <a:p>
            <a:endParaRPr lang="en-US" sz="2400">
              <a:latin typeface="Playfair Display" pitchFamily="2" charset="77"/>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14"/>
        <p:cNvGrpSpPr/>
        <p:nvPr/>
      </p:nvGrpSpPr>
      <p:grpSpPr>
        <a:xfrm>
          <a:off x="0" y="0"/>
          <a:ext cx="0" cy="0"/>
          <a:chOff x="0" y="0"/>
          <a:chExt cx="0" cy="0"/>
        </a:xfrm>
      </p:grpSpPr>
      <p:sp>
        <p:nvSpPr>
          <p:cNvPr id="9" name="Google Shape;901;p36">
            <a:extLst>
              <a:ext uri="{FF2B5EF4-FFF2-40B4-BE49-F238E27FC236}">
                <a16:creationId xmlns:a16="http://schemas.microsoft.com/office/drawing/2014/main" id="{36B3CCC8-9585-71E9-9D8E-6C6F8828E68E}"/>
              </a:ext>
            </a:extLst>
          </p:cNvPr>
          <p:cNvSpPr txBox="1"/>
          <p:nvPr/>
        </p:nvSpPr>
        <p:spPr>
          <a:xfrm>
            <a:off x="744622" y="486388"/>
            <a:ext cx="899067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b="0" i="0" u="none" strike="noStrike" cap="none">
                <a:solidFill>
                  <a:srgbClr val="0B1320"/>
                </a:solidFill>
                <a:latin typeface="Playfair Display Black"/>
                <a:ea typeface="Playfair Display Black"/>
                <a:cs typeface="Playfair Display Black"/>
                <a:sym typeface="Playfair Display Black"/>
              </a:rPr>
              <a:t>Results</a:t>
            </a:r>
            <a:endParaRPr/>
          </a:p>
        </p:txBody>
      </p:sp>
      <p:cxnSp>
        <p:nvCxnSpPr>
          <p:cNvPr id="50" name="Google Shape;930;p36">
            <a:extLst>
              <a:ext uri="{FF2B5EF4-FFF2-40B4-BE49-F238E27FC236}">
                <a16:creationId xmlns:a16="http://schemas.microsoft.com/office/drawing/2014/main" id="{658E2842-D851-F76D-4FB9-35008695D237}"/>
              </a:ext>
            </a:extLst>
          </p:cNvPr>
          <p:cNvCxnSpPr>
            <a:cxnSpLocks/>
          </p:cNvCxnSpPr>
          <p:nvPr/>
        </p:nvCxnSpPr>
        <p:spPr>
          <a:xfrm>
            <a:off x="4678326" y="1233024"/>
            <a:ext cx="10775491" cy="0"/>
          </a:xfrm>
          <a:prstGeom prst="straightConnector1">
            <a:avLst/>
          </a:prstGeom>
          <a:noFill/>
          <a:ln w="38100" cap="flat" cmpd="sng">
            <a:solidFill>
              <a:srgbClr val="0B1320"/>
            </a:solidFill>
            <a:prstDash val="solid"/>
            <a:round/>
            <a:headEnd type="none" w="sm" len="sm"/>
            <a:tailEnd type="none" w="sm" len="sm"/>
          </a:ln>
        </p:spPr>
      </p:cxnSp>
      <p:grpSp>
        <p:nvGrpSpPr>
          <p:cNvPr id="51" name="Google Shape;931;p36">
            <a:extLst>
              <a:ext uri="{FF2B5EF4-FFF2-40B4-BE49-F238E27FC236}">
                <a16:creationId xmlns:a16="http://schemas.microsoft.com/office/drawing/2014/main" id="{9E0DC228-2903-66E0-1C42-7D578E241C8B}"/>
              </a:ext>
            </a:extLst>
          </p:cNvPr>
          <p:cNvGrpSpPr/>
          <p:nvPr/>
        </p:nvGrpSpPr>
        <p:grpSpPr>
          <a:xfrm>
            <a:off x="15956198" y="1028700"/>
            <a:ext cx="406823" cy="408647"/>
            <a:chOff x="1813" y="0"/>
            <a:chExt cx="809173" cy="812800"/>
          </a:xfrm>
        </p:grpSpPr>
        <p:sp>
          <p:nvSpPr>
            <p:cNvPr id="52" name="Google Shape;932;p36">
              <a:extLst>
                <a:ext uri="{FF2B5EF4-FFF2-40B4-BE49-F238E27FC236}">
                  <a16:creationId xmlns:a16="http://schemas.microsoft.com/office/drawing/2014/main" id="{A72B0E41-4FF0-9CAE-CECD-935B79AE8683}"/>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33;p36">
              <a:extLst>
                <a:ext uri="{FF2B5EF4-FFF2-40B4-BE49-F238E27FC236}">
                  <a16:creationId xmlns:a16="http://schemas.microsoft.com/office/drawing/2014/main" id="{3C5272BF-A962-5320-DD87-C3536CD4325F}"/>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 name="Google Shape;934;p36">
            <a:extLst>
              <a:ext uri="{FF2B5EF4-FFF2-40B4-BE49-F238E27FC236}">
                <a16:creationId xmlns:a16="http://schemas.microsoft.com/office/drawing/2014/main" id="{348F013D-BE10-3DF7-9FD8-310C48427B9C}"/>
              </a:ext>
            </a:extLst>
          </p:cNvPr>
          <p:cNvGrpSpPr/>
          <p:nvPr/>
        </p:nvGrpSpPr>
        <p:grpSpPr>
          <a:xfrm>
            <a:off x="16519873" y="1028700"/>
            <a:ext cx="406823" cy="408647"/>
            <a:chOff x="1813" y="0"/>
            <a:chExt cx="809173" cy="812800"/>
          </a:xfrm>
        </p:grpSpPr>
        <p:sp>
          <p:nvSpPr>
            <p:cNvPr id="55" name="Google Shape;935;p36">
              <a:extLst>
                <a:ext uri="{FF2B5EF4-FFF2-40B4-BE49-F238E27FC236}">
                  <a16:creationId xmlns:a16="http://schemas.microsoft.com/office/drawing/2014/main" id="{1DDEA562-DDFA-A159-8FA6-4093AD0D2D06}"/>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36;p36">
              <a:extLst>
                <a:ext uri="{FF2B5EF4-FFF2-40B4-BE49-F238E27FC236}">
                  <a16:creationId xmlns:a16="http://schemas.microsoft.com/office/drawing/2014/main" id="{C54EF1E3-033D-CD91-79AD-6D66AE222B54}"/>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 name="Google Shape;937;p36">
            <a:extLst>
              <a:ext uri="{FF2B5EF4-FFF2-40B4-BE49-F238E27FC236}">
                <a16:creationId xmlns:a16="http://schemas.microsoft.com/office/drawing/2014/main" id="{C6DDF9E4-7E2A-E742-56BC-C4297E30C7D9}"/>
              </a:ext>
            </a:extLst>
          </p:cNvPr>
          <p:cNvGrpSpPr/>
          <p:nvPr/>
        </p:nvGrpSpPr>
        <p:grpSpPr>
          <a:xfrm>
            <a:off x="17080920" y="1028700"/>
            <a:ext cx="406823" cy="408647"/>
            <a:chOff x="1813" y="0"/>
            <a:chExt cx="809173" cy="812800"/>
          </a:xfrm>
        </p:grpSpPr>
        <p:sp>
          <p:nvSpPr>
            <p:cNvPr id="58" name="Google Shape;938;p36">
              <a:extLst>
                <a:ext uri="{FF2B5EF4-FFF2-40B4-BE49-F238E27FC236}">
                  <a16:creationId xmlns:a16="http://schemas.microsoft.com/office/drawing/2014/main" id="{9DCFE3F2-D468-0656-429E-0EEA0776B693}"/>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p36">
              <a:extLst>
                <a:ext uri="{FF2B5EF4-FFF2-40B4-BE49-F238E27FC236}">
                  <a16:creationId xmlns:a16="http://schemas.microsoft.com/office/drawing/2014/main" id="{F1C1A16C-C111-9E7F-36CC-92DC8EE2221E}"/>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 name="Rounded Rectangle 59">
            <a:extLst>
              <a:ext uri="{FF2B5EF4-FFF2-40B4-BE49-F238E27FC236}">
                <a16:creationId xmlns:a16="http://schemas.microsoft.com/office/drawing/2014/main" id="{44FA8AAE-5D26-3B13-373F-1098896A0B7C}"/>
              </a:ext>
            </a:extLst>
          </p:cNvPr>
          <p:cNvSpPr/>
          <p:nvPr/>
        </p:nvSpPr>
        <p:spPr>
          <a:xfrm>
            <a:off x="483350" y="2710353"/>
            <a:ext cx="4125090" cy="1127051"/>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a:latin typeface="Playfair Display" pitchFamily="2" charset="77"/>
              </a:rPr>
              <a:t>Personality Trait Influence</a:t>
            </a:r>
          </a:p>
        </p:txBody>
      </p:sp>
      <p:sp>
        <p:nvSpPr>
          <p:cNvPr id="62" name="Rounded Rectangle 61">
            <a:extLst>
              <a:ext uri="{FF2B5EF4-FFF2-40B4-BE49-F238E27FC236}">
                <a16:creationId xmlns:a16="http://schemas.microsoft.com/office/drawing/2014/main" id="{53AA5C64-9106-38FD-DA57-C0EC28A2A8DD}"/>
              </a:ext>
            </a:extLst>
          </p:cNvPr>
          <p:cNvSpPr/>
          <p:nvPr/>
        </p:nvSpPr>
        <p:spPr>
          <a:xfrm>
            <a:off x="4757638" y="2710353"/>
            <a:ext cx="4125090" cy="1127051"/>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a:latin typeface="Playfair Display" pitchFamily="2" charset="77"/>
              </a:rPr>
              <a:t>Predictive Accuracies</a:t>
            </a:r>
          </a:p>
        </p:txBody>
      </p:sp>
      <p:sp>
        <p:nvSpPr>
          <p:cNvPr id="63" name="Rounded Rectangle 62">
            <a:extLst>
              <a:ext uri="{FF2B5EF4-FFF2-40B4-BE49-F238E27FC236}">
                <a16:creationId xmlns:a16="http://schemas.microsoft.com/office/drawing/2014/main" id="{1A2CFA7E-1A19-4E08-BA7A-DB14C1A24B75}"/>
              </a:ext>
            </a:extLst>
          </p:cNvPr>
          <p:cNvSpPr/>
          <p:nvPr/>
        </p:nvSpPr>
        <p:spPr>
          <a:xfrm>
            <a:off x="9031928" y="2710353"/>
            <a:ext cx="4125090" cy="1127051"/>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a:latin typeface="Playfair Display" pitchFamily="2" charset="77"/>
              </a:rPr>
              <a:t>Model Comparison</a:t>
            </a:r>
          </a:p>
        </p:txBody>
      </p:sp>
      <p:sp>
        <p:nvSpPr>
          <p:cNvPr id="64" name="Rounded Rectangle 63">
            <a:extLst>
              <a:ext uri="{FF2B5EF4-FFF2-40B4-BE49-F238E27FC236}">
                <a16:creationId xmlns:a16="http://schemas.microsoft.com/office/drawing/2014/main" id="{B9E9AAC2-CB4B-A671-27C7-2615C3075F8E}"/>
              </a:ext>
            </a:extLst>
          </p:cNvPr>
          <p:cNvSpPr/>
          <p:nvPr/>
        </p:nvSpPr>
        <p:spPr>
          <a:xfrm>
            <a:off x="13306218" y="2710352"/>
            <a:ext cx="4125090" cy="1127051"/>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a:latin typeface="Playfair Display" pitchFamily="2" charset="77"/>
              </a:rPr>
              <a:t>Objective Alignment</a:t>
            </a:r>
          </a:p>
        </p:txBody>
      </p:sp>
      <p:sp>
        <p:nvSpPr>
          <p:cNvPr id="65" name="Rounded Rectangle 64">
            <a:extLst>
              <a:ext uri="{FF2B5EF4-FFF2-40B4-BE49-F238E27FC236}">
                <a16:creationId xmlns:a16="http://schemas.microsoft.com/office/drawing/2014/main" id="{300F1D25-8AFC-C1C3-D1DF-7CDB359F621F}"/>
              </a:ext>
            </a:extLst>
          </p:cNvPr>
          <p:cNvSpPr/>
          <p:nvPr/>
        </p:nvSpPr>
        <p:spPr>
          <a:xfrm>
            <a:off x="483350" y="4019106"/>
            <a:ext cx="4125090" cy="5188689"/>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0" i="0" u="none" strike="noStrike">
                <a:solidFill>
                  <a:srgbClr val="000000"/>
                </a:solidFill>
                <a:effectLst/>
                <a:latin typeface="Playfair Display" pitchFamily="2" charset="77"/>
              </a:rPr>
              <a:t>Our analysis consistently revealed that personality traits, particularly openness to experience (measured by </a:t>
            </a:r>
            <a:r>
              <a:rPr lang="en-US" sz="2000" b="0" i="0" u="none" strike="noStrike" err="1">
                <a:solidFill>
                  <a:srgbClr val="000000"/>
                </a:solidFill>
                <a:effectLst/>
                <a:latin typeface="Playfair Display" pitchFamily="2" charset="77"/>
              </a:rPr>
              <a:t>Oscore</a:t>
            </a:r>
            <a:r>
              <a:rPr lang="en-US" sz="2000" b="0" i="0" u="none" strike="noStrike">
                <a:solidFill>
                  <a:srgbClr val="000000"/>
                </a:solidFill>
                <a:effectLst/>
                <a:latin typeface="Playfair Display" pitchFamily="2" charset="77"/>
              </a:rPr>
              <a:t>), played a pivotal role in predicting drug habits. </a:t>
            </a:r>
            <a:r>
              <a:rPr lang="en-US" sz="2000" b="0" i="0" u="none" strike="noStrike" err="1">
                <a:solidFill>
                  <a:srgbClr val="000000"/>
                </a:solidFill>
                <a:effectLst/>
                <a:latin typeface="Playfair Display" pitchFamily="2" charset="77"/>
              </a:rPr>
              <a:t>Oscore</a:t>
            </a:r>
            <a:r>
              <a:rPr lang="en-US" sz="2000" b="0" i="0" u="none" strike="noStrike">
                <a:solidFill>
                  <a:srgbClr val="000000"/>
                </a:solidFill>
                <a:effectLst/>
                <a:latin typeface="Playfair Display" pitchFamily="2" charset="77"/>
              </a:rPr>
              <a:t> demonstrated higher feature importance across various drugs, indicating a strong association between an individual's openness and their frequency of drug use.</a:t>
            </a:r>
            <a:r>
              <a:rPr lang="en-US" sz="2000" b="0" i="0">
                <a:solidFill>
                  <a:srgbClr val="000000"/>
                </a:solidFill>
                <a:effectLst/>
                <a:latin typeface="Playfair Display" pitchFamily="2" charset="77"/>
              </a:rPr>
              <a:t>​</a:t>
            </a:r>
            <a:endParaRPr lang="en-US" sz="1600">
              <a:latin typeface="Playfair Display" pitchFamily="2" charset="77"/>
            </a:endParaRPr>
          </a:p>
        </p:txBody>
      </p:sp>
      <p:sp>
        <p:nvSpPr>
          <p:cNvPr id="68" name="Rounded Rectangle 67">
            <a:extLst>
              <a:ext uri="{FF2B5EF4-FFF2-40B4-BE49-F238E27FC236}">
                <a16:creationId xmlns:a16="http://schemas.microsoft.com/office/drawing/2014/main" id="{CBCF9279-AD41-FA97-9546-F761AD9A56F9}"/>
              </a:ext>
            </a:extLst>
          </p:cNvPr>
          <p:cNvSpPr/>
          <p:nvPr/>
        </p:nvSpPr>
        <p:spPr>
          <a:xfrm>
            <a:off x="4757638" y="4019105"/>
            <a:ext cx="4125090" cy="5188689"/>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0" i="0" u="none" strike="noStrike">
                <a:solidFill>
                  <a:srgbClr val="000000"/>
                </a:solidFill>
                <a:effectLst/>
                <a:latin typeface="Playfair Display" pitchFamily="2" charset="77"/>
              </a:rPr>
              <a:t>Caffeine, crack, and amyl emerged as standouts with higher predictive accuracies across all models. These substances displayed robust tendencies influenced by personality traits, showcasing the utilization of our classification models in uncovering nuanced patterns in drug habits.</a:t>
            </a:r>
            <a:r>
              <a:rPr lang="en-US" sz="2000" b="0" i="0">
                <a:solidFill>
                  <a:srgbClr val="000000"/>
                </a:solidFill>
                <a:effectLst/>
                <a:latin typeface="Playfair Display" pitchFamily="2" charset="77"/>
              </a:rPr>
              <a:t>​</a:t>
            </a:r>
            <a:endParaRPr lang="en-US" sz="1800">
              <a:latin typeface="Playfair Display" pitchFamily="2" charset="77"/>
            </a:endParaRPr>
          </a:p>
        </p:txBody>
      </p:sp>
      <p:sp>
        <p:nvSpPr>
          <p:cNvPr id="69" name="Rounded Rectangle 68">
            <a:extLst>
              <a:ext uri="{FF2B5EF4-FFF2-40B4-BE49-F238E27FC236}">
                <a16:creationId xmlns:a16="http://schemas.microsoft.com/office/drawing/2014/main" id="{C9BB8B30-904E-96F7-6069-E67B8B30961C}"/>
              </a:ext>
            </a:extLst>
          </p:cNvPr>
          <p:cNvSpPr/>
          <p:nvPr/>
        </p:nvSpPr>
        <p:spPr>
          <a:xfrm>
            <a:off x="9031926" y="4019104"/>
            <a:ext cx="4125090" cy="5188689"/>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0" i="0" u="none" strike="noStrike">
                <a:solidFill>
                  <a:srgbClr val="000000"/>
                </a:solidFill>
                <a:effectLst/>
                <a:latin typeface="Playfair Display" pitchFamily="2" charset="77"/>
              </a:rPr>
              <a:t> The application of various classification models, including KNN and Logistic Regression, allowed for a comprehensive examination of the relationships between personality traits and drug habits. This diverse approach strengthened the robustness of our findings, providing an understanding of the complex interplay between individual characteristics and drug use.</a:t>
            </a:r>
            <a:r>
              <a:rPr lang="en-US" sz="2000" b="0" i="0">
                <a:solidFill>
                  <a:srgbClr val="000000"/>
                </a:solidFill>
                <a:effectLst/>
                <a:latin typeface="Playfair Display" pitchFamily="2" charset="77"/>
              </a:rPr>
              <a:t>​</a:t>
            </a:r>
            <a:endParaRPr lang="en-US" sz="1800">
              <a:latin typeface="Playfair Display" pitchFamily="2" charset="77"/>
            </a:endParaRPr>
          </a:p>
        </p:txBody>
      </p:sp>
      <p:sp>
        <p:nvSpPr>
          <p:cNvPr id="70" name="Rounded Rectangle 69">
            <a:extLst>
              <a:ext uri="{FF2B5EF4-FFF2-40B4-BE49-F238E27FC236}">
                <a16:creationId xmlns:a16="http://schemas.microsoft.com/office/drawing/2014/main" id="{B21B970A-F4D2-1008-7E6E-26CF790E3576}"/>
              </a:ext>
            </a:extLst>
          </p:cNvPr>
          <p:cNvSpPr/>
          <p:nvPr/>
        </p:nvSpPr>
        <p:spPr>
          <a:xfrm>
            <a:off x="13306214" y="4019103"/>
            <a:ext cx="4125090" cy="5188689"/>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0" i="0" u="none" strike="noStrike">
                <a:solidFill>
                  <a:srgbClr val="000000"/>
                </a:solidFill>
                <a:effectLst/>
                <a:latin typeface="Playfair Display" pitchFamily="2" charset="77"/>
              </a:rPr>
              <a:t> Our study successfully addressed the overarching objectives of identifying drugs with strong relationships to personality types and determining which personality traits exerted the most significant influence on drug habits. The results affirm the relevance of personality traits, particularly openness, in shaping an individual's proclivity for specific substances.</a:t>
            </a:r>
            <a:endParaRPr lang="en-US" sz="1800">
              <a:latin typeface="Playfair Display" pitchFamily="2" charset="77"/>
            </a:endParaRPr>
          </a:p>
        </p:txBody>
      </p:sp>
    </p:spTree>
    <p:extLst>
      <p:ext uri="{BB962C8B-B14F-4D97-AF65-F5344CB8AC3E}">
        <p14:creationId xmlns:p14="http://schemas.microsoft.com/office/powerpoint/2010/main" val="46967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14"/>
        <p:cNvGrpSpPr/>
        <p:nvPr/>
      </p:nvGrpSpPr>
      <p:grpSpPr>
        <a:xfrm>
          <a:off x="0" y="0"/>
          <a:ext cx="0" cy="0"/>
          <a:chOff x="0" y="0"/>
          <a:chExt cx="0" cy="0"/>
        </a:xfrm>
      </p:grpSpPr>
      <p:grpSp>
        <p:nvGrpSpPr>
          <p:cNvPr id="115" name="Google Shape;115;p14"/>
          <p:cNvGrpSpPr/>
          <p:nvPr/>
        </p:nvGrpSpPr>
        <p:grpSpPr>
          <a:xfrm>
            <a:off x="7365140" y="769388"/>
            <a:ext cx="9894159" cy="8930567"/>
            <a:chOff x="0" y="-38100"/>
            <a:chExt cx="2137363" cy="2352084"/>
          </a:xfrm>
        </p:grpSpPr>
        <p:sp>
          <p:nvSpPr>
            <p:cNvPr id="116" name="Google Shape;116;p14"/>
            <p:cNvSpPr/>
            <p:nvPr/>
          </p:nvSpPr>
          <p:spPr>
            <a:xfrm>
              <a:off x="0" y="0"/>
              <a:ext cx="2137363" cy="2313984"/>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8" name="Google Shape;118;p14"/>
          <p:cNvSpPr txBox="1"/>
          <p:nvPr/>
        </p:nvSpPr>
        <p:spPr>
          <a:xfrm>
            <a:off x="8130705" y="1650722"/>
            <a:ext cx="8324109" cy="3070071"/>
          </a:xfrm>
          <a:prstGeom prst="rect">
            <a:avLst/>
          </a:prstGeom>
          <a:noFill/>
          <a:ln>
            <a:noFill/>
          </a:ln>
        </p:spPr>
        <p:txBody>
          <a:bodyPr spcFirstLastPara="1" wrap="square" lIns="0" tIns="0" rIns="0" bIns="0" anchor="t" anchorCtr="0">
            <a:spAutoFit/>
          </a:bodyPr>
          <a:lstStyle/>
          <a:p>
            <a:pPr lvl="0">
              <a:lnSpc>
                <a:spcPct val="150000"/>
              </a:lnSpc>
            </a:pPr>
            <a:r>
              <a:rPr lang="en-US" sz="1900">
                <a:solidFill>
                  <a:schemeClr val="bg1"/>
                </a:solidFill>
                <a:latin typeface="Roboto" panose="02000000000000000000" pitchFamily="2" charset="0"/>
                <a:ea typeface="Roboto" panose="02000000000000000000" pitchFamily="2" charset="0"/>
                <a:cs typeface="Roboto" panose="02000000000000000000" pitchFamily="2" charset="0"/>
              </a:rPr>
              <a:t>Using a dataset that consists of individuals’ self-appointed scores on the 5 factors of personality, we analyzed their drug habits to distinguish significant relationships and create a fitting predictive model from these correlations.​</a:t>
            </a:r>
          </a:p>
          <a:p>
            <a:pPr lvl="0">
              <a:lnSpc>
                <a:spcPct val="150000"/>
              </a:lnSpc>
            </a:pPr>
            <a:r>
              <a:rPr lang="en-US" sz="1900">
                <a:solidFill>
                  <a:schemeClr val="bg1"/>
                </a:solidFill>
                <a:latin typeface="Roboto" panose="02000000000000000000" pitchFamily="2" charset="0"/>
                <a:ea typeface="Roboto" panose="02000000000000000000" pitchFamily="2" charset="0"/>
                <a:cs typeface="Roboto" panose="02000000000000000000" pitchFamily="2" charset="0"/>
              </a:rPr>
              <a:t>We employed the use of several classification models to look at individuals with higher frequencies of different drug habits, then examined their personality traits and the importance of these features when predicting drug use. Amongst the models tested were KNN and Logistic Regression.</a:t>
            </a:r>
          </a:p>
        </p:txBody>
      </p:sp>
      <p:sp>
        <p:nvSpPr>
          <p:cNvPr id="125" name="Google Shape;125;p14"/>
          <p:cNvSpPr txBox="1"/>
          <p:nvPr/>
        </p:nvSpPr>
        <p:spPr>
          <a:xfrm>
            <a:off x="438351" y="318508"/>
            <a:ext cx="6910589"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0B1320"/>
                </a:solidFill>
                <a:latin typeface="Playfair Display Black"/>
                <a:ea typeface="Playfair Display Black"/>
                <a:cs typeface="Playfair Display Black"/>
                <a:sym typeface="Playfair Display Black"/>
              </a:rPr>
              <a:t>Objectives</a:t>
            </a:r>
            <a:endParaRPr sz="9000"/>
          </a:p>
        </p:txBody>
      </p:sp>
      <p:grpSp>
        <p:nvGrpSpPr>
          <p:cNvPr id="130" name="Google Shape;130;p14"/>
          <p:cNvGrpSpPr/>
          <p:nvPr/>
        </p:nvGrpSpPr>
        <p:grpSpPr>
          <a:xfrm>
            <a:off x="16493527" y="1280385"/>
            <a:ext cx="406823" cy="408647"/>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14"/>
          <p:cNvGrpSpPr/>
          <p:nvPr/>
        </p:nvGrpSpPr>
        <p:grpSpPr>
          <a:xfrm>
            <a:off x="17057202" y="1280385"/>
            <a:ext cx="406823" cy="408647"/>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 name="Google Shape;136;p14"/>
          <p:cNvGrpSpPr/>
          <p:nvPr/>
        </p:nvGrpSpPr>
        <p:grpSpPr>
          <a:xfrm>
            <a:off x="17618249" y="1280385"/>
            <a:ext cx="406823" cy="408647"/>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14"/>
          <p:cNvGrpSpPr/>
          <p:nvPr/>
        </p:nvGrpSpPr>
        <p:grpSpPr>
          <a:xfrm>
            <a:off x="6636559" y="8964304"/>
            <a:ext cx="406823" cy="408647"/>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 name="Google Shape;142;p14"/>
          <p:cNvGrpSpPr/>
          <p:nvPr/>
        </p:nvGrpSpPr>
        <p:grpSpPr>
          <a:xfrm>
            <a:off x="7200234" y="8964304"/>
            <a:ext cx="406823" cy="408647"/>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 name="Google Shape;145;p14"/>
          <p:cNvGrpSpPr/>
          <p:nvPr/>
        </p:nvGrpSpPr>
        <p:grpSpPr>
          <a:xfrm>
            <a:off x="7761281" y="8964304"/>
            <a:ext cx="406823" cy="408647"/>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9043DED3-F58E-AB51-5578-9A54CB02A566}"/>
              </a:ext>
            </a:extLst>
          </p:cNvPr>
          <p:cNvSpPr txBox="1"/>
          <p:nvPr/>
        </p:nvSpPr>
        <p:spPr>
          <a:xfrm>
            <a:off x="8130705" y="6778280"/>
            <a:ext cx="7893471" cy="1944122"/>
          </a:xfrm>
          <a:prstGeom prst="rect">
            <a:avLst/>
          </a:prstGeom>
          <a:noFill/>
        </p:spPr>
        <p:txBody>
          <a:bodyPr wrap="square" rtlCol="0">
            <a:spAutoFit/>
          </a:bodyPr>
          <a:lstStyle/>
          <a:p>
            <a:pPr algn="l" rtl="0" fontAlgn="base"/>
            <a:r>
              <a:rPr lang="en-US" sz="190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9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Which drugs, and their frequency of use, have strong relationships with an individual’s personality type?</a:t>
            </a:r>
            <a:r>
              <a:rPr lang="en-US" sz="1900" b="0" i="0">
                <a:solidFill>
                  <a:schemeClr val="bg1"/>
                </a:solidFill>
                <a:effectLst/>
                <a:latin typeface="Roboto" panose="02000000000000000000" pitchFamily="2" charset="0"/>
                <a:ea typeface="Roboto" panose="02000000000000000000" pitchFamily="2" charset="0"/>
                <a:cs typeface="Roboto" panose="02000000000000000000" pitchFamily="2" charset="0"/>
              </a:rPr>
              <a:t>​</a:t>
            </a:r>
          </a:p>
          <a:p>
            <a:pPr algn="l" rtl="0" fontAlgn="base">
              <a:lnSpc>
                <a:spcPct val="150000"/>
              </a:lnSpc>
            </a:pPr>
            <a:r>
              <a:rPr lang="en-US" sz="1900" b="0" i="0" u="none" strike="noStrike">
                <a:solidFill>
                  <a:schemeClr val="bg1"/>
                </a:solidFill>
                <a:effectLst/>
                <a:latin typeface="Roboto" panose="02000000000000000000" pitchFamily="2" charset="0"/>
                <a:ea typeface="Roboto" panose="02000000000000000000" pitchFamily="2" charset="0"/>
                <a:cs typeface="Roboto" panose="02000000000000000000" pitchFamily="2" charset="0"/>
              </a:rPr>
              <a:t>- Which personality traits most influence one’s drug habits?</a:t>
            </a:r>
          </a:p>
          <a:p>
            <a:pPr fontAlgn="base">
              <a:lnSpc>
                <a:spcPct val="150000"/>
              </a:lnSpc>
            </a:pPr>
            <a:r>
              <a:rPr lang="en-US" sz="1900">
                <a:solidFill>
                  <a:schemeClr val="bg1"/>
                </a:solidFill>
                <a:latin typeface="Roboto" panose="02000000000000000000" pitchFamily="2" charset="0"/>
                <a:ea typeface="Roboto" panose="02000000000000000000" pitchFamily="2" charset="0"/>
                <a:cs typeface="Roboto" panose="02000000000000000000" pitchFamily="2" charset="0"/>
              </a:rPr>
              <a:t>- If fitting, could the model could potentially help identify individuals that may be at the greatest risk of unhealthy drug habits?</a:t>
            </a:r>
          </a:p>
        </p:txBody>
      </p:sp>
      <p:sp>
        <p:nvSpPr>
          <p:cNvPr id="4" name="Rounded Rectangle 3">
            <a:extLst>
              <a:ext uri="{FF2B5EF4-FFF2-40B4-BE49-F238E27FC236}">
                <a16:creationId xmlns:a16="http://schemas.microsoft.com/office/drawing/2014/main" id="{F3D9F505-E213-7377-9FD8-3DB012EFEBA9}"/>
              </a:ext>
            </a:extLst>
          </p:cNvPr>
          <p:cNvSpPr/>
          <p:nvPr/>
        </p:nvSpPr>
        <p:spPr>
          <a:xfrm>
            <a:off x="9901416" y="5397411"/>
            <a:ext cx="4352048" cy="10923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latin typeface="Playfair Display" pitchFamily="2" charset="77"/>
              </a:rPr>
              <a:t>Main Questions</a:t>
            </a:r>
          </a:p>
        </p:txBody>
      </p:sp>
      <p:pic>
        <p:nvPicPr>
          <p:cNvPr id="6" name="Picture 5" descr="A chart of five different colored hexagons&#10;&#10;Description automatically generated">
            <a:extLst>
              <a:ext uri="{FF2B5EF4-FFF2-40B4-BE49-F238E27FC236}">
                <a16:creationId xmlns:a16="http://schemas.microsoft.com/office/drawing/2014/main" id="{983DB506-7A6D-0085-D136-0E2DA0D1C154}"/>
              </a:ext>
            </a:extLst>
          </p:cNvPr>
          <p:cNvPicPr>
            <a:picLocks noChangeAspect="1"/>
          </p:cNvPicPr>
          <p:nvPr/>
        </p:nvPicPr>
        <p:blipFill>
          <a:blip r:embed="rId3"/>
          <a:stretch>
            <a:fillRect/>
          </a:stretch>
        </p:blipFill>
        <p:spPr>
          <a:xfrm>
            <a:off x="300327" y="1915858"/>
            <a:ext cx="6595254" cy="6806544"/>
          </a:xfrm>
          <a:prstGeom prst="rect">
            <a:avLst/>
          </a:prstGeom>
        </p:spPr>
      </p:pic>
    </p:spTree>
    <p:extLst>
      <p:ext uri="{BB962C8B-B14F-4D97-AF65-F5344CB8AC3E}">
        <p14:creationId xmlns:p14="http://schemas.microsoft.com/office/powerpoint/2010/main" val="323923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51"/>
        <p:cNvGrpSpPr/>
        <p:nvPr/>
      </p:nvGrpSpPr>
      <p:grpSpPr>
        <a:xfrm>
          <a:off x="0" y="0"/>
          <a:ext cx="0" cy="0"/>
          <a:chOff x="0" y="0"/>
          <a:chExt cx="0" cy="0"/>
        </a:xfrm>
      </p:grpSpPr>
      <p:sp>
        <p:nvSpPr>
          <p:cNvPr id="152" name="Google Shape;152;p15"/>
          <p:cNvSpPr txBox="1"/>
          <p:nvPr/>
        </p:nvSpPr>
        <p:spPr>
          <a:xfrm>
            <a:off x="720538" y="556932"/>
            <a:ext cx="9386237"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0" i="0" u="none" strike="noStrike" cap="none">
                <a:solidFill>
                  <a:srgbClr val="0B1320"/>
                </a:solidFill>
                <a:latin typeface="Playfair Display Black"/>
                <a:ea typeface="Playfair Display Black"/>
                <a:cs typeface="Playfair Display Black"/>
                <a:sym typeface="Playfair Display Black"/>
              </a:rPr>
              <a:t>Dataset</a:t>
            </a:r>
            <a:endParaRPr/>
          </a:p>
        </p:txBody>
      </p:sp>
      <p:grpSp>
        <p:nvGrpSpPr>
          <p:cNvPr id="153" name="Google Shape;153;p15"/>
          <p:cNvGrpSpPr/>
          <p:nvPr/>
        </p:nvGrpSpPr>
        <p:grpSpPr>
          <a:xfrm>
            <a:off x="422737" y="3186442"/>
            <a:ext cx="7149126" cy="3541280"/>
            <a:chOff x="0" y="-38100"/>
            <a:chExt cx="1490774" cy="1194732"/>
          </a:xfrm>
        </p:grpSpPr>
        <p:sp>
          <p:nvSpPr>
            <p:cNvPr id="154" name="Google Shape;154;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6" name="Google Shape;156;p15"/>
          <p:cNvGrpSpPr/>
          <p:nvPr/>
        </p:nvGrpSpPr>
        <p:grpSpPr>
          <a:xfrm>
            <a:off x="422737" y="1912735"/>
            <a:ext cx="4287561" cy="3230765"/>
            <a:chOff x="0" y="-38100"/>
            <a:chExt cx="1129234" cy="850900"/>
          </a:xfrm>
        </p:grpSpPr>
        <p:sp>
          <p:nvSpPr>
            <p:cNvPr id="157" name="Google Shape;157;p15"/>
            <p:cNvSpPr/>
            <p:nvPr/>
          </p:nvSpPr>
          <p:spPr>
            <a:xfrm>
              <a:off x="0" y="0"/>
              <a:ext cx="1129234" cy="282729"/>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lang="en-US" sz="1800" b="0" i="0" u="none" strike="noStrike" cap="none">
                <a:solidFill>
                  <a:schemeClr val="dk1"/>
                </a:solidFill>
                <a:latin typeface="Calibri"/>
                <a:ea typeface="Calibri"/>
                <a:cs typeface="Calibri"/>
                <a:sym typeface="Calibri"/>
              </a:endParaRPr>
            </a:p>
          </p:txBody>
        </p:sp>
      </p:grpSp>
      <p:sp>
        <p:nvSpPr>
          <p:cNvPr id="159" name="Google Shape;159;p15"/>
          <p:cNvSpPr txBox="1"/>
          <p:nvPr/>
        </p:nvSpPr>
        <p:spPr>
          <a:xfrm>
            <a:off x="426267" y="3625334"/>
            <a:ext cx="7054053" cy="3102388"/>
          </a:xfrm>
          <a:prstGeom prst="rect">
            <a:avLst/>
          </a:prstGeom>
          <a:noFill/>
          <a:ln>
            <a:noFill/>
          </a:ln>
        </p:spPr>
        <p:txBody>
          <a:bodyPr spcFirstLastPara="1" wrap="square" lIns="0" tIns="0" rIns="0" bIns="0" anchor="t" anchorCtr="0">
            <a:spAutoFit/>
          </a:bodyPr>
          <a:lstStyle/>
          <a:p>
            <a:pPr marL="269875" lvl="1">
              <a:lnSpc>
                <a:spcPct val="140016"/>
              </a:lnSpc>
              <a:buClr>
                <a:srgbClr val="0B1320"/>
              </a:buClr>
              <a:buSzPts val="2499"/>
            </a:pPr>
            <a:r>
              <a:rPr lang="en-US" sz="1600">
                <a:latin typeface="Roboto" panose="02000000000000000000" pitchFamily="2" charset="0"/>
                <a:ea typeface="Roboto" panose="02000000000000000000" pitchFamily="2" charset="0"/>
                <a:cs typeface="Roboto" panose="02000000000000000000" pitchFamily="2" charset="0"/>
              </a:rPr>
              <a:t>The 5-factor model of personality focuses on 5 traits:</a:t>
            </a:r>
          </a:p>
          <a:p>
            <a:pPr marL="555625" lvl="1" indent="-285750">
              <a:lnSpc>
                <a:spcPct val="140016"/>
              </a:lnSpc>
              <a:buClr>
                <a:srgbClr val="0B1320"/>
              </a:buClr>
              <a:buSzPts val="2499"/>
              <a:buFont typeface="Arial" panose="020B0604020202020204" pitchFamily="34" charset="0"/>
              <a:buChar char="•"/>
            </a:pPr>
            <a:r>
              <a:rPr lang="en-US" sz="1600" err="1">
                <a:latin typeface="Roboto" panose="02000000000000000000" pitchFamily="2" charset="0"/>
                <a:ea typeface="Roboto" panose="02000000000000000000" pitchFamily="2" charset="0"/>
                <a:cs typeface="Roboto" panose="02000000000000000000" pitchFamily="2" charset="0"/>
              </a:rPr>
              <a:t>Nscore</a:t>
            </a:r>
            <a:r>
              <a:rPr lang="en-US" sz="1600">
                <a:latin typeface="Roboto" panose="02000000000000000000" pitchFamily="2" charset="0"/>
                <a:ea typeface="Roboto" panose="02000000000000000000" pitchFamily="2" charset="0"/>
                <a:cs typeface="Roboto" panose="02000000000000000000" pitchFamily="2" charset="0"/>
              </a:rPr>
              <a:t>: neuroticism</a:t>
            </a:r>
          </a:p>
          <a:p>
            <a:pPr marL="555625" lvl="1" indent="-285750">
              <a:lnSpc>
                <a:spcPct val="140016"/>
              </a:lnSpc>
              <a:buClr>
                <a:srgbClr val="0B1320"/>
              </a:buClr>
              <a:buSzPts val="2499"/>
              <a:buFont typeface="Arial" panose="020B0604020202020204" pitchFamily="34" charset="0"/>
              <a:buChar char="•"/>
            </a:pPr>
            <a:r>
              <a:rPr lang="en-US" sz="1600" err="1">
                <a:latin typeface="Roboto" panose="02000000000000000000" pitchFamily="2" charset="0"/>
                <a:ea typeface="Roboto" panose="02000000000000000000" pitchFamily="2" charset="0"/>
                <a:cs typeface="Roboto" panose="02000000000000000000" pitchFamily="2" charset="0"/>
              </a:rPr>
              <a:t>Escore</a:t>
            </a:r>
            <a:r>
              <a:rPr lang="en-US" sz="1600">
                <a:latin typeface="Roboto" panose="02000000000000000000" pitchFamily="2" charset="0"/>
                <a:ea typeface="Roboto" panose="02000000000000000000" pitchFamily="2" charset="0"/>
                <a:cs typeface="Roboto" panose="02000000000000000000" pitchFamily="2" charset="0"/>
              </a:rPr>
              <a:t>: extraversion</a:t>
            </a:r>
          </a:p>
          <a:p>
            <a:pPr marL="555625" lvl="1" indent="-285750">
              <a:lnSpc>
                <a:spcPct val="140016"/>
              </a:lnSpc>
              <a:buClr>
                <a:srgbClr val="0B1320"/>
              </a:buClr>
              <a:buSzPts val="2499"/>
              <a:buFont typeface="Arial" panose="020B0604020202020204" pitchFamily="34" charset="0"/>
              <a:buChar char="•"/>
            </a:pPr>
            <a:r>
              <a:rPr lang="en-US" sz="1600" err="1">
                <a:latin typeface="Roboto" panose="02000000000000000000" pitchFamily="2" charset="0"/>
                <a:ea typeface="Roboto" panose="02000000000000000000" pitchFamily="2" charset="0"/>
                <a:cs typeface="Roboto" panose="02000000000000000000" pitchFamily="2" charset="0"/>
              </a:rPr>
              <a:t>Oscore</a:t>
            </a:r>
            <a:r>
              <a:rPr lang="en-US" sz="1600">
                <a:latin typeface="Roboto" panose="02000000000000000000" pitchFamily="2" charset="0"/>
                <a:ea typeface="Roboto" panose="02000000000000000000" pitchFamily="2" charset="0"/>
                <a:cs typeface="Roboto" panose="02000000000000000000" pitchFamily="2" charset="0"/>
              </a:rPr>
              <a:t>: openness to experience</a:t>
            </a:r>
          </a:p>
          <a:p>
            <a:pPr marL="555625" lvl="1" indent="-285750">
              <a:lnSpc>
                <a:spcPct val="140016"/>
              </a:lnSpc>
              <a:buClr>
                <a:srgbClr val="0B1320"/>
              </a:buClr>
              <a:buSzPts val="2499"/>
              <a:buFont typeface="Arial" panose="020B0604020202020204" pitchFamily="34" charset="0"/>
              <a:buChar char="•"/>
            </a:pPr>
            <a:r>
              <a:rPr lang="en-US" sz="1600" err="1">
                <a:latin typeface="Roboto" panose="02000000000000000000" pitchFamily="2" charset="0"/>
                <a:ea typeface="Roboto" panose="02000000000000000000" pitchFamily="2" charset="0"/>
                <a:cs typeface="Roboto" panose="02000000000000000000" pitchFamily="2" charset="0"/>
              </a:rPr>
              <a:t>Ascore</a:t>
            </a:r>
            <a:r>
              <a:rPr lang="en-US" sz="1600">
                <a:latin typeface="Roboto" panose="02000000000000000000" pitchFamily="2" charset="0"/>
                <a:ea typeface="Roboto" panose="02000000000000000000" pitchFamily="2" charset="0"/>
                <a:cs typeface="Roboto" panose="02000000000000000000" pitchFamily="2" charset="0"/>
              </a:rPr>
              <a:t>: agreeableness</a:t>
            </a:r>
          </a:p>
          <a:p>
            <a:pPr marL="555625" lvl="1" indent="-285750">
              <a:lnSpc>
                <a:spcPct val="140016"/>
              </a:lnSpc>
              <a:buClr>
                <a:srgbClr val="0B1320"/>
              </a:buClr>
              <a:buSzPts val="2499"/>
              <a:buFont typeface="Arial" panose="020B0604020202020204" pitchFamily="34" charset="0"/>
              <a:buChar char="•"/>
            </a:pPr>
            <a:r>
              <a:rPr lang="en-US" sz="1600" err="1">
                <a:latin typeface="Roboto" panose="02000000000000000000" pitchFamily="2" charset="0"/>
                <a:ea typeface="Roboto" panose="02000000000000000000" pitchFamily="2" charset="0"/>
                <a:cs typeface="Roboto" panose="02000000000000000000" pitchFamily="2" charset="0"/>
              </a:rPr>
              <a:t>Cscore</a:t>
            </a:r>
            <a:r>
              <a:rPr lang="en-US" sz="1600">
                <a:latin typeface="Roboto" panose="02000000000000000000" pitchFamily="2" charset="0"/>
                <a:ea typeface="Roboto" panose="02000000000000000000" pitchFamily="2" charset="0"/>
                <a:cs typeface="Roboto" panose="02000000000000000000" pitchFamily="2" charset="0"/>
              </a:rPr>
              <a:t>: conscientiousness</a:t>
            </a:r>
          </a:p>
          <a:p>
            <a:pPr marL="269875" lvl="1">
              <a:lnSpc>
                <a:spcPct val="140016"/>
              </a:lnSpc>
              <a:buClr>
                <a:srgbClr val="0B1320"/>
              </a:buClr>
              <a:buSzPts val="2499"/>
            </a:pPr>
            <a:r>
              <a:rPr lang="en-US" sz="1600">
                <a:latin typeface="Roboto" panose="02000000000000000000" pitchFamily="2" charset="0"/>
                <a:ea typeface="Roboto" panose="02000000000000000000" pitchFamily="2" charset="0"/>
                <a:cs typeface="Roboto" panose="02000000000000000000" pitchFamily="2" charset="0"/>
              </a:rPr>
              <a:t>These traits were ranked on a continuous scale containing positive integers. The extremes of the score ranges for each trait have opposite identifiable personality characteristics. </a:t>
            </a:r>
            <a:endParaRPr sz="1600">
              <a:latin typeface="Roboto" panose="02000000000000000000" pitchFamily="2" charset="0"/>
              <a:ea typeface="Roboto" panose="02000000000000000000" pitchFamily="2" charset="0"/>
              <a:cs typeface="Roboto" panose="02000000000000000000" pitchFamily="2" charset="0"/>
            </a:endParaRPr>
          </a:p>
        </p:txBody>
      </p:sp>
      <p:sp>
        <p:nvSpPr>
          <p:cNvPr id="160" name="Google Shape;160;p15"/>
          <p:cNvSpPr txBox="1"/>
          <p:nvPr/>
        </p:nvSpPr>
        <p:spPr>
          <a:xfrm>
            <a:off x="835819" y="2217303"/>
            <a:ext cx="3484765" cy="700192"/>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0" i="0" u="none" strike="noStrike" cap="none" dirty="0">
                <a:solidFill>
                  <a:srgbClr val="F3F6FA"/>
                </a:solidFill>
                <a:latin typeface="Playfair Display Black"/>
                <a:ea typeface="Playfair Display Black"/>
                <a:cs typeface="Playfair Display Black"/>
                <a:sym typeface="Playfair Display Black"/>
              </a:rPr>
              <a:t>FFM Traits</a:t>
            </a:r>
            <a:endParaRPr dirty="0"/>
          </a:p>
        </p:txBody>
      </p:sp>
      <p:grpSp>
        <p:nvGrpSpPr>
          <p:cNvPr id="161" name="Google Shape;161;p15"/>
          <p:cNvGrpSpPr/>
          <p:nvPr/>
        </p:nvGrpSpPr>
        <p:grpSpPr>
          <a:xfrm>
            <a:off x="7739811" y="3204474"/>
            <a:ext cx="6477712" cy="3523233"/>
            <a:chOff x="0" y="-38100"/>
            <a:chExt cx="1490774" cy="1194732"/>
          </a:xfrm>
        </p:grpSpPr>
        <p:sp>
          <p:nvSpPr>
            <p:cNvPr id="162" name="Google Shape;162;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 name="Google Shape;164;p15"/>
          <p:cNvGrpSpPr/>
          <p:nvPr/>
        </p:nvGrpSpPr>
        <p:grpSpPr>
          <a:xfrm>
            <a:off x="7727594" y="1855611"/>
            <a:ext cx="4287561" cy="3230765"/>
            <a:chOff x="0" y="-38100"/>
            <a:chExt cx="1129234" cy="850900"/>
          </a:xfrm>
        </p:grpSpPr>
        <p:sp>
          <p:nvSpPr>
            <p:cNvPr id="165" name="Google Shape;165;p15"/>
            <p:cNvSpPr/>
            <p:nvPr/>
          </p:nvSpPr>
          <p:spPr>
            <a:xfrm>
              <a:off x="0" y="0"/>
              <a:ext cx="1129234" cy="282729"/>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 name="Google Shape;167;p15"/>
          <p:cNvGrpSpPr/>
          <p:nvPr/>
        </p:nvGrpSpPr>
        <p:grpSpPr>
          <a:xfrm>
            <a:off x="14385471" y="3228680"/>
            <a:ext cx="3403169" cy="3499027"/>
            <a:chOff x="0" y="-38100"/>
            <a:chExt cx="1490774" cy="1194732"/>
          </a:xfrm>
        </p:grpSpPr>
        <p:sp>
          <p:nvSpPr>
            <p:cNvPr id="168" name="Google Shape;168;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 name="Google Shape;170;p15"/>
          <p:cNvGrpSpPr/>
          <p:nvPr/>
        </p:nvGrpSpPr>
        <p:grpSpPr>
          <a:xfrm>
            <a:off x="14385471" y="1968293"/>
            <a:ext cx="3516448" cy="3230765"/>
            <a:chOff x="0" y="-38100"/>
            <a:chExt cx="1129234" cy="850900"/>
          </a:xfrm>
        </p:grpSpPr>
        <p:sp>
          <p:nvSpPr>
            <p:cNvPr id="171" name="Google Shape;171;p15"/>
            <p:cNvSpPr/>
            <p:nvPr/>
          </p:nvSpPr>
          <p:spPr>
            <a:xfrm>
              <a:off x="0" y="0"/>
              <a:ext cx="1129234" cy="282729"/>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3" name="Google Shape;173;p15"/>
          <p:cNvSpPr txBox="1"/>
          <p:nvPr/>
        </p:nvSpPr>
        <p:spPr>
          <a:xfrm>
            <a:off x="7648268" y="3528118"/>
            <a:ext cx="6477712" cy="3102388"/>
          </a:xfrm>
          <a:prstGeom prst="rect">
            <a:avLst/>
          </a:prstGeom>
          <a:noFill/>
          <a:ln>
            <a:noFill/>
          </a:ln>
        </p:spPr>
        <p:txBody>
          <a:bodyPr spcFirstLastPara="1" wrap="square" lIns="0" tIns="0" rIns="0" bIns="0" anchor="t" anchorCtr="0">
            <a:spAutoFit/>
          </a:bodyPr>
          <a:lstStyle/>
          <a:p>
            <a:pPr marL="269875" lvl="1">
              <a:lnSpc>
                <a:spcPct val="140016"/>
              </a:lnSpc>
              <a:buClr>
                <a:srgbClr val="0B1320"/>
              </a:buClr>
              <a:buSzPts val="2499"/>
            </a:pPr>
            <a:r>
              <a:rPr lang="en-US" sz="1600">
                <a:latin typeface="Roboto" panose="02000000000000000000" pitchFamily="2" charset="0"/>
                <a:ea typeface="Roboto" panose="02000000000000000000" pitchFamily="2" charset="0"/>
                <a:cs typeface="Roboto" panose="02000000000000000000" pitchFamily="2" charset="0"/>
              </a:rPr>
              <a:t>There were 18 drugs recorded in this dataset: alcohol, amphetamine, amyl, benzos, caffeine, cannabis, chocolate, cocaine, crack, ecstasy, heroin, ketamine, </a:t>
            </a:r>
            <a:r>
              <a:rPr lang="en-US" sz="1600" err="1">
                <a:latin typeface="Roboto" panose="02000000000000000000" pitchFamily="2" charset="0"/>
                <a:ea typeface="Roboto" panose="02000000000000000000" pitchFamily="2" charset="0"/>
                <a:cs typeface="Roboto" panose="02000000000000000000" pitchFamily="2" charset="0"/>
              </a:rPr>
              <a:t>legalh</a:t>
            </a:r>
            <a:r>
              <a:rPr lang="en-US" sz="1600">
                <a:latin typeface="Roboto" panose="02000000000000000000" pitchFamily="2" charset="0"/>
                <a:ea typeface="Roboto" panose="02000000000000000000" pitchFamily="2" charset="0"/>
                <a:cs typeface="Roboto" panose="02000000000000000000" pitchFamily="2" charset="0"/>
              </a:rPr>
              <a:t>, LSD, methamphetamine, mushrooms, nicotine, and VSA. Participants rated their frequency of use on a scale of C0-C6. (CL0: never used, CL1: used over a decade ago, CL2: used in last decade, CL3: Used in last year, CL4: Used in last month, CL5: used in last week, CL6: used in last day). For our model purposes, we primarily focused on individuals with scores of CL4-CL6, labelling these the unhealthy habits.​</a:t>
            </a:r>
            <a:endParaRPr sz="1600">
              <a:latin typeface="Roboto" panose="02000000000000000000" pitchFamily="2" charset="0"/>
              <a:ea typeface="Roboto" panose="02000000000000000000" pitchFamily="2" charset="0"/>
              <a:cs typeface="Roboto" panose="02000000000000000000" pitchFamily="2" charset="0"/>
            </a:endParaRPr>
          </a:p>
        </p:txBody>
      </p:sp>
      <p:sp>
        <p:nvSpPr>
          <p:cNvPr id="174" name="Google Shape;174;p15"/>
          <p:cNvSpPr txBox="1"/>
          <p:nvPr/>
        </p:nvSpPr>
        <p:spPr>
          <a:xfrm>
            <a:off x="8080325" y="2139145"/>
            <a:ext cx="3582098" cy="700192"/>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0" i="0" u="none" strike="noStrike" cap="none" dirty="0">
                <a:solidFill>
                  <a:srgbClr val="F3F6FA"/>
                </a:solidFill>
                <a:latin typeface="Playfair Display Black"/>
                <a:ea typeface="Playfair Display Black"/>
                <a:cs typeface="Playfair Display Black"/>
                <a:sym typeface="Playfair Display Black"/>
              </a:rPr>
              <a:t>Drugs</a:t>
            </a:r>
            <a:endParaRPr dirty="0"/>
          </a:p>
        </p:txBody>
      </p:sp>
      <p:sp>
        <p:nvSpPr>
          <p:cNvPr id="175" name="Google Shape;175;p15"/>
          <p:cNvSpPr txBox="1"/>
          <p:nvPr/>
        </p:nvSpPr>
        <p:spPr>
          <a:xfrm>
            <a:off x="14635580" y="3625334"/>
            <a:ext cx="2893569" cy="2215991"/>
          </a:xfrm>
          <a:prstGeom prst="rect">
            <a:avLst/>
          </a:prstGeom>
          <a:noFill/>
          <a:ln>
            <a:noFill/>
          </a:ln>
        </p:spPr>
        <p:txBody>
          <a:bodyPr spcFirstLastPara="1" wrap="square" lIns="0" tIns="0" rIns="0" bIns="0" anchor="t" anchorCtr="0">
            <a:spAutoFit/>
          </a:bodyPr>
          <a:lstStyle/>
          <a:p>
            <a:pPr fontAlgn="base"/>
            <a:r>
              <a:rPr lang="en-US" sz="1600">
                <a:latin typeface="Roboto" panose="02000000000000000000" pitchFamily="2" charset="0"/>
                <a:ea typeface="Roboto" panose="02000000000000000000" pitchFamily="2" charset="0"/>
                <a:cs typeface="Roboto" panose="02000000000000000000" pitchFamily="2" charset="0"/>
              </a:rPr>
              <a:t>The data collectors and authors of the original study are</a:t>
            </a:r>
            <a:r>
              <a:rPr lang="en-US" sz="160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600">
                <a:latin typeface="Roboto" panose="02000000000000000000" pitchFamily="2" charset="0"/>
                <a:ea typeface="Roboto" panose="02000000000000000000" pitchFamily="2" charset="0"/>
                <a:cs typeface="Roboto" panose="02000000000000000000" pitchFamily="2" charset="0"/>
              </a:rPr>
              <a:t>E. </a:t>
            </a:r>
            <a:r>
              <a:rPr lang="en-US" sz="1600" err="1">
                <a:latin typeface="Roboto" panose="02000000000000000000" pitchFamily="2" charset="0"/>
                <a:ea typeface="Roboto" panose="02000000000000000000" pitchFamily="2" charset="0"/>
                <a:cs typeface="Roboto" panose="02000000000000000000" pitchFamily="2" charset="0"/>
              </a:rPr>
              <a:t>Fehrman</a:t>
            </a:r>
            <a:r>
              <a:rPr lang="en-US" sz="1600">
                <a:latin typeface="Roboto" panose="02000000000000000000" pitchFamily="2" charset="0"/>
                <a:ea typeface="Roboto" panose="02000000000000000000" pitchFamily="2" charset="0"/>
                <a:cs typeface="Roboto" panose="02000000000000000000" pitchFamily="2" charset="0"/>
              </a:rPr>
              <a:t>, A.K. Muhammad, E.M. </a:t>
            </a:r>
            <a:r>
              <a:rPr lang="en-US" sz="1600" err="1">
                <a:latin typeface="Roboto" panose="02000000000000000000" pitchFamily="2" charset="0"/>
                <a:ea typeface="Roboto" panose="02000000000000000000" pitchFamily="2" charset="0"/>
                <a:cs typeface="Roboto" panose="02000000000000000000" pitchFamily="2" charset="0"/>
              </a:rPr>
              <a:t>Mirkes</a:t>
            </a:r>
            <a:r>
              <a:rPr lang="en-US" sz="1600">
                <a:latin typeface="Roboto" panose="02000000000000000000" pitchFamily="2" charset="0"/>
                <a:ea typeface="Roboto" panose="02000000000000000000" pitchFamily="2" charset="0"/>
                <a:cs typeface="Roboto" panose="02000000000000000000" pitchFamily="2" charset="0"/>
              </a:rPr>
              <a:t>, V. Egan, and A. N. </a:t>
            </a:r>
            <a:r>
              <a:rPr lang="en-US" sz="1600" err="1">
                <a:latin typeface="Roboto" panose="02000000000000000000" pitchFamily="2" charset="0"/>
                <a:ea typeface="Roboto" panose="02000000000000000000" pitchFamily="2" charset="0"/>
                <a:cs typeface="Roboto" panose="02000000000000000000" pitchFamily="2" charset="0"/>
              </a:rPr>
              <a:t>Gorban</a:t>
            </a:r>
            <a:r>
              <a:rPr lang="en-US" sz="1600">
                <a:latin typeface="Roboto" panose="02000000000000000000" pitchFamily="2" charset="0"/>
                <a:ea typeface="Roboto" panose="02000000000000000000" pitchFamily="2" charset="0"/>
                <a:cs typeface="Roboto" panose="02000000000000000000" pitchFamily="2" charset="0"/>
              </a:rPr>
              <a:t>. </a:t>
            </a:r>
          </a:p>
          <a:p>
            <a:pPr fontAlgn="base"/>
            <a:endParaRPr lang="en-US" sz="1600">
              <a:solidFill>
                <a:schemeClr val="tx1"/>
              </a:solidFill>
              <a:latin typeface="Roboto" panose="02000000000000000000" pitchFamily="2" charset="0"/>
              <a:ea typeface="Roboto" panose="02000000000000000000" pitchFamily="2" charset="0"/>
              <a:cs typeface="Roboto" panose="02000000000000000000" pitchFamily="2" charset="0"/>
            </a:endParaRPr>
          </a:p>
          <a:p>
            <a:pPr fontAlgn="base"/>
            <a:r>
              <a:rPr lang="en-US" sz="1600">
                <a:latin typeface="Roboto" panose="02000000000000000000" pitchFamily="2" charset="0"/>
                <a:ea typeface="Roboto" panose="02000000000000000000" pitchFamily="2" charset="0"/>
                <a:cs typeface="Roboto" panose="02000000000000000000" pitchFamily="2" charset="0"/>
              </a:rPr>
              <a:t>The dataset was obtained from </a:t>
            </a:r>
            <a:r>
              <a:rPr lang="en-US" sz="1600">
                <a:latin typeface="Roboto" panose="02000000000000000000" pitchFamily="2" charset="0"/>
                <a:ea typeface="Roboto" panose="02000000000000000000" pitchFamily="2" charset="0"/>
                <a:cs typeface="Roboto" panose="02000000000000000000" pitchFamily="2" charset="0"/>
                <a:hlinkClick r:id="rId3"/>
              </a:rPr>
              <a:t>UC Irvine’s Machine Learning Repository</a:t>
            </a:r>
            <a:r>
              <a:rPr lang="en-US" sz="1600">
                <a:latin typeface="Roboto" panose="02000000000000000000" pitchFamily="2" charset="0"/>
                <a:ea typeface="Roboto" panose="02000000000000000000" pitchFamily="2" charset="0"/>
                <a:cs typeface="Roboto" panose="02000000000000000000" pitchFamily="2" charset="0"/>
              </a:rPr>
              <a:t>.</a:t>
            </a:r>
          </a:p>
        </p:txBody>
      </p:sp>
      <p:sp>
        <p:nvSpPr>
          <p:cNvPr id="176" name="Google Shape;176;p15"/>
          <p:cNvSpPr txBox="1"/>
          <p:nvPr/>
        </p:nvSpPr>
        <p:spPr>
          <a:xfrm>
            <a:off x="14596069" y="2279636"/>
            <a:ext cx="3516448" cy="700192"/>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0" i="0" u="none" strike="noStrike" cap="none" dirty="0">
                <a:solidFill>
                  <a:srgbClr val="F3F6FA"/>
                </a:solidFill>
                <a:latin typeface="Playfair Display Black"/>
                <a:ea typeface="Playfair Display Black"/>
                <a:cs typeface="Playfair Display Black"/>
                <a:sym typeface="Playfair Display Black"/>
              </a:rPr>
              <a:t>Source</a:t>
            </a:r>
            <a:endParaRPr dirty="0"/>
          </a:p>
        </p:txBody>
      </p:sp>
      <p:cxnSp>
        <p:nvCxnSpPr>
          <p:cNvPr id="177" name="Google Shape;177;p15"/>
          <p:cNvCxnSpPr/>
          <p:nvPr/>
        </p:nvCxnSpPr>
        <p:spPr>
          <a:xfrm>
            <a:off x="10248689" y="1399247"/>
            <a:ext cx="5543425" cy="0"/>
          </a:xfrm>
          <a:prstGeom prst="straightConnector1">
            <a:avLst/>
          </a:prstGeom>
          <a:noFill/>
          <a:ln w="38100" cap="flat" cmpd="sng">
            <a:solidFill>
              <a:srgbClr val="0B1320"/>
            </a:solidFill>
            <a:prstDash val="solid"/>
            <a:round/>
            <a:headEnd type="none" w="sm" len="sm"/>
            <a:tailEnd type="none" w="sm" len="sm"/>
          </a:ln>
        </p:spPr>
      </p:cxnSp>
      <p:grpSp>
        <p:nvGrpSpPr>
          <p:cNvPr id="178" name="Google Shape;178;p15"/>
          <p:cNvGrpSpPr/>
          <p:nvPr/>
        </p:nvGrpSpPr>
        <p:grpSpPr>
          <a:xfrm>
            <a:off x="16294495" y="1194924"/>
            <a:ext cx="406823" cy="408647"/>
            <a:chOff x="1813" y="0"/>
            <a:chExt cx="809173" cy="812800"/>
          </a:xfrm>
        </p:grpSpPr>
        <p:sp>
          <p:nvSpPr>
            <p:cNvPr id="179" name="Google Shape;179;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 name="Google Shape;181;p15"/>
          <p:cNvGrpSpPr/>
          <p:nvPr/>
        </p:nvGrpSpPr>
        <p:grpSpPr>
          <a:xfrm>
            <a:off x="16858169" y="1194924"/>
            <a:ext cx="406823" cy="408647"/>
            <a:chOff x="1813" y="0"/>
            <a:chExt cx="809173" cy="812800"/>
          </a:xfrm>
        </p:grpSpPr>
        <p:sp>
          <p:nvSpPr>
            <p:cNvPr id="182" name="Google Shape;182;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 name="Google Shape;184;p15"/>
          <p:cNvGrpSpPr/>
          <p:nvPr/>
        </p:nvGrpSpPr>
        <p:grpSpPr>
          <a:xfrm>
            <a:off x="17419216" y="1194924"/>
            <a:ext cx="406823" cy="408647"/>
            <a:chOff x="1813" y="0"/>
            <a:chExt cx="809173" cy="812800"/>
          </a:xfrm>
        </p:grpSpPr>
        <p:sp>
          <p:nvSpPr>
            <p:cNvPr id="185" name="Google Shape;185;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2" descr="A screenshot of a computer screen&#10;&#10;Description automatically generated">
            <a:extLst>
              <a:ext uri="{FF2B5EF4-FFF2-40B4-BE49-F238E27FC236}">
                <a16:creationId xmlns:a16="http://schemas.microsoft.com/office/drawing/2014/main" id="{0222DD5B-1126-E05A-3AD3-5AE6D3FD9885}"/>
              </a:ext>
            </a:extLst>
          </p:cNvPr>
          <p:cNvPicPr>
            <a:picLocks noChangeAspect="1"/>
          </p:cNvPicPr>
          <p:nvPr/>
        </p:nvPicPr>
        <p:blipFill>
          <a:blip r:embed="rId4"/>
          <a:stretch>
            <a:fillRect/>
          </a:stretch>
        </p:blipFill>
        <p:spPr>
          <a:xfrm>
            <a:off x="143757" y="6934296"/>
            <a:ext cx="18001417" cy="4255131"/>
          </a:xfrm>
          <a:prstGeom prst="rect">
            <a:avLst/>
          </a:prstGeom>
        </p:spPr>
      </p:pic>
    </p:spTree>
    <p:extLst>
      <p:ext uri="{BB962C8B-B14F-4D97-AF65-F5344CB8AC3E}">
        <p14:creationId xmlns:p14="http://schemas.microsoft.com/office/powerpoint/2010/main" val="45864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62"/>
        <p:cNvGrpSpPr/>
        <p:nvPr/>
      </p:nvGrpSpPr>
      <p:grpSpPr>
        <a:xfrm>
          <a:off x="0" y="0"/>
          <a:ext cx="0" cy="0"/>
          <a:chOff x="0" y="0"/>
          <a:chExt cx="0" cy="0"/>
        </a:xfrm>
      </p:grpSpPr>
      <p:pic>
        <p:nvPicPr>
          <p:cNvPr id="2052" name="Picture 4" descr="A table with numbers and symbols&#10;&#10;Description automatically generated">
            <a:extLst>
              <a:ext uri="{FF2B5EF4-FFF2-40B4-BE49-F238E27FC236}">
                <a16:creationId xmlns:a16="http://schemas.microsoft.com/office/drawing/2014/main" id="{CF5E0DBA-7A42-87E0-8F2F-1DB0A600C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546571"/>
            <a:ext cx="18288000" cy="4616450"/>
          </a:xfrm>
          <a:prstGeom prst="rect">
            <a:avLst/>
          </a:prstGeom>
          <a:noFill/>
          <a:extLst>
            <a:ext uri="{909E8E84-426E-40DD-AFC4-6F175D3DCCD1}">
              <a14:hiddenFill xmlns:a14="http://schemas.microsoft.com/office/drawing/2010/main">
                <a:solidFill>
                  <a:srgbClr val="FFFFFF"/>
                </a:solidFill>
              </a14:hiddenFill>
            </a:ext>
          </a:extLst>
        </p:spPr>
      </p:pic>
      <p:sp>
        <p:nvSpPr>
          <p:cNvPr id="364" name="Google Shape;364;p21"/>
          <p:cNvSpPr txBox="1"/>
          <p:nvPr/>
        </p:nvSpPr>
        <p:spPr>
          <a:xfrm>
            <a:off x="522514" y="1145320"/>
            <a:ext cx="7363108" cy="13849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500" b="0" i="0" u="none" strike="noStrike" cap="none">
                <a:solidFill>
                  <a:srgbClr val="0B1320"/>
                </a:solidFill>
                <a:latin typeface="Playfair Display Black"/>
                <a:ea typeface="Playfair Display Black"/>
                <a:cs typeface="Playfair Display Black"/>
                <a:sym typeface="Playfair Display Black"/>
              </a:rPr>
              <a:t>Data Cleaning</a:t>
            </a:r>
            <a:endParaRPr/>
          </a:p>
        </p:txBody>
      </p:sp>
      <p:sp>
        <p:nvSpPr>
          <p:cNvPr id="365" name="Google Shape;365;p21"/>
          <p:cNvSpPr txBox="1"/>
          <p:nvPr/>
        </p:nvSpPr>
        <p:spPr>
          <a:xfrm>
            <a:off x="560825" y="2665766"/>
            <a:ext cx="15996346" cy="3693319"/>
          </a:xfrm>
          <a:prstGeom prst="rect">
            <a:avLst/>
          </a:prstGeom>
          <a:noFill/>
          <a:ln>
            <a:noFill/>
          </a:ln>
        </p:spPr>
        <p:txBody>
          <a:bodyPr spcFirstLastPara="1" wrap="square" lIns="0" tIns="0" rIns="0" bIns="0" anchor="t" anchorCtr="0">
            <a:spAutoFit/>
          </a:bodyPr>
          <a:lstStyle/>
          <a:p>
            <a:pPr marL="285750" indent="-285750" fontAlgn="base">
              <a:buFont typeface="Arial" panose="020B0604020202020204" pitchFamily="34" charset="0"/>
              <a:buChar char="•"/>
            </a:pPr>
            <a:r>
              <a:rPr lang="en-US" sz="1600" b="1">
                <a:latin typeface="Roboto" panose="02000000000000000000" pitchFamily="2" charset="0"/>
                <a:ea typeface="Roboto" panose="02000000000000000000" pitchFamily="2" charset="0"/>
                <a:cs typeface="Roboto" panose="02000000000000000000" pitchFamily="2" charset="0"/>
              </a:rPr>
              <a:t>Removed rows in which individuals claimed they used the drug '</a:t>
            </a:r>
            <a:r>
              <a:rPr lang="en-US" sz="1600" b="1" err="1">
                <a:latin typeface="Roboto" panose="02000000000000000000" pitchFamily="2" charset="0"/>
                <a:ea typeface="Roboto" panose="02000000000000000000" pitchFamily="2" charset="0"/>
                <a:cs typeface="Roboto" panose="02000000000000000000" pitchFamily="2" charset="0"/>
              </a:rPr>
              <a:t>semer</a:t>
            </a:r>
            <a:r>
              <a:rPr lang="en-US" sz="1600" b="1">
                <a:latin typeface="Roboto" panose="02000000000000000000" pitchFamily="2" charset="0"/>
                <a:ea typeface="Roboto" panose="02000000000000000000" pitchFamily="2" charset="0"/>
                <a:cs typeface="Roboto" panose="02000000000000000000" pitchFamily="2" charset="0"/>
              </a:rPr>
              <a:t>’.</a:t>
            </a:r>
          </a:p>
          <a:p>
            <a:pPr lvl="5" fontAlgn="base"/>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Semer</a:t>
            </a:r>
            <a:r>
              <a:rPr lang="en-US" sz="1600">
                <a:latin typeface="Roboto" panose="02000000000000000000" pitchFamily="2" charset="0"/>
                <a:ea typeface="Roboto" panose="02000000000000000000" pitchFamily="2" charset="0"/>
                <a:cs typeface="Roboto" panose="02000000000000000000" pitchFamily="2" charset="0"/>
              </a:rPr>
              <a:t> is a fictitious drug made up by the data collectors in order to determine the honesty of each individual they interviewed.</a:t>
            </a:r>
          </a:p>
          <a:p>
            <a:pPr lvl="1" fontAlgn="base"/>
            <a:r>
              <a:rPr lang="en-US" sz="1600">
                <a:latin typeface="Roboto" panose="02000000000000000000" pitchFamily="2" charset="0"/>
                <a:ea typeface="Roboto" panose="02000000000000000000" pitchFamily="2" charset="0"/>
                <a:cs typeface="Roboto" panose="02000000000000000000" pitchFamily="2" charset="0"/>
              </a:rPr>
              <a:t>	Therefore, if someone claimed to have used </a:t>
            </a:r>
            <a:r>
              <a:rPr lang="en-US" sz="1600" err="1">
                <a:latin typeface="Roboto" panose="02000000000000000000" pitchFamily="2" charset="0"/>
                <a:ea typeface="Roboto" panose="02000000000000000000" pitchFamily="2" charset="0"/>
                <a:cs typeface="Roboto" panose="02000000000000000000" pitchFamily="2" charset="0"/>
              </a:rPr>
              <a:t>semer</a:t>
            </a:r>
            <a:r>
              <a:rPr lang="en-US" sz="1600">
                <a:latin typeface="Roboto" panose="02000000000000000000" pitchFamily="2" charset="0"/>
                <a:ea typeface="Roboto" panose="02000000000000000000" pitchFamily="2" charset="0"/>
                <a:cs typeface="Roboto" panose="02000000000000000000" pitchFamily="2" charset="0"/>
              </a:rPr>
              <a:t>, we removed the rest of the information they contributed to make the dataset as authentic as possible. ​</a:t>
            </a:r>
          </a:p>
          <a:p>
            <a:pPr lvl="1" fontAlgn="base"/>
            <a:endParaRPr lang="en-US" sz="1600">
              <a:latin typeface="Roboto" panose="02000000000000000000" pitchFamily="2" charset="0"/>
              <a:ea typeface="Roboto" panose="02000000000000000000" pitchFamily="2" charset="0"/>
              <a:cs typeface="Roboto" panose="02000000000000000000" pitchFamily="2" charset="0"/>
            </a:endParaRPr>
          </a:p>
          <a:p>
            <a:pPr marL="285750" indent="-285750" fontAlgn="base">
              <a:buFont typeface="Arial" panose="020B0604020202020204" pitchFamily="34" charset="0"/>
              <a:buChar char="•"/>
            </a:pPr>
            <a:r>
              <a:rPr lang="en-US" sz="1600" b="1">
                <a:latin typeface="Roboto" panose="02000000000000000000" pitchFamily="2" charset="0"/>
                <a:ea typeface="Roboto" panose="02000000000000000000" pitchFamily="2" charset="0"/>
                <a:cs typeface="Roboto" panose="02000000000000000000" pitchFamily="2" charset="0"/>
              </a:rPr>
              <a:t>Initially, we wanted to include demographics as a part of our ML analysis. </a:t>
            </a:r>
          </a:p>
          <a:p>
            <a:pPr lvl="1" fontAlgn="base"/>
            <a:r>
              <a:rPr lang="en-US" sz="1600">
                <a:latin typeface="Roboto" panose="02000000000000000000" pitchFamily="2" charset="0"/>
                <a:ea typeface="Roboto" panose="02000000000000000000" pitchFamily="2" charset="0"/>
                <a:cs typeface="Roboto" panose="02000000000000000000" pitchFamily="2" charset="0"/>
              </a:rPr>
              <a:t>	However, initial investigations into the data showed that over 91% of the participants in the dataset were white. </a:t>
            </a:r>
          </a:p>
          <a:p>
            <a:pPr lvl="2" fontAlgn="base"/>
            <a:r>
              <a:rPr lang="en-US" sz="1600">
                <a:latin typeface="Roboto" panose="02000000000000000000" pitchFamily="2" charset="0"/>
                <a:ea typeface="Roboto" panose="02000000000000000000" pitchFamily="2" charset="0"/>
                <a:cs typeface="Roboto" panose="02000000000000000000" pitchFamily="2" charset="0"/>
              </a:rPr>
              <a:t>	Since this is not representative of all real population samples and cannot be applied to any individual, demographics were removed from our consideration. ​</a:t>
            </a:r>
          </a:p>
          <a:p>
            <a:pPr lvl="2" fontAlgn="base"/>
            <a:endParaRPr lang="en-US" sz="1600">
              <a:latin typeface="Roboto" panose="02000000000000000000" pitchFamily="2" charset="0"/>
              <a:ea typeface="Roboto" panose="02000000000000000000" pitchFamily="2" charset="0"/>
              <a:cs typeface="Roboto" panose="02000000000000000000" pitchFamily="2" charset="0"/>
            </a:endParaRPr>
          </a:p>
          <a:p>
            <a:pPr marL="285750" indent="-285750" fontAlgn="base">
              <a:buFont typeface="Arial" panose="020B0604020202020204" pitchFamily="34" charset="0"/>
              <a:buChar char="•"/>
            </a:pPr>
            <a:r>
              <a:rPr lang="en-US" sz="1600" b="1">
                <a:latin typeface="Roboto" panose="02000000000000000000" pitchFamily="2" charset="0"/>
                <a:ea typeface="Roboto" panose="02000000000000000000" pitchFamily="2" charset="0"/>
                <a:cs typeface="Roboto" panose="02000000000000000000" pitchFamily="2" charset="0"/>
              </a:rPr>
              <a:t>FFM scores are all positive integers, but those present in the dataset were decimal and nonpositive. </a:t>
            </a:r>
          </a:p>
          <a:p>
            <a:pPr lvl="1" fontAlgn="base"/>
            <a:r>
              <a:rPr lang="en-US" sz="1600">
                <a:latin typeface="Roboto" panose="02000000000000000000" pitchFamily="2" charset="0"/>
                <a:ea typeface="Roboto" panose="02000000000000000000" pitchFamily="2" charset="0"/>
                <a:cs typeface="Roboto" panose="02000000000000000000" pitchFamily="2" charset="0"/>
              </a:rPr>
              <a:t>	Web scraping was done from the data source in order to collect the actual. </a:t>
            </a:r>
          </a:p>
          <a:p>
            <a:pPr lvl="1" fontAlgn="base"/>
            <a:r>
              <a:rPr lang="en-US" sz="1600">
                <a:latin typeface="Roboto" panose="02000000000000000000" pitchFamily="2" charset="0"/>
                <a:ea typeface="Roboto" panose="02000000000000000000" pitchFamily="2" charset="0"/>
                <a:cs typeface="Roboto" panose="02000000000000000000" pitchFamily="2" charset="0"/>
              </a:rPr>
              <a:t>	The actual values are the most useful when analyzing the meaning of the results, but the decimal values are useful for ML and visualizations because they clearly 	represent the extremes of each FFM attribute. ​</a:t>
            </a:r>
          </a:p>
          <a:p>
            <a:pPr lvl="1" fontAlgn="base"/>
            <a:endParaRPr lang="en-US" sz="1600">
              <a:latin typeface="Roboto" panose="02000000000000000000" pitchFamily="2" charset="0"/>
              <a:ea typeface="Roboto" panose="02000000000000000000" pitchFamily="2" charset="0"/>
              <a:cs typeface="Roboto" panose="02000000000000000000" pitchFamily="2" charset="0"/>
            </a:endParaRPr>
          </a:p>
          <a:p>
            <a:pPr marL="285750" indent="-285750" fontAlgn="base">
              <a:buFont typeface="Arial" panose="020B0604020202020204" pitchFamily="34" charset="0"/>
              <a:buChar char="•"/>
            </a:pPr>
            <a:r>
              <a:rPr lang="en-US" sz="1600" b="1">
                <a:latin typeface="Roboto" panose="02000000000000000000" pitchFamily="2" charset="0"/>
                <a:ea typeface="Roboto" panose="02000000000000000000" pitchFamily="2" charset="0"/>
                <a:cs typeface="Roboto" panose="02000000000000000000" pitchFamily="2" charset="0"/>
              </a:rPr>
              <a:t>In order to make graphing and calculations easier, the 'CL' from each drug use frequency value was dropped. </a:t>
            </a:r>
          </a:p>
          <a:p>
            <a:pPr lvl="1" fontAlgn="base"/>
            <a:r>
              <a:rPr lang="en-US" sz="1600" b="1">
                <a:latin typeface="Roboto" panose="02000000000000000000" pitchFamily="2" charset="0"/>
                <a:ea typeface="Roboto" panose="02000000000000000000" pitchFamily="2" charset="0"/>
                <a:cs typeface="Roboto" panose="02000000000000000000" pitchFamily="2" charset="0"/>
              </a:rPr>
              <a:t>	</a:t>
            </a:r>
            <a:r>
              <a:rPr lang="en-US" sz="1600">
                <a:latin typeface="Roboto" panose="02000000000000000000" pitchFamily="2" charset="0"/>
                <a:ea typeface="Roboto" panose="02000000000000000000" pitchFamily="2" charset="0"/>
                <a:cs typeface="Roboto" panose="02000000000000000000" pitchFamily="2" charset="0"/>
              </a:rPr>
              <a:t>These values were still treated as the categorical values they represent</a:t>
            </a:r>
            <a:endParaRPr lang="en-US" sz="1600" b="1">
              <a:latin typeface="Roboto" panose="02000000000000000000" pitchFamily="2" charset="0"/>
              <a:ea typeface="Roboto" panose="02000000000000000000" pitchFamily="2" charset="0"/>
              <a:cs typeface="Roboto" panose="02000000000000000000" pitchFamily="2" charset="0"/>
            </a:endParaRPr>
          </a:p>
        </p:txBody>
      </p:sp>
      <p:grpSp>
        <p:nvGrpSpPr>
          <p:cNvPr id="366" name="Google Shape;366;p21"/>
          <p:cNvGrpSpPr/>
          <p:nvPr/>
        </p:nvGrpSpPr>
        <p:grpSpPr>
          <a:xfrm>
            <a:off x="14353073" y="6880240"/>
            <a:ext cx="6999655" cy="8614961"/>
            <a:chOff x="0" y="0"/>
            <a:chExt cx="9332874" cy="11486614"/>
          </a:xfrm>
        </p:grpSpPr>
        <p:grpSp>
          <p:nvGrpSpPr>
            <p:cNvPr id="367" name="Google Shape;367;p21"/>
            <p:cNvGrpSpPr/>
            <p:nvPr/>
          </p:nvGrpSpPr>
          <p:grpSpPr>
            <a:xfrm>
              <a:off x="0" y="0"/>
              <a:ext cx="9332874" cy="11486614"/>
              <a:chOff x="0" y="0"/>
              <a:chExt cx="660400" cy="812800"/>
            </a:xfrm>
          </p:grpSpPr>
          <p:sp>
            <p:nvSpPr>
              <p:cNvPr id="368" name="Google Shape;368;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0" name="Google Shape;370;p21"/>
            <p:cNvGrpSpPr/>
            <p:nvPr/>
          </p:nvGrpSpPr>
          <p:grpSpPr>
            <a:xfrm>
              <a:off x="545238" y="671062"/>
              <a:ext cx="8242398" cy="10144490"/>
              <a:chOff x="0" y="0"/>
              <a:chExt cx="660400" cy="812800"/>
            </a:xfrm>
          </p:grpSpPr>
          <p:sp>
            <p:nvSpPr>
              <p:cNvPr id="371" name="Google Shape;371;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3" name="Google Shape;373;p21"/>
            <p:cNvGrpSpPr/>
            <p:nvPr/>
          </p:nvGrpSpPr>
          <p:grpSpPr>
            <a:xfrm>
              <a:off x="1083502" y="1333541"/>
              <a:ext cx="7165870" cy="8819533"/>
              <a:chOff x="0" y="0"/>
              <a:chExt cx="660400" cy="812800"/>
            </a:xfrm>
          </p:grpSpPr>
          <p:sp>
            <p:nvSpPr>
              <p:cNvPr id="374" name="Google Shape;374;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76" name="Google Shape;376;p21"/>
          <p:cNvGrpSpPr/>
          <p:nvPr/>
        </p:nvGrpSpPr>
        <p:grpSpPr>
          <a:xfrm>
            <a:off x="-3548742" y="8354719"/>
            <a:ext cx="6039488" cy="7433216"/>
            <a:chOff x="0" y="0"/>
            <a:chExt cx="8052650" cy="9910954"/>
          </a:xfrm>
        </p:grpSpPr>
        <p:grpSp>
          <p:nvGrpSpPr>
            <p:cNvPr id="377" name="Google Shape;377;p21"/>
            <p:cNvGrpSpPr/>
            <p:nvPr/>
          </p:nvGrpSpPr>
          <p:grpSpPr>
            <a:xfrm>
              <a:off x="0" y="0"/>
              <a:ext cx="8052650" cy="9910954"/>
              <a:chOff x="0" y="0"/>
              <a:chExt cx="660400" cy="812800"/>
            </a:xfrm>
          </p:grpSpPr>
          <p:sp>
            <p:nvSpPr>
              <p:cNvPr id="378" name="Google Shape;378;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0" name="Google Shape;380;p21"/>
            <p:cNvGrpSpPr/>
            <p:nvPr/>
          </p:nvGrpSpPr>
          <p:grpSpPr>
            <a:xfrm>
              <a:off x="470446" y="579010"/>
              <a:ext cx="7111758" cy="8752934"/>
              <a:chOff x="0" y="0"/>
              <a:chExt cx="660400" cy="812800"/>
            </a:xfrm>
          </p:grpSpPr>
          <p:sp>
            <p:nvSpPr>
              <p:cNvPr id="381" name="Google Shape;381;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3" name="Google Shape;383;p21"/>
            <p:cNvGrpSpPr/>
            <p:nvPr/>
          </p:nvGrpSpPr>
          <p:grpSpPr>
            <a:xfrm>
              <a:off x="934874" y="1150614"/>
              <a:ext cx="6182902" cy="7609726"/>
              <a:chOff x="0" y="0"/>
              <a:chExt cx="660400" cy="812800"/>
            </a:xfrm>
          </p:grpSpPr>
          <p:sp>
            <p:nvSpPr>
              <p:cNvPr id="384" name="Google Shape;384;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86" name="Google Shape;386;p21"/>
          <p:cNvGrpSpPr/>
          <p:nvPr/>
        </p:nvGrpSpPr>
        <p:grpSpPr>
          <a:xfrm rot="10800000">
            <a:off x="7191530" y="-2403040"/>
            <a:ext cx="3904939" cy="4806079"/>
            <a:chOff x="0" y="0"/>
            <a:chExt cx="5206586" cy="6408106"/>
          </a:xfrm>
        </p:grpSpPr>
        <p:grpSp>
          <p:nvGrpSpPr>
            <p:cNvPr id="387" name="Google Shape;387;p21"/>
            <p:cNvGrpSpPr/>
            <p:nvPr/>
          </p:nvGrpSpPr>
          <p:grpSpPr>
            <a:xfrm>
              <a:off x="0" y="0"/>
              <a:ext cx="5206586" cy="6408106"/>
              <a:chOff x="0" y="0"/>
              <a:chExt cx="660400" cy="812800"/>
            </a:xfrm>
          </p:grpSpPr>
          <p:sp>
            <p:nvSpPr>
              <p:cNvPr id="388" name="Google Shape;388;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0" name="Google Shape;390;p21"/>
            <p:cNvGrpSpPr/>
            <p:nvPr/>
          </p:nvGrpSpPr>
          <p:grpSpPr>
            <a:xfrm>
              <a:off x="304175" y="374370"/>
              <a:ext cx="4598236" cy="5659367"/>
              <a:chOff x="0" y="0"/>
              <a:chExt cx="660400" cy="812800"/>
            </a:xfrm>
          </p:grpSpPr>
          <p:sp>
            <p:nvSpPr>
              <p:cNvPr id="391" name="Google Shape;391;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3" name="Google Shape;393;p21"/>
            <p:cNvGrpSpPr/>
            <p:nvPr/>
          </p:nvGrpSpPr>
          <p:grpSpPr>
            <a:xfrm>
              <a:off x="604460" y="743950"/>
              <a:ext cx="3997667" cy="4920205"/>
              <a:chOff x="0" y="0"/>
              <a:chExt cx="660400" cy="812800"/>
            </a:xfrm>
          </p:grpSpPr>
          <p:sp>
            <p:nvSpPr>
              <p:cNvPr id="394" name="Google Shape;394;p21"/>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96" name="Google Shape;396;p21"/>
          <p:cNvGrpSpPr/>
          <p:nvPr/>
        </p:nvGrpSpPr>
        <p:grpSpPr>
          <a:xfrm>
            <a:off x="523426" y="563197"/>
            <a:ext cx="406823" cy="408647"/>
            <a:chOff x="1813" y="0"/>
            <a:chExt cx="809173" cy="812800"/>
          </a:xfrm>
        </p:grpSpPr>
        <p:sp>
          <p:nvSpPr>
            <p:cNvPr id="397" name="Google Shape;397;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9" name="Google Shape;399;p21"/>
          <p:cNvGrpSpPr/>
          <p:nvPr/>
        </p:nvGrpSpPr>
        <p:grpSpPr>
          <a:xfrm>
            <a:off x="1087100" y="563197"/>
            <a:ext cx="406823" cy="408647"/>
            <a:chOff x="1813" y="0"/>
            <a:chExt cx="809173" cy="812800"/>
          </a:xfrm>
        </p:grpSpPr>
        <p:sp>
          <p:nvSpPr>
            <p:cNvPr id="400" name="Google Shape;400;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2" name="Google Shape;402;p21"/>
          <p:cNvGrpSpPr/>
          <p:nvPr/>
        </p:nvGrpSpPr>
        <p:grpSpPr>
          <a:xfrm>
            <a:off x="1648148" y="563197"/>
            <a:ext cx="406823" cy="408647"/>
            <a:chOff x="1813" y="0"/>
            <a:chExt cx="809173" cy="812800"/>
          </a:xfrm>
        </p:grpSpPr>
        <p:sp>
          <p:nvSpPr>
            <p:cNvPr id="403" name="Google Shape;403;p2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7544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599"/>
        <p:cNvGrpSpPr/>
        <p:nvPr/>
      </p:nvGrpSpPr>
      <p:grpSpPr>
        <a:xfrm>
          <a:off x="0" y="0"/>
          <a:ext cx="0" cy="0"/>
          <a:chOff x="0" y="0"/>
          <a:chExt cx="0" cy="0"/>
        </a:xfrm>
      </p:grpSpPr>
      <p:pic>
        <p:nvPicPr>
          <p:cNvPr id="4101" name="Picture 5">
            <a:extLst>
              <a:ext uri="{FF2B5EF4-FFF2-40B4-BE49-F238E27FC236}">
                <a16:creationId xmlns:a16="http://schemas.microsoft.com/office/drawing/2014/main" id="{9F8849D2-CC71-5118-DC0D-40E9CC08B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2960" y="2279800"/>
            <a:ext cx="9144000" cy="2271918"/>
          </a:xfrm>
          <a:prstGeom prst="rect">
            <a:avLst/>
          </a:prstGeom>
          <a:noFill/>
          <a:extLst>
            <a:ext uri="{909E8E84-426E-40DD-AFC4-6F175D3DCCD1}">
              <a14:hiddenFill xmlns:a14="http://schemas.microsoft.com/office/drawing/2010/main">
                <a:solidFill>
                  <a:srgbClr val="FFFFFF"/>
                </a:solidFill>
              </a14:hiddenFill>
            </a:ext>
          </a:extLst>
        </p:spPr>
      </p:pic>
      <p:grpSp>
        <p:nvGrpSpPr>
          <p:cNvPr id="622" name="Google Shape;622;p27"/>
          <p:cNvGrpSpPr/>
          <p:nvPr/>
        </p:nvGrpSpPr>
        <p:grpSpPr>
          <a:xfrm>
            <a:off x="16743241" y="4185870"/>
            <a:ext cx="6045617" cy="7440760"/>
            <a:chOff x="0" y="0"/>
            <a:chExt cx="8060823" cy="9921013"/>
          </a:xfrm>
        </p:grpSpPr>
        <p:grpSp>
          <p:nvGrpSpPr>
            <p:cNvPr id="623" name="Google Shape;623;p27"/>
            <p:cNvGrpSpPr/>
            <p:nvPr/>
          </p:nvGrpSpPr>
          <p:grpSpPr>
            <a:xfrm>
              <a:off x="0" y="0"/>
              <a:ext cx="8060823" cy="9921013"/>
              <a:chOff x="0" y="0"/>
              <a:chExt cx="660400" cy="812800"/>
            </a:xfrm>
          </p:grpSpPr>
          <p:sp>
            <p:nvSpPr>
              <p:cNvPr id="624" name="Google Shape;624;p27"/>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6" name="Google Shape;626;p27"/>
            <p:cNvGrpSpPr/>
            <p:nvPr/>
          </p:nvGrpSpPr>
          <p:grpSpPr>
            <a:xfrm>
              <a:off x="470923" y="579598"/>
              <a:ext cx="7118977" cy="8761817"/>
              <a:chOff x="0" y="0"/>
              <a:chExt cx="660400" cy="812800"/>
            </a:xfrm>
          </p:grpSpPr>
          <p:sp>
            <p:nvSpPr>
              <p:cNvPr id="627" name="Google Shape;627;p27"/>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9" name="Google Shape;629;p27"/>
            <p:cNvGrpSpPr/>
            <p:nvPr/>
          </p:nvGrpSpPr>
          <p:grpSpPr>
            <a:xfrm>
              <a:off x="935823" y="1151782"/>
              <a:ext cx="6189177" cy="7617449"/>
              <a:chOff x="0" y="0"/>
              <a:chExt cx="660400" cy="812800"/>
            </a:xfrm>
          </p:grpSpPr>
          <p:sp>
            <p:nvSpPr>
              <p:cNvPr id="630" name="Google Shape;630;p27"/>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4098" name="Picture 2" descr="A diagram of a normal distribution&#10;&#10;Description automatically generated">
            <a:extLst>
              <a:ext uri="{FF2B5EF4-FFF2-40B4-BE49-F238E27FC236}">
                <a16:creationId xmlns:a16="http://schemas.microsoft.com/office/drawing/2014/main" id="{B13E23B8-29DF-7E51-1E7A-01E9CBD99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5785819"/>
            <a:ext cx="9131300" cy="2249324"/>
          </a:xfrm>
          <a:prstGeom prst="rect">
            <a:avLst/>
          </a:prstGeom>
          <a:noFill/>
          <a:extLst>
            <a:ext uri="{909E8E84-426E-40DD-AFC4-6F175D3DCCD1}">
              <a14:hiddenFill xmlns:a14="http://schemas.microsoft.com/office/drawing/2010/main">
                <a:solidFill>
                  <a:srgbClr val="FFFFFF"/>
                </a:solidFill>
              </a14:hiddenFill>
            </a:ext>
          </a:extLst>
        </p:spPr>
      </p:pic>
      <p:grpSp>
        <p:nvGrpSpPr>
          <p:cNvPr id="632" name="Google Shape;632;p27"/>
          <p:cNvGrpSpPr/>
          <p:nvPr/>
        </p:nvGrpSpPr>
        <p:grpSpPr>
          <a:xfrm rot="10800000">
            <a:off x="-3996916" y="-910903"/>
            <a:ext cx="5734716" cy="7058111"/>
            <a:chOff x="0" y="0"/>
            <a:chExt cx="7646287" cy="9410815"/>
          </a:xfrm>
        </p:grpSpPr>
        <p:grpSp>
          <p:nvGrpSpPr>
            <p:cNvPr id="633" name="Google Shape;633;p27"/>
            <p:cNvGrpSpPr/>
            <p:nvPr/>
          </p:nvGrpSpPr>
          <p:grpSpPr>
            <a:xfrm>
              <a:off x="0" y="0"/>
              <a:ext cx="7646287" cy="9410815"/>
              <a:chOff x="0" y="0"/>
              <a:chExt cx="660400" cy="812800"/>
            </a:xfrm>
          </p:grpSpPr>
          <p:sp>
            <p:nvSpPr>
              <p:cNvPr id="634" name="Google Shape;634;p27"/>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6" name="Google Shape;636;p27"/>
            <p:cNvGrpSpPr/>
            <p:nvPr/>
          </p:nvGrpSpPr>
          <p:grpSpPr>
            <a:xfrm>
              <a:off x="446706" y="549792"/>
              <a:ext cx="6752876" cy="8311232"/>
              <a:chOff x="0" y="0"/>
              <a:chExt cx="660400" cy="812800"/>
            </a:xfrm>
          </p:grpSpPr>
          <p:sp>
            <p:nvSpPr>
              <p:cNvPr id="637" name="Google Shape;637;p27"/>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27"/>
            <p:cNvGrpSpPr/>
            <p:nvPr/>
          </p:nvGrpSpPr>
          <p:grpSpPr>
            <a:xfrm>
              <a:off x="887697" y="1092550"/>
              <a:ext cx="5870893" cy="7225714"/>
              <a:chOff x="0" y="0"/>
              <a:chExt cx="660400" cy="812800"/>
            </a:xfrm>
          </p:grpSpPr>
          <p:sp>
            <p:nvSpPr>
              <p:cNvPr id="640" name="Google Shape;640;p27"/>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4099" name="Picture 3">
            <a:extLst>
              <a:ext uri="{FF2B5EF4-FFF2-40B4-BE49-F238E27FC236}">
                <a16:creationId xmlns:a16="http://schemas.microsoft.com/office/drawing/2014/main" id="{583F0106-FB25-0098-9B31-5A165938E9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8030142"/>
            <a:ext cx="9140872" cy="22588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3FFE327-CBD0-A34F-D5CD-53BD8895AF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3572" y="14127"/>
            <a:ext cx="9153388" cy="2271918"/>
          </a:xfrm>
          <a:prstGeom prst="rect">
            <a:avLst/>
          </a:prstGeom>
          <a:noFill/>
          <a:extLst>
            <a:ext uri="{909E8E84-426E-40DD-AFC4-6F175D3DCCD1}">
              <a14:hiddenFill xmlns:a14="http://schemas.microsoft.com/office/drawing/2010/main">
                <a:solidFill>
                  <a:srgbClr val="FFFFFF"/>
                </a:solidFill>
              </a14:hiddenFill>
            </a:ext>
          </a:extLst>
        </p:spPr>
      </p:pic>
      <p:sp>
        <p:nvSpPr>
          <p:cNvPr id="600" name="Google Shape;600;p27"/>
          <p:cNvSpPr txBox="1"/>
          <p:nvPr/>
        </p:nvSpPr>
        <p:spPr>
          <a:xfrm>
            <a:off x="512641" y="453809"/>
            <a:ext cx="16230600" cy="1384995"/>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7500" b="0" i="0" u="none" strike="noStrike" cap="none">
                <a:solidFill>
                  <a:srgbClr val="0B1320"/>
                </a:solidFill>
                <a:latin typeface="Playfair Display Black"/>
                <a:ea typeface="Playfair Display Black"/>
                <a:cs typeface="Playfair Display Black"/>
                <a:sym typeface="Playfair Display Black"/>
              </a:rPr>
              <a:t>Data Visualization</a:t>
            </a:r>
            <a:endParaRPr/>
          </a:p>
        </p:txBody>
      </p:sp>
      <p:sp>
        <p:nvSpPr>
          <p:cNvPr id="2" name="TextBox 1">
            <a:extLst>
              <a:ext uri="{FF2B5EF4-FFF2-40B4-BE49-F238E27FC236}">
                <a16:creationId xmlns:a16="http://schemas.microsoft.com/office/drawing/2014/main" id="{75DC9FAA-EF45-3E1F-A053-86715765B807}"/>
              </a:ext>
            </a:extLst>
          </p:cNvPr>
          <p:cNvSpPr txBox="1"/>
          <p:nvPr/>
        </p:nvSpPr>
        <p:spPr>
          <a:xfrm>
            <a:off x="1903445" y="1698171"/>
            <a:ext cx="6830008" cy="3477875"/>
          </a:xfrm>
          <a:prstGeom prst="rect">
            <a:avLst/>
          </a:prstGeom>
          <a:noFill/>
        </p:spPr>
        <p:txBody>
          <a:bodyPr wrap="square" rtlCol="0">
            <a:spAutoFit/>
          </a:bodyPr>
          <a:lstStyle/>
          <a:p>
            <a:pPr algn="l" rtl="0" fontAlgn="base"/>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Even with the narrowed-down dataset, there was still a lot of data left to analyze. In order to compare FFM scores with drug use frequency, we used histograms for each FFM trait and each drug. </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For each drug, 5 FFM trait histogram subplots were created where each subplot was a drug use frequency. </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We were looking for curves that were not centered around 0 on the x-axis. This shows that a certain FFM score has a relationship with a drug use frequency for that drug. </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p:txBody>
      </p:sp>
      <p:sp>
        <p:nvSpPr>
          <p:cNvPr id="3" name="TextBox 2">
            <a:extLst>
              <a:ext uri="{FF2B5EF4-FFF2-40B4-BE49-F238E27FC236}">
                <a16:creationId xmlns:a16="http://schemas.microsoft.com/office/drawing/2014/main" id="{4057C396-EA2B-DA9F-2343-CD02DA5DB525}"/>
              </a:ext>
            </a:extLst>
          </p:cNvPr>
          <p:cNvSpPr txBox="1"/>
          <p:nvPr/>
        </p:nvSpPr>
        <p:spPr>
          <a:xfrm>
            <a:off x="9412559" y="5195792"/>
            <a:ext cx="7396628" cy="4401205"/>
          </a:xfrm>
          <a:prstGeom prst="rect">
            <a:avLst/>
          </a:prstGeom>
          <a:noFill/>
        </p:spPr>
        <p:txBody>
          <a:bodyPr wrap="square" rtlCol="0">
            <a:spAutoFit/>
          </a:bodyPr>
          <a:lstStyle/>
          <a:p>
            <a:pPr algn="l" rtl="0" fontAlgn="base"/>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Both of these examples show that more people who do not use nicotine and/or cannabis have higher </a:t>
            </a:r>
            <a:r>
              <a:rPr lang="en-US" sz="2000" b="0" i="0" u="none" strike="noStrike" err="1">
                <a:solidFill>
                  <a:srgbClr val="000000"/>
                </a:solidFill>
                <a:effectLst/>
                <a:latin typeface="Roboto" panose="02000000000000000000" pitchFamily="2" charset="0"/>
                <a:ea typeface="Roboto" panose="02000000000000000000" pitchFamily="2" charset="0"/>
                <a:cs typeface="Roboto" panose="02000000000000000000" pitchFamily="2" charset="0"/>
              </a:rPr>
              <a:t>Cscores</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 and lower </a:t>
            </a:r>
            <a:r>
              <a:rPr lang="en-US" sz="2000" b="0" i="0" u="none" strike="noStrike" err="1">
                <a:solidFill>
                  <a:srgbClr val="000000"/>
                </a:solidFill>
                <a:effectLst/>
                <a:latin typeface="Roboto" panose="02000000000000000000" pitchFamily="2" charset="0"/>
                <a:ea typeface="Roboto" panose="02000000000000000000" pitchFamily="2" charset="0"/>
                <a:cs typeface="Roboto" panose="02000000000000000000" pitchFamily="2" charset="0"/>
              </a:rPr>
              <a:t>Oscores</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 </a:t>
            </a:r>
          </a:p>
          <a:p>
            <a:pPr algn="l" rtl="0" fontAlgn="base"/>
            <a:r>
              <a:rPr lang="en-US" sz="2000">
                <a:latin typeface="Roboto" panose="02000000000000000000" pitchFamily="2" charset="0"/>
                <a:ea typeface="Roboto" panose="02000000000000000000" pitchFamily="2" charset="0"/>
                <a:cs typeface="Roboto" panose="02000000000000000000" pitchFamily="2" charset="0"/>
              </a:rPr>
              <a:t>	High </a:t>
            </a:r>
            <a:r>
              <a:rPr lang="en-US" sz="2000" err="1">
                <a:latin typeface="Roboto" panose="02000000000000000000" pitchFamily="2" charset="0"/>
                <a:ea typeface="Roboto" panose="02000000000000000000" pitchFamily="2" charset="0"/>
                <a:cs typeface="Roboto" panose="02000000000000000000" pitchFamily="2" charset="0"/>
              </a:rPr>
              <a:t>Cscores</a:t>
            </a:r>
            <a:r>
              <a:rPr lang="en-US" sz="2000">
                <a:latin typeface="Roboto" panose="02000000000000000000" pitchFamily="2" charset="0"/>
                <a:ea typeface="Roboto" panose="02000000000000000000" pitchFamily="2" charset="0"/>
                <a:cs typeface="Roboto" panose="02000000000000000000" pitchFamily="2" charset="0"/>
              </a:rPr>
              <a:t>: hardworking, well-organized, punctual</a:t>
            </a:r>
          </a:p>
          <a:p>
            <a:pPr algn="l" rtl="0" fontAlgn="base"/>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	Low </a:t>
            </a:r>
            <a:r>
              <a:rPr lang="en-US" sz="2000" b="0" i="0" err="1">
                <a:solidFill>
                  <a:srgbClr val="000000"/>
                </a:solidFill>
                <a:effectLst/>
                <a:latin typeface="Roboto" panose="02000000000000000000" pitchFamily="2" charset="0"/>
                <a:ea typeface="Roboto" panose="02000000000000000000" pitchFamily="2" charset="0"/>
                <a:cs typeface="Roboto" panose="02000000000000000000" pitchFamily="2" charset="0"/>
              </a:rPr>
              <a:t>Oscores</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 Down to earth, uncurious, conventional</a:t>
            </a:r>
          </a:p>
          <a:p>
            <a:pPr algn="l" rtl="0" fontAlgn="base"/>
            <a:endPar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More people who frequently use nicotine and/or cannabis have lower </a:t>
            </a:r>
            <a:r>
              <a:rPr lang="en-US" sz="2000" b="0" i="0" u="none" strike="noStrike" err="1">
                <a:solidFill>
                  <a:srgbClr val="000000"/>
                </a:solidFill>
                <a:effectLst/>
                <a:latin typeface="Roboto" panose="02000000000000000000" pitchFamily="2" charset="0"/>
                <a:ea typeface="Roboto" panose="02000000000000000000" pitchFamily="2" charset="0"/>
                <a:cs typeface="Roboto" panose="02000000000000000000" pitchFamily="2" charset="0"/>
              </a:rPr>
              <a:t>Cscores</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 and higher </a:t>
            </a:r>
            <a:r>
              <a:rPr lang="en-US" sz="2000" b="0" i="0" u="none" strike="noStrike" err="1">
                <a:solidFill>
                  <a:srgbClr val="000000"/>
                </a:solidFill>
                <a:effectLst/>
                <a:latin typeface="Roboto" panose="02000000000000000000" pitchFamily="2" charset="0"/>
                <a:ea typeface="Roboto" panose="02000000000000000000" pitchFamily="2" charset="0"/>
                <a:cs typeface="Roboto" panose="02000000000000000000" pitchFamily="2" charset="0"/>
              </a:rPr>
              <a:t>Oscores</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n-US" sz="2000">
                <a:latin typeface="Roboto" panose="02000000000000000000" pitchFamily="2" charset="0"/>
                <a:ea typeface="Roboto" panose="02000000000000000000" pitchFamily="2" charset="0"/>
                <a:cs typeface="Roboto" panose="02000000000000000000" pitchFamily="2" charset="0"/>
              </a:rPr>
              <a:t>	</a:t>
            </a:r>
          </a:p>
          <a:p>
            <a:pPr algn="l" rtl="0" fontAlgn="base"/>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	Low </a:t>
            </a:r>
            <a:r>
              <a:rPr lang="en-US" sz="2000" b="0" i="0" err="1">
                <a:solidFill>
                  <a:srgbClr val="000000"/>
                </a:solidFill>
                <a:effectLst/>
                <a:latin typeface="Roboto" panose="02000000000000000000" pitchFamily="2" charset="0"/>
                <a:ea typeface="Roboto" panose="02000000000000000000" pitchFamily="2" charset="0"/>
                <a:cs typeface="Roboto" panose="02000000000000000000" pitchFamily="2" charset="0"/>
              </a:rPr>
              <a:t>Cscores</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 Negligent, lazy, disorganized</a:t>
            </a:r>
          </a:p>
          <a:p>
            <a:pPr algn="l" rtl="0" fontAlgn="base"/>
            <a:r>
              <a:rPr lang="en-US" sz="2000">
                <a:latin typeface="Roboto" panose="02000000000000000000" pitchFamily="2" charset="0"/>
                <a:ea typeface="Roboto" panose="02000000000000000000" pitchFamily="2" charset="0"/>
                <a:cs typeface="Roboto" panose="02000000000000000000" pitchFamily="2" charset="0"/>
              </a:rPr>
              <a:t>	High </a:t>
            </a:r>
            <a:r>
              <a:rPr lang="en-US" sz="2000" err="1">
                <a:latin typeface="Roboto" panose="02000000000000000000" pitchFamily="2" charset="0"/>
                <a:ea typeface="Roboto" panose="02000000000000000000" pitchFamily="2" charset="0"/>
                <a:cs typeface="Roboto" panose="02000000000000000000" pitchFamily="2" charset="0"/>
              </a:rPr>
              <a:t>Oscores</a:t>
            </a:r>
            <a:r>
              <a:rPr lang="en-US" sz="2000">
                <a:latin typeface="Roboto" panose="02000000000000000000" pitchFamily="2" charset="0"/>
                <a:ea typeface="Roboto" panose="02000000000000000000" pitchFamily="2" charset="0"/>
                <a:cs typeface="Roboto" panose="02000000000000000000" pitchFamily="2" charset="0"/>
              </a:rPr>
              <a:t>: Imaginative, curious, creative</a:t>
            </a:r>
            <a:endPar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endPar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These descriptions fit the stereotypes often given to those who are frequent drug users and those who are not. </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14"/>
        <p:cNvGrpSpPr/>
        <p:nvPr/>
      </p:nvGrpSpPr>
      <p:grpSpPr>
        <a:xfrm>
          <a:off x="0" y="0"/>
          <a:ext cx="0" cy="0"/>
          <a:chOff x="0" y="0"/>
          <a:chExt cx="0" cy="0"/>
        </a:xfrm>
      </p:grpSpPr>
      <p:grpSp>
        <p:nvGrpSpPr>
          <p:cNvPr id="115" name="Google Shape;115;p14"/>
          <p:cNvGrpSpPr/>
          <p:nvPr/>
        </p:nvGrpSpPr>
        <p:grpSpPr>
          <a:xfrm>
            <a:off x="860749" y="1323816"/>
            <a:ext cx="7219376" cy="8455499"/>
            <a:chOff x="0" y="-38100"/>
            <a:chExt cx="2137363" cy="2352084"/>
          </a:xfrm>
        </p:grpSpPr>
        <p:sp>
          <p:nvSpPr>
            <p:cNvPr id="116" name="Google Shape;116;p14"/>
            <p:cNvSpPr/>
            <p:nvPr/>
          </p:nvSpPr>
          <p:spPr>
            <a:xfrm>
              <a:off x="0" y="0"/>
              <a:ext cx="2137363" cy="2313984"/>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8" name="Google Shape;118;p14"/>
          <p:cNvSpPr txBox="1"/>
          <p:nvPr/>
        </p:nvSpPr>
        <p:spPr>
          <a:xfrm>
            <a:off x="1421043" y="2391232"/>
            <a:ext cx="6225357" cy="6463308"/>
          </a:xfrm>
          <a:prstGeom prst="rect">
            <a:avLst/>
          </a:prstGeom>
          <a:noFill/>
          <a:ln>
            <a:noFill/>
          </a:ln>
        </p:spPr>
        <p:txBody>
          <a:bodyPr spcFirstLastPara="1" wrap="square" lIns="0" tIns="0" rIns="0" bIns="0" anchor="t" anchorCtr="0">
            <a:spAutoFit/>
          </a:bodyPr>
          <a:lstStyle/>
          <a:p>
            <a:pPr fontAlgn="base"/>
            <a:r>
              <a:rPr lang="en-US" sz="2000">
                <a:solidFill>
                  <a:schemeClr val="bg1"/>
                </a:solidFill>
                <a:latin typeface="Roboto" panose="02000000000000000000" pitchFamily="2" charset="0"/>
                <a:ea typeface="Roboto" panose="02000000000000000000" pitchFamily="2" charset="0"/>
                <a:cs typeface="Roboto" panose="02000000000000000000" pitchFamily="2" charset="0"/>
              </a:rPr>
              <a:t>In our initial exploration of the relationship between personality levels and drug frequency, we focused our attention on caffeine as a variable at first. Previous research (</a:t>
            </a:r>
            <a:r>
              <a:rPr lang="en-US" sz="2000" err="1">
                <a:solidFill>
                  <a:schemeClr val="bg1"/>
                </a:solidFill>
                <a:latin typeface="Roboto" panose="02000000000000000000" pitchFamily="2" charset="0"/>
                <a:ea typeface="Roboto" panose="02000000000000000000" pitchFamily="2" charset="0"/>
                <a:cs typeface="Roboto" panose="02000000000000000000" pitchFamily="2" charset="0"/>
              </a:rPr>
              <a:t>Bartol</a:t>
            </a:r>
            <a:r>
              <a:rPr lang="en-US" sz="2000">
                <a:solidFill>
                  <a:schemeClr val="bg1"/>
                </a:solidFill>
                <a:latin typeface="Roboto" panose="02000000000000000000" pitchFamily="2" charset="0"/>
                <a:ea typeface="Roboto" panose="02000000000000000000" pitchFamily="2" charset="0"/>
                <a:cs typeface="Roboto" panose="02000000000000000000" pitchFamily="2" charset="0"/>
              </a:rPr>
              <a:t>, 1975) has suggested a negative association between neuroticism and high caffeine use, so we employed a regression tactic to see if this connection stood within our dataset and if our model could capture it.​</a:t>
            </a:r>
          </a:p>
          <a:p>
            <a:pPr fontAlgn="base"/>
            <a:r>
              <a:rPr lang="en-US" sz="2000">
                <a:solidFill>
                  <a:schemeClr val="bg1"/>
                </a:solidFill>
                <a:latin typeface="Roboto" panose="02000000000000000000" pitchFamily="2" charset="0"/>
                <a:ea typeface="Roboto" panose="02000000000000000000" pitchFamily="2" charset="0"/>
                <a:cs typeface="Roboto" panose="02000000000000000000" pitchFamily="2" charset="0"/>
              </a:rPr>
              <a:t>​</a:t>
            </a:r>
          </a:p>
          <a:p>
            <a:pPr fontAlgn="base"/>
            <a:r>
              <a:rPr lang="en-US" sz="2000">
                <a:solidFill>
                  <a:schemeClr val="bg1"/>
                </a:solidFill>
                <a:latin typeface="Roboto" panose="02000000000000000000" pitchFamily="2" charset="0"/>
                <a:ea typeface="Roboto" panose="02000000000000000000" pitchFamily="2" charset="0"/>
                <a:cs typeface="Roboto" panose="02000000000000000000" pitchFamily="2" charset="0"/>
              </a:rPr>
              <a:t>We utilized logistic regression and found a robust negative correlation coefficient of -0.42. This correlation, reflected in the regression coefficient, supports our hypothesis and strengthens our confidence in the logistic regression classifier method as a reliable tool for further exploring our dataset.​</a:t>
            </a:r>
          </a:p>
          <a:p>
            <a:pPr fontAlgn="base"/>
            <a:endParaRPr lang="en-US" sz="2000">
              <a:solidFill>
                <a:schemeClr val="bg1"/>
              </a:solidFill>
              <a:latin typeface="Roboto" panose="02000000000000000000" pitchFamily="2" charset="0"/>
              <a:ea typeface="Roboto" panose="02000000000000000000" pitchFamily="2" charset="0"/>
              <a:cs typeface="Roboto" panose="02000000000000000000" pitchFamily="2" charset="0"/>
            </a:endParaRPr>
          </a:p>
          <a:p>
            <a:pPr fontAlgn="base"/>
            <a:r>
              <a:rPr lang="en-US" sz="2000">
                <a:solidFill>
                  <a:schemeClr val="bg1"/>
                </a:solidFill>
                <a:latin typeface="Roboto" panose="02000000000000000000" pitchFamily="2" charset="0"/>
                <a:ea typeface="Roboto" panose="02000000000000000000" pitchFamily="2" charset="0"/>
                <a:cs typeface="Roboto" panose="02000000000000000000" pitchFamily="2" charset="0"/>
              </a:rPr>
              <a:t>Notably, the histogram revealed a pattern: as caffeine frequency increased, neuroticism levels exhibited a noticeable rightward skew. This observation also displayed the inverse relationship between neuroticism and high caffeine consumption.​</a:t>
            </a:r>
          </a:p>
        </p:txBody>
      </p:sp>
      <p:sp>
        <p:nvSpPr>
          <p:cNvPr id="125" name="Google Shape;125;p14"/>
          <p:cNvSpPr txBox="1"/>
          <p:nvPr/>
        </p:nvSpPr>
        <p:spPr>
          <a:xfrm>
            <a:off x="442391" y="123487"/>
            <a:ext cx="12545821" cy="12003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500" b="0" i="0" u="none" strike="noStrike" cap="none">
                <a:solidFill>
                  <a:srgbClr val="0B1320"/>
                </a:solidFill>
                <a:latin typeface="Playfair Display Black"/>
                <a:ea typeface="Playfair Display Black"/>
                <a:cs typeface="Playfair Display Black"/>
                <a:sym typeface="Playfair Display Black"/>
              </a:rPr>
              <a:t>Testing One Feature - Caffeine</a:t>
            </a:r>
            <a:endParaRPr/>
          </a:p>
        </p:txBody>
      </p:sp>
      <p:grpSp>
        <p:nvGrpSpPr>
          <p:cNvPr id="130" name="Google Shape;130;p14"/>
          <p:cNvGrpSpPr/>
          <p:nvPr/>
        </p:nvGrpSpPr>
        <p:grpSpPr>
          <a:xfrm>
            <a:off x="132375" y="1773473"/>
            <a:ext cx="406823" cy="408647"/>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14"/>
          <p:cNvGrpSpPr/>
          <p:nvPr/>
        </p:nvGrpSpPr>
        <p:grpSpPr>
          <a:xfrm>
            <a:off x="696050" y="1773473"/>
            <a:ext cx="406823" cy="408647"/>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 name="Google Shape;136;p14"/>
          <p:cNvGrpSpPr/>
          <p:nvPr/>
        </p:nvGrpSpPr>
        <p:grpSpPr>
          <a:xfrm>
            <a:off x="1257097" y="1773473"/>
            <a:ext cx="406823" cy="408647"/>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14"/>
          <p:cNvGrpSpPr/>
          <p:nvPr/>
        </p:nvGrpSpPr>
        <p:grpSpPr>
          <a:xfrm>
            <a:off x="7327803" y="8859328"/>
            <a:ext cx="406823" cy="408647"/>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 name="Google Shape;142;p14"/>
          <p:cNvGrpSpPr/>
          <p:nvPr/>
        </p:nvGrpSpPr>
        <p:grpSpPr>
          <a:xfrm>
            <a:off x="7891478" y="8859328"/>
            <a:ext cx="406823" cy="408647"/>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 name="Google Shape;145;p14"/>
          <p:cNvGrpSpPr/>
          <p:nvPr/>
        </p:nvGrpSpPr>
        <p:grpSpPr>
          <a:xfrm>
            <a:off x="8452525" y="8859328"/>
            <a:ext cx="406823" cy="408647"/>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5124" name="Picture 4" descr="A black and white text&#10;&#10;Description automatically generated">
            <a:extLst>
              <a:ext uri="{FF2B5EF4-FFF2-40B4-BE49-F238E27FC236}">
                <a16:creationId xmlns:a16="http://schemas.microsoft.com/office/drawing/2014/main" id="{7D8E10DA-28B0-4F60-E84F-99AE30ED6B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286"/>
          <a:stretch/>
        </p:blipFill>
        <p:spPr bwMode="auto">
          <a:xfrm>
            <a:off x="8167598" y="2661978"/>
            <a:ext cx="10052946" cy="17207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iagram of a number of levels&#10;&#10;Description automatically generated with medium confidence">
            <a:extLst>
              <a:ext uri="{FF2B5EF4-FFF2-40B4-BE49-F238E27FC236}">
                <a16:creationId xmlns:a16="http://schemas.microsoft.com/office/drawing/2014/main" id="{6D022E70-1616-33BA-B840-14FF95C75B36}"/>
              </a:ext>
            </a:extLst>
          </p:cNvPr>
          <p:cNvPicPr>
            <a:picLocks noChangeAspect="1"/>
          </p:cNvPicPr>
          <p:nvPr/>
        </p:nvPicPr>
        <p:blipFill rotWithShape="1">
          <a:blip r:embed="rId4"/>
          <a:srcRect b="1142"/>
          <a:stretch/>
        </p:blipFill>
        <p:spPr>
          <a:xfrm>
            <a:off x="8080125" y="5643476"/>
            <a:ext cx="10219457" cy="2502148"/>
          </a:xfrm>
          <a:prstGeom prst="rect">
            <a:avLst/>
          </a:prstGeom>
        </p:spPr>
      </p:pic>
      <p:sp>
        <p:nvSpPr>
          <p:cNvPr id="9" name="Oval 8">
            <a:extLst>
              <a:ext uri="{FF2B5EF4-FFF2-40B4-BE49-F238E27FC236}">
                <a16:creationId xmlns:a16="http://schemas.microsoft.com/office/drawing/2014/main" id="{0409F34D-7936-4F99-096A-4F120B6006B5}"/>
              </a:ext>
            </a:extLst>
          </p:cNvPr>
          <p:cNvSpPr/>
          <p:nvPr/>
        </p:nvSpPr>
        <p:spPr>
          <a:xfrm>
            <a:off x="8167598" y="2321012"/>
            <a:ext cx="2199382" cy="2322512"/>
          </a:xfrm>
          <a:prstGeom prst="ellipse">
            <a:avLst/>
          </a:prstGeom>
          <a:noFill/>
          <a:ln w="76200">
            <a:solidFill>
              <a:srgbClr val="F0B4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74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14"/>
        <p:cNvGrpSpPr/>
        <p:nvPr/>
      </p:nvGrpSpPr>
      <p:grpSpPr>
        <a:xfrm>
          <a:off x="0" y="0"/>
          <a:ext cx="0" cy="0"/>
          <a:chOff x="0" y="0"/>
          <a:chExt cx="0" cy="0"/>
        </a:xfrm>
      </p:grpSpPr>
      <p:sp>
        <p:nvSpPr>
          <p:cNvPr id="2" name="Google Shape;752;p31">
            <a:extLst>
              <a:ext uri="{FF2B5EF4-FFF2-40B4-BE49-F238E27FC236}">
                <a16:creationId xmlns:a16="http://schemas.microsoft.com/office/drawing/2014/main" id="{A010834A-3238-12B7-9849-AF08D8EEA49D}"/>
              </a:ext>
            </a:extLst>
          </p:cNvPr>
          <p:cNvSpPr txBox="1"/>
          <p:nvPr/>
        </p:nvSpPr>
        <p:spPr>
          <a:xfrm>
            <a:off x="476468" y="292827"/>
            <a:ext cx="15128178" cy="13849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500" b="0" i="0" u="none" strike="noStrike" cap="none">
                <a:solidFill>
                  <a:srgbClr val="0B1320"/>
                </a:solidFill>
                <a:latin typeface="Playfair Display Black"/>
                <a:ea typeface="Playfair Display Black"/>
                <a:cs typeface="Playfair Display Black"/>
                <a:sym typeface="Playfair Display Black"/>
              </a:rPr>
              <a:t>Logistic Regression</a:t>
            </a:r>
            <a:endParaRPr/>
          </a:p>
        </p:txBody>
      </p:sp>
      <p:cxnSp>
        <p:nvCxnSpPr>
          <p:cNvPr id="3" name="Google Shape;753;p31">
            <a:extLst>
              <a:ext uri="{FF2B5EF4-FFF2-40B4-BE49-F238E27FC236}">
                <a16:creationId xmlns:a16="http://schemas.microsoft.com/office/drawing/2014/main" id="{B10EC965-7892-0A00-EF7C-8ACA0584AB34}"/>
              </a:ext>
            </a:extLst>
          </p:cNvPr>
          <p:cNvCxnSpPr>
            <a:cxnSpLocks/>
          </p:cNvCxnSpPr>
          <p:nvPr/>
        </p:nvCxnSpPr>
        <p:spPr>
          <a:xfrm>
            <a:off x="9461241" y="1007061"/>
            <a:ext cx="6143405" cy="0"/>
          </a:xfrm>
          <a:prstGeom prst="straightConnector1">
            <a:avLst/>
          </a:prstGeom>
          <a:noFill/>
          <a:ln w="38100" cap="flat" cmpd="sng">
            <a:solidFill>
              <a:srgbClr val="0B1320"/>
            </a:solidFill>
            <a:prstDash val="solid"/>
            <a:round/>
            <a:headEnd type="none" w="sm" len="sm"/>
            <a:tailEnd type="none" w="sm" len="sm"/>
          </a:ln>
        </p:spPr>
      </p:cxnSp>
      <p:grpSp>
        <p:nvGrpSpPr>
          <p:cNvPr id="5" name="Google Shape;754;p31">
            <a:extLst>
              <a:ext uri="{FF2B5EF4-FFF2-40B4-BE49-F238E27FC236}">
                <a16:creationId xmlns:a16="http://schemas.microsoft.com/office/drawing/2014/main" id="{249210E5-9BBA-5E28-9201-78175A2EE016}"/>
              </a:ext>
            </a:extLst>
          </p:cNvPr>
          <p:cNvGrpSpPr/>
          <p:nvPr/>
        </p:nvGrpSpPr>
        <p:grpSpPr>
          <a:xfrm>
            <a:off x="15955372" y="802737"/>
            <a:ext cx="406823" cy="408647"/>
            <a:chOff x="1813" y="0"/>
            <a:chExt cx="809173" cy="812800"/>
          </a:xfrm>
        </p:grpSpPr>
        <p:sp>
          <p:nvSpPr>
            <p:cNvPr id="6" name="Google Shape;755;p31">
              <a:extLst>
                <a:ext uri="{FF2B5EF4-FFF2-40B4-BE49-F238E27FC236}">
                  <a16:creationId xmlns:a16="http://schemas.microsoft.com/office/drawing/2014/main" id="{63B3AB6D-24F2-B99C-E62E-34BAE52B2B36}"/>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6;p31">
              <a:extLst>
                <a:ext uri="{FF2B5EF4-FFF2-40B4-BE49-F238E27FC236}">
                  <a16:creationId xmlns:a16="http://schemas.microsoft.com/office/drawing/2014/main" id="{212D4BA1-E7E1-494F-A4A7-B0C356BEC234}"/>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 name="Google Shape;757;p31">
            <a:extLst>
              <a:ext uri="{FF2B5EF4-FFF2-40B4-BE49-F238E27FC236}">
                <a16:creationId xmlns:a16="http://schemas.microsoft.com/office/drawing/2014/main" id="{5EDFC683-E04B-22C7-81BF-4522E591435A}"/>
              </a:ext>
            </a:extLst>
          </p:cNvPr>
          <p:cNvGrpSpPr/>
          <p:nvPr/>
        </p:nvGrpSpPr>
        <p:grpSpPr>
          <a:xfrm>
            <a:off x="16519046" y="802737"/>
            <a:ext cx="406823" cy="408647"/>
            <a:chOff x="1813" y="0"/>
            <a:chExt cx="809173" cy="812800"/>
          </a:xfrm>
        </p:grpSpPr>
        <p:sp>
          <p:nvSpPr>
            <p:cNvPr id="10" name="Google Shape;758;p31">
              <a:extLst>
                <a:ext uri="{FF2B5EF4-FFF2-40B4-BE49-F238E27FC236}">
                  <a16:creationId xmlns:a16="http://schemas.microsoft.com/office/drawing/2014/main" id="{D622270B-B0ED-E382-7CDD-506C4809253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9;p31">
              <a:extLst>
                <a:ext uri="{FF2B5EF4-FFF2-40B4-BE49-F238E27FC236}">
                  <a16:creationId xmlns:a16="http://schemas.microsoft.com/office/drawing/2014/main" id="{23F9EADB-B79B-8ACC-95D6-9FCFEDE7DDE6}"/>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 name="Google Shape;760;p31">
            <a:extLst>
              <a:ext uri="{FF2B5EF4-FFF2-40B4-BE49-F238E27FC236}">
                <a16:creationId xmlns:a16="http://schemas.microsoft.com/office/drawing/2014/main" id="{B06EA356-1D7D-03F1-9C11-2FC94437114D}"/>
              </a:ext>
            </a:extLst>
          </p:cNvPr>
          <p:cNvGrpSpPr/>
          <p:nvPr/>
        </p:nvGrpSpPr>
        <p:grpSpPr>
          <a:xfrm>
            <a:off x="17080094" y="802737"/>
            <a:ext cx="406823" cy="408647"/>
            <a:chOff x="1813" y="0"/>
            <a:chExt cx="809173" cy="812800"/>
          </a:xfrm>
        </p:grpSpPr>
        <p:sp>
          <p:nvSpPr>
            <p:cNvPr id="13" name="Google Shape;761;p31">
              <a:extLst>
                <a:ext uri="{FF2B5EF4-FFF2-40B4-BE49-F238E27FC236}">
                  <a16:creationId xmlns:a16="http://schemas.microsoft.com/office/drawing/2014/main" id="{B088A004-B0F2-4BD2-2CC1-3A2D304AA471}"/>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2;p31">
              <a:extLst>
                <a:ext uri="{FF2B5EF4-FFF2-40B4-BE49-F238E27FC236}">
                  <a16:creationId xmlns:a16="http://schemas.microsoft.com/office/drawing/2014/main" id="{F3C44660-5466-9A09-241A-8AD78341F9B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5" name="Picture 2">
            <a:extLst>
              <a:ext uri="{FF2B5EF4-FFF2-40B4-BE49-F238E27FC236}">
                <a16:creationId xmlns:a16="http://schemas.microsoft.com/office/drawing/2014/main" id="{E1CACA6F-07B0-7FB4-9EF2-A256B2716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691" y="1766464"/>
            <a:ext cx="10986504" cy="519294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724465E-4DB9-A3B7-24A8-1CB96CF8C649}"/>
              </a:ext>
            </a:extLst>
          </p:cNvPr>
          <p:cNvSpPr txBox="1"/>
          <p:nvPr/>
        </p:nvSpPr>
        <p:spPr>
          <a:xfrm>
            <a:off x="457808" y="2538733"/>
            <a:ext cx="6512767" cy="3477875"/>
          </a:xfrm>
          <a:prstGeom prst="rect">
            <a:avLst/>
          </a:prstGeom>
          <a:noFill/>
        </p:spPr>
        <p:txBody>
          <a:bodyPr wrap="square" rtlCol="0">
            <a:spAutoFit/>
          </a:bodyPr>
          <a:lstStyle/>
          <a:p>
            <a:pPr algn="l" rtl="0" fontAlgn="base"/>
            <a:r>
              <a:rPr lang="en-US" sz="2000" b="0" i="1"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Accuracy: </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proportion of correctly classified instances out of the total instances.</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en-US" sz="2000" b="0" i="1"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Precision:  </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ratio of true positives to the sum of true positives and false positives.</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endPar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r>
              <a:rPr lang="en-US" sz="2000" b="0" i="1"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Recall: </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ratio of true positives to the sum of true positives and false negatives.</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endPar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r>
              <a:rPr lang="en-US" sz="2000" b="0" i="1"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F1 Score: </a:t>
            </a:r>
            <a:r>
              <a:rPr lang="en-US" sz="20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weighted average of precision and recall. </a:t>
            </a:r>
            <a:r>
              <a:rPr lang="en-US" sz="2000" b="0" i="0">
                <a:solidFill>
                  <a:srgbClr val="000000"/>
                </a:solidFill>
                <a:effectLst/>
                <a:latin typeface="Roboto" panose="02000000000000000000" pitchFamily="2" charset="0"/>
                <a:ea typeface="Roboto" panose="02000000000000000000" pitchFamily="2" charset="0"/>
                <a:cs typeface="Roboto" panose="02000000000000000000" pitchFamily="2" charset="0"/>
              </a:rPr>
              <a:t>​</a:t>
            </a:r>
          </a:p>
          <a:p>
            <a:endParaRPr lang="en-US" sz="2000">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614A0BC0-E7B8-E4E0-65C8-CCA5755FF79E}"/>
              </a:ext>
            </a:extLst>
          </p:cNvPr>
          <p:cNvSpPr txBox="1"/>
          <p:nvPr/>
        </p:nvSpPr>
        <p:spPr>
          <a:xfrm>
            <a:off x="457808" y="7243047"/>
            <a:ext cx="17830192" cy="3477875"/>
          </a:xfrm>
          <a:prstGeom prst="rect">
            <a:avLst/>
          </a:prstGeom>
          <a:noFill/>
        </p:spPr>
        <p:txBody>
          <a:bodyPr wrap="square" lIns="91440" tIns="45720" rIns="91440" bIns="45720" rtlCol="0" anchor="t">
            <a:spAutoFit/>
          </a:bodyPr>
          <a:lstStyle/>
          <a:p>
            <a:pPr algn="l" rtl="0" fontAlgn="base"/>
            <a:r>
              <a:rPr lang="en-US" sz="2000" b="0" i="0">
                <a:solidFill>
                  <a:srgbClr val="000000"/>
                </a:solidFill>
                <a:effectLst/>
                <a:latin typeface="Roboto"/>
                <a:ea typeface="Roboto"/>
                <a:cs typeface="Roboto"/>
              </a:rPr>
              <a:t>​</a:t>
            </a:r>
            <a:r>
              <a:rPr lang="en-US" sz="2000" b="0" i="0" u="none" strike="noStrike">
                <a:solidFill>
                  <a:srgbClr val="000000"/>
                </a:solidFill>
                <a:effectLst/>
                <a:latin typeface="Roboto"/>
                <a:ea typeface="Roboto"/>
                <a:cs typeface="Roboto"/>
              </a:rPr>
              <a:t>The presented data frame provides a comprehensive assessment of predictive models for substance use across various drugs, encompassing metrics such as accuracy, precision, recall, and F1 score. Notably, certain drugs stand out with high accuracy scores, exemplifying the efficacy of the models in these cases. For instance, 'crack' exhibits an impressive accuracy of 88.89%, indicating a robust ability to correctly identify instances of crack cocaine use. Additionally, '</a:t>
            </a:r>
            <a:r>
              <a:rPr lang="en-US" sz="2000" b="0" i="0" u="none" strike="noStrike" err="1">
                <a:solidFill>
                  <a:srgbClr val="000000"/>
                </a:solidFill>
                <a:effectLst/>
                <a:latin typeface="Roboto"/>
                <a:ea typeface="Roboto"/>
                <a:cs typeface="Roboto"/>
              </a:rPr>
              <a:t>caff</a:t>
            </a:r>
            <a:r>
              <a:rPr lang="en-US" sz="2000" b="0" i="0" u="none" strike="noStrike">
                <a:solidFill>
                  <a:srgbClr val="000000"/>
                </a:solidFill>
                <a:effectLst/>
                <a:latin typeface="Roboto"/>
                <a:ea typeface="Roboto"/>
                <a:cs typeface="Roboto"/>
              </a:rPr>
              <a:t>' (caffeine) demonstrates a notable accuracy of 75.08%, highlighting the model's proficiency in predicting caffeine consumption.</a:t>
            </a:r>
            <a:r>
              <a:rPr lang="en-US" sz="2000" b="0" i="0">
                <a:solidFill>
                  <a:srgbClr val="000000"/>
                </a:solidFill>
                <a:effectLst/>
                <a:latin typeface="Roboto"/>
                <a:ea typeface="Roboto"/>
                <a:cs typeface="Roboto"/>
              </a:rPr>
              <a:t>​</a:t>
            </a:r>
          </a:p>
          <a:p>
            <a:pPr algn="l" rtl="0" fontAlgn="base"/>
            <a:r>
              <a:rPr lang="en-US" sz="2000" b="0" i="0">
                <a:solidFill>
                  <a:srgbClr val="000000"/>
                </a:solidFill>
                <a:effectLst/>
                <a:latin typeface="Roboto"/>
                <a:ea typeface="Roboto"/>
                <a:cs typeface="Roboto"/>
              </a:rPr>
              <a:t>​</a:t>
            </a:r>
          </a:p>
          <a:p>
            <a:pPr fontAlgn="base"/>
            <a:r>
              <a:rPr lang="en-US" sz="2000" b="0" i="0" u="none" strike="noStrike">
                <a:solidFill>
                  <a:srgbClr val="000000"/>
                </a:solidFill>
                <a:effectLst/>
                <a:latin typeface="Roboto"/>
                <a:ea typeface="Roboto"/>
                <a:cs typeface="Roboto"/>
              </a:rPr>
              <a:t>Examining feature importance scores sheds light on the personality traits that significantly influence substance use prediction for each drug. In 'amyl' (amyl nitrite), the feature importance values indicate that traits such as </a:t>
            </a:r>
            <a:r>
              <a:rPr lang="en-US" sz="2000" b="0" i="0" u="none" strike="noStrike" err="1">
                <a:solidFill>
                  <a:srgbClr val="000000"/>
                </a:solidFill>
                <a:effectLst/>
                <a:latin typeface="Roboto"/>
                <a:ea typeface="Roboto"/>
                <a:cs typeface="Roboto"/>
              </a:rPr>
              <a:t>Nscore</a:t>
            </a:r>
            <a:r>
              <a:rPr lang="en-US" sz="2000" b="0" i="0" u="none" strike="noStrike">
                <a:solidFill>
                  <a:srgbClr val="000000"/>
                </a:solidFill>
                <a:effectLst/>
                <a:latin typeface="Roboto"/>
                <a:ea typeface="Roboto"/>
                <a:cs typeface="Roboto"/>
              </a:rPr>
              <a:t> and </a:t>
            </a:r>
            <a:r>
              <a:rPr lang="en-US" sz="2000" b="0" i="0" u="none" strike="noStrike" err="1">
                <a:solidFill>
                  <a:srgbClr val="000000"/>
                </a:solidFill>
                <a:effectLst/>
                <a:latin typeface="Roboto"/>
                <a:ea typeface="Roboto"/>
                <a:cs typeface="Roboto"/>
              </a:rPr>
              <a:t>Oscore</a:t>
            </a:r>
            <a:r>
              <a:rPr lang="en-US" sz="2000" b="0" i="0" u="none" strike="noStrike">
                <a:solidFill>
                  <a:srgbClr val="000000"/>
                </a:solidFill>
                <a:effectLst/>
                <a:latin typeface="Roboto"/>
                <a:ea typeface="Roboto"/>
                <a:cs typeface="Roboto"/>
              </a:rPr>
              <a:t> play a substantial role in the model's ability to predict amyl nitrite usage. Conversely, for 'nicotine,' the influence of </a:t>
            </a:r>
            <a:r>
              <a:rPr lang="en-US" sz="2000" b="0" i="0" u="none" strike="noStrike" err="1">
                <a:solidFill>
                  <a:srgbClr val="000000"/>
                </a:solidFill>
                <a:effectLst/>
                <a:latin typeface="Roboto"/>
                <a:ea typeface="Roboto"/>
                <a:cs typeface="Roboto"/>
              </a:rPr>
              <a:t>Cscore</a:t>
            </a:r>
            <a:r>
              <a:rPr lang="en-US" sz="2000" b="0" i="0" u="none" strike="noStrike">
                <a:solidFill>
                  <a:srgbClr val="000000"/>
                </a:solidFill>
                <a:effectLst/>
                <a:latin typeface="Roboto"/>
                <a:ea typeface="Roboto"/>
                <a:cs typeface="Roboto"/>
              </a:rPr>
              <a:t> and</a:t>
            </a:r>
            <a:r>
              <a:rPr lang="en-US" sz="2000">
                <a:latin typeface="Roboto"/>
                <a:ea typeface="Roboto"/>
                <a:cs typeface="Roboto"/>
              </a:rPr>
              <a:t> </a:t>
            </a:r>
            <a:r>
              <a:rPr lang="en-US" sz="2000" err="1">
                <a:latin typeface="Roboto"/>
                <a:ea typeface="Roboto"/>
                <a:cs typeface="Roboto"/>
              </a:rPr>
              <a:t>Escore</a:t>
            </a:r>
            <a:r>
              <a:rPr lang="en-US" sz="2000" b="0" i="0" u="none" strike="noStrike">
                <a:solidFill>
                  <a:srgbClr val="000000"/>
                </a:solidFill>
                <a:effectLst/>
                <a:latin typeface="Roboto"/>
                <a:ea typeface="Roboto"/>
                <a:cs typeface="Roboto"/>
              </a:rPr>
              <a:t> is apparent, underlining the relevance of conscientiousness and </a:t>
            </a:r>
            <a:r>
              <a:rPr lang="en-US" sz="2000">
                <a:latin typeface="Roboto"/>
                <a:ea typeface="Roboto"/>
                <a:cs typeface="Roboto"/>
              </a:rPr>
              <a:t>extraversion </a:t>
            </a:r>
            <a:r>
              <a:rPr lang="en-US" sz="2000" b="0" i="0" u="none" strike="noStrike">
                <a:solidFill>
                  <a:srgbClr val="000000"/>
                </a:solidFill>
                <a:effectLst/>
                <a:latin typeface="Roboto"/>
                <a:ea typeface="Roboto"/>
                <a:cs typeface="Roboto"/>
              </a:rPr>
              <a:t>in predicting nicotine consumption.</a:t>
            </a:r>
            <a:r>
              <a:rPr lang="en-US" sz="2000" b="0" i="0">
                <a:solidFill>
                  <a:srgbClr val="000000"/>
                </a:solidFill>
                <a:effectLst/>
                <a:latin typeface="Roboto"/>
                <a:ea typeface="Roboto"/>
                <a:cs typeface="Roboto"/>
              </a:rPr>
              <a:t>​</a:t>
            </a:r>
          </a:p>
          <a:p>
            <a:pPr algn="l" rtl="0" fontAlgn="base"/>
            <a:r>
              <a:rPr lang="en-US" sz="2000" b="0" i="0">
                <a:solidFill>
                  <a:srgbClr val="000000"/>
                </a:solidFill>
                <a:effectLst/>
                <a:latin typeface="Roboto"/>
                <a:ea typeface="Roboto"/>
                <a:cs typeface="Roboto"/>
              </a:rPr>
              <a:t>​</a:t>
            </a:r>
          </a:p>
          <a:p>
            <a:endParaRPr lang="en-US" sz="2000">
              <a:latin typeface="Roboto" panose="02000000000000000000" pitchFamily="2" charset="0"/>
              <a:ea typeface="Roboto" panose="02000000000000000000" pitchFamily="2" charset="0"/>
              <a:cs typeface="Roboto" panose="02000000000000000000" pitchFamily="2" charset="0"/>
            </a:endParaRPr>
          </a:p>
        </p:txBody>
      </p:sp>
      <p:sp>
        <p:nvSpPr>
          <p:cNvPr id="21" name="Google Shape;157;p15">
            <a:extLst>
              <a:ext uri="{FF2B5EF4-FFF2-40B4-BE49-F238E27FC236}">
                <a16:creationId xmlns:a16="http://schemas.microsoft.com/office/drawing/2014/main" id="{5B4FB730-B28C-BF8A-9DA1-374F6D6BB472}"/>
              </a:ext>
            </a:extLst>
          </p:cNvPr>
          <p:cNvSpPr/>
          <p:nvPr/>
        </p:nvSpPr>
        <p:spPr>
          <a:xfrm>
            <a:off x="476468" y="1677821"/>
            <a:ext cx="3367743" cy="772269"/>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2" name="Google Shape;157;p15">
            <a:extLst>
              <a:ext uri="{FF2B5EF4-FFF2-40B4-BE49-F238E27FC236}">
                <a16:creationId xmlns:a16="http://schemas.microsoft.com/office/drawing/2014/main" id="{C2A46692-29FC-858D-E634-B0E9EB59E1DB}"/>
              </a:ext>
            </a:extLst>
          </p:cNvPr>
          <p:cNvSpPr/>
          <p:nvPr/>
        </p:nvSpPr>
        <p:spPr>
          <a:xfrm>
            <a:off x="476467" y="6080917"/>
            <a:ext cx="5988127" cy="1073488"/>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3" name="TextBox 22">
            <a:extLst>
              <a:ext uri="{FF2B5EF4-FFF2-40B4-BE49-F238E27FC236}">
                <a16:creationId xmlns:a16="http://schemas.microsoft.com/office/drawing/2014/main" id="{F80841C5-F11A-BA0E-FF2A-8BCD5CAF58DB}"/>
              </a:ext>
            </a:extLst>
          </p:cNvPr>
          <p:cNvSpPr txBox="1"/>
          <p:nvPr/>
        </p:nvSpPr>
        <p:spPr>
          <a:xfrm>
            <a:off x="636372" y="1779988"/>
            <a:ext cx="4388918" cy="523220"/>
          </a:xfrm>
          <a:prstGeom prst="rect">
            <a:avLst/>
          </a:prstGeom>
          <a:noFill/>
        </p:spPr>
        <p:txBody>
          <a:bodyPr wrap="square" rtlCol="0">
            <a:spAutoFit/>
          </a:bodyPr>
          <a:lstStyle/>
          <a:p>
            <a:r>
              <a:rPr lang="en-US" sz="2800" b="1">
                <a:solidFill>
                  <a:schemeClr val="bg1"/>
                </a:solidFill>
                <a:latin typeface="Playfair Display" pitchFamily="2" charset="77"/>
              </a:rPr>
              <a:t>Terminology</a:t>
            </a:r>
          </a:p>
        </p:txBody>
      </p:sp>
      <p:sp>
        <p:nvSpPr>
          <p:cNvPr id="28" name="TextBox 27">
            <a:extLst>
              <a:ext uri="{FF2B5EF4-FFF2-40B4-BE49-F238E27FC236}">
                <a16:creationId xmlns:a16="http://schemas.microsoft.com/office/drawing/2014/main" id="{95B59C11-E537-4505-CC25-B2DED3CD60E2}"/>
              </a:ext>
            </a:extLst>
          </p:cNvPr>
          <p:cNvSpPr txBox="1"/>
          <p:nvPr/>
        </p:nvSpPr>
        <p:spPr>
          <a:xfrm>
            <a:off x="636372" y="6356051"/>
            <a:ext cx="6137652" cy="523220"/>
          </a:xfrm>
          <a:prstGeom prst="rect">
            <a:avLst/>
          </a:prstGeom>
          <a:noFill/>
        </p:spPr>
        <p:txBody>
          <a:bodyPr wrap="square" rtlCol="0">
            <a:spAutoFit/>
          </a:bodyPr>
          <a:lstStyle/>
          <a:p>
            <a:r>
              <a:rPr lang="en-US" sz="2800" b="1">
                <a:solidFill>
                  <a:schemeClr val="bg1"/>
                </a:solidFill>
                <a:latin typeface="Playfair Display" pitchFamily="2" charset="77"/>
              </a:rPr>
              <a:t>Interpretations &amp; Analyses</a:t>
            </a:r>
          </a:p>
        </p:txBody>
      </p:sp>
    </p:spTree>
    <p:extLst>
      <p:ext uri="{BB962C8B-B14F-4D97-AF65-F5344CB8AC3E}">
        <p14:creationId xmlns:p14="http://schemas.microsoft.com/office/powerpoint/2010/main" val="308436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14"/>
        <p:cNvGrpSpPr/>
        <p:nvPr/>
      </p:nvGrpSpPr>
      <p:grpSpPr>
        <a:xfrm>
          <a:off x="0" y="0"/>
          <a:ext cx="0" cy="0"/>
          <a:chOff x="0" y="0"/>
          <a:chExt cx="0" cy="0"/>
        </a:xfrm>
      </p:grpSpPr>
      <p:sp>
        <p:nvSpPr>
          <p:cNvPr id="4" name="Google Shape;364;p21">
            <a:extLst>
              <a:ext uri="{FF2B5EF4-FFF2-40B4-BE49-F238E27FC236}">
                <a16:creationId xmlns:a16="http://schemas.microsoft.com/office/drawing/2014/main" id="{08FB1704-8157-1010-E567-DE8DD74D5347}"/>
              </a:ext>
            </a:extLst>
          </p:cNvPr>
          <p:cNvSpPr txBox="1"/>
          <p:nvPr/>
        </p:nvSpPr>
        <p:spPr>
          <a:xfrm>
            <a:off x="724206" y="1118709"/>
            <a:ext cx="9291664" cy="4431983"/>
          </a:xfrm>
          <a:prstGeom prst="rect">
            <a:avLst/>
          </a:prstGeom>
          <a:noFill/>
          <a:ln>
            <a:noFill/>
          </a:ln>
        </p:spPr>
        <p:txBody>
          <a:bodyPr spcFirstLastPara="1" wrap="square" lIns="0" tIns="0" rIns="0" bIns="0" anchor="t" anchorCtr="0">
            <a:spAutoFit/>
          </a:bodyPr>
          <a:lstStyle/>
          <a:p>
            <a:pPr lvl="0">
              <a:lnSpc>
                <a:spcPct val="120000"/>
              </a:lnSpc>
            </a:pPr>
            <a:r>
              <a:rPr lang="en-US" sz="8000">
                <a:solidFill>
                  <a:srgbClr val="0B1320"/>
                </a:solidFill>
                <a:latin typeface="Playfair Display Black"/>
                <a:ea typeface="Playfair Display Black"/>
                <a:cs typeface="Playfair Display Black"/>
                <a:sym typeface="Playfair Display Black"/>
              </a:rPr>
              <a:t>KNN, Decision Tree, Random Forest Classifier</a:t>
            </a:r>
            <a:endParaRPr lang="en-US"/>
          </a:p>
        </p:txBody>
      </p:sp>
      <p:grpSp>
        <p:nvGrpSpPr>
          <p:cNvPr id="9" name="Google Shape;366;p21">
            <a:extLst>
              <a:ext uri="{FF2B5EF4-FFF2-40B4-BE49-F238E27FC236}">
                <a16:creationId xmlns:a16="http://schemas.microsoft.com/office/drawing/2014/main" id="{EE3D127A-C5CE-464C-137A-6F91CB7CC749}"/>
              </a:ext>
            </a:extLst>
          </p:cNvPr>
          <p:cNvGrpSpPr/>
          <p:nvPr/>
        </p:nvGrpSpPr>
        <p:grpSpPr>
          <a:xfrm>
            <a:off x="14353073" y="6880240"/>
            <a:ext cx="6999655" cy="8614961"/>
            <a:chOff x="0" y="0"/>
            <a:chExt cx="9332874" cy="11486614"/>
          </a:xfrm>
        </p:grpSpPr>
        <p:grpSp>
          <p:nvGrpSpPr>
            <p:cNvPr id="18" name="Google Shape;367;p21">
              <a:extLst>
                <a:ext uri="{FF2B5EF4-FFF2-40B4-BE49-F238E27FC236}">
                  <a16:creationId xmlns:a16="http://schemas.microsoft.com/office/drawing/2014/main" id="{A8658AC5-8475-69D3-DABF-1D456E295FAB}"/>
                </a:ext>
              </a:extLst>
            </p:cNvPr>
            <p:cNvGrpSpPr/>
            <p:nvPr/>
          </p:nvGrpSpPr>
          <p:grpSpPr>
            <a:xfrm>
              <a:off x="0" y="0"/>
              <a:ext cx="9332874" cy="11486614"/>
              <a:chOff x="0" y="0"/>
              <a:chExt cx="660400" cy="812800"/>
            </a:xfrm>
          </p:grpSpPr>
          <p:sp>
            <p:nvSpPr>
              <p:cNvPr id="29" name="Google Shape;368;p21">
                <a:extLst>
                  <a:ext uri="{FF2B5EF4-FFF2-40B4-BE49-F238E27FC236}">
                    <a16:creationId xmlns:a16="http://schemas.microsoft.com/office/drawing/2014/main" id="{7A980918-D8F0-2751-7099-6E62D65CA2C1}"/>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9;p21">
                <a:extLst>
                  <a:ext uri="{FF2B5EF4-FFF2-40B4-BE49-F238E27FC236}">
                    <a16:creationId xmlns:a16="http://schemas.microsoft.com/office/drawing/2014/main" id="{076A73B7-0854-9229-2FBA-C1EAD38277FE}"/>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 name="Google Shape;370;p21">
              <a:extLst>
                <a:ext uri="{FF2B5EF4-FFF2-40B4-BE49-F238E27FC236}">
                  <a16:creationId xmlns:a16="http://schemas.microsoft.com/office/drawing/2014/main" id="{0115FC48-D6C4-829A-862A-4792ABBDCC75}"/>
                </a:ext>
              </a:extLst>
            </p:cNvPr>
            <p:cNvGrpSpPr/>
            <p:nvPr/>
          </p:nvGrpSpPr>
          <p:grpSpPr>
            <a:xfrm>
              <a:off x="545238" y="671062"/>
              <a:ext cx="8242398" cy="10144490"/>
              <a:chOff x="0" y="0"/>
              <a:chExt cx="660400" cy="812800"/>
            </a:xfrm>
          </p:grpSpPr>
          <p:sp>
            <p:nvSpPr>
              <p:cNvPr id="26" name="Google Shape;371;p21">
                <a:extLst>
                  <a:ext uri="{FF2B5EF4-FFF2-40B4-BE49-F238E27FC236}">
                    <a16:creationId xmlns:a16="http://schemas.microsoft.com/office/drawing/2014/main" id="{E6E891AE-4F48-37E9-52E0-4E927A8E95CD}"/>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2;p21">
                <a:extLst>
                  <a:ext uri="{FF2B5EF4-FFF2-40B4-BE49-F238E27FC236}">
                    <a16:creationId xmlns:a16="http://schemas.microsoft.com/office/drawing/2014/main" id="{CAEF77AA-F800-368D-A609-3B0BAD2222CC}"/>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 name="Google Shape;373;p21">
              <a:extLst>
                <a:ext uri="{FF2B5EF4-FFF2-40B4-BE49-F238E27FC236}">
                  <a16:creationId xmlns:a16="http://schemas.microsoft.com/office/drawing/2014/main" id="{B6C07C7E-FB39-B2B5-1BF7-D5EABF1A13CB}"/>
                </a:ext>
              </a:extLst>
            </p:cNvPr>
            <p:cNvGrpSpPr/>
            <p:nvPr/>
          </p:nvGrpSpPr>
          <p:grpSpPr>
            <a:xfrm>
              <a:off x="1083502" y="1333541"/>
              <a:ext cx="7165870" cy="8819533"/>
              <a:chOff x="0" y="0"/>
              <a:chExt cx="660400" cy="812800"/>
            </a:xfrm>
          </p:grpSpPr>
          <p:sp>
            <p:nvSpPr>
              <p:cNvPr id="24" name="Google Shape;374;p21">
                <a:extLst>
                  <a:ext uri="{FF2B5EF4-FFF2-40B4-BE49-F238E27FC236}">
                    <a16:creationId xmlns:a16="http://schemas.microsoft.com/office/drawing/2014/main" id="{CD3E184F-2751-A799-834A-C05BFD655D14}"/>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5;p21">
                <a:extLst>
                  <a:ext uri="{FF2B5EF4-FFF2-40B4-BE49-F238E27FC236}">
                    <a16:creationId xmlns:a16="http://schemas.microsoft.com/office/drawing/2014/main" id="{853927D0-2906-8178-38C2-D7C54F8F0B48}"/>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1" name="Google Shape;376;p21">
            <a:extLst>
              <a:ext uri="{FF2B5EF4-FFF2-40B4-BE49-F238E27FC236}">
                <a16:creationId xmlns:a16="http://schemas.microsoft.com/office/drawing/2014/main" id="{1CF4188C-6D6A-B597-DA72-D4D05225635B}"/>
              </a:ext>
            </a:extLst>
          </p:cNvPr>
          <p:cNvGrpSpPr/>
          <p:nvPr/>
        </p:nvGrpSpPr>
        <p:grpSpPr>
          <a:xfrm>
            <a:off x="-3548742" y="8354719"/>
            <a:ext cx="6039488" cy="7433216"/>
            <a:chOff x="0" y="0"/>
            <a:chExt cx="8052650" cy="9910954"/>
          </a:xfrm>
        </p:grpSpPr>
        <p:grpSp>
          <p:nvGrpSpPr>
            <p:cNvPr id="32" name="Google Shape;377;p21">
              <a:extLst>
                <a:ext uri="{FF2B5EF4-FFF2-40B4-BE49-F238E27FC236}">
                  <a16:creationId xmlns:a16="http://schemas.microsoft.com/office/drawing/2014/main" id="{92FDB7F5-ABBD-FB38-BAE2-BCA07F84460D}"/>
                </a:ext>
              </a:extLst>
            </p:cNvPr>
            <p:cNvGrpSpPr/>
            <p:nvPr/>
          </p:nvGrpSpPr>
          <p:grpSpPr>
            <a:xfrm>
              <a:off x="0" y="0"/>
              <a:ext cx="8052650" cy="9910954"/>
              <a:chOff x="0" y="0"/>
              <a:chExt cx="660400" cy="812800"/>
            </a:xfrm>
          </p:grpSpPr>
          <p:sp>
            <p:nvSpPr>
              <p:cNvPr id="39" name="Google Shape;378;p21">
                <a:extLst>
                  <a:ext uri="{FF2B5EF4-FFF2-40B4-BE49-F238E27FC236}">
                    <a16:creationId xmlns:a16="http://schemas.microsoft.com/office/drawing/2014/main" id="{06263799-8D16-94C3-57AE-52B5AE5C6D8B}"/>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9;p21">
                <a:extLst>
                  <a:ext uri="{FF2B5EF4-FFF2-40B4-BE49-F238E27FC236}">
                    <a16:creationId xmlns:a16="http://schemas.microsoft.com/office/drawing/2014/main" id="{D07F0956-CEC4-0BCE-41A5-35E1ABA50A4C}"/>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 name="Google Shape;380;p21">
              <a:extLst>
                <a:ext uri="{FF2B5EF4-FFF2-40B4-BE49-F238E27FC236}">
                  <a16:creationId xmlns:a16="http://schemas.microsoft.com/office/drawing/2014/main" id="{E503CA16-833B-99C7-E762-C6A7434ECB15}"/>
                </a:ext>
              </a:extLst>
            </p:cNvPr>
            <p:cNvGrpSpPr/>
            <p:nvPr/>
          </p:nvGrpSpPr>
          <p:grpSpPr>
            <a:xfrm>
              <a:off x="470446" y="579010"/>
              <a:ext cx="7111758" cy="8752934"/>
              <a:chOff x="0" y="0"/>
              <a:chExt cx="660400" cy="812800"/>
            </a:xfrm>
          </p:grpSpPr>
          <p:sp>
            <p:nvSpPr>
              <p:cNvPr id="37" name="Google Shape;381;p21">
                <a:extLst>
                  <a:ext uri="{FF2B5EF4-FFF2-40B4-BE49-F238E27FC236}">
                    <a16:creationId xmlns:a16="http://schemas.microsoft.com/office/drawing/2014/main" id="{57500752-B473-B253-148F-26E290C3B9BD}"/>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2;p21">
                <a:extLst>
                  <a:ext uri="{FF2B5EF4-FFF2-40B4-BE49-F238E27FC236}">
                    <a16:creationId xmlns:a16="http://schemas.microsoft.com/office/drawing/2014/main" id="{99237BA2-8E08-1E83-8D50-194576E2BE30}"/>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 name="Google Shape;383;p21">
              <a:extLst>
                <a:ext uri="{FF2B5EF4-FFF2-40B4-BE49-F238E27FC236}">
                  <a16:creationId xmlns:a16="http://schemas.microsoft.com/office/drawing/2014/main" id="{D7E3983D-380E-BF19-CCA6-0D00210FED8C}"/>
                </a:ext>
              </a:extLst>
            </p:cNvPr>
            <p:cNvGrpSpPr/>
            <p:nvPr/>
          </p:nvGrpSpPr>
          <p:grpSpPr>
            <a:xfrm>
              <a:off x="934874" y="1150614"/>
              <a:ext cx="6182902" cy="7609726"/>
              <a:chOff x="0" y="0"/>
              <a:chExt cx="660400" cy="812800"/>
            </a:xfrm>
          </p:grpSpPr>
          <p:sp>
            <p:nvSpPr>
              <p:cNvPr id="35" name="Google Shape;384;p21">
                <a:extLst>
                  <a:ext uri="{FF2B5EF4-FFF2-40B4-BE49-F238E27FC236}">
                    <a16:creationId xmlns:a16="http://schemas.microsoft.com/office/drawing/2014/main" id="{0BDAEC33-D3DD-3623-37C2-BED33E3EA2D7}"/>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5;p21">
                <a:extLst>
                  <a:ext uri="{FF2B5EF4-FFF2-40B4-BE49-F238E27FC236}">
                    <a16:creationId xmlns:a16="http://schemas.microsoft.com/office/drawing/2014/main" id="{6640CA23-3238-4EB0-7472-51C6815C1764}"/>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1" name="Google Shape;386;p21">
            <a:extLst>
              <a:ext uri="{FF2B5EF4-FFF2-40B4-BE49-F238E27FC236}">
                <a16:creationId xmlns:a16="http://schemas.microsoft.com/office/drawing/2014/main" id="{C6E88BBD-8E94-FBCB-C26C-45F047C3AEF3}"/>
              </a:ext>
            </a:extLst>
          </p:cNvPr>
          <p:cNvGrpSpPr/>
          <p:nvPr/>
        </p:nvGrpSpPr>
        <p:grpSpPr>
          <a:xfrm rot="10800000">
            <a:off x="7695382" y="-2403040"/>
            <a:ext cx="3904939" cy="4806079"/>
            <a:chOff x="0" y="0"/>
            <a:chExt cx="5206586" cy="6408106"/>
          </a:xfrm>
        </p:grpSpPr>
        <p:grpSp>
          <p:nvGrpSpPr>
            <p:cNvPr id="42" name="Google Shape;387;p21">
              <a:extLst>
                <a:ext uri="{FF2B5EF4-FFF2-40B4-BE49-F238E27FC236}">
                  <a16:creationId xmlns:a16="http://schemas.microsoft.com/office/drawing/2014/main" id="{E3DA1434-8B8C-CBDC-1980-F59741289EFD}"/>
                </a:ext>
              </a:extLst>
            </p:cNvPr>
            <p:cNvGrpSpPr/>
            <p:nvPr/>
          </p:nvGrpSpPr>
          <p:grpSpPr>
            <a:xfrm>
              <a:off x="0" y="0"/>
              <a:ext cx="5206586" cy="6408106"/>
              <a:chOff x="0" y="0"/>
              <a:chExt cx="660400" cy="812800"/>
            </a:xfrm>
          </p:grpSpPr>
          <p:sp>
            <p:nvSpPr>
              <p:cNvPr id="49" name="Google Shape;388;p21">
                <a:extLst>
                  <a:ext uri="{FF2B5EF4-FFF2-40B4-BE49-F238E27FC236}">
                    <a16:creationId xmlns:a16="http://schemas.microsoft.com/office/drawing/2014/main" id="{2398C2B3-3EC2-7FA7-221B-BC6E4DAF4165}"/>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p21">
                <a:extLst>
                  <a:ext uri="{FF2B5EF4-FFF2-40B4-BE49-F238E27FC236}">
                    <a16:creationId xmlns:a16="http://schemas.microsoft.com/office/drawing/2014/main" id="{893B2E88-9E3C-BFFE-BCC3-2462B7447485}"/>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 name="Google Shape;390;p21">
              <a:extLst>
                <a:ext uri="{FF2B5EF4-FFF2-40B4-BE49-F238E27FC236}">
                  <a16:creationId xmlns:a16="http://schemas.microsoft.com/office/drawing/2014/main" id="{A4C86B10-ACD5-4F54-0AA1-3B47A8B95ADE}"/>
                </a:ext>
              </a:extLst>
            </p:cNvPr>
            <p:cNvGrpSpPr/>
            <p:nvPr/>
          </p:nvGrpSpPr>
          <p:grpSpPr>
            <a:xfrm>
              <a:off x="304175" y="374370"/>
              <a:ext cx="4598236" cy="5659367"/>
              <a:chOff x="0" y="0"/>
              <a:chExt cx="660400" cy="812800"/>
            </a:xfrm>
          </p:grpSpPr>
          <p:sp>
            <p:nvSpPr>
              <p:cNvPr id="47" name="Google Shape;391;p21">
                <a:extLst>
                  <a:ext uri="{FF2B5EF4-FFF2-40B4-BE49-F238E27FC236}">
                    <a16:creationId xmlns:a16="http://schemas.microsoft.com/office/drawing/2014/main" id="{BCFC20F7-568D-1CEE-8894-4DCB4ED9975D}"/>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2;p21">
                <a:extLst>
                  <a:ext uri="{FF2B5EF4-FFF2-40B4-BE49-F238E27FC236}">
                    <a16:creationId xmlns:a16="http://schemas.microsoft.com/office/drawing/2014/main" id="{FF93D2E9-E5B7-75F8-2938-B235B968E27F}"/>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 name="Google Shape;393;p21">
              <a:extLst>
                <a:ext uri="{FF2B5EF4-FFF2-40B4-BE49-F238E27FC236}">
                  <a16:creationId xmlns:a16="http://schemas.microsoft.com/office/drawing/2014/main" id="{AB12EC58-D2DD-16C0-A02F-1D3D470ABD25}"/>
                </a:ext>
              </a:extLst>
            </p:cNvPr>
            <p:cNvGrpSpPr/>
            <p:nvPr/>
          </p:nvGrpSpPr>
          <p:grpSpPr>
            <a:xfrm>
              <a:off x="604460" y="743950"/>
              <a:ext cx="3997667" cy="4920205"/>
              <a:chOff x="0" y="0"/>
              <a:chExt cx="660400" cy="812800"/>
            </a:xfrm>
          </p:grpSpPr>
          <p:sp>
            <p:nvSpPr>
              <p:cNvPr id="45" name="Google Shape;394;p21">
                <a:extLst>
                  <a:ext uri="{FF2B5EF4-FFF2-40B4-BE49-F238E27FC236}">
                    <a16:creationId xmlns:a16="http://schemas.microsoft.com/office/drawing/2014/main" id="{EEAF6CA6-679F-D66E-E77A-11EE2DF511C6}"/>
                  </a:ext>
                </a:extLst>
              </p:cNvPr>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5;p21">
                <a:extLst>
                  <a:ext uri="{FF2B5EF4-FFF2-40B4-BE49-F238E27FC236}">
                    <a16:creationId xmlns:a16="http://schemas.microsoft.com/office/drawing/2014/main" id="{5B57DC01-9805-9D5B-1D7B-F0D050A14960}"/>
                  </a:ext>
                </a:extLst>
              </p:cNvPr>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51" name="Google Shape;396;p21">
            <a:extLst>
              <a:ext uri="{FF2B5EF4-FFF2-40B4-BE49-F238E27FC236}">
                <a16:creationId xmlns:a16="http://schemas.microsoft.com/office/drawing/2014/main" id="{13E0424F-1738-CE16-87CC-7F8AA84F83BB}"/>
              </a:ext>
            </a:extLst>
          </p:cNvPr>
          <p:cNvGrpSpPr/>
          <p:nvPr/>
        </p:nvGrpSpPr>
        <p:grpSpPr>
          <a:xfrm>
            <a:off x="725118" y="536586"/>
            <a:ext cx="406823" cy="408647"/>
            <a:chOff x="1813" y="0"/>
            <a:chExt cx="809173" cy="812800"/>
          </a:xfrm>
        </p:grpSpPr>
        <p:sp>
          <p:nvSpPr>
            <p:cNvPr id="52" name="Google Shape;397;p21">
              <a:extLst>
                <a:ext uri="{FF2B5EF4-FFF2-40B4-BE49-F238E27FC236}">
                  <a16:creationId xmlns:a16="http://schemas.microsoft.com/office/drawing/2014/main" id="{66159C45-92C1-1020-0038-E08588A7E1B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8;p21">
              <a:extLst>
                <a:ext uri="{FF2B5EF4-FFF2-40B4-BE49-F238E27FC236}">
                  <a16:creationId xmlns:a16="http://schemas.microsoft.com/office/drawing/2014/main" id="{2DED8B12-A17A-5783-925F-12F6E50DF457}"/>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 name="Google Shape;399;p21">
            <a:extLst>
              <a:ext uri="{FF2B5EF4-FFF2-40B4-BE49-F238E27FC236}">
                <a16:creationId xmlns:a16="http://schemas.microsoft.com/office/drawing/2014/main" id="{38638E5F-DC6C-91F7-F3DE-4D18C4254109}"/>
              </a:ext>
            </a:extLst>
          </p:cNvPr>
          <p:cNvGrpSpPr/>
          <p:nvPr/>
        </p:nvGrpSpPr>
        <p:grpSpPr>
          <a:xfrm>
            <a:off x="1288792" y="536586"/>
            <a:ext cx="406823" cy="408647"/>
            <a:chOff x="1813" y="0"/>
            <a:chExt cx="809173" cy="812800"/>
          </a:xfrm>
        </p:grpSpPr>
        <p:sp>
          <p:nvSpPr>
            <p:cNvPr id="55" name="Google Shape;400;p21">
              <a:extLst>
                <a:ext uri="{FF2B5EF4-FFF2-40B4-BE49-F238E27FC236}">
                  <a16:creationId xmlns:a16="http://schemas.microsoft.com/office/drawing/2014/main" id="{8FA6A0C2-5214-0135-3EA7-EFA916352180}"/>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1;p21">
              <a:extLst>
                <a:ext uri="{FF2B5EF4-FFF2-40B4-BE49-F238E27FC236}">
                  <a16:creationId xmlns:a16="http://schemas.microsoft.com/office/drawing/2014/main" id="{891CB93A-17F1-C229-B60D-A05A01D72C17}"/>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 name="Google Shape;402;p21">
            <a:extLst>
              <a:ext uri="{FF2B5EF4-FFF2-40B4-BE49-F238E27FC236}">
                <a16:creationId xmlns:a16="http://schemas.microsoft.com/office/drawing/2014/main" id="{4694979E-164B-3166-D35F-A98A207AA1FF}"/>
              </a:ext>
            </a:extLst>
          </p:cNvPr>
          <p:cNvGrpSpPr/>
          <p:nvPr/>
        </p:nvGrpSpPr>
        <p:grpSpPr>
          <a:xfrm>
            <a:off x="1849840" y="536586"/>
            <a:ext cx="406823" cy="408647"/>
            <a:chOff x="1813" y="0"/>
            <a:chExt cx="809173" cy="812800"/>
          </a:xfrm>
        </p:grpSpPr>
        <p:sp>
          <p:nvSpPr>
            <p:cNvPr id="58" name="Google Shape;403;p21">
              <a:extLst>
                <a:ext uri="{FF2B5EF4-FFF2-40B4-BE49-F238E27FC236}">
                  <a16:creationId xmlns:a16="http://schemas.microsoft.com/office/drawing/2014/main" id="{359E7331-72C0-F287-E2D6-52569697A4AD}"/>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4;p21">
              <a:extLst>
                <a:ext uri="{FF2B5EF4-FFF2-40B4-BE49-F238E27FC236}">
                  <a16:creationId xmlns:a16="http://schemas.microsoft.com/office/drawing/2014/main" id="{B9825704-FC69-DA63-8B9C-C69336D9A3CF}"/>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 name="TextBox 59">
            <a:extLst>
              <a:ext uri="{FF2B5EF4-FFF2-40B4-BE49-F238E27FC236}">
                <a16:creationId xmlns:a16="http://schemas.microsoft.com/office/drawing/2014/main" id="{D1726571-B418-F7DD-6D17-5C68E365F2A9}"/>
              </a:ext>
            </a:extLst>
          </p:cNvPr>
          <p:cNvSpPr txBox="1"/>
          <p:nvPr/>
        </p:nvSpPr>
        <p:spPr>
          <a:xfrm>
            <a:off x="435100" y="5776463"/>
            <a:ext cx="10073730" cy="3046988"/>
          </a:xfrm>
          <a:prstGeom prst="rect">
            <a:avLst/>
          </a:prstGeom>
          <a:noFill/>
        </p:spPr>
        <p:txBody>
          <a:bodyPr wrap="square" rtlCol="0">
            <a:spAutoFit/>
          </a:bodyPr>
          <a:lstStyle/>
          <a:p>
            <a:pPr algn="l" rtl="0" fontAlgn="base"/>
            <a:r>
              <a:rPr lang="en-US" sz="2400" b="0"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The tables explore the performance of three other predictive models—Decision Tree, Random Forest, and K-Nearest Neighbors—across all drugs, providing a view of their efficacy through performance metrics and feature importance scores. </a:t>
            </a:r>
            <a:r>
              <a:rPr lang="en-US" sz="2400" b="0" i="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en-US" sz="2400" b="0" i="0">
                <a:solidFill>
                  <a:schemeClr val="tx1"/>
                </a:solidFill>
                <a:effectLst/>
                <a:latin typeface="Roboto" panose="02000000000000000000" pitchFamily="2" charset="0"/>
                <a:ea typeface="Roboto" panose="02000000000000000000" pitchFamily="2" charset="0"/>
                <a:cs typeface="Roboto" panose="02000000000000000000" pitchFamily="2" charset="0"/>
              </a:rPr>
              <a:t>​</a:t>
            </a:r>
            <a:r>
              <a:rPr lang="en-US" sz="2400" b="0" i="0" u="none" strike="noStrike">
                <a:solidFill>
                  <a:schemeClr val="tx1"/>
                </a:solidFill>
                <a:effectLst/>
                <a:latin typeface="Roboto" panose="02000000000000000000" pitchFamily="2" charset="0"/>
                <a:ea typeface="Roboto" panose="02000000000000000000" pitchFamily="2" charset="0"/>
                <a:cs typeface="Roboto" panose="02000000000000000000" pitchFamily="2" charset="0"/>
              </a:rPr>
              <a:t>Observing the overall model suitability, it becomes evident that tree-based models, particularly Random Forest, frequently outperform K-Nearest Neighbors. </a:t>
            </a:r>
            <a:r>
              <a:rPr lang="en-US" sz="2400" b="0" i="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endParaRPr lang="en-US" sz="2400"/>
          </a:p>
        </p:txBody>
      </p:sp>
      <p:pic>
        <p:nvPicPr>
          <p:cNvPr id="61" name="Picture 4" descr="A table with numbers and letters&#10;&#10;Description automatically generated">
            <a:extLst>
              <a:ext uri="{FF2B5EF4-FFF2-40B4-BE49-F238E27FC236}">
                <a16:creationId xmlns:a16="http://schemas.microsoft.com/office/drawing/2014/main" id="{D5D2B5ED-D459-F165-3FD1-E0935FD20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000" y="6059368"/>
            <a:ext cx="72009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A table with numbers and letters&#10;&#10;Description automatically generated">
            <a:extLst>
              <a:ext uri="{FF2B5EF4-FFF2-40B4-BE49-F238E27FC236}">
                <a16:creationId xmlns:a16="http://schemas.microsoft.com/office/drawing/2014/main" id="{02A8FBEF-D278-D650-DDB0-A8387904D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5698" y="835217"/>
            <a:ext cx="5826642" cy="4522584"/>
          </a:xfrm>
          <a:prstGeom prst="rect">
            <a:avLst/>
          </a:prstGeom>
          <a:noFill/>
          <a:extLst>
            <a:ext uri="{909E8E84-426E-40DD-AFC4-6F175D3DCCD1}">
              <a14:hiddenFill xmlns:a14="http://schemas.microsoft.com/office/drawing/2010/main">
                <a:solidFill>
                  <a:srgbClr val="FFFFFF"/>
                </a:solidFill>
              </a14:hiddenFill>
            </a:ext>
          </a:extLst>
        </p:spPr>
      </p:pic>
      <p:sp>
        <p:nvSpPr>
          <p:cNvPr id="63" name="Google Shape;157;p15">
            <a:extLst>
              <a:ext uri="{FF2B5EF4-FFF2-40B4-BE49-F238E27FC236}">
                <a16:creationId xmlns:a16="http://schemas.microsoft.com/office/drawing/2014/main" id="{10F91D7D-8544-3735-6719-634ABD8F9E8D}"/>
              </a:ext>
            </a:extLst>
          </p:cNvPr>
          <p:cNvSpPr/>
          <p:nvPr/>
        </p:nvSpPr>
        <p:spPr>
          <a:xfrm>
            <a:off x="11933874" y="201869"/>
            <a:ext cx="5676731" cy="743364"/>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4" name="Google Shape;157;p15">
            <a:extLst>
              <a:ext uri="{FF2B5EF4-FFF2-40B4-BE49-F238E27FC236}">
                <a16:creationId xmlns:a16="http://schemas.microsoft.com/office/drawing/2014/main" id="{E2D944B8-775F-0BA2-BD61-016DEEFCCB34}"/>
              </a:ext>
            </a:extLst>
          </p:cNvPr>
          <p:cNvSpPr/>
          <p:nvPr/>
        </p:nvSpPr>
        <p:spPr>
          <a:xfrm>
            <a:off x="11108919" y="5470300"/>
            <a:ext cx="6283483" cy="620155"/>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5" name="TextBox 64">
            <a:extLst>
              <a:ext uri="{FF2B5EF4-FFF2-40B4-BE49-F238E27FC236}">
                <a16:creationId xmlns:a16="http://schemas.microsoft.com/office/drawing/2014/main" id="{359EA6B5-B28B-95AC-1B49-A5C2432F7AA9}"/>
              </a:ext>
            </a:extLst>
          </p:cNvPr>
          <p:cNvSpPr txBox="1"/>
          <p:nvPr/>
        </p:nvSpPr>
        <p:spPr>
          <a:xfrm>
            <a:off x="11439752" y="5569207"/>
            <a:ext cx="5826642" cy="400110"/>
          </a:xfrm>
          <a:prstGeom prst="rect">
            <a:avLst/>
          </a:prstGeom>
          <a:noFill/>
        </p:spPr>
        <p:txBody>
          <a:bodyPr wrap="square" rtlCol="0">
            <a:spAutoFit/>
          </a:bodyPr>
          <a:lstStyle/>
          <a:p>
            <a:r>
              <a:rPr lang="en-US" sz="2000" b="1" dirty="0">
                <a:solidFill>
                  <a:schemeClr val="bg1"/>
                </a:solidFill>
                <a:latin typeface="Playfair Display" pitchFamily="2" charset="77"/>
                <a:ea typeface="Roboto" panose="02000000000000000000" pitchFamily="2" charset="0"/>
                <a:cs typeface="Playbill" panose="020F0502020204030204" pitchFamily="34" charset="0"/>
              </a:rPr>
              <a:t>Different Models and Accuracy for Each Drug</a:t>
            </a:r>
          </a:p>
        </p:txBody>
      </p:sp>
      <p:sp>
        <p:nvSpPr>
          <p:cNvPr id="66" name="TextBox 65">
            <a:extLst>
              <a:ext uri="{FF2B5EF4-FFF2-40B4-BE49-F238E27FC236}">
                <a16:creationId xmlns:a16="http://schemas.microsoft.com/office/drawing/2014/main" id="{49BF15F0-E648-0CC7-ACD9-1B54E9E0EBA5}"/>
              </a:ext>
            </a:extLst>
          </p:cNvPr>
          <p:cNvSpPr txBox="1"/>
          <p:nvPr/>
        </p:nvSpPr>
        <p:spPr>
          <a:xfrm>
            <a:off x="13147600" y="345072"/>
            <a:ext cx="5826642" cy="461665"/>
          </a:xfrm>
          <a:prstGeom prst="rect">
            <a:avLst/>
          </a:prstGeom>
          <a:noFill/>
        </p:spPr>
        <p:txBody>
          <a:bodyPr wrap="square" rtlCol="0">
            <a:spAutoFit/>
          </a:bodyPr>
          <a:lstStyle/>
          <a:p>
            <a:r>
              <a:rPr lang="en-US" sz="2400" b="1">
                <a:solidFill>
                  <a:schemeClr val="bg1"/>
                </a:solidFill>
                <a:latin typeface="Playfair Display" pitchFamily="2" charset="77"/>
                <a:ea typeface="Roboto" panose="02000000000000000000" pitchFamily="2" charset="0"/>
                <a:cs typeface="Playbill" panose="020F0502020204030204" pitchFamily="34" charset="0"/>
              </a:rPr>
              <a:t>Feature Importance</a:t>
            </a:r>
          </a:p>
        </p:txBody>
      </p:sp>
    </p:spTree>
    <p:extLst>
      <p:ext uri="{BB962C8B-B14F-4D97-AF65-F5344CB8AC3E}">
        <p14:creationId xmlns:p14="http://schemas.microsoft.com/office/powerpoint/2010/main" val="10216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Shape 408"/>
        <p:cNvGrpSpPr/>
        <p:nvPr/>
      </p:nvGrpSpPr>
      <p:grpSpPr>
        <a:xfrm>
          <a:off x="0" y="0"/>
          <a:ext cx="0" cy="0"/>
          <a:chOff x="0" y="0"/>
          <a:chExt cx="0" cy="0"/>
        </a:xfrm>
      </p:grpSpPr>
      <p:grpSp>
        <p:nvGrpSpPr>
          <p:cNvPr id="409" name="Google Shape;409;p22"/>
          <p:cNvGrpSpPr/>
          <p:nvPr/>
        </p:nvGrpSpPr>
        <p:grpSpPr>
          <a:xfrm>
            <a:off x="1028700" y="884039"/>
            <a:ext cx="16230600" cy="8374261"/>
            <a:chOff x="0" y="-38100"/>
            <a:chExt cx="4274726" cy="2205567"/>
          </a:xfrm>
        </p:grpSpPr>
        <p:sp>
          <p:nvSpPr>
            <p:cNvPr id="410" name="Google Shape;410;p22"/>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2" name="Google Shape;412;p22"/>
          <p:cNvSpPr txBox="1"/>
          <p:nvPr/>
        </p:nvSpPr>
        <p:spPr>
          <a:xfrm>
            <a:off x="1700345" y="1975931"/>
            <a:ext cx="14754137" cy="1661993"/>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9000" b="0" i="0" u="none" strike="noStrike" cap="none">
                <a:solidFill>
                  <a:srgbClr val="0B1320"/>
                </a:solidFill>
                <a:latin typeface="Playfair Display Black"/>
                <a:ea typeface="Playfair Display Black"/>
                <a:cs typeface="Playfair Display Black"/>
                <a:sym typeface="Playfair Display Black"/>
              </a:rPr>
              <a:t>Future Improvements</a:t>
            </a:r>
            <a:endParaRPr/>
          </a:p>
        </p:txBody>
      </p:sp>
      <p:cxnSp>
        <p:nvCxnSpPr>
          <p:cNvPr id="414" name="Google Shape;414;p22"/>
          <p:cNvCxnSpPr/>
          <p:nvPr/>
        </p:nvCxnSpPr>
        <p:spPr>
          <a:xfrm>
            <a:off x="1766932" y="1886465"/>
            <a:ext cx="12719299" cy="0"/>
          </a:xfrm>
          <a:prstGeom prst="straightConnector1">
            <a:avLst/>
          </a:prstGeom>
          <a:noFill/>
          <a:ln w="38100" cap="flat" cmpd="sng">
            <a:solidFill>
              <a:srgbClr val="0B1320"/>
            </a:solidFill>
            <a:prstDash val="solid"/>
            <a:round/>
            <a:headEnd type="none" w="sm" len="sm"/>
            <a:tailEnd type="none" w="sm" len="sm"/>
          </a:ln>
        </p:spPr>
      </p:cxnSp>
      <p:grpSp>
        <p:nvGrpSpPr>
          <p:cNvPr id="415" name="Google Shape;415;p22"/>
          <p:cNvGrpSpPr/>
          <p:nvPr/>
        </p:nvGrpSpPr>
        <p:grpSpPr>
          <a:xfrm>
            <a:off x="14988611" y="1682141"/>
            <a:ext cx="406823" cy="408647"/>
            <a:chOff x="1813" y="0"/>
            <a:chExt cx="809173" cy="812800"/>
          </a:xfrm>
        </p:grpSpPr>
        <p:sp>
          <p:nvSpPr>
            <p:cNvPr id="416" name="Google Shape;416;p2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8" name="Google Shape;418;p22"/>
          <p:cNvGrpSpPr/>
          <p:nvPr/>
        </p:nvGrpSpPr>
        <p:grpSpPr>
          <a:xfrm>
            <a:off x="15552286" y="1682141"/>
            <a:ext cx="406823" cy="408647"/>
            <a:chOff x="1813" y="0"/>
            <a:chExt cx="809173" cy="812800"/>
          </a:xfrm>
        </p:grpSpPr>
        <p:sp>
          <p:nvSpPr>
            <p:cNvPr id="419" name="Google Shape;419;p2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1" name="Google Shape;421;p22"/>
          <p:cNvGrpSpPr/>
          <p:nvPr/>
        </p:nvGrpSpPr>
        <p:grpSpPr>
          <a:xfrm>
            <a:off x="16113333" y="1682141"/>
            <a:ext cx="406823" cy="408647"/>
            <a:chOff x="1813" y="0"/>
            <a:chExt cx="809173" cy="812800"/>
          </a:xfrm>
        </p:grpSpPr>
        <p:sp>
          <p:nvSpPr>
            <p:cNvPr id="422" name="Google Shape;422;p22"/>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4" name="Google Shape;424;p22"/>
          <p:cNvGrpSpPr/>
          <p:nvPr/>
        </p:nvGrpSpPr>
        <p:grpSpPr>
          <a:xfrm>
            <a:off x="-3233490" y="5979520"/>
            <a:ext cx="6999655" cy="8614961"/>
            <a:chOff x="0" y="0"/>
            <a:chExt cx="9332874" cy="11486614"/>
          </a:xfrm>
        </p:grpSpPr>
        <p:grpSp>
          <p:nvGrpSpPr>
            <p:cNvPr id="425" name="Google Shape;425;p22"/>
            <p:cNvGrpSpPr/>
            <p:nvPr/>
          </p:nvGrpSpPr>
          <p:grpSpPr>
            <a:xfrm>
              <a:off x="0" y="0"/>
              <a:ext cx="9332874" cy="11486614"/>
              <a:chOff x="0" y="0"/>
              <a:chExt cx="660400" cy="812800"/>
            </a:xfrm>
          </p:grpSpPr>
          <p:sp>
            <p:nvSpPr>
              <p:cNvPr id="426" name="Google Shape;426;p22"/>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8" name="Google Shape;428;p22"/>
            <p:cNvGrpSpPr/>
            <p:nvPr/>
          </p:nvGrpSpPr>
          <p:grpSpPr>
            <a:xfrm>
              <a:off x="545238" y="671062"/>
              <a:ext cx="8242398" cy="10144490"/>
              <a:chOff x="0" y="0"/>
              <a:chExt cx="660400" cy="812800"/>
            </a:xfrm>
          </p:grpSpPr>
          <p:sp>
            <p:nvSpPr>
              <p:cNvPr id="429" name="Google Shape;429;p22"/>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1" name="Google Shape;431;p22"/>
            <p:cNvGrpSpPr/>
            <p:nvPr/>
          </p:nvGrpSpPr>
          <p:grpSpPr>
            <a:xfrm>
              <a:off x="1083502" y="1333541"/>
              <a:ext cx="7165870" cy="8819533"/>
              <a:chOff x="0" y="0"/>
              <a:chExt cx="660400" cy="812800"/>
            </a:xfrm>
          </p:grpSpPr>
          <p:sp>
            <p:nvSpPr>
              <p:cNvPr id="432" name="Google Shape;432;p22"/>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Rounded Rectangle 1">
            <a:extLst>
              <a:ext uri="{FF2B5EF4-FFF2-40B4-BE49-F238E27FC236}">
                <a16:creationId xmlns:a16="http://schemas.microsoft.com/office/drawing/2014/main" id="{C3ED5A39-8F92-2AF5-B74B-270478E3A533}"/>
              </a:ext>
            </a:extLst>
          </p:cNvPr>
          <p:cNvSpPr/>
          <p:nvPr/>
        </p:nvSpPr>
        <p:spPr>
          <a:xfrm>
            <a:off x="3658239" y="3683226"/>
            <a:ext cx="5029030" cy="1127051"/>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a:latin typeface="Playfair Display" pitchFamily="2" charset="77"/>
              </a:rPr>
              <a:t>Demographics Consideration</a:t>
            </a:r>
          </a:p>
        </p:txBody>
      </p:sp>
      <p:sp>
        <p:nvSpPr>
          <p:cNvPr id="3" name="Rounded Rectangle 2">
            <a:extLst>
              <a:ext uri="{FF2B5EF4-FFF2-40B4-BE49-F238E27FC236}">
                <a16:creationId xmlns:a16="http://schemas.microsoft.com/office/drawing/2014/main" id="{74F95614-6161-071F-A4C3-BDBBEBD52F97}"/>
              </a:ext>
            </a:extLst>
          </p:cNvPr>
          <p:cNvSpPr/>
          <p:nvPr/>
        </p:nvSpPr>
        <p:spPr>
          <a:xfrm>
            <a:off x="9600733" y="3642285"/>
            <a:ext cx="5653154" cy="1127051"/>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a:latin typeface="Playfair Display" pitchFamily="2" charset="77"/>
              </a:rPr>
              <a:t>Feature Improvement</a:t>
            </a:r>
          </a:p>
        </p:txBody>
      </p:sp>
      <p:sp>
        <p:nvSpPr>
          <p:cNvPr id="4" name="Rounded Rectangle 3">
            <a:extLst>
              <a:ext uri="{FF2B5EF4-FFF2-40B4-BE49-F238E27FC236}">
                <a16:creationId xmlns:a16="http://schemas.microsoft.com/office/drawing/2014/main" id="{493337FC-805A-49B7-6F2F-548CC32CD401}"/>
              </a:ext>
            </a:extLst>
          </p:cNvPr>
          <p:cNvSpPr/>
          <p:nvPr/>
        </p:nvSpPr>
        <p:spPr>
          <a:xfrm>
            <a:off x="3655323" y="5047328"/>
            <a:ext cx="5029030" cy="2731415"/>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Notably, our focus on personality scores rather than demographics in the initial analysis provided valuable insights into the psychological factors driving drug habits. Future investigations may benefit from incorporating demographic variables to enhance the comprehensiveness of the predictive models.</a:t>
            </a:r>
            <a:endParaRPr lang="en-US" sz="1600">
              <a:latin typeface="Roboto" panose="02000000000000000000" pitchFamily="2" charset="0"/>
              <a:ea typeface="Roboto" panose="02000000000000000000" pitchFamily="2" charset="0"/>
              <a:cs typeface="Roboto" panose="02000000000000000000" pitchFamily="2" charset="0"/>
            </a:endParaRPr>
          </a:p>
        </p:txBody>
      </p:sp>
      <p:sp>
        <p:nvSpPr>
          <p:cNvPr id="5" name="Rounded Rectangle 4">
            <a:extLst>
              <a:ext uri="{FF2B5EF4-FFF2-40B4-BE49-F238E27FC236}">
                <a16:creationId xmlns:a16="http://schemas.microsoft.com/office/drawing/2014/main" id="{B1DE3901-A984-8BE3-131F-9F618261732A}"/>
              </a:ext>
            </a:extLst>
          </p:cNvPr>
          <p:cNvSpPr/>
          <p:nvPr/>
        </p:nvSpPr>
        <p:spPr>
          <a:xfrm>
            <a:off x="9593484" y="4925340"/>
            <a:ext cx="5660403" cy="3196143"/>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b="0" i="0" u="none" strike="noStrike">
                <a:solidFill>
                  <a:srgbClr val="000000"/>
                </a:solidFill>
                <a:effectLst/>
                <a:latin typeface="Arial" panose="020B0604020202020204" pitchFamily="34" charset="0"/>
              </a:rPr>
              <a:t>The identification of </a:t>
            </a:r>
            <a:r>
              <a:rPr lang="en-US" sz="1800" b="0" i="0" u="none" strike="noStrike" err="1">
                <a:solidFill>
                  <a:srgbClr val="000000"/>
                </a:solidFill>
                <a:effectLst/>
                <a:latin typeface="Arial" panose="020B0604020202020204" pitchFamily="34" charset="0"/>
              </a:rPr>
              <a:t>Oscore</a:t>
            </a:r>
            <a:r>
              <a:rPr lang="en-US" sz="1800" b="0" i="0" u="none" strike="noStrike">
                <a:solidFill>
                  <a:srgbClr val="000000"/>
                </a:solidFill>
                <a:effectLst/>
                <a:latin typeface="Arial" panose="020B0604020202020204" pitchFamily="34" charset="0"/>
              </a:rPr>
              <a:t> as a consistently relevant and influential feature suggests a potential avenue for feature improvement. Fine-tuning models to better capture the differences of openness to experience could enhance the accuracy and specificity of predictions related to drug habits. Exploring additional personality traits and their interactions could also contribute to a more comprehensive understanding.</a:t>
            </a:r>
            <a:r>
              <a:rPr lang="en-US" sz="1800" b="0" i="0">
                <a:solidFill>
                  <a:srgbClr val="000000"/>
                </a:solidFill>
                <a:effectLst/>
                <a:latin typeface="Arial" panose="020B0604020202020204" pitchFamily="34" charset="0"/>
              </a:rPr>
              <a:t>​</a:t>
            </a:r>
            <a:endParaRPr lang="en-US" sz="160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49</TotalTime>
  <Words>1619</Words>
  <Application>Microsoft Macintosh PowerPoint</Application>
  <PresentationFormat>Custom</PresentationFormat>
  <Paragraphs>92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Roboto</vt:lpstr>
      <vt:lpstr>Playfair Display</vt:lpstr>
      <vt:lpstr>Arial</vt:lpstr>
      <vt:lpstr>Playfair Display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Madelyn Redick</cp:lastModifiedBy>
  <cp:revision>3</cp:revision>
  <dcterms:modified xsi:type="dcterms:W3CDTF">2025-02-14T17:31:27Z</dcterms:modified>
</cp:coreProperties>
</file>