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键盘调起崩溃问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键盘调起崩溃问题</a:t>
            </a:r>
          </a:p>
        </p:txBody>
      </p:sp>
      <p:sp>
        <p:nvSpPr>
          <p:cNvPr id="129" name="张杰智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张杰智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可跟进的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可跟进的点</a:t>
            </a:r>
          </a:p>
        </p:txBody>
      </p:sp>
      <p:sp>
        <p:nvSpPr>
          <p:cNvPr id="180" name="重试逻辑…"/>
          <p:cNvSpPr txBox="1"/>
          <p:nvPr>
            <p:ph type="body" idx="1"/>
          </p:nvPr>
        </p:nvSpPr>
        <p:spPr>
          <a:xfrm>
            <a:off x="1282700" y="21336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393192" indent="-393192" defTabSz="502412">
              <a:spcBef>
                <a:spcPts val="3600"/>
              </a:spcBef>
              <a:defRPr sz="3268"/>
            </a:pPr>
            <a:r>
              <a:t>重试逻辑</a:t>
            </a:r>
          </a:p>
          <a:p>
            <a:pPr lvl="1" marL="786384" indent="-393192" defTabSz="502412">
              <a:spcBef>
                <a:spcPts val="3600"/>
              </a:spcBef>
              <a:defRPr sz="3268"/>
            </a:pPr>
            <a:r>
              <a:t>百度的SIGQUIT数与搜狗持平，但实际切走次数 &lt; 搜狗</a:t>
            </a:r>
          </a:p>
          <a:p>
            <a:pPr lvl="2" marL="1179576" indent="-393192" defTabSz="502412">
              <a:spcBef>
                <a:spcPts val="3600"/>
              </a:spcBef>
              <a:defRPr sz="3268"/>
            </a:pPr>
            <a:r>
              <a:t>逆向找Hook的点看 百度和搜狗 的区别</a:t>
            </a:r>
          </a:p>
          <a:p>
            <a:pPr lvl="1" marL="786384" indent="-393192" defTabSz="502412">
              <a:spcBef>
                <a:spcPts val="3600"/>
              </a:spcBef>
              <a:defRPr sz="3268"/>
            </a:pPr>
            <a:r>
              <a:t>拦截SIGQUIT做统计</a:t>
            </a:r>
          </a:p>
          <a:p>
            <a:pPr lvl="3" marL="1572768" indent="-393192" defTabSz="502412">
              <a:spcBef>
                <a:spcPts val="3600"/>
              </a:spcBef>
              <a:defRPr sz="3268"/>
            </a:pPr>
            <a:r>
              <a:t>减少进程挂掉的时间</a:t>
            </a:r>
          </a:p>
          <a:p>
            <a:pPr marL="393192" indent="-393192" defTabSz="502412">
              <a:spcBef>
                <a:spcPts val="3600"/>
              </a:spcBef>
              <a:defRPr sz="3268"/>
            </a:pPr>
            <a:r>
              <a:t>系统BUG的进一步定位——耗时且较难有产出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崩溃问题现状（iTC数据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崩溃问题现状（iTC数据)</a:t>
            </a:r>
          </a:p>
        </p:txBody>
      </p:sp>
      <p:sp>
        <p:nvSpPr>
          <p:cNvPr id="132" name="连按此项以编辑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514" y="2736313"/>
            <a:ext cx="11938482" cy="6094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878" y="3563922"/>
            <a:ext cx="11967244" cy="590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统计到的崩溃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统计到的崩溃率</a:t>
            </a:r>
          </a:p>
        </p:txBody>
      </p:sp>
      <p:sp>
        <p:nvSpPr>
          <p:cNvPr id="137" name="连按此项以编辑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5761" y="2087624"/>
            <a:ext cx="9259372" cy="7292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Xcode Organizer数据分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Xcode Organizer数据分布</a:t>
            </a:r>
          </a:p>
        </p:txBody>
      </p:sp>
      <p:sp>
        <p:nvSpPr>
          <p:cNvPr id="141" name="绝大部分都是SIGQU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绝大部分都是SIGQUIT</a:t>
            </a:r>
          </a:p>
        </p:txBody>
      </p:sp>
      <p:pic>
        <p:nvPicPr>
          <p:cNvPr id="14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0143" y="4178782"/>
            <a:ext cx="7444269" cy="4456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646" y="4111289"/>
            <a:ext cx="14085108" cy="459172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注：最近2周的数据"/>
          <p:cNvSpPr txBox="1"/>
          <p:nvPr/>
        </p:nvSpPr>
        <p:spPr>
          <a:xfrm>
            <a:off x="371068" y="9010649"/>
            <a:ext cx="21788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注：最近2周的数据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系统的SIGQUIT机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系统的SIGQUIT机制</a:t>
            </a:r>
          </a:p>
        </p:txBody>
      </p:sp>
      <p:sp>
        <p:nvSpPr>
          <p:cNvPr id="147" name="主要参与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主要参与方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Host App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Keyboard Extension Process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系统进程：</a:t>
            </a:r>
          </a:p>
          <a:p>
            <a:pPr lvl="2" marL="1138427" indent="-379475" defTabSz="484886">
              <a:spcBef>
                <a:spcPts val="3400"/>
              </a:spcBef>
              <a:defRPr sz="3154"/>
            </a:pPr>
            <a:r>
              <a:t>launchd</a:t>
            </a:r>
          </a:p>
          <a:p>
            <a:pPr lvl="2" marL="1138427" indent="-379475" defTabSz="484886">
              <a:spcBef>
                <a:spcPts val="3400"/>
              </a:spcBef>
              <a:defRPr sz="3154"/>
            </a:pPr>
            <a:r>
              <a:t>assertiond</a:t>
            </a:r>
          </a:p>
          <a:p>
            <a:pPr lvl="2" marL="1138427" indent="-379475" defTabSz="484886">
              <a:spcBef>
                <a:spcPts val="3400"/>
              </a:spcBef>
              <a:defRPr sz="3154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ost App…"/>
          <p:cNvSpPr/>
          <p:nvPr/>
        </p:nvSpPr>
        <p:spPr>
          <a:xfrm>
            <a:off x="1771203" y="655439"/>
            <a:ext cx="3390653" cy="101322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Host App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(UICompatibilityInputVC)</a:t>
            </a:r>
          </a:p>
        </p:txBody>
      </p:sp>
      <p:sp>
        <p:nvSpPr>
          <p:cNvPr id="150" name="Keyboard…"/>
          <p:cNvSpPr/>
          <p:nvPr/>
        </p:nvSpPr>
        <p:spPr>
          <a:xfrm>
            <a:off x="7079803" y="655439"/>
            <a:ext cx="3390653" cy="101322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Keyboard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(UIViewSvcVCOperator)</a:t>
            </a:r>
          </a:p>
        </p:txBody>
      </p:sp>
      <p:sp>
        <p:nvSpPr>
          <p:cNvPr id="151" name="线条"/>
          <p:cNvSpPr/>
          <p:nvPr/>
        </p:nvSpPr>
        <p:spPr>
          <a:xfrm flipV="1">
            <a:off x="3466529" y="1683543"/>
            <a:ext cx="1" cy="811371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2" name="线条"/>
          <p:cNvSpPr/>
          <p:nvPr/>
        </p:nvSpPr>
        <p:spPr>
          <a:xfrm flipV="1">
            <a:off x="8775129" y="1683543"/>
            <a:ext cx="1" cy="81137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3" name="线条"/>
          <p:cNvSpPr/>
          <p:nvPr/>
        </p:nvSpPr>
        <p:spPr>
          <a:xfrm>
            <a:off x="3611514" y="2984499"/>
            <a:ext cx="5036591" cy="1"/>
          </a:xfrm>
          <a:prstGeom prst="line">
            <a:avLst/>
          </a:pr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4" name="createViewController"/>
          <p:cNvSpPr txBox="1"/>
          <p:nvPr/>
        </p:nvSpPr>
        <p:spPr>
          <a:xfrm>
            <a:off x="1235050" y="2793999"/>
            <a:ext cx="22441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createViewController</a:t>
            </a:r>
          </a:p>
        </p:txBody>
      </p:sp>
      <p:sp>
        <p:nvSpPr>
          <p:cNvPr id="155" name="线条"/>
          <p:cNvSpPr/>
          <p:nvPr/>
        </p:nvSpPr>
        <p:spPr>
          <a:xfrm>
            <a:off x="2116138" y="3766142"/>
            <a:ext cx="1203228" cy="427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6" h="21600" fill="norm" stroke="1" extrusionOk="0">
                <a:moveTo>
                  <a:pt x="17126" y="21600"/>
                </a:moveTo>
                <a:cubicBezTo>
                  <a:pt x="11421" y="20537"/>
                  <a:pt x="6748" y="18810"/>
                  <a:pt x="3782" y="16666"/>
                </a:cubicBezTo>
                <a:cubicBezTo>
                  <a:pt x="-4474" y="10700"/>
                  <a:pt x="1222" y="3307"/>
                  <a:pt x="16624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6" name="Start timer"/>
          <p:cNvSpPr txBox="1"/>
          <p:nvPr/>
        </p:nvSpPr>
        <p:spPr>
          <a:xfrm>
            <a:off x="2255589" y="3398208"/>
            <a:ext cx="121592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Start timer</a:t>
            </a:r>
          </a:p>
        </p:txBody>
      </p:sp>
      <p:sp>
        <p:nvSpPr>
          <p:cNvPr id="157" name="Kill keyboard If needed…"/>
          <p:cNvSpPr txBox="1"/>
          <p:nvPr/>
        </p:nvSpPr>
        <p:spPr>
          <a:xfrm>
            <a:off x="1722985" y="7894446"/>
            <a:ext cx="272668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/>
            </a:pPr>
            <a:r>
              <a:t>Kill keyboard If needed</a:t>
            </a:r>
          </a:p>
          <a:p>
            <a:pPr>
              <a:defRPr sz="1800"/>
            </a:pPr>
            <a:r>
              <a:t>然后清空存储的启动时间</a:t>
            </a:r>
          </a:p>
        </p:txBody>
      </p:sp>
      <p:sp>
        <p:nvSpPr>
          <p:cNvPr id="158" name="线条"/>
          <p:cNvSpPr/>
          <p:nvPr/>
        </p:nvSpPr>
        <p:spPr>
          <a:xfrm flipH="1">
            <a:off x="3728690" y="6966105"/>
            <a:ext cx="4824558" cy="1"/>
          </a:xfrm>
          <a:prstGeom prst="line">
            <a:avLst/>
          </a:pr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9" name="线条"/>
          <p:cNvSpPr/>
          <p:nvPr/>
        </p:nvSpPr>
        <p:spPr>
          <a:xfrm>
            <a:off x="4374991" y="8243696"/>
            <a:ext cx="4272778" cy="1"/>
          </a:xfrm>
          <a:prstGeom prst="line">
            <a:avLst/>
          </a:pr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0" name="……"/>
          <p:cNvSpPr txBox="1"/>
          <p:nvPr/>
        </p:nvSpPr>
        <p:spPr>
          <a:xfrm>
            <a:off x="8902490" y="3759199"/>
            <a:ext cx="272668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/>
            </a:pPr>
            <a:r>
              <a:t>…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KeyboardViewController</a:t>
            </a:r>
          </a:p>
          <a:p>
            <a:pPr>
              <a:defRPr sz="1800"/>
            </a:pPr>
            <a:r>
              <a:t>-init</a:t>
            </a:r>
          </a:p>
          <a:p>
            <a:pPr>
              <a:defRPr sz="1800"/>
            </a:pPr>
            <a:r>
              <a:t>-viewDidLoad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…</a:t>
            </a:r>
          </a:p>
        </p:txBody>
      </p:sp>
      <p:sp>
        <p:nvSpPr>
          <p:cNvPr id="161" name="Reply after CA transaction commit"/>
          <p:cNvSpPr txBox="1"/>
          <p:nvPr/>
        </p:nvSpPr>
        <p:spPr>
          <a:xfrm>
            <a:off x="8678765" y="6635905"/>
            <a:ext cx="272668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Reply after CA transaction commit</a:t>
            </a:r>
          </a:p>
        </p:txBody>
      </p:sp>
      <p:sp>
        <p:nvSpPr>
          <p:cNvPr id="162" name="Reply"/>
          <p:cNvSpPr txBox="1"/>
          <p:nvPr/>
        </p:nvSpPr>
        <p:spPr>
          <a:xfrm>
            <a:off x="4715657" y="6547005"/>
            <a:ext cx="27266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Reply</a:t>
            </a:r>
          </a:p>
        </p:txBody>
      </p:sp>
      <p:sp>
        <p:nvSpPr>
          <p:cNvPr id="163" name="Kill"/>
          <p:cNvSpPr txBox="1"/>
          <p:nvPr/>
        </p:nvSpPr>
        <p:spPr>
          <a:xfrm>
            <a:off x="4757489" y="7916050"/>
            <a:ext cx="27266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Kill</a:t>
            </a:r>
          </a:p>
        </p:txBody>
      </p:sp>
      <p:sp>
        <p:nvSpPr>
          <p:cNvPr id="164" name="存储的上次启动时间*2+0.5"/>
          <p:cNvSpPr txBox="1"/>
          <p:nvPr/>
        </p:nvSpPr>
        <p:spPr>
          <a:xfrm>
            <a:off x="3593890" y="3379158"/>
            <a:ext cx="304681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存储的上次启动时间*2+0.5</a:t>
            </a:r>
          </a:p>
        </p:txBody>
      </p:sp>
      <p:sp>
        <p:nvSpPr>
          <p:cNvPr id="165" name="(上次启动时间+本次启动时间)*0.5"/>
          <p:cNvSpPr txBox="1"/>
          <p:nvPr/>
        </p:nvSpPr>
        <p:spPr>
          <a:xfrm>
            <a:off x="435669" y="6947055"/>
            <a:ext cx="384294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(上次启动时间+本次启动时间)*0.5</a:t>
            </a:r>
          </a:p>
        </p:txBody>
      </p:sp>
      <p:sp>
        <p:nvSpPr>
          <p:cNvPr id="166" name="切换系统输入法"/>
          <p:cNvSpPr txBox="1"/>
          <p:nvPr/>
        </p:nvSpPr>
        <p:spPr>
          <a:xfrm>
            <a:off x="1722985" y="8647541"/>
            <a:ext cx="27266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切换系统输入法</a:t>
            </a:r>
          </a:p>
        </p:txBody>
      </p:sp>
      <p:sp>
        <p:nvSpPr>
          <p:cNvPr id="167" name="重试"/>
          <p:cNvSpPr txBox="1"/>
          <p:nvPr/>
        </p:nvSpPr>
        <p:spPr>
          <a:xfrm>
            <a:off x="1722985" y="9121237"/>
            <a:ext cx="27266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重试</a:t>
            </a:r>
          </a:p>
        </p:txBody>
      </p:sp>
      <p:sp>
        <p:nvSpPr>
          <p:cNvPr id="168" name="线条"/>
          <p:cNvSpPr/>
          <p:nvPr/>
        </p:nvSpPr>
        <p:spPr>
          <a:xfrm>
            <a:off x="3611514" y="9346056"/>
            <a:ext cx="5036591" cy="1"/>
          </a:xfrm>
          <a:prstGeom prst="line">
            <a:avLst/>
          </a:pr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IGQUIT原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SIGQUIT原因</a:t>
            </a:r>
          </a:p>
        </p:txBody>
      </p:sp>
      <p:sp>
        <p:nvSpPr>
          <p:cNvPr id="171" name="启动超时 or 重试失败…"/>
          <p:cNvSpPr txBox="1"/>
          <p:nvPr>
            <p:ph type="body" idx="1"/>
          </p:nvPr>
        </p:nvSpPr>
        <p:spPr>
          <a:xfrm>
            <a:off x="319881" y="2170658"/>
            <a:ext cx="11732419" cy="6706642"/>
          </a:xfrm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启动超时 or 重试失败</a:t>
            </a:r>
          </a:p>
          <a:p>
            <a:pPr lvl="1" marL="896111" indent="-448055" defTabSz="572516">
              <a:spcBef>
                <a:spcPts val="4100"/>
              </a:spcBef>
              <a:defRPr sz="3724"/>
            </a:pPr>
            <a:r>
              <a:t>输入法代码耗时长</a:t>
            </a:r>
          </a:p>
          <a:p>
            <a:pPr lvl="1" marL="896111" indent="-448055" defTabSz="572516">
              <a:spcBef>
                <a:spcPts val="4100"/>
              </a:spcBef>
              <a:defRPr sz="3724"/>
            </a:pPr>
            <a:r>
              <a:t>主线程或其他与xpc通讯相关的线程被占住</a:t>
            </a:r>
          </a:p>
          <a:p>
            <a:pPr lvl="1" marL="896111" indent="-448055" defTabSz="572516">
              <a:spcBef>
                <a:spcPts val="4100"/>
              </a:spcBef>
              <a:defRPr sz="3724"/>
            </a:pPr>
            <a:r>
              <a:t>系统代码耗时长【系统问题】</a:t>
            </a:r>
          </a:p>
          <a:p>
            <a:pPr lvl="1" marL="896111" indent="-448055" defTabSz="572516">
              <a:spcBef>
                <a:spcPts val="4100"/>
              </a:spcBef>
              <a:defRPr sz="3724"/>
            </a:pPr>
            <a:r>
              <a:t>输入法进程未及时得到运行权限【系统BUG】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系统错误地发送SIGQUIT【系统BUG】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可跟进的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可跟进的点</a:t>
            </a:r>
          </a:p>
        </p:txBody>
      </p:sp>
      <p:sp>
        <p:nvSpPr>
          <p:cNvPr id="174" name="搜狗代码启动耗时（均值，方差）…"/>
          <p:cNvSpPr txBox="1"/>
          <p:nvPr>
            <p:ph type="body" idx="1"/>
          </p:nvPr>
        </p:nvSpPr>
        <p:spPr>
          <a:xfrm>
            <a:off x="740841" y="2120205"/>
            <a:ext cx="11523118" cy="7240390"/>
          </a:xfrm>
          <a:prstGeom prst="rect">
            <a:avLst/>
          </a:prstGeom>
        </p:spPr>
        <p:txBody>
          <a:bodyPr anchor="t"/>
          <a:lstStyle/>
          <a:p>
            <a:pPr marL="182879" indent="-182879" defTabSz="233679">
              <a:spcBef>
                <a:spcPts val="1600"/>
              </a:spcBef>
              <a:defRPr sz="2280"/>
            </a:pPr>
            <a:r>
              <a:t>搜狗代码启动耗时（均值，方差）</a:t>
            </a:r>
          </a:p>
          <a:p>
            <a:pPr lvl="1" marL="365760" indent="-182880" defTabSz="233679">
              <a:spcBef>
                <a:spcPts val="1600"/>
              </a:spcBef>
              <a:defRPr sz="2280"/>
            </a:pPr>
            <a:r>
              <a:t>优化点</a:t>
            </a:r>
          </a:p>
          <a:p>
            <a:pPr lvl="2" marL="548640" indent="-182880" defTabSz="233679">
              <a:spcBef>
                <a:spcPts val="1600"/>
              </a:spcBef>
              <a:defRPr sz="2280"/>
            </a:pPr>
            <a:r>
              <a:t>-initWithNib -&gt; viewDidLoad</a:t>
            </a:r>
          </a:p>
          <a:p>
            <a:pPr lvl="2" marL="548640" indent="-182880" defTabSz="233679">
              <a:spcBef>
                <a:spcPts val="1600"/>
              </a:spcBef>
              <a:defRPr sz="2280"/>
            </a:pPr>
            <a:r>
              <a:t>Static constructor</a:t>
            </a:r>
          </a:p>
          <a:p>
            <a:pPr lvl="2" marL="548640" indent="-182880" defTabSz="233679">
              <a:spcBef>
                <a:spcPts val="1600"/>
              </a:spcBef>
              <a:defRPr sz="2280"/>
            </a:pPr>
            <a:r>
              <a:t>ObjC Category</a:t>
            </a:r>
          </a:p>
          <a:p>
            <a:pPr lvl="2" marL="548640" indent="-182880" defTabSz="233679">
              <a:spcBef>
                <a:spcPts val="1600"/>
              </a:spcBef>
              <a:defRPr sz="2280"/>
            </a:pPr>
            <a:r>
              <a:t>+load方法</a:t>
            </a:r>
          </a:p>
          <a:p>
            <a:pPr lvl="2" marL="548640" indent="-182880" defTabSz="233679">
              <a:spcBef>
                <a:spcPts val="1600"/>
              </a:spcBef>
              <a:defRPr sz="2280"/>
            </a:pPr>
            <a:r>
              <a:t>减小二进制文件大小</a:t>
            </a:r>
          </a:p>
          <a:p>
            <a:pPr lvl="1" marL="365760" indent="-182880" defTabSz="233679">
              <a:spcBef>
                <a:spcPts val="1600"/>
              </a:spcBef>
              <a:defRPr sz="2280"/>
            </a:pPr>
            <a:r>
              <a:t>统计/监控</a:t>
            </a:r>
          </a:p>
          <a:p>
            <a:pPr lvl="2" marL="548640" indent="-182880" defTabSz="233679">
              <a:spcBef>
                <a:spcPts val="1600"/>
              </a:spcBef>
              <a:defRPr sz="2280"/>
            </a:pPr>
            <a:r>
              <a:t>自动化测试 hook相关API</a:t>
            </a:r>
          </a:p>
          <a:p>
            <a:pPr lvl="2" marL="548640" indent="-182880" defTabSz="233679">
              <a:spcBef>
                <a:spcPts val="1600"/>
              </a:spcBef>
              <a:defRPr sz="2280"/>
            </a:pPr>
            <a:r>
              <a:t>开发监控：</a:t>
            </a:r>
          </a:p>
          <a:p>
            <a:pPr lvl="3" marL="731520" indent="-182880" defTabSz="233679">
              <a:spcBef>
                <a:spcPts val="1600"/>
              </a:spcBef>
              <a:defRPr sz="2280"/>
            </a:pPr>
            <a:r>
              <a:t>设置环境变量测量进程启动时间</a:t>
            </a:r>
          </a:p>
          <a:p>
            <a:pPr lvl="3" marL="731520" indent="-182880" defTabSz="233679">
              <a:spcBef>
                <a:spcPts val="1600"/>
              </a:spcBef>
              <a:defRPr sz="2280"/>
            </a:pPr>
            <a:r>
              <a:t>Instrument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可跟进的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可跟进的点</a:t>
            </a:r>
          </a:p>
        </p:txBody>
      </p:sp>
      <p:sp>
        <p:nvSpPr>
          <p:cNvPr id="177" name="任务管理、调度：防止键盘调起相关线程卡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任务管理、调度：防止键盘调起相关线程卡住</a:t>
            </a:r>
          </a:p>
          <a:p>
            <a:pPr lvl="1"/>
            <a:r>
              <a:t>管理任务的生命周期，与键盘生命周期保持同步</a:t>
            </a:r>
          </a:p>
          <a:p>
            <a:pPr lvl="2"/>
            <a:r>
              <a:t>每次调起生成一个id，所有的相关任务与id绑定? 任务按类型管理其调用周期</a:t>
            </a:r>
          </a:p>
          <a:p>
            <a:pPr lvl="1"/>
            <a:r>
              <a:t>gcd queue hierarchy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