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9" r:id="rId5"/>
    <p:sldId id="260" r:id="rId6"/>
    <p:sldId id="291" r:id="rId7"/>
    <p:sldId id="265" r:id="rId8"/>
    <p:sldId id="277" r:id="rId9"/>
    <p:sldId id="264" r:id="rId10"/>
    <p:sldId id="282" r:id="rId11"/>
    <p:sldId id="297" r:id="rId12"/>
    <p:sldId id="257" r:id="rId13"/>
    <p:sldId id="298"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D7D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8AA4E-3980-4BAD-843C-8D3222C8099A}" v="748" dt="2019-03-11T18:23:22.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90" d="100"/>
          <a:sy n="90" d="100"/>
        </p:scale>
        <p:origin x="414" y="126"/>
      </p:cViewPr>
      <p:guideLst>
        <p:guide orient="horz" pos="2160"/>
        <p:guide pos="3840"/>
      </p:guideLst>
    </p:cSldViewPr>
  </p:slideViewPr>
  <p:notesTextViewPr>
    <p:cViewPr>
      <p:scale>
        <a:sx n="1" d="1"/>
        <a:sy n="1" d="1"/>
      </p:scale>
      <p:origin x="0" y="0"/>
    </p:cViewPr>
  </p:notesTextViewPr>
  <p:sorterViewPr>
    <p:cViewPr>
      <p:scale>
        <a:sx n="100" d="100"/>
        <a:sy n="100" d="100"/>
      </p:scale>
      <p:origin x="0" y="-72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48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4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43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762000"/>
            <a:ext cx="6375400" cy="2667000"/>
          </a:xfrm>
        </p:spPr>
        <p:txBody>
          <a:bodyPr/>
          <a:lstStyle/>
          <a:p>
            <a:endParaRPr lang="id-ID"/>
          </a:p>
        </p:txBody>
      </p:sp>
      <p:sp>
        <p:nvSpPr>
          <p:cNvPr id="7" name="Picture Placeholder 6"/>
          <p:cNvSpPr>
            <a:spLocks noGrp="1"/>
          </p:cNvSpPr>
          <p:nvPr>
            <p:ph type="pic" sz="quarter" idx="11"/>
          </p:nvPr>
        </p:nvSpPr>
        <p:spPr>
          <a:xfrm>
            <a:off x="0" y="3581400"/>
            <a:ext cx="6375400" cy="2501900"/>
          </a:xfrm>
        </p:spPr>
        <p:txBody>
          <a:bodyPr/>
          <a:lstStyle/>
          <a:p>
            <a:endParaRPr lang="id-ID"/>
          </a:p>
        </p:txBody>
      </p:sp>
      <p:sp>
        <p:nvSpPr>
          <p:cNvPr id="4" name="Rectangle 3"/>
          <p:cNvSpPr/>
          <p:nvPr userDrawn="1"/>
        </p:nvSpPr>
        <p:spPr>
          <a:xfrm>
            <a:off x="6550992" y="762000"/>
            <a:ext cx="4067940" cy="53213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7129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66472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80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67100"/>
          </a:xfrm>
        </p:spPr>
        <p:txBody>
          <a:bodyPr/>
          <a:lstStyle/>
          <a:p>
            <a:endParaRPr lang="id-ID"/>
          </a:p>
        </p:txBody>
      </p:sp>
    </p:spTree>
    <p:extLst>
      <p:ext uri="{BB962C8B-B14F-4D97-AF65-F5344CB8AC3E}">
        <p14:creationId xmlns:p14="http://schemas.microsoft.com/office/powerpoint/2010/main" val="224151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89400" y="673100"/>
            <a:ext cx="7467600" cy="5537200"/>
          </a:xfrm>
        </p:spPr>
        <p:txBody>
          <a:bodyPr/>
          <a:lstStyle/>
          <a:p>
            <a:endParaRPr lang="id-ID"/>
          </a:p>
        </p:txBody>
      </p:sp>
      <p:sp>
        <p:nvSpPr>
          <p:cNvPr id="3" name="Rectangle 2"/>
          <p:cNvSpPr/>
          <p:nvPr userDrawn="1"/>
        </p:nvSpPr>
        <p:spPr>
          <a:xfrm>
            <a:off x="628650" y="673100"/>
            <a:ext cx="3314700" cy="5537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5807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762000" y="838200"/>
            <a:ext cx="6299200" cy="3429000"/>
          </a:xfrm>
        </p:spPr>
        <p:txBody>
          <a:bodyPr/>
          <a:lstStyle/>
          <a:p>
            <a:endParaRPr lang="id-ID"/>
          </a:p>
        </p:txBody>
      </p:sp>
      <p:sp>
        <p:nvSpPr>
          <p:cNvPr id="3" name="Rectangle 2"/>
          <p:cNvSpPr/>
          <p:nvPr userDrawn="1"/>
        </p:nvSpPr>
        <p:spPr>
          <a:xfrm>
            <a:off x="7186410" y="838200"/>
            <a:ext cx="5005589" cy="342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7673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6" name="Rectangle 5"/>
          <p:cNvSpPr/>
          <p:nvPr userDrawn="1"/>
        </p:nvSpPr>
        <p:spPr>
          <a:xfrm>
            <a:off x="4352081" y="0"/>
            <a:ext cx="7839919"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310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996046" y="1391553"/>
            <a:ext cx="3271158" cy="2556335"/>
          </a:xfrm>
        </p:spPr>
        <p:txBody>
          <a:bodyPr/>
          <a:lstStyle/>
          <a:p>
            <a:endParaRPr lang="id-ID"/>
          </a:p>
        </p:txBody>
      </p:sp>
      <p:sp>
        <p:nvSpPr>
          <p:cNvPr id="9" name="Picture Placeholder 6"/>
          <p:cNvSpPr>
            <a:spLocks noGrp="1"/>
          </p:cNvSpPr>
          <p:nvPr>
            <p:ph type="pic" sz="quarter" idx="11"/>
          </p:nvPr>
        </p:nvSpPr>
        <p:spPr>
          <a:xfrm>
            <a:off x="4457703" y="1391552"/>
            <a:ext cx="3271158" cy="2556335"/>
          </a:xfrm>
        </p:spPr>
        <p:txBody>
          <a:bodyPr/>
          <a:lstStyle/>
          <a:p>
            <a:endParaRPr lang="id-ID"/>
          </a:p>
        </p:txBody>
      </p:sp>
      <p:sp>
        <p:nvSpPr>
          <p:cNvPr id="10" name="Picture Placeholder 6"/>
          <p:cNvSpPr>
            <a:spLocks noGrp="1"/>
          </p:cNvSpPr>
          <p:nvPr>
            <p:ph type="pic" sz="quarter" idx="12"/>
          </p:nvPr>
        </p:nvSpPr>
        <p:spPr>
          <a:xfrm>
            <a:off x="7919360" y="1391551"/>
            <a:ext cx="3271158" cy="2556335"/>
          </a:xfrm>
        </p:spPr>
        <p:txBody>
          <a:bodyPr/>
          <a:lstStyle/>
          <a:p>
            <a:endParaRPr lang="id-ID"/>
          </a:p>
        </p:txBody>
      </p:sp>
    </p:spTree>
    <p:extLst>
      <p:ext uri="{BB962C8B-B14F-4D97-AF65-F5344CB8AC3E}">
        <p14:creationId xmlns:p14="http://schemas.microsoft.com/office/powerpoint/2010/main" val="108212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7350"/>
            <a:ext cx="12192000" cy="3019425"/>
          </a:xfrm>
        </p:spPr>
        <p:txBody>
          <a:bodyPr/>
          <a:lstStyle/>
          <a:p>
            <a:endParaRPr lang="id-ID"/>
          </a:p>
        </p:txBody>
      </p:sp>
    </p:spTree>
    <p:extLst>
      <p:ext uri="{BB962C8B-B14F-4D97-AF65-F5344CB8AC3E}">
        <p14:creationId xmlns:p14="http://schemas.microsoft.com/office/powerpoint/2010/main" val="397474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69416-F07D-4B93-8964-5E1BE7CBD720}" type="datetimeFigureOut">
              <a:rPr lang="id-ID" smtClean="0"/>
              <a:t>11/03/2019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42B95-AC13-45AF-84DE-F7B09C6F297E}" type="slidenum">
              <a:rPr lang="id-ID" smtClean="0"/>
              <a:t>‹#›</a:t>
            </a:fld>
            <a:endParaRPr lang="id-ID"/>
          </a:p>
        </p:txBody>
      </p:sp>
    </p:spTree>
    <p:extLst>
      <p:ext uri="{BB962C8B-B14F-4D97-AF65-F5344CB8AC3E}">
        <p14:creationId xmlns:p14="http://schemas.microsoft.com/office/powerpoint/2010/main" val="391061491"/>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50" r:id="rId3"/>
    <p:sldLayoutId id="2147483651" r:id="rId4"/>
    <p:sldLayoutId id="2147483652" r:id="rId5"/>
    <p:sldLayoutId id="2147483655" r:id="rId6"/>
    <p:sldLayoutId id="2147483666" r:id="rId7"/>
    <p:sldLayoutId id="2147483671" r:id="rId8"/>
    <p:sldLayoutId id="2147483680" r:id="rId9"/>
    <p:sldLayoutId id="2147483678"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furniture, curtain, red&#10;&#10;Description generated with very high confidence">
            <a:extLst>
              <a:ext uri="{FF2B5EF4-FFF2-40B4-BE49-F238E27FC236}">
                <a16:creationId xmlns:a16="http://schemas.microsoft.com/office/drawing/2014/main" id="{3B4C34E0-3ABB-4EFE-BADB-8A1BF3F0A7F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Rectangle 8"/>
          <p:cNvSpPr/>
          <p:nvPr/>
        </p:nvSpPr>
        <p:spPr>
          <a:xfrm>
            <a:off x="0" y="0"/>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Haettenschweiler" panose="020B0706040902060204" pitchFamily="34" charset="0"/>
            </a:endParaRPr>
          </a:p>
        </p:txBody>
      </p:sp>
      <p:sp>
        <p:nvSpPr>
          <p:cNvPr id="4" name="Rectangle 3"/>
          <p:cNvSpPr/>
          <p:nvPr/>
        </p:nvSpPr>
        <p:spPr>
          <a:xfrm>
            <a:off x="1316182" y="2644170"/>
            <a:ext cx="9559636" cy="1446550"/>
          </a:xfrm>
          <a:prstGeom prst="rect">
            <a:avLst/>
          </a:prstGeom>
        </p:spPr>
        <p:txBody>
          <a:bodyPr wrap="square">
            <a:spAutoFit/>
          </a:bodyPr>
          <a:lstStyle/>
          <a:p>
            <a:pPr algn="ctr"/>
            <a:r>
              <a:rPr lang="en-US" sz="8800" b="1" spc="-300" dirty="0">
                <a:solidFill>
                  <a:schemeClr val="accent4">
                    <a:lumMod val="75000"/>
                  </a:schemeClr>
                </a:solidFill>
                <a:latin typeface="Kelson Sans" panose="02000500000000000000" pitchFamily="50" charset="0"/>
                <a:ea typeface="Lato Light" panose="020F0502020204030203" pitchFamily="34" charset="0"/>
                <a:cs typeface="Lato Light" panose="020F0502020204030203" pitchFamily="34" charset="0"/>
              </a:rPr>
              <a:t>Box Office Predictions</a:t>
            </a:r>
            <a:endParaRPr lang="id-ID" sz="8800" b="1" spc="-300" dirty="0">
              <a:solidFill>
                <a:schemeClr val="accent4">
                  <a:lumMod val="75000"/>
                </a:schemeClr>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6" name="Rectangle 5"/>
          <p:cNvSpPr/>
          <p:nvPr/>
        </p:nvSpPr>
        <p:spPr>
          <a:xfrm>
            <a:off x="2643565" y="4378639"/>
            <a:ext cx="6904871" cy="307777"/>
          </a:xfrm>
          <a:prstGeom prst="rect">
            <a:avLst/>
          </a:prstGeom>
        </p:spPr>
        <p:txBody>
          <a:bodyPr wrap="square">
            <a:spAutoFit/>
          </a:bodyPr>
          <a:lstStyle/>
          <a:p>
            <a:pPr algn="ctr"/>
            <a:r>
              <a:rPr lang="en-US" sz="1400" spc="300"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a CHED Production</a:t>
            </a:r>
            <a:endParaRPr lang="id-ID" sz="1400" spc="300"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63550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92356" y="4173551"/>
            <a:ext cx="2377440" cy="400110"/>
          </a:xfrm>
          <a:prstGeom prst="rect">
            <a:avLst/>
          </a:prstGeom>
        </p:spPr>
        <p:txBody>
          <a:bodyPr wrap="square">
            <a:spAutoFit/>
          </a:bodyPr>
          <a:lstStyle/>
          <a:p>
            <a:pPr algn="ctr">
              <a:defRPr sz="1800" b="0" spc="0">
                <a:solidFill>
                  <a:srgbClr val="000000"/>
                </a:solidFill>
              </a:defRPr>
            </a:pPr>
            <a:r>
              <a:rPr lang="en-US" sz="2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Linear Regression </a:t>
            </a:r>
          </a:p>
        </p:txBody>
      </p:sp>
      <p:sp>
        <p:nvSpPr>
          <p:cNvPr id="9" name="Rectangle 8"/>
          <p:cNvSpPr/>
          <p:nvPr/>
        </p:nvSpPr>
        <p:spPr>
          <a:xfrm>
            <a:off x="1120543" y="4407982"/>
            <a:ext cx="3022163" cy="1991186"/>
          </a:xfrm>
          <a:prstGeom prst="rect">
            <a:avLst/>
          </a:prstGeom>
        </p:spPr>
        <p:txBody>
          <a:bodyPr wrap="square">
            <a:spAutoFit/>
          </a:bodyPr>
          <a:lstStyle/>
          <a:p>
            <a:pPr algn="ctr">
              <a:lnSpc>
                <a:spcPct val="150000"/>
              </a:lnSpc>
            </a:pPr>
            <a:r>
              <a:rPr lang="en-US" sz="1400" b="1" i="0" dirty="0">
                <a:effectLst/>
                <a:latin typeface="Lato" panose="020F0502020204030203" pitchFamily="34" charset="0"/>
                <a:ea typeface="Lato" panose="020F0502020204030203" pitchFamily="34" charset="0"/>
                <a:cs typeface="Lato" panose="020F0502020204030203" pitchFamily="34" charset="0"/>
              </a:rPr>
              <a:t>No Scaler:</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MSE:</a:t>
            </a:r>
            <a:r>
              <a:rPr lang="en-US" sz="1400" dirty="0">
                <a:latin typeface="Lato" panose="020F0502020204030203" pitchFamily="34" charset="0"/>
                <a:ea typeface="Lato" panose="020F0502020204030203" pitchFamily="34" charset="0"/>
                <a:cs typeface="Lato" panose="020F0502020204030203" pitchFamily="34" charset="0"/>
              </a:rPr>
              <a:t> 6479900234022055.0</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R2: </a:t>
            </a:r>
            <a:r>
              <a:rPr lang="en-US" sz="1400" dirty="0">
                <a:latin typeface="Lato" panose="020F0502020204030203" pitchFamily="34" charset="0"/>
                <a:ea typeface="Lato" panose="020F0502020204030203" pitchFamily="34" charset="0"/>
                <a:cs typeface="Lato" panose="020F0502020204030203" pitchFamily="34" charset="0"/>
              </a:rPr>
              <a:t>0.6142119862162412</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With Scaler:</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 MSE: </a:t>
            </a:r>
            <a:r>
              <a:rPr lang="en-US" sz="1400" dirty="0">
                <a:latin typeface="Lato" panose="020F0502020204030203" pitchFamily="34" charset="0"/>
                <a:ea typeface="Lato" panose="020F0502020204030203" pitchFamily="34" charset="0"/>
                <a:cs typeface="Lato" panose="020F0502020204030203" pitchFamily="34" charset="0"/>
              </a:rPr>
              <a:t>0.3034213095384934</a:t>
            </a:r>
          </a:p>
          <a:p>
            <a:pPr algn="ctr">
              <a:lnSpc>
                <a:spcPct val="150000"/>
              </a:lnSpc>
            </a:pPr>
            <a:r>
              <a:rPr lang="en-US" sz="1400" b="1" dirty="0">
                <a:latin typeface="Lato" panose="020F0502020204030203" pitchFamily="34" charset="0"/>
              </a:rPr>
              <a:t>R2: </a:t>
            </a:r>
            <a:r>
              <a:rPr lang="en-US" sz="1400" dirty="0">
                <a:latin typeface="Lato" panose="020F0502020204030203" pitchFamily="34" charset="0"/>
                <a:ea typeface="Lato" panose="020F0502020204030203" pitchFamily="34" charset="0"/>
                <a:cs typeface="Lato" panose="020F0502020204030203" pitchFamily="34" charset="0"/>
              </a:rPr>
              <a:t>0.645796572169355</a:t>
            </a:r>
            <a:endParaRPr lang="id-ID" sz="1400" dirty="0">
              <a:latin typeface="Lato" panose="020F0502020204030203" pitchFamily="34" charset="0"/>
              <a:ea typeface="Lato" panose="020F0502020204030203" pitchFamily="34" charset="0"/>
              <a:cs typeface="Lato" panose="020F0502020204030203" pitchFamily="34" charset="0"/>
            </a:endParaRPr>
          </a:p>
        </p:txBody>
      </p:sp>
      <p:sp>
        <p:nvSpPr>
          <p:cNvPr id="10" name="Rectangle 9"/>
          <p:cNvSpPr/>
          <p:nvPr/>
        </p:nvSpPr>
        <p:spPr>
          <a:xfrm>
            <a:off x="4446143" y="4173551"/>
            <a:ext cx="3282717" cy="369332"/>
          </a:xfrm>
          <a:prstGeom prst="rect">
            <a:avLst/>
          </a:prstGeom>
        </p:spPr>
        <p:txBody>
          <a:bodyPr wrap="square">
            <a:spAutoFit/>
          </a:bodyPr>
          <a:lstStyle/>
          <a:p>
            <a:pPr algn="ctr">
              <a:defRPr sz="1800" b="0" spc="0">
                <a:solidFill>
                  <a:srgbClr val="000000"/>
                </a:solidFill>
              </a:defRPr>
            </a:pPr>
            <a:r>
              <a:rPr lang="en-US"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Gradient Boosting Regressor </a:t>
            </a:r>
          </a:p>
        </p:txBody>
      </p:sp>
      <p:sp>
        <p:nvSpPr>
          <p:cNvPr id="12" name="Rectangle 11"/>
          <p:cNvSpPr/>
          <p:nvPr/>
        </p:nvSpPr>
        <p:spPr>
          <a:xfrm>
            <a:off x="4721772" y="4407982"/>
            <a:ext cx="2748456" cy="1991186"/>
          </a:xfrm>
          <a:prstGeom prst="rect">
            <a:avLst/>
          </a:prstGeom>
        </p:spPr>
        <p:txBody>
          <a:bodyPr wrap="square">
            <a:spAutoFit/>
          </a:bodyPr>
          <a:lstStyle/>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No Scaler:</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MSE: </a:t>
            </a:r>
            <a:r>
              <a:rPr lang="en-US" sz="1400" dirty="0">
                <a:latin typeface="Lato" panose="020F0502020204030203" pitchFamily="34" charset="0"/>
                <a:ea typeface="Lato" panose="020F0502020204030203" pitchFamily="34" charset="0"/>
                <a:cs typeface="Lato" panose="020F0502020204030203" pitchFamily="34" charset="0"/>
              </a:rPr>
              <a:t>5941429754439809.0</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R2:</a:t>
            </a:r>
            <a:r>
              <a:rPr lang="en-US" sz="1400" dirty="0">
                <a:latin typeface="Lato" panose="020F0502020204030203" pitchFamily="34" charset="0"/>
                <a:ea typeface="Lato" panose="020F0502020204030203" pitchFamily="34" charset="0"/>
                <a:cs typeface="Lato" panose="020F0502020204030203" pitchFamily="34" charset="0"/>
              </a:rPr>
              <a:t> 0.6462704206514704</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With Scaler:</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 MSE: </a:t>
            </a:r>
            <a:r>
              <a:rPr lang="en-US" sz="1400" dirty="0">
                <a:latin typeface="Lato" panose="020F0502020204030203" pitchFamily="34" charset="0"/>
                <a:ea typeface="Lato" panose="020F0502020204030203" pitchFamily="34" charset="0"/>
                <a:cs typeface="Lato" panose="020F0502020204030203" pitchFamily="34" charset="0"/>
              </a:rPr>
              <a:t>0.3304776155221138</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R2: </a:t>
            </a:r>
            <a:r>
              <a:rPr lang="en-US" sz="1400" dirty="0">
                <a:latin typeface="Lato" panose="020F0502020204030203" pitchFamily="34" charset="0"/>
                <a:ea typeface="Lato" panose="020F0502020204030203" pitchFamily="34" charset="0"/>
                <a:cs typeface="Lato" panose="020F0502020204030203" pitchFamily="34" charset="0"/>
              </a:rPr>
              <a:t>0.6142119865698477</a:t>
            </a:r>
            <a:endParaRPr lang="id-ID" sz="1400" i="1" dirty="0">
              <a:latin typeface="Lato" panose="020F0502020204030203" pitchFamily="34" charset="0"/>
              <a:ea typeface="Lato" panose="020F0502020204030203" pitchFamily="34" charset="0"/>
              <a:cs typeface="Lato" panose="020F0502020204030203" pitchFamily="34" charset="0"/>
            </a:endParaRPr>
          </a:p>
        </p:txBody>
      </p:sp>
      <p:pic>
        <p:nvPicPr>
          <p:cNvPr id="6" name="Picture Placeholder 5" descr="A close up of a piece of paper&#10;&#10;Description generated with very high confidence">
            <a:extLst>
              <a:ext uri="{FF2B5EF4-FFF2-40B4-BE49-F238E27FC236}">
                <a16:creationId xmlns:a16="http://schemas.microsoft.com/office/drawing/2014/main" id="{0F869C41-3378-48E7-AE57-9445A119BBB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164" r="4164"/>
          <a:stretch>
            <a:fillRect/>
          </a:stretch>
        </p:blipFill>
        <p:spPr>
          <a:prstGeom prst="rect">
            <a:avLst/>
          </a:prstGeom>
          <a:ln>
            <a:noFill/>
          </a:ln>
          <a:effectLst>
            <a:outerShdw blurRad="292100" dist="139700" dir="2700000" algn="tl" rotWithShape="0">
              <a:srgbClr val="333333">
                <a:alpha val="65000"/>
              </a:srgbClr>
            </a:outerShdw>
          </a:effectLst>
        </p:spPr>
      </p:pic>
      <p:pic>
        <p:nvPicPr>
          <p:cNvPr id="3" name="Picture Placeholder 2" descr="A close up of a piece of paper&#10;&#10;Description generated with very high confidence">
            <a:extLst>
              <a:ext uri="{FF2B5EF4-FFF2-40B4-BE49-F238E27FC236}">
                <a16:creationId xmlns:a16="http://schemas.microsoft.com/office/drawing/2014/main" id="{26911BA8-C5C3-47D0-97B4-5D650ADB21E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398" r="4398"/>
          <a:stretch>
            <a:fillRect/>
          </a:stretch>
        </p:blipFill>
        <p:spPr>
          <a:prstGeom prst="rect">
            <a:avLst/>
          </a:prstGeom>
          <a:ln>
            <a:noFill/>
          </a:ln>
          <a:effectLst>
            <a:outerShdw blurRad="292100" dist="139700" dir="2700000" algn="tl" rotWithShape="0">
              <a:srgbClr val="333333">
                <a:alpha val="65000"/>
              </a:srgbClr>
            </a:outerShdw>
          </a:effectLst>
        </p:spPr>
      </p:pic>
      <p:pic>
        <p:nvPicPr>
          <p:cNvPr id="11" name="Picture Placeholder 10" descr="A close up of a map&#10;&#10;Description generated with very high confidence">
            <a:extLst>
              <a:ext uri="{FF2B5EF4-FFF2-40B4-BE49-F238E27FC236}">
                <a16:creationId xmlns:a16="http://schemas.microsoft.com/office/drawing/2014/main" id="{5B84C187-E300-4B01-9544-3BAE9BB9C019}"/>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4930" r="4930"/>
          <a:stretch>
            <a:fillRect/>
          </a:stretch>
        </p:blipFill>
        <p:spPr>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20C91112-4565-4274-B26D-A421AEF7D66B}"/>
              </a:ext>
            </a:extLst>
          </p:cNvPr>
          <p:cNvSpPr/>
          <p:nvPr/>
        </p:nvSpPr>
        <p:spPr>
          <a:xfrm>
            <a:off x="8180710" y="4407982"/>
            <a:ext cx="2748456" cy="1991186"/>
          </a:xfrm>
          <a:prstGeom prst="rect">
            <a:avLst/>
          </a:prstGeom>
        </p:spPr>
        <p:txBody>
          <a:bodyPr wrap="square">
            <a:spAutoFit/>
          </a:bodyPr>
          <a:lstStyle/>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No Scaler:</a:t>
            </a:r>
          </a:p>
          <a:p>
            <a:pPr algn="ctr">
              <a:lnSpc>
                <a:spcPct val="150000"/>
              </a:lnSpc>
            </a:pPr>
            <a:endParaRPr lang="en-US" sz="1400" b="1" dirty="0">
              <a:latin typeface="Lato" panose="020F0502020204030203" pitchFamily="34" charset="0"/>
              <a:ea typeface="Lato" panose="020F0502020204030203" pitchFamily="34" charset="0"/>
              <a:cs typeface="Lato" panose="020F0502020204030203" pitchFamily="34" charset="0"/>
            </a:endParaRPr>
          </a:p>
          <a:p>
            <a:pPr algn="ctr">
              <a:lnSpc>
                <a:spcPct val="150000"/>
              </a:lnSpc>
            </a:pPr>
            <a:endParaRPr lang="en-US" sz="1400" b="1" dirty="0">
              <a:latin typeface="Lato" panose="020F0502020204030203" pitchFamily="34" charset="0"/>
              <a:ea typeface="Lato" panose="020F0502020204030203" pitchFamily="34" charset="0"/>
              <a:cs typeface="Lato" panose="020F0502020204030203" pitchFamily="34" charset="0"/>
            </a:endParaRP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With Scaler:</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 MSE: </a:t>
            </a:r>
            <a:r>
              <a:rPr lang="en-US" sz="1400" dirty="0">
                <a:latin typeface="Lato" panose="020F0502020204030203" pitchFamily="34" charset="0"/>
                <a:ea typeface="Lato" panose="020F0502020204030203" pitchFamily="34" charset="0"/>
                <a:cs typeface="Lato" panose="020F0502020204030203" pitchFamily="34" charset="0"/>
              </a:rPr>
              <a:t>0.34180961661481335</a:t>
            </a:r>
          </a:p>
          <a:p>
            <a:pPr algn="ct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R2: </a:t>
            </a:r>
            <a:r>
              <a:rPr lang="en-US" sz="1400" dirty="0">
                <a:latin typeface="Lato" panose="020F0502020204030203" pitchFamily="34" charset="0"/>
                <a:ea typeface="Lato" panose="020F0502020204030203" pitchFamily="34" charset="0"/>
                <a:cs typeface="Lato" panose="020F0502020204030203" pitchFamily="34" charset="0"/>
              </a:rPr>
              <a:t>0.600983404710123</a:t>
            </a:r>
            <a:endParaRPr lang="id-ID" sz="1400" i="1" dirty="0">
              <a:latin typeface="Lato" panose="020F0502020204030203" pitchFamily="34" charset="0"/>
              <a:ea typeface="Lato" panose="020F0502020204030203" pitchFamily="34" charset="0"/>
              <a:cs typeface="Lato" panose="020F0502020204030203" pitchFamily="34" charset="0"/>
            </a:endParaRPr>
          </a:p>
        </p:txBody>
      </p:sp>
      <p:sp>
        <p:nvSpPr>
          <p:cNvPr id="21" name="Rectangle 20">
            <a:extLst>
              <a:ext uri="{FF2B5EF4-FFF2-40B4-BE49-F238E27FC236}">
                <a16:creationId xmlns:a16="http://schemas.microsoft.com/office/drawing/2014/main" id="{49990BD1-0C55-4381-BF4E-CB6EAB58879B}"/>
              </a:ext>
            </a:extLst>
          </p:cNvPr>
          <p:cNvSpPr/>
          <p:nvPr/>
        </p:nvSpPr>
        <p:spPr>
          <a:xfrm>
            <a:off x="8649760" y="4173551"/>
            <a:ext cx="1810357" cy="369332"/>
          </a:xfrm>
          <a:prstGeom prst="rect">
            <a:avLst/>
          </a:prstGeom>
        </p:spPr>
        <p:txBody>
          <a:bodyPr wrap="square">
            <a:spAutoFit/>
          </a:bodyPr>
          <a:lstStyle/>
          <a:p>
            <a:pPr algn="ctr">
              <a:defRPr sz="1800" b="0" spc="0">
                <a:solidFill>
                  <a:srgbClr val="000000"/>
                </a:solidFill>
              </a:defRPr>
            </a:pPr>
            <a:r>
              <a:rPr lang="en-US"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Random Forest</a:t>
            </a:r>
          </a:p>
        </p:txBody>
      </p:sp>
      <p:sp>
        <p:nvSpPr>
          <p:cNvPr id="22" name="Rectangle 21">
            <a:extLst>
              <a:ext uri="{FF2B5EF4-FFF2-40B4-BE49-F238E27FC236}">
                <a16:creationId xmlns:a16="http://schemas.microsoft.com/office/drawing/2014/main" id="{8DE30CAD-7F36-4837-9C25-F651714937A6}"/>
              </a:ext>
            </a:extLst>
          </p:cNvPr>
          <p:cNvSpPr/>
          <p:nvPr/>
        </p:nvSpPr>
        <p:spPr>
          <a:xfrm>
            <a:off x="996046" y="404166"/>
            <a:ext cx="10194471" cy="769441"/>
          </a:xfrm>
          <a:prstGeom prst="rect">
            <a:avLst/>
          </a:prstGeom>
        </p:spPr>
        <p:txBody>
          <a:bodyPr wrap="square">
            <a:spAutoFit/>
          </a:bodyPr>
          <a:lstStyle/>
          <a:p>
            <a:pPr algn="ctr">
              <a:defRPr sz="1800" b="0" spc="0">
                <a:solidFill>
                  <a:srgbClr val="000000"/>
                </a:solidFill>
              </a:defRPr>
            </a:pPr>
            <a:r>
              <a:rPr lang="en-US" sz="4400" b="1" dirty="0">
                <a:solidFill>
                  <a:schemeClr val="accent4">
                    <a:lumMod val="75000"/>
                  </a:schemeClr>
                </a:solidFill>
                <a:effectLst>
                  <a:outerShdw blurRad="38100" dist="38100" dir="2700000" algn="tl">
                    <a:srgbClr val="000000">
                      <a:alpha val="43137"/>
                    </a:srgbClr>
                  </a:outerShdw>
                </a:effectLst>
                <a:latin typeface="Kelson Sans" panose="02000500000000000000" pitchFamily="50" charset="0"/>
                <a:ea typeface="Lato Black" panose="020F0502020204030203" pitchFamily="34" charset="0"/>
                <a:cs typeface="Lato Black" panose="020F0502020204030203" pitchFamily="34" charset="0"/>
              </a:rPr>
              <a:t>MACHINE LEARNING MODELS</a:t>
            </a:r>
          </a:p>
        </p:txBody>
      </p:sp>
    </p:spTree>
    <p:extLst>
      <p:ext uri="{BB962C8B-B14F-4D97-AF65-F5344CB8AC3E}">
        <p14:creationId xmlns:p14="http://schemas.microsoft.com/office/powerpoint/2010/main" val="166078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object&#10;&#10;Description automatically generated">
            <a:extLst>
              <a:ext uri="{FF2B5EF4-FFF2-40B4-BE49-F238E27FC236}">
                <a16:creationId xmlns:a16="http://schemas.microsoft.com/office/drawing/2014/main" id="{945220EE-4B00-4C50-9774-94E29156D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248443" y="1086583"/>
            <a:ext cx="7515999" cy="1200329"/>
          </a:xfrm>
          <a:prstGeom prst="rect">
            <a:avLst/>
          </a:prstGeom>
        </p:spPr>
        <p:txBody>
          <a:bodyPr wrap="square" anchor="ctr">
            <a:spAutoFit/>
          </a:bodyPr>
          <a:lstStyle/>
          <a:p>
            <a:pPr lvl="0" algn="ctr">
              <a:defRPr sz="1800" b="0" spc="0">
                <a:solidFill>
                  <a:srgbClr val="000000"/>
                </a:solidFill>
              </a:defRPr>
            </a:pPr>
            <a:r>
              <a:rPr lang="en-US" sz="72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Advance Screening </a:t>
            </a:r>
          </a:p>
        </p:txBody>
      </p:sp>
    </p:spTree>
    <p:extLst>
      <p:ext uri="{BB962C8B-B14F-4D97-AF65-F5344CB8AC3E}">
        <p14:creationId xmlns:p14="http://schemas.microsoft.com/office/powerpoint/2010/main" val="343705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8467" y="814589"/>
            <a:ext cx="9775065" cy="522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Placeholder 8" descr="A close up of a sign&#10;&#10;Description generated with high confidence">
            <a:extLst>
              <a:ext uri="{FF2B5EF4-FFF2-40B4-BE49-F238E27FC236}">
                <a16:creationId xmlns:a16="http://schemas.microsoft.com/office/drawing/2014/main" id="{5ACBF3DF-294D-42FD-8A34-4EC75F8A1F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p:spPr>
      </p:pic>
      <p:sp>
        <p:nvSpPr>
          <p:cNvPr id="10" name="Rectangle 9">
            <a:extLst>
              <a:ext uri="{FF2B5EF4-FFF2-40B4-BE49-F238E27FC236}">
                <a16:creationId xmlns:a16="http://schemas.microsoft.com/office/drawing/2014/main" id="{23D17105-A33C-4F98-A449-F7AFB07C73BC}"/>
              </a:ext>
            </a:extLst>
          </p:cNvPr>
          <p:cNvSpPr/>
          <p:nvPr/>
        </p:nvSpPr>
        <p:spPr>
          <a:xfrm>
            <a:off x="5943600" y="2881745"/>
            <a:ext cx="1191492" cy="148243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F72DB37-368B-4435-934F-AFD69DD2A40A}"/>
              </a:ext>
            </a:extLst>
          </p:cNvPr>
          <p:cNvGrpSpPr/>
          <p:nvPr/>
        </p:nvGrpSpPr>
        <p:grpSpPr>
          <a:xfrm>
            <a:off x="5694794" y="2605177"/>
            <a:ext cx="1545767" cy="1981635"/>
            <a:chOff x="5694794" y="2605177"/>
            <a:chExt cx="1545767" cy="1981635"/>
          </a:xfrm>
        </p:grpSpPr>
        <p:pic>
          <p:nvPicPr>
            <p:cNvPr id="13" name="Picture 12">
              <a:extLst>
                <a:ext uri="{FF2B5EF4-FFF2-40B4-BE49-F238E27FC236}">
                  <a16:creationId xmlns:a16="http://schemas.microsoft.com/office/drawing/2014/main" id="{38DEE4F4-CE33-4247-AD9C-C0B33DEE2DC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8513" t="19668" r="31183" b="34091"/>
            <a:stretch/>
          </p:blipFill>
          <p:spPr>
            <a:xfrm>
              <a:off x="5694794" y="2605177"/>
              <a:ext cx="941534" cy="1923621"/>
            </a:xfrm>
            <a:prstGeom prst="rect">
              <a:avLst/>
            </a:prstGeom>
          </p:spPr>
        </p:pic>
        <p:pic>
          <p:nvPicPr>
            <p:cNvPr id="14" name="Picture 13">
              <a:extLst>
                <a:ext uri="{FF2B5EF4-FFF2-40B4-BE49-F238E27FC236}">
                  <a16:creationId xmlns:a16="http://schemas.microsoft.com/office/drawing/2014/main" id="{4FFA80C9-EA20-4E2D-8BC2-6BC2C13BF91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30867" t="21242" r="32200" b="32857"/>
            <a:stretch/>
          </p:blipFill>
          <p:spPr>
            <a:xfrm>
              <a:off x="6442686" y="2671693"/>
              <a:ext cx="797875" cy="1915119"/>
            </a:xfrm>
            <a:prstGeom prst="rect">
              <a:avLst/>
            </a:prstGeom>
          </p:spPr>
        </p:pic>
      </p:grpSp>
    </p:spTree>
    <p:extLst>
      <p:ext uri="{BB962C8B-B14F-4D97-AF65-F5344CB8AC3E}">
        <p14:creationId xmlns:p14="http://schemas.microsoft.com/office/powerpoint/2010/main" val="213581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A03623-86E4-4591-BF81-479696CA6B73}"/>
              </a:ext>
            </a:extLst>
          </p:cNvPr>
          <p:cNvSpPr/>
          <p:nvPr/>
        </p:nvSpPr>
        <p:spPr>
          <a:xfrm>
            <a:off x="2748728" y="35935"/>
            <a:ext cx="6694545" cy="769441"/>
          </a:xfrm>
          <a:prstGeom prst="rect">
            <a:avLst/>
          </a:prstGeom>
        </p:spPr>
        <p:txBody>
          <a:bodyPr wrap="square" anchor="ctr">
            <a:spAutoFit/>
          </a:bodyPr>
          <a:lstStyle/>
          <a:p>
            <a:pPr lvl="0" algn="ctr">
              <a:defRPr sz="1800" b="0" spc="0">
                <a:solidFill>
                  <a:srgbClr val="000000"/>
                </a:solidFill>
              </a:defRPr>
            </a:pPr>
            <a:r>
              <a:rPr lang="en-US" sz="44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Credits</a:t>
            </a:r>
            <a:endParaRPr lang="id-ID" sz="44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67475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87762" y="1513628"/>
            <a:ext cx="6561814" cy="1200329"/>
          </a:xfrm>
          <a:prstGeom prst="rect">
            <a:avLst/>
          </a:prstGeom>
        </p:spPr>
        <p:txBody>
          <a:bodyPr wrap="square">
            <a:spAutoFit/>
          </a:bodyPr>
          <a:lstStyle/>
          <a:p>
            <a:pPr lvl="0">
              <a:defRPr sz="1800" b="0" spc="0">
                <a:solidFill>
                  <a:srgbClr val="000000"/>
                </a:solidFill>
              </a:defRPr>
            </a:pPr>
            <a:r>
              <a:rPr lang="en-US"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Challenge: </a:t>
            </a:r>
            <a:r>
              <a:rPr lang="en-US" sz="3600" b="1" dirty="0">
                <a:latin typeface="Kelson Sans" panose="02000500000000000000" pitchFamily="50" charset="0"/>
                <a:ea typeface="Lato Black" panose="020F0502020204030203" pitchFamily="34" charset="0"/>
                <a:cs typeface="Lato Black" panose="020F0502020204030203" pitchFamily="34" charset="0"/>
              </a:rPr>
              <a:t>Predict the Worldwide Box Office Revenue</a:t>
            </a:r>
            <a:endParaRPr lang="id-ID" sz="3600" b="1" dirty="0">
              <a:latin typeface="Kelson Sans" panose="02000500000000000000" pitchFamily="50" charset="0"/>
              <a:ea typeface="Lato Black" panose="020F0502020204030203" pitchFamily="34" charset="0"/>
              <a:cs typeface="Lato Black" panose="020F0502020204030203" pitchFamily="34" charset="0"/>
            </a:endParaRPr>
          </a:p>
        </p:txBody>
      </p:sp>
      <p:sp>
        <p:nvSpPr>
          <p:cNvPr id="12" name="Rectangle 11"/>
          <p:cNvSpPr/>
          <p:nvPr/>
        </p:nvSpPr>
        <p:spPr>
          <a:xfrm>
            <a:off x="5128438" y="2811324"/>
            <a:ext cx="6561814" cy="2894318"/>
          </a:xfrm>
          <a:prstGeom prst="rect">
            <a:avLst/>
          </a:prstGeom>
        </p:spPr>
        <p:txBody>
          <a:bodyPr wrap="square">
            <a:spAutoFit/>
          </a:bodyPr>
          <a:lstStyle/>
          <a:p>
            <a:pPr marL="1603375" indent="-1603375">
              <a:lnSpc>
                <a:spcPct val="150000"/>
              </a:lnSpc>
            </a:pPr>
            <a:r>
              <a:rPr lang="en-US" sz="1400" b="1" i="1" dirty="0">
                <a:effectLst/>
                <a:latin typeface="Lato" panose="020F0502020204030203" pitchFamily="34" charset="0"/>
                <a:ea typeface="Lato" panose="020F0502020204030203" pitchFamily="34" charset="0"/>
                <a:cs typeface="Lato" panose="020F0502020204030203" pitchFamily="34" charset="0"/>
              </a:rPr>
              <a:t>Dataset: </a:t>
            </a:r>
            <a:r>
              <a:rPr lang="en-US" sz="1400" i="1" dirty="0">
                <a:effectLst/>
                <a:latin typeface="Lato" panose="020F0502020204030203" pitchFamily="34" charset="0"/>
                <a:ea typeface="Lato" panose="020F0502020204030203" pitchFamily="34" charset="0"/>
                <a:cs typeface="Lato" panose="020F0502020204030203" pitchFamily="34" charset="0"/>
              </a:rPr>
              <a:t>	7300+ Movies</a:t>
            </a:r>
          </a:p>
          <a:p>
            <a:pPr marL="1603375" indent="-1603375">
              <a:lnSpc>
                <a:spcPct val="150000"/>
              </a:lnSpc>
            </a:pPr>
            <a:r>
              <a:rPr lang="en-US" sz="1400" b="1" i="1" dirty="0">
                <a:latin typeface="Lato" panose="020F0502020204030203" pitchFamily="34" charset="0"/>
                <a:ea typeface="Lato" panose="020F0502020204030203" pitchFamily="34" charset="0"/>
                <a:cs typeface="Lato" panose="020F0502020204030203" pitchFamily="34" charset="0"/>
              </a:rPr>
              <a:t>Data Points: </a:t>
            </a:r>
            <a:r>
              <a:rPr lang="en-US" sz="1400" i="1" dirty="0">
                <a:latin typeface="Lato" panose="020F0502020204030203" pitchFamily="34" charset="0"/>
                <a:ea typeface="Lato" panose="020F0502020204030203" pitchFamily="34" charset="0"/>
                <a:cs typeface="Lato" panose="020F0502020204030203" pitchFamily="34" charset="0"/>
              </a:rPr>
              <a:t>	Cast, Crew, Plot Keywords, Budget, Posters, Release Dates, Languages, Production Companies, and Countries</a:t>
            </a:r>
          </a:p>
          <a:p>
            <a:pPr marL="1603375" indent="-1603375">
              <a:lnSpc>
                <a:spcPct val="150000"/>
              </a:lnSpc>
            </a:pPr>
            <a:r>
              <a:rPr lang="en-US" sz="1400" b="1" i="1" dirty="0">
                <a:latin typeface="Lato" panose="020F0502020204030203" pitchFamily="34" charset="0"/>
                <a:ea typeface="Lato" panose="020F0502020204030203" pitchFamily="34" charset="0"/>
                <a:cs typeface="Lato" panose="020F0502020204030203" pitchFamily="34" charset="0"/>
              </a:rPr>
              <a:t>Award Criteria: </a:t>
            </a:r>
            <a:r>
              <a:rPr lang="en-US" sz="1400" i="1" dirty="0">
                <a:latin typeface="Lato" panose="020F0502020204030203" pitchFamily="34" charset="0"/>
                <a:ea typeface="Lato" panose="020F0502020204030203" pitchFamily="34" charset="0"/>
                <a:cs typeface="Lato" panose="020F0502020204030203" pitchFamily="34" charset="0"/>
              </a:rPr>
              <a:t>	Evaluated on </a:t>
            </a:r>
            <a:r>
              <a:rPr lang="en-US" sz="1400" b="1" i="1" dirty="0">
                <a:solidFill>
                  <a:schemeClr val="accent4">
                    <a:lumMod val="75000"/>
                  </a:schemeClr>
                </a:solidFill>
                <a:latin typeface="Lato" panose="020F0502020204030203" pitchFamily="34" charset="0"/>
                <a:ea typeface="Lato" panose="020F0502020204030203" pitchFamily="34" charset="0"/>
                <a:cs typeface="Lato" panose="020F0502020204030203" pitchFamily="34" charset="0"/>
              </a:rPr>
              <a:t>Root-Mean-Squared-Logarithmic-Error</a:t>
            </a:r>
            <a:r>
              <a:rPr lang="en-US" sz="1400" i="1" dirty="0">
                <a:latin typeface="Lato" panose="020F0502020204030203" pitchFamily="34" charset="0"/>
                <a:ea typeface="Lato" panose="020F0502020204030203" pitchFamily="34" charset="0"/>
                <a:cs typeface="Lato" panose="020F0502020204030203" pitchFamily="34" charset="0"/>
              </a:rPr>
              <a:t> (RMSLE) between the predicted value and the actual revenue</a:t>
            </a:r>
          </a:p>
          <a:p>
            <a:pPr marL="1603375" indent="-1603375">
              <a:lnSpc>
                <a:spcPct val="150000"/>
              </a:lnSpc>
            </a:pPr>
            <a:endParaRPr lang="en-US" sz="1400" b="1" i="1" dirty="0">
              <a:effectLst/>
              <a:latin typeface="Lato" panose="020F0502020204030203" pitchFamily="34" charset="0"/>
              <a:ea typeface="Lato" panose="020F0502020204030203" pitchFamily="34" charset="0"/>
              <a:cs typeface="Lato" panose="020F0502020204030203" pitchFamily="34" charset="0"/>
            </a:endParaRPr>
          </a:p>
          <a:p>
            <a:pPr marL="1603375" indent="-1603375">
              <a:lnSpc>
                <a:spcPct val="150000"/>
              </a:lnSpc>
            </a:pPr>
            <a:r>
              <a:rPr lang="en-US" sz="1300" b="1" i="1" dirty="0">
                <a:effectLst/>
                <a:latin typeface="Lato" panose="020F0502020204030203" pitchFamily="34" charset="0"/>
                <a:ea typeface="Lato" panose="020F0502020204030203" pitchFamily="34" charset="0"/>
                <a:cs typeface="Lato" panose="020F0502020204030203" pitchFamily="34" charset="0"/>
              </a:rPr>
              <a:t>Footnote:	</a:t>
            </a:r>
            <a:r>
              <a:rPr lang="en-US" sz="1300" i="1" dirty="0">
                <a:effectLst/>
                <a:latin typeface="Lato" panose="020F0502020204030203" pitchFamily="34" charset="0"/>
                <a:ea typeface="Lato" panose="020F0502020204030203" pitchFamily="34" charset="0"/>
                <a:cs typeface="Lato" panose="020F0502020204030203" pitchFamily="34" charset="0"/>
              </a:rPr>
              <a:t>CHED team also submitting analysis in contest hosted </a:t>
            </a:r>
            <a:r>
              <a:rPr lang="en-US" sz="1300" i="1" dirty="0">
                <a:latin typeface="Lato" panose="020F0502020204030203" pitchFamily="34" charset="0"/>
                <a:ea typeface="Lato" panose="020F0502020204030203" pitchFamily="34" charset="0"/>
                <a:cs typeface="Lato" panose="020F0502020204030203" pitchFamily="34" charset="0"/>
              </a:rPr>
              <a:t>by Kaggle. The competition will conclude May 30, 2019 at 11:59 PM UTC. Kernel Swag goes to the top three most upvoted kernels.</a:t>
            </a:r>
            <a:endParaRPr lang="en-US" sz="1300" b="1" i="1"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Placeholder 3">
            <a:extLst>
              <a:ext uri="{FF2B5EF4-FFF2-40B4-BE49-F238E27FC236}">
                <a16:creationId xmlns:a16="http://schemas.microsoft.com/office/drawing/2014/main" id="{B25513B4-83B0-4B10-B45E-026AC2A8589C}"/>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041400" y="0"/>
            <a:ext cx="3467100" cy="6858000"/>
          </a:xfrm>
        </p:spPr>
      </p:pic>
    </p:spTree>
    <p:extLst>
      <p:ext uri="{BB962C8B-B14F-4D97-AF65-F5344CB8AC3E}">
        <p14:creationId xmlns:p14="http://schemas.microsoft.com/office/powerpoint/2010/main" val="102837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 y="3575741"/>
            <a:ext cx="11521440" cy="3099182"/>
          </a:xfrm>
          <a:prstGeom prst="rect">
            <a:avLst/>
          </a:prstGeom>
        </p:spPr>
        <p:txBody>
          <a:bodyPr wrap="square">
            <a:spAutoFit/>
          </a:bodyPr>
          <a:lstStyle/>
          <a:p>
            <a:pPr marL="3657600" indent="-3657600" algn="just">
              <a:lnSpc>
                <a:spcPct val="150000"/>
              </a:lnSpc>
              <a:tabLst>
                <a:tab pos="1828800" algn="l"/>
              </a:tabLst>
            </a:pPr>
            <a:r>
              <a:rPr lang="en-US" sz="2000" b="1" i="0" dirty="0">
                <a:solidFill>
                  <a:schemeClr val="accent4">
                    <a:lumMod val="75000"/>
                  </a:schemeClr>
                </a:solidFill>
                <a:effectLst/>
                <a:latin typeface="Lato" panose="020F0502020204030203" pitchFamily="34" charset="0"/>
                <a:ea typeface="Lato" panose="020F0502020204030203" pitchFamily="34" charset="0"/>
                <a:cs typeface="Lato" panose="020F0502020204030203" pitchFamily="34" charset="0"/>
              </a:rPr>
              <a:t>TASK</a:t>
            </a:r>
            <a:r>
              <a:rPr lang="en-US" sz="2000" b="1" dirty="0">
                <a:solidFill>
                  <a:schemeClr val="accent4">
                    <a:lumMod val="75000"/>
                  </a:schemeClr>
                </a:solidFill>
                <a:latin typeface="Lato" panose="020F0502020204030203" pitchFamily="34" charset="0"/>
                <a:ea typeface="Lato" panose="020F0502020204030203" pitchFamily="34" charset="0"/>
                <a:cs typeface="Lato" panose="020F0502020204030203" pitchFamily="34" charset="0"/>
              </a:rPr>
              <a:t>	</a:t>
            </a:r>
            <a:r>
              <a:rPr lang="en-US" sz="2000" b="1" i="0" dirty="0">
                <a:solidFill>
                  <a:schemeClr val="accent4">
                    <a:lumMod val="75000"/>
                  </a:schemeClr>
                </a:solidFill>
                <a:effectLst/>
                <a:latin typeface="Lato" panose="020F0502020204030203" pitchFamily="34" charset="0"/>
                <a:ea typeface="Lato" panose="020F0502020204030203" pitchFamily="34" charset="0"/>
                <a:cs typeface="Lato" panose="020F0502020204030203" pitchFamily="34" charset="0"/>
              </a:rPr>
              <a:t>TOOLS	TARGET</a:t>
            </a:r>
          </a:p>
          <a:p>
            <a:pPr marL="3657600" indent="-3657600" algn="just">
              <a:lnSpc>
                <a:spcPct val="150000"/>
              </a:lnSpc>
              <a:tabLst>
                <a:tab pos="1828800" algn="l"/>
              </a:tabLst>
            </a:pPr>
            <a:r>
              <a:rPr lang="en-US" sz="1400" i="0" dirty="0">
                <a:effectLst/>
                <a:latin typeface="Lato" panose="020F0502020204030203" pitchFamily="34" charset="0"/>
                <a:ea typeface="Lato" panose="020F0502020204030203" pitchFamily="34" charset="0"/>
                <a:cs typeface="Lato" panose="020F0502020204030203" pitchFamily="34" charset="0"/>
              </a:rPr>
              <a:t>Clean Data:  	Python &amp; Pandas	Parse grouped data into singular columns, organize and output to clean CSV file  </a:t>
            </a:r>
          </a:p>
          <a:p>
            <a:pPr marL="3657600" indent="-3657600" algn="just">
              <a:lnSpc>
                <a:spcPct val="150000"/>
              </a:lnSpc>
              <a:tabLst>
                <a:tab pos="1828800" algn="l"/>
              </a:tabLst>
            </a:pPr>
            <a:r>
              <a:rPr lang="en-US" sz="1400" dirty="0">
                <a:latin typeface="Lato" panose="020F0502020204030203" pitchFamily="34" charset="0"/>
                <a:ea typeface="Lato" panose="020F0502020204030203" pitchFamily="34" charset="0"/>
                <a:cs typeface="Lato" panose="020F0502020204030203" pitchFamily="34" charset="0"/>
              </a:rPr>
              <a:t>Line Charts:	Tableau	Compare variables to revenue over fixed period of time</a:t>
            </a:r>
          </a:p>
          <a:p>
            <a:pPr marL="3657600" indent="-3657600" algn="just">
              <a:lnSpc>
                <a:spcPct val="150000"/>
              </a:lnSpc>
              <a:tabLst>
                <a:tab pos="1828800" algn="l"/>
              </a:tabLst>
            </a:pPr>
            <a:r>
              <a:rPr lang="en-US" sz="1400" dirty="0">
                <a:latin typeface="Lato" panose="020F0502020204030203" pitchFamily="34" charset="0"/>
                <a:ea typeface="Lato" panose="020F0502020204030203" pitchFamily="34" charset="0"/>
                <a:cs typeface="Lato" panose="020F0502020204030203" pitchFamily="34" charset="0"/>
              </a:rPr>
              <a:t>Scatterplots:	Python &amp; Pandas	Create a scatterplot for each pair of attributes in the data to identify structured relationships between the variables</a:t>
            </a:r>
          </a:p>
          <a:p>
            <a:pPr marL="3657600" indent="-3657600" algn="just">
              <a:lnSpc>
                <a:spcPct val="150000"/>
              </a:lnSpc>
              <a:tabLst>
                <a:tab pos="1828800" algn="l"/>
              </a:tabLst>
            </a:pPr>
            <a:r>
              <a:rPr lang="en-US" sz="1400" dirty="0">
                <a:latin typeface="Lato" panose="020F0502020204030203" pitchFamily="34" charset="0"/>
                <a:ea typeface="Lato" panose="020F0502020204030203" pitchFamily="34" charset="0"/>
                <a:cs typeface="Lato" panose="020F0502020204030203" pitchFamily="34" charset="0"/>
              </a:rPr>
              <a:t>Star Power:	Python &amp; Pandas	Apply a weight to the individual variable (var = Cast, Crew, Production Company and Keyword) based on number of times each appeared in a record from the dataset; then calculating the totals of each movie by summing the weighted numbers of each, respective variable per record (movie)</a:t>
            </a:r>
            <a:endParaRPr lang="id-ID" sz="1400" dirty="0">
              <a:latin typeface="Lato" panose="020F0502020204030203" pitchFamily="34" charset="0"/>
              <a:ea typeface="Lato" panose="020F0502020204030203" pitchFamily="34" charset="0"/>
              <a:cs typeface="Lato" panose="020F0502020204030203" pitchFamily="34" charset="0"/>
            </a:endParaRPr>
          </a:p>
        </p:txBody>
      </p:sp>
      <p:pic>
        <p:nvPicPr>
          <p:cNvPr id="6" name="Picture Placeholder 5" descr="A person standing in front of a crowd posing for the camera&#10;&#10;Description generated with very high confidence">
            <a:extLst>
              <a:ext uri="{FF2B5EF4-FFF2-40B4-BE49-F238E27FC236}">
                <a16:creationId xmlns:a16="http://schemas.microsoft.com/office/drawing/2014/main" id="{FF2F124E-2ECC-4D9F-8C3B-CCE0910C1A3E}"/>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Rectangle 3"/>
          <p:cNvSpPr/>
          <p:nvPr/>
        </p:nvSpPr>
        <p:spPr>
          <a:xfrm>
            <a:off x="3738204" y="2835135"/>
            <a:ext cx="4715592" cy="646331"/>
          </a:xfrm>
          <a:prstGeom prst="rect">
            <a:avLst/>
          </a:prstGeom>
        </p:spPr>
        <p:txBody>
          <a:bodyPr wrap="square">
            <a:spAutoFit/>
          </a:bodyPr>
          <a:lstStyle/>
          <a:p>
            <a:pPr lvl="0" algn="ctr">
              <a:defRPr sz="1800" b="0" spc="0">
                <a:solidFill>
                  <a:srgbClr val="000000"/>
                </a:solidFill>
              </a:defRPr>
            </a:pPr>
            <a:r>
              <a:rPr lang="en-US"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ESTABLISHING SHOT</a:t>
            </a:r>
            <a:endParaRPr lang="id-ID"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08652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626B231-D30F-40E7-B5D4-4AF20369E09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73" r="873"/>
          <a:stretch>
            <a:fillRect/>
          </a:stretch>
        </p:blipFill>
        <p:spPr>
          <a:xfrm>
            <a:off x="0" y="0"/>
            <a:ext cx="12192000" cy="3467100"/>
          </a:xfrm>
        </p:spPr>
      </p:pic>
      <p:sp>
        <p:nvSpPr>
          <p:cNvPr id="5" name="Rectangle 4">
            <a:extLst>
              <a:ext uri="{FF2B5EF4-FFF2-40B4-BE49-F238E27FC236}">
                <a16:creationId xmlns:a16="http://schemas.microsoft.com/office/drawing/2014/main" id="{A50F60F8-A7FD-4C84-BE58-760AEF99588D}"/>
              </a:ext>
            </a:extLst>
          </p:cNvPr>
          <p:cNvSpPr/>
          <p:nvPr/>
        </p:nvSpPr>
        <p:spPr>
          <a:xfrm>
            <a:off x="303026" y="3467100"/>
            <a:ext cx="3710763" cy="2246769"/>
          </a:xfrm>
          <a:prstGeom prst="rect">
            <a:avLst/>
          </a:prstGeom>
        </p:spPr>
        <p:txBody>
          <a:bodyPr wrap="square" numCol="1">
            <a:spAutoFit/>
          </a:bodyPr>
          <a:lstStyle/>
          <a:p>
            <a:r>
              <a:rPr lang="en-US" sz="1400" b="1" dirty="0">
                <a:solidFill>
                  <a:schemeClr val="accent4">
                    <a:lumMod val="75000"/>
                  </a:schemeClr>
                </a:solidFill>
                <a:latin typeface="Lato" panose="020F0502020204030203"/>
              </a:rPr>
              <a:t>Competition Timeline</a:t>
            </a:r>
          </a:p>
          <a:p>
            <a:r>
              <a:rPr lang="en-US" sz="1400" dirty="0">
                <a:latin typeface="Lato" panose="020F0502020204030203"/>
              </a:rPr>
              <a:t>Start Date: 2/6/2019</a:t>
            </a:r>
          </a:p>
          <a:p>
            <a:r>
              <a:rPr lang="en-US" sz="1400" dirty="0">
                <a:latin typeface="Lato" panose="020F0502020204030203"/>
              </a:rPr>
              <a:t>Merger Deadline: None</a:t>
            </a:r>
          </a:p>
          <a:p>
            <a:r>
              <a:rPr lang="en-US" sz="1400" dirty="0">
                <a:latin typeface="Lato" panose="020F0502020204030203"/>
              </a:rPr>
              <a:t>Entry Deadline: None</a:t>
            </a:r>
          </a:p>
          <a:p>
            <a:r>
              <a:rPr lang="en-US" sz="1400" dirty="0">
                <a:latin typeface="Lato" panose="020F0502020204030203"/>
              </a:rPr>
              <a:t>End Date: 5/30/2019 11:59 PM UTC</a:t>
            </a:r>
          </a:p>
          <a:p>
            <a:endParaRPr lang="en-US" sz="1400" dirty="0">
              <a:latin typeface="Lato" panose="020F0502020204030203"/>
            </a:endParaRPr>
          </a:p>
          <a:p>
            <a:endParaRPr lang="en-US" sz="1400" dirty="0">
              <a:latin typeface="Lato" panose="020F0502020204030203"/>
            </a:endParaRPr>
          </a:p>
          <a:p>
            <a:endParaRPr lang="en-US" sz="1400" dirty="0">
              <a:latin typeface="Lato" panose="020F0502020204030203"/>
            </a:endParaRPr>
          </a:p>
          <a:p>
            <a:endParaRPr lang="en-US" sz="1400" dirty="0">
              <a:latin typeface="Lato" panose="020F0502020204030203"/>
            </a:endParaRPr>
          </a:p>
          <a:p>
            <a:endParaRPr lang="en-US" sz="1400" dirty="0">
              <a:latin typeface="Lato" panose="020F0502020204030203"/>
            </a:endParaRPr>
          </a:p>
        </p:txBody>
      </p:sp>
      <p:sp>
        <p:nvSpPr>
          <p:cNvPr id="6" name="Rectangle 5">
            <a:extLst>
              <a:ext uri="{FF2B5EF4-FFF2-40B4-BE49-F238E27FC236}">
                <a16:creationId xmlns:a16="http://schemas.microsoft.com/office/drawing/2014/main" id="{8F8C6F5F-9837-42B4-8C13-DB42A15CAE79}"/>
              </a:ext>
            </a:extLst>
          </p:cNvPr>
          <p:cNvSpPr/>
          <p:nvPr/>
        </p:nvSpPr>
        <p:spPr>
          <a:xfrm>
            <a:off x="303026" y="4735220"/>
            <a:ext cx="4460360" cy="1815882"/>
          </a:xfrm>
          <a:prstGeom prst="rect">
            <a:avLst/>
          </a:prstGeom>
        </p:spPr>
        <p:txBody>
          <a:bodyPr wrap="square">
            <a:spAutoFit/>
          </a:bodyPr>
          <a:lstStyle/>
          <a:p>
            <a:r>
              <a:rPr lang="en-US" sz="1400" b="1" dirty="0">
                <a:solidFill>
                  <a:schemeClr val="accent4">
                    <a:lumMod val="75000"/>
                  </a:schemeClr>
                </a:solidFill>
                <a:latin typeface="Lato" panose="020F0502020204030203"/>
              </a:rPr>
              <a:t>Competition-Specific Terms</a:t>
            </a:r>
          </a:p>
          <a:p>
            <a:r>
              <a:rPr lang="en-US" sz="1400" dirty="0">
                <a:latin typeface="Lato" panose="020F0502020204030203"/>
              </a:rPr>
              <a:t>COMPETITION TITLE (the 'Competition'): TMDB Box Office Prediction</a:t>
            </a:r>
          </a:p>
          <a:p>
            <a:r>
              <a:rPr lang="en-US" sz="1400" dirty="0">
                <a:latin typeface="Lato" panose="020F0502020204030203"/>
              </a:rPr>
              <a:t>COMPETITION SPONSOR: Kaggle</a:t>
            </a:r>
          </a:p>
          <a:p>
            <a:r>
              <a:rPr lang="en-US" sz="1400" dirty="0">
                <a:latin typeface="Lato" panose="020F0502020204030203"/>
              </a:rPr>
              <a:t>COMPETITION WEBSITE: https://www.kaggle.com/c/tmdb-box-office-prediction</a:t>
            </a:r>
          </a:p>
          <a:p>
            <a:r>
              <a:rPr lang="en-US" sz="1400" dirty="0">
                <a:latin typeface="Lato" panose="020F0502020204030203"/>
              </a:rPr>
              <a:t>PRIZES: Swag</a:t>
            </a:r>
          </a:p>
          <a:p>
            <a:r>
              <a:rPr lang="en-US" sz="1400" dirty="0">
                <a:latin typeface="Lato" panose="020F0502020204030203"/>
              </a:rPr>
              <a:t>WINNER LICENSE TYPE: none</a:t>
            </a:r>
            <a:endParaRPr lang="en-US" sz="1400" dirty="0"/>
          </a:p>
        </p:txBody>
      </p:sp>
      <p:sp>
        <p:nvSpPr>
          <p:cNvPr id="8" name="Rectangle 7">
            <a:extLst>
              <a:ext uri="{FF2B5EF4-FFF2-40B4-BE49-F238E27FC236}">
                <a16:creationId xmlns:a16="http://schemas.microsoft.com/office/drawing/2014/main" id="{78560D84-4FED-480F-9455-FCC2B5B36040}"/>
              </a:ext>
            </a:extLst>
          </p:cNvPr>
          <p:cNvSpPr/>
          <p:nvPr/>
        </p:nvSpPr>
        <p:spPr>
          <a:xfrm>
            <a:off x="5018567" y="3392797"/>
            <a:ext cx="3248249" cy="1169551"/>
          </a:xfrm>
          <a:prstGeom prst="rect">
            <a:avLst/>
          </a:prstGeom>
        </p:spPr>
        <p:txBody>
          <a:bodyPr wrap="square">
            <a:spAutoFit/>
          </a:bodyPr>
          <a:lstStyle/>
          <a:p>
            <a:r>
              <a:rPr lang="en-US" sz="1400" b="1" dirty="0">
                <a:solidFill>
                  <a:schemeClr val="accent4">
                    <a:lumMod val="75000"/>
                  </a:schemeClr>
                </a:solidFill>
                <a:latin typeface="Lato" panose="020F0502020204030203"/>
              </a:rPr>
              <a:t>Kaggle – Team Name and Members</a:t>
            </a:r>
          </a:p>
          <a:p>
            <a:pPr marL="285750" indent="-285750">
              <a:buFont typeface="Arial" panose="020B0604020202020204" pitchFamily="34" charset="0"/>
              <a:buChar char="•"/>
            </a:pPr>
            <a:r>
              <a:rPr lang="en-US" sz="1400" dirty="0">
                <a:latin typeface="Lato" panose="020F0502020204030203"/>
              </a:rPr>
              <a:t>Hal Marsh</a:t>
            </a:r>
          </a:p>
          <a:p>
            <a:pPr marL="285750" indent="-285750">
              <a:buFont typeface="Arial" panose="020B0604020202020204" pitchFamily="34" charset="0"/>
              <a:buChar char="•"/>
            </a:pPr>
            <a:r>
              <a:rPr lang="en-US" sz="1400" dirty="0">
                <a:latin typeface="Lato" panose="020F0502020204030203"/>
              </a:rPr>
              <a:t>Cindy Pappas</a:t>
            </a:r>
          </a:p>
          <a:p>
            <a:pPr marL="285750" indent="-285750">
              <a:buFont typeface="Arial" panose="020B0604020202020204" pitchFamily="34" charset="0"/>
              <a:buChar char="•"/>
            </a:pPr>
            <a:r>
              <a:rPr lang="en-US" sz="1400" dirty="0">
                <a:latin typeface="Lato" panose="020F0502020204030203"/>
              </a:rPr>
              <a:t>Elizabeth Brown</a:t>
            </a:r>
          </a:p>
          <a:p>
            <a:pPr marL="285750" indent="-285750">
              <a:buFont typeface="Arial" panose="020B0604020202020204" pitchFamily="34" charset="0"/>
              <a:buChar char="•"/>
            </a:pPr>
            <a:r>
              <a:rPr lang="en-US" sz="1400" dirty="0">
                <a:latin typeface="Lato" panose="020F0502020204030203"/>
              </a:rPr>
              <a:t>Dylan Grimm</a:t>
            </a:r>
          </a:p>
        </p:txBody>
      </p:sp>
      <p:pic>
        <p:nvPicPr>
          <p:cNvPr id="10" name="Picture 9" descr="A screenshot of a cell phone&#10;&#10;Description generated with very high confidence">
            <a:extLst>
              <a:ext uri="{FF2B5EF4-FFF2-40B4-BE49-F238E27FC236}">
                <a16:creationId xmlns:a16="http://schemas.microsoft.com/office/drawing/2014/main" id="{DD50146A-8656-4A23-9449-7B501ECAA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567" y="4590484"/>
            <a:ext cx="6981162" cy="1238423"/>
          </a:xfrm>
          <a:prstGeom prst="rect">
            <a:avLst/>
          </a:prstGeom>
        </p:spPr>
      </p:pic>
      <p:sp>
        <p:nvSpPr>
          <p:cNvPr id="11" name="Rectangle 10">
            <a:extLst>
              <a:ext uri="{FF2B5EF4-FFF2-40B4-BE49-F238E27FC236}">
                <a16:creationId xmlns:a16="http://schemas.microsoft.com/office/drawing/2014/main" id="{DCE74593-FA53-4196-96BC-0C62DAFACCD6}"/>
              </a:ext>
            </a:extLst>
          </p:cNvPr>
          <p:cNvSpPr/>
          <p:nvPr/>
        </p:nvSpPr>
        <p:spPr>
          <a:xfrm>
            <a:off x="5589181" y="2020186"/>
            <a:ext cx="6602819" cy="707886"/>
          </a:xfrm>
          <a:prstGeom prst="rect">
            <a:avLst/>
          </a:prstGeom>
        </p:spPr>
        <p:txBody>
          <a:bodyPr wrap="square">
            <a:spAutoFit/>
          </a:bodyPr>
          <a:lstStyle/>
          <a:p>
            <a:pPr lvl="0" algn="ctr">
              <a:defRPr sz="1800" b="0" spc="0">
                <a:solidFill>
                  <a:srgbClr val="000000"/>
                </a:solidFill>
              </a:defRPr>
            </a:pPr>
            <a:r>
              <a:rPr lang="en-US" sz="4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About the Kaggle Competition</a:t>
            </a:r>
            <a:endParaRPr lang="id-ID" sz="4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8151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164" y="1287091"/>
            <a:ext cx="2923672" cy="1200329"/>
          </a:xfrm>
          <a:prstGeom prst="rect">
            <a:avLst/>
          </a:prstGeom>
        </p:spPr>
        <p:txBody>
          <a:bodyPr wrap="square">
            <a:spAutoFit/>
          </a:bodyPr>
          <a:lstStyle/>
          <a:p>
            <a:pPr lvl="0" algn="ctr">
              <a:defRPr sz="1800" b="0" spc="0">
                <a:solidFill>
                  <a:srgbClr val="000000"/>
                </a:solidFill>
              </a:defRPr>
            </a:pPr>
            <a:r>
              <a:rPr lang="en-US"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Data Cleaning</a:t>
            </a:r>
          </a:p>
          <a:p>
            <a:pPr lvl="0" algn="ctr">
              <a:defRPr sz="1800" b="0" spc="0">
                <a:solidFill>
                  <a:srgbClr val="000000"/>
                </a:solidFill>
              </a:defRPr>
            </a:pPr>
            <a:r>
              <a:rPr lang="en-US"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Challenges</a:t>
            </a:r>
            <a:endParaRPr lang="id-ID"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
        <p:nvSpPr>
          <p:cNvPr id="7" name="Rectangle 6"/>
          <p:cNvSpPr/>
          <p:nvPr/>
        </p:nvSpPr>
        <p:spPr>
          <a:xfrm>
            <a:off x="824163" y="2646071"/>
            <a:ext cx="2734963" cy="2155655"/>
          </a:xfrm>
          <a:prstGeom prst="rect">
            <a:avLst/>
          </a:prstGeom>
        </p:spPr>
        <p:txBody>
          <a:bodyPr wrap="square">
            <a:spAutoFit/>
          </a:bodyPr>
          <a:lstStyle/>
          <a:p>
            <a:pPr marL="171450" indent="-171450">
              <a:lnSpc>
                <a:spcPct val="150000"/>
              </a:lnSpc>
              <a:buFont typeface="Arial" panose="020B0604020202020204" pitchFamily="34" charset="0"/>
              <a:buChar char="•"/>
            </a:pPr>
            <a:r>
              <a:rPr lang="en-US" sz="1300" dirty="0">
                <a:solidFill>
                  <a:schemeClr val="bg1"/>
                </a:solidFill>
                <a:latin typeface="Lato" panose="020F0502020204030203" pitchFamily="34" charset="0"/>
                <a:ea typeface="Lato" panose="020F0502020204030203" pitchFamily="34" charset="0"/>
                <a:cs typeface="Lato" panose="020F0502020204030203" pitchFamily="34" charset="0"/>
              </a:rPr>
              <a:t>Many columns held lists of information that had to be parsed out </a:t>
            </a:r>
          </a:p>
          <a:p>
            <a:pPr marL="171450" indent="-171450">
              <a:lnSpc>
                <a:spcPct val="150000"/>
              </a:lnSpc>
              <a:buFont typeface="Arial" panose="020B0604020202020204" pitchFamily="34" charset="0"/>
              <a:buChar char="•"/>
            </a:pPr>
            <a:r>
              <a:rPr lang="en-US" sz="1300" dirty="0">
                <a:solidFill>
                  <a:schemeClr val="bg1"/>
                </a:solidFill>
                <a:latin typeface="Lato" panose="020F0502020204030203" pitchFamily="34" charset="0"/>
                <a:ea typeface="Lato" panose="020F0502020204030203" pitchFamily="34" charset="0"/>
                <a:cs typeface="Lato" panose="020F0502020204030203" pitchFamily="34" charset="0"/>
              </a:rPr>
              <a:t>Some of the data was in other languages</a:t>
            </a:r>
          </a:p>
          <a:p>
            <a:pPr marL="171450" indent="-171450">
              <a:lnSpc>
                <a:spcPct val="150000"/>
              </a:lnSpc>
              <a:buFont typeface="Arial" panose="020B0604020202020204" pitchFamily="34" charset="0"/>
              <a:buChar char="•"/>
            </a:pPr>
            <a:r>
              <a:rPr lang="en-US" sz="1300" dirty="0">
                <a:solidFill>
                  <a:schemeClr val="bg1"/>
                </a:solidFill>
                <a:latin typeface="Lato" panose="020F0502020204030203" pitchFamily="34" charset="0"/>
                <a:ea typeface="Lato" panose="020F0502020204030203" pitchFamily="34" charset="0"/>
                <a:cs typeface="Lato" panose="020F0502020204030203" pitchFamily="34" charset="0"/>
              </a:rPr>
              <a:t>Large number of non-alphanumeric characters</a:t>
            </a:r>
            <a:endParaRPr lang="id-ID" sz="13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Placeholder 2" descr="A close up of a newspaper&#10;&#10;Description automatically generated">
            <a:extLst>
              <a:ext uri="{FF2B5EF4-FFF2-40B4-BE49-F238E27FC236}">
                <a16:creationId xmlns:a16="http://schemas.microsoft.com/office/drawing/2014/main" id="{AB279297-FC23-49C6-B442-B3D92C401080}"/>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648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curtain, furniture, indoor, computer&#10;&#10;Description automatically generated">
            <a:extLst>
              <a:ext uri="{FF2B5EF4-FFF2-40B4-BE49-F238E27FC236}">
                <a16:creationId xmlns:a16="http://schemas.microsoft.com/office/drawing/2014/main" id="{8F23AEDE-C63F-4F36-8E32-6B1DA09E3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4" name="Rectangle 13"/>
          <p:cNvSpPr/>
          <p:nvPr/>
        </p:nvSpPr>
        <p:spPr>
          <a:xfrm>
            <a:off x="5828713" y="5658450"/>
            <a:ext cx="4187413" cy="1021690"/>
          </a:xfrm>
          <a:prstGeom prst="rect">
            <a:avLst/>
          </a:prstGeom>
        </p:spPr>
        <p:txBody>
          <a:bodyPr wrap="square">
            <a:spAutoFit/>
          </a:bodyPr>
          <a:lstStyle/>
          <a:p>
            <a:pPr>
              <a:lnSpc>
                <a:spcPct val="150000"/>
              </a:lnSpc>
            </a:pPr>
            <a:r>
              <a:rPr lang="en-US" sz="1400" i="0" dirty="0">
                <a:solidFill>
                  <a:schemeClr val="bg1"/>
                </a:solidFill>
                <a:effectLst/>
                <a:latin typeface="Lato" panose="020F0502020204030203" pitchFamily="34" charset="0"/>
                <a:ea typeface="Lato" panose="020F0502020204030203" pitchFamily="34" charset="0"/>
                <a:cs typeface="Lato" panose="020F0502020204030203" pitchFamily="34" charset="0"/>
              </a:rPr>
              <a:t>We used Tableau Public to compare data points to the revenue by using line charts </a:t>
            </a: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to identify similarities in time-based trends</a:t>
            </a:r>
            <a:endParaRPr lang="id-ID"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Subtitle 2"/>
          <p:cNvSpPr txBox="1">
            <a:spLocks/>
          </p:cNvSpPr>
          <p:nvPr/>
        </p:nvSpPr>
        <p:spPr>
          <a:xfrm>
            <a:off x="2175874" y="5658450"/>
            <a:ext cx="3920125" cy="1002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accent4">
                    <a:lumMod val="75000"/>
                  </a:schemeClr>
                </a:solidFill>
                <a:latin typeface="Kelson Sans" panose="02000500000000000000" pitchFamily="50" charset="0"/>
                <a:ea typeface="Lato" panose="020F0502020204030203" pitchFamily="34" charset="0"/>
                <a:cs typeface="Lato" panose="020F0502020204030203" pitchFamily="34" charset="0"/>
              </a:rPr>
              <a:t>TABLEAU PUBLIC</a:t>
            </a:r>
          </a:p>
          <a:p>
            <a:pPr marL="0" indent="0">
              <a:buNone/>
            </a:pPr>
            <a:r>
              <a:rPr lang="en-US" sz="2000" dirty="0">
                <a:solidFill>
                  <a:schemeClr val="accent4">
                    <a:lumMod val="75000"/>
                  </a:schemeClr>
                </a:solidFill>
                <a:latin typeface="Kelson Sans" panose="02000500000000000000" pitchFamily="50" charset="0"/>
                <a:ea typeface="Lato" panose="020F0502020204030203" pitchFamily="34" charset="0"/>
                <a:cs typeface="Lato" panose="020F0502020204030203" pitchFamily="34" charset="0"/>
              </a:rPr>
              <a:t>For  Quick Data Comparisons</a:t>
            </a:r>
            <a:endParaRPr lang="id-ID" sz="2000" dirty="0">
              <a:solidFill>
                <a:schemeClr val="accent4">
                  <a:lumMod val="75000"/>
                </a:schemeClr>
              </a:solidFill>
              <a:latin typeface="Kelson Sans" panose="02000500000000000000" pitchFamily="50" charset="0"/>
              <a:ea typeface="Lato" panose="020F0502020204030203" pitchFamily="34" charset="0"/>
              <a:cs typeface="Lato" panose="020F0502020204030203" pitchFamily="34" charset="0"/>
            </a:endParaRPr>
          </a:p>
        </p:txBody>
      </p:sp>
      <p:pic>
        <p:nvPicPr>
          <p:cNvPr id="7" name="Picture Placeholder 6" descr="A screenshot of a cell phone&#10;&#10;Description automatically generated">
            <a:extLst>
              <a:ext uri="{FF2B5EF4-FFF2-40B4-BE49-F238E27FC236}">
                <a16:creationId xmlns:a16="http://schemas.microsoft.com/office/drawing/2014/main" id="{F8A70AB1-91DB-4772-B0EA-C56461ECBEEE}"/>
              </a:ext>
            </a:extLst>
          </p:cNvPr>
          <p:cNvPicPr>
            <a:picLocks noGrp="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1341120" y="515085"/>
            <a:ext cx="9509760" cy="4480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788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876203" y="1029752"/>
            <a:ext cx="3320419" cy="4708981"/>
          </a:xfrm>
          <a:prstGeom prst="rect">
            <a:avLst/>
          </a:prstGeom>
        </p:spPr>
        <p:txBody>
          <a:bodyPr wrap="square">
            <a:spAutoFit/>
          </a:bodyPr>
          <a:lstStyle/>
          <a:p>
            <a:pPr algn="ctr"/>
            <a:r>
              <a:rPr lang="en-US" sz="2800" dirty="0">
                <a:solidFill>
                  <a:schemeClr val="bg1"/>
                </a:solidFill>
                <a:latin typeface="Lato "/>
                <a:ea typeface="Lato Black" panose="020F0502020204030203" pitchFamily="34" charset="0"/>
                <a:cs typeface="Lato Black" panose="020F0502020204030203" pitchFamily="34" charset="0"/>
              </a:rPr>
              <a:t>Assigning weights to </a:t>
            </a:r>
            <a:r>
              <a:rPr lang="en-US" sz="2800" dirty="0">
                <a:solidFill>
                  <a:schemeClr val="accent4">
                    <a:lumMod val="75000"/>
                  </a:schemeClr>
                </a:solidFill>
                <a:latin typeface="Lato "/>
                <a:ea typeface="Lato Black" panose="020F0502020204030203" pitchFamily="34" charset="0"/>
                <a:cs typeface="Lato Black" panose="020F0502020204030203" pitchFamily="34" charset="0"/>
              </a:rPr>
              <a:t>Cast</a:t>
            </a:r>
            <a:r>
              <a:rPr lang="en-US" sz="2800" dirty="0">
                <a:solidFill>
                  <a:schemeClr val="bg1"/>
                </a:solidFill>
                <a:latin typeface="Lato "/>
                <a:ea typeface="Lato Black" panose="020F0502020204030203" pitchFamily="34" charset="0"/>
                <a:cs typeface="Lato Black" panose="020F0502020204030203" pitchFamily="34" charset="0"/>
              </a:rPr>
              <a:t>, </a:t>
            </a:r>
            <a:r>
              <a:rPr lang="en-US" sz="2800" dirty="0">
                <a:solidFill>
                  <a:schemeClr val="accent4">
                    <a:lumMod val="75000"/>
                  </a:schemeClr>
                </a:solidFill>
                <a:latin typeface="Lato "/>
                <a:ea typeface="Lato Black" panose="020F0502020204030203" pitchFamily="34" charset="0"/>
                <a:cs typeface="Lato Black" panose="020F0502020204030203" pitchFamily="34" charset="0"/>
              </a:rPr>
              <a:t>Crew</a:t>
            </a:r>
            <a:r>
              <a:rPr lang="en-US" sz="2800" dirty="0">
                <a:solidFill>
                  <a:schemeClr val="bg1"/>
                </a:solidFill>
                <a:latin typeface="Lato "/>
                <a:ea typeface="Lato Black" panose="020F0502020204030203" pitchFamily="34" charset="0"/>
                <a:cs typeface="Lato Black" panose="020F0502020204030203" pitchFamily="34" charset="0"/>
              </a:rPr>
              <a:t>, </a:t>
            </a:r>
            <a:r>
              <a:rPr lang="en-US" sz="2800" dirty="0">
                <a:solidFill>
                  <a:schemeClr val="accent4">
                    <a:lumMod val="75000"/>
                  </a:schemeClr>
                </a:solidFill>
                <a:latin typeface="Lato "/>
                <a:ea typeface="Lato Black" panose="020F0502020204030203" pitchFamily="34" charset="0"/>
                <a:cs typeface="Lato Black" panose="020F0502020204030203" pitchFamily="34" charset="0"/>
              </a:rPr>
              <a:t>Production</a:t>
            </a:r>
            <a:r>
              <a:rPr lang="en-US" sz="2800" dirty="0">
                <a:solidFill>
                  <a:schemeClr val="bg1"/>
                </a:solidFill>
                <a:latin typeface="Lato "/>
                <a:ea typeface="Lato Black" panose="020F0502020204030203" pitchFamily="34" charset="0"/>
                <a:cs typeface="Lato Black" panose="020F0502020204030203" pitchFamily="34" charset="0"/>
              </a:rPr>
              <a:t> </a:t>
            </a:r>
            <a:r>
              <a:rPr lang="en-US" sz="2800" dirty="0">
                <a:solidFill>
                  <a:schemeClr val="accent4">
                    <a:lumMod val="75000"/>
                  </a:schemeClr>
                </a:solidFill>
                <a:latin typeface="Lato "/>
                <a:ea typeface="Lato Black" panose="020F0502020204030203" pitchFamily="34" charset="0"/>
                <a:cs typeface="Lato Black" panose="020F0502020204030203" pitchFamily="34" charset="0"/>
              </a:rPr>
              <a:t>Companies</a:t>
            </a:r>
            <a:r>
              <a:rPr lang="en-US" sz="2800" dirty="0">
                <a:solidFill>
                  <a:schemeClr val="bg1"/>
                </a:solidFill>
                <a:latin typeface="Lato "/>
                <a:ea typeface="Lato Black" panose="020F0502020204030203" pitchFamily="34" charset="0"/>
                <a:cs typeface="Lato Black" panose="020F0502020204030203" pitchFamily="34" charset="0"/>
              </a:rPr>
              <a:t>, and </a:t>
            </a:r>
            <a:r>
              <a:rPr lang="en-US" sz="2800" dirty="0">
                <a:solidFill>
                  <a:schemeClr val="accent4">
                    <a:lumMod val="75000"/>
                  </a:schemeClr>
                </a:solidFill>
                <a:latin typeface="Lato "/>
                <a:ea typeface="Lato Black" panose="020F0502020204030203" pitchFamily="34" charset="0"/>
                <a:cs typeface="Lato Black" panose="020F0502020204030203" pitchFamily="34" charset="0"/>
              </a:rPr>
              <a:t>Keyword</a:t>
            </a:r>
            <a:r>
              <a:rPr lang="en-US" sz="2800" dirty="0">
                <a:solidFill>
                  <a:schemeClr val="bg1"/>
                </a:solidFill>
                <a:latin typeface="Lato "/>
                <a:ea typeface="Lato Black" panose="020F0502020204030203" pitchFamily="34" charset="0"/>
                <a:cs typeface="Lato Black" panose="020F0502020204030203" pitchFamily="34" charset="0"/>
              </a:rPr>
              <a:t> by number of appearances¶</a:t>
            </a:r>
            <a:endParaRPr lang="en-US" sz="2000" dirty="0">
              <a:solidFill>
                <a:schemeClr val="bg1"/>
              </a:solidFill>
              <a:latin typeface="Lato "/>
              <a:ea typeface="Lato Black" panose="020F0502020204030203" pitchFamily="34" charset="0"/>
              <a:cs typeface="Lato Black" panose="020F0502020204030203" pitchFamily="34" charset="0"/>
            </a:endParaRPr>
          </a:p>
          <a:p>
            <a:pPr algn="ctr"/>
            <a:endParaRPr lang="en-US" sz="2000" dirty="0">
              <a:solidFill>
                <a:schemeClr val="bg1"/>
              </a:solidFill>
              <a:latin typeface="Lato "/>
              <a:ea typeface="Lato Black" panose="020F0502020204030203" pitchFamily="34" charset="0"/>
              <a:cs typeface="Lato Black" panose="020F0502020204030203" pitchFamily="34" charset="0"/>
            </a:endParaRPr>
          </a:p>
          <a:p>
            <a:pPr algn="just"/>
            <a:r>
              <a:rPr lang="en-US" sz="1400" dirty="0">
                <a:solidFill>
                  <a:schemeClr val="bg1"/>
                </a:solidFill>
                <a:latin typeface="Lato "/>
                <a:ea typeface="Lato Black" panose="020F0502020204030203" pitchFamily="34" charset="0"/>
                <a:cs typeface="Lato Black" panose="020F0502020204030203" pitchFamily="34" charset="0"/>
              </a:rPr>
              <a:t>Similar to scalers used for ML models later, we decided to weight the cast, crew, and keywords by number of appearances in the dataset. We created tables of the unique values, then assigned a weight over the range.</a:t>
            </a:r>
            <a:endParaRPr lang="id-ID" sz="1400" dirty="0">
              <a:solidFill>
                <a:schemeClr val="bg1"/>
              </a:solidFill>
              <a:latin typeface="Lato "/>
              <a:ea typeface="Lato Black" panose="020F0502020204030203" pitchFamily="34" charset="0"/>
              <a:cs typeface="Lato Black" panose="020F0502020204030203" pitchFamily="34" charset="0"/>
            </a:endParaRPr>
          </a:p>
        </p:txBody>
      </p:sp>
      <p:pic>
        <p:nvPicPr>
          <p:cNvPr id="5" name="Picture Placeholder 4" descr="A screenshot of a social media post&#10;&#10;Description generated with very high confidence">
            <a:extLst>
              <a:ext uri="{FF2B5EF4-FFF2-40B4-BE49-F238E27FC236}">
                <a16:creationId xmlns:a16="http://schemas.microsoft.com/office/drawing/2014/main" id="{4D973D80-7590-491A-829D-25BBDD9F644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733" t="-621" b="-2052"/>
          <a:stretch/>
        </p:blipFill>
        <p:spPr>
          <a:xfrm>
            <a:off x="0" y="774700"/>
            <a:ext cx="6400800" cy="2093767"/>
          </a:xfrm>
          <a:prstGeom prst="rect">
            <a:avLst/>
          </a:prstGeom>
          <a:ln>
            <a:noFill/>
          </a:ln>
          <a:effectLst>
            <a:outerShdw blurRad="292100" dist="139700" dir="2700000" algn="tl" rotWithShape="0">
              <a:srgbClr val="333333">
                <a:alpha val="65000"/>
              </a:srgbClr>
            </a:outerShdw>
          </a:effectLst>
        </p:spPr>
      </p:pic>
      <p:pic>
        <p:nvPicPr>
          <p:cNvPr id="22" name="Picture Placeholder 21" descr="A screenshot of a social media post&#10;&#10;Description generated with very high confidence">
            <a:extLst>
              <a:ext uri="{FF2B5EF4-FFF2-40B4-BE49-F238E27FC236}">
                <a16:creationId xmlns:a16="http://schemas.microsoft.com/office/drawing/2014/main" id="{DB137878-6802-4052-AEEF-87D7DCE02AD2}"/>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181" t="-676" b="5408"/>
          <a:stretch/>
        </p:blipFill>
        <p:spPr>
          <a:xfrm>
            <a:off x="0" y="2839376"/>
            <a:ext cx="6400800" cy="3342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64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54967" y="362072"/>
            <a:ext cx="3036096" cy="1200329"/>
          </a:xfrm>
          <a:prstGeom prst="rect">
            <a:avLst/>
          </a:prstGeom>
        </p:spPr>
        <p:txBody>
          <a:bodyPr wrap="square">
            <a:spAutoFit/>
          </a:bodyPr>
          <a:lstStyle/>
          <a:p>
            <a:pPr lvl="0" algn="r">
              <a:defRPr sz="1800" b="0" spc="0">
                <a:solidFill>
                  <a:srgbClr val="000000"/>
                </a:solidFill>
              </a:defRPr>
            </a:pPr>
            <a:r>
              <a:rPr lang="en-US"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Production Design</a:t>
            </a:r>
            <a:endParaRPr lang="id-ID" sz="36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sp>
        <p:nvSpPr>
          <p:cNvPr id="22" name="Rectangle 21"/>
          <p:cNvSpPr/>
          <p:nvPr/>
        </p:nvSpPr>
        <p:spPr>
          <a:xfrm>
            <a:off x="1021007" y="1563378"/>
            <a:ext cx="2904016" cy="2637517"/>
          </a:xfrm>
          <a:prstGeom prst="rect">
            <a:avLst/>
          </a:prstGeom>
        </p:spPr>
        <p:txBody>
          <a:bodyPr wrap="square">
            <a:spAutoFit/>
          </a:bodyPr>
          <a:lstStyle/>
          <a:p>
            <a:pPr algn="r">
              <a:lnSpc>
                <a:spcPct val="150000"/>
              </a:lnSpc>
            </a:pPr>
            <a:r>
              <a:rPr lang="en-US" sz="1400" i="0" dirty="0">
                <a:effectLst/>
                <a:latin typeface="Lato" panose="020F0502020204030203" pitchFamily="34" charset="0"/>
                <a:ea typeface="Lato" panose="020F0502020204030203" pitchFamily="34" charset="0"/>
                <a:cs typeface="Lato" panose="020F0502020204030203" pitchFamily="34" charset="0"/>
              </a:rPr>
              <a:t>We used scatterplot matrices to identify relationships between pairs of attributes.</a:t>
            </a:r>
          </a:p>
          <a:p>
            <a:pPr algn="r">
              <a:lnSpc>
                <a:spcPct val="150000"/>
              </a:lnSpc>
            </a:pPr>
            <a:r>
              <a:rPr lang="en-US" sz="1400" b="1" dirty="0">
                <a:latin typeface="Lato" panose="020F0502020204030203" pitchFamily="34" charset="0"/>
                <a:ea typeface="Lato" panose="020F0502020204030203" pitchFamily="34" charset="0"/>
                <a:cs typeface="Lato" panose="020F0502020204030203" pitchFamily="34" charset="0"/>
              </a:rPr>
              <a:t>Assumptions:</a:t>
            </a:r>
            <a:r>
              <a:rPr lang="en-US" sz="1400" dirty="0">
                <a:latin typeface="Lato" panose="020F0502020204030203" pitchFamily="34" charset="0"/>
                <a:ea typeface="Lato" panose="020F0502020204030203" pitchFamily="34" charset="0"/>
                <a:cs typeface="Lato" panose="020F0502020204030203" pitchFamily="34" charset="0"/>
              </a:rPr>
              <a:t> </a:t>
            </a:r>
          </a:p>
          <a:p>
            <a:pPr marL="171450" indent="-171450" algn="r">
              <a:lnSpc>
                <a:spcPct val="150000"/>
              </a:lnSpc>
              <a:buFont typeface="Arial" panose="020B0604020202020204" pitchFamily="34" charset="0"/>
              <a:buChar char="•"/>
            </a:pPr>
            <a:r>
              <a:rPr lang="en-US" sz="1400" i="0" dirty="0">
                <a:effectLst/>
                <a:latin typeface="Lato" panose="020F0502020204030203" pitchFamily="34" charset="0"/>
                <a:ea typeface="Lato" panose="020F0502020204030203" pitchFamily="34" charset="0"/>
                <a:cs typeface="Lato" panose="020F0502020204030203" pitchFamily="34" charset="0"/>
              </a:rPr>
              <a:t>Bigger “Stars” appear in the dataset more times </a:t>
            </a:r>
          </a:p>
          <a:p>
            <a:pPr marL="171450" indent="-171450" algn="r">
              <a:lnSpc>
                <a:spcPct val="150000"/>
              </a:lnSpc>
              <a:buFont typeface="Arial" panose="020B0604020202020204" pitchFamily="34" charset="0"/>
              <a:buChar char="•"/>
            </a:pPr>
            <a:r>
              <a:rPr lang="en-US" sz="1400" dirty="0">
                <a:latin typeface="Lato" panose="020F0502020204030203" pitchFamily="34" charset="0"/>
                <a:ea typeface="Lato" panose="020F0502020204030203" pitchFamily="34" charset="0"/>
                <a:cs typeface="Lato" panose="020F0502020204030203" pitchFamily="34" charset="0"/>
              </a:rPr>
              <a:t> </a:t>
            </a:r>
          </a:p>
          <a:p>
            <a:pPr marL="171450" indent="-171450" algn="r">
              <a:lnSpc>
                <a:spcPct val="150000"/>
              </a:lnSpc>
              <a:buFont typeface="Arial" panose="020B0604020202020204" pitchFamily="34" charset="0"/>
              <a:buChar char="•"/>
            </a:pPr>
            <a:r>
              <a:rPr lang="en-US" sz="1400" i="0" dirty="0">
                <a:effectLst/>
                <a:latin typeface="Lato" panose="020F0502020204030203" pitchFamily="34" charset="0"/>
                <a:ea typeface="Lato" panose="020F0502020204030203" pitchFamily="34" charset="0"/>
                <a:cs typeface="Lato" panose="020F0502020204030203" pitchFamily="34" charset="0"/>
              </a:rPr>
              <a:t> </a:t>
            </a:r>
            <a:endParaRPr lang="id-ID" sz="1400" dirty="0">
              <a:latin typeface="Lato" panose="020F0502020204030203" pitchFamily="34" charset="0"/>
              <a:ea typeface="Lato" panose="020F0502020204030203" pitchFamily="34" charset="0"/>
              <a:cs typeface="Lato" panose="020F0502020204030203" pitchFamily="34" charset="0"/>
            </a:endParaRPr>
          </a:p>
        </p:txBody>
      </p:sp>
      <p:pic>
        <p:nvPicPr>
          <p:cNvPr id="11" name="Picture 10" descr="A picture containing plane, outdoor, person, object&#10;&#10;Description automatically generated">
            <a:extLst>
              <a:ext uri="{FF2B5EF4-FFF2-40B4-BE49-F238E27FC236}">
                <a16:creationId xmlns:a16="http://schemas.microsoft.com/office/drawing/2014/main" id="{5CE425B9-46D0-4959-BC9B-53630AB79E5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14076" y="3835241"/>
            <a:ext cx="1819377" cy="3017520"/>
          </a:xfrm>
          <a:prstGeom prst="rect">
            <a:avLst/>
          </a:prstGeom>
        </p:spPr>
      </p:pic>
      <p:pic>
        <p:nvPicPr>
          <p:cNvPr id="15" name="Picture 14">
            <a:extLst>
              <a:ext uri="{FF2B5EF4-FFF2-40B4-BE49-F238E27FC236}">
                <a16:creationId xmlns:a16="http://schemas.microsoft.com/office/drawing/2014/main" id="{B0B080AF-86F0-4865-B1C5-D7A700CA932D}"/>
              </a:ext>
            </a:extLst>
          </p:cNvPr>
          <p:cNvPicPr>
            <a:picLocks noChangeAspect="1"/>
          </p:cNvPicPr>
          <p:nvPr/>
        </p:nvPicPr>
        <p:blipFill>
          <a:blip r:embed="rId3"/>
          <a:stretch>
            <a:fillRect/>
          </a:stretch>
        </p:blipFill>
        <p:spPr>
          <a:xfrm>
            <a:off x="4910688" y="91440"/>
            <a:ext cx="6791268" cy="6675120"/>
          </a:xfrm>
          <a:prstGeom prst="rect">
            <a:avLst/>
          </a:prstGeom>
          <a:ln w="1905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237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31769" y="1583204"/>
            <a:ext cx="2895600" cy="1938992"/>
          </a:xfrm>
          <a:prstGeom prst="rect">
            <a:avLst/>
          </a:prstGeom>
        </p:spPr>
        <p:txBody>
          <a:bodyPr wrap="square">
            <a:spAutoFit/>
          </a:bodyPr>
          <a:lstStyle/>
          <a:p>
            <a:pPr lvl="0" algn="ctr">
              <a:defRPr sz="1800" b="0" spc="0">
                <a:solidFill>
                  <a:srgbClr val="000000"/>
                </a:solidFill>
              </a:defRPr>
            </a:pPr>
            <a:r>
              <a:rPr lang="en-US" sz="6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Star</a:t>
            </a:r>
          </a:p>
          <a:p>
            <a:pPr lvl="0" algn="ctr">
              <a:defRPr sz="1800" b="0" spc="0">
                <a:solidFill>
                  <a:srgbClr val="000000"/>
                </a:solidFill>
              </a:defRPr>
            </a:pPr>
            <a:r>
              <a:rPr lang="en-US" sz="6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rPr>
              <a:t>Power</a:t>
            </a:r>
            <a:endParaRPr lang="id-ID" sz="6000" b="1" dirty="0">
              <a:solidFill>
                <a:schemeClr val="accent4">
                  <a:lumMod val="75000"/>
                </a:schemeClr>
              </a:solidFill>
              <a:latin typeface="Kelson Sans" panose="02000500000000000000" pitchFamily="50" charset="0"/>
              <a:ea typeface="Lato Black" panose="020F0502020204030203" pitchFamily="34" charset="0"/>
              <a:cs typeface="Lato Black" panose="020F0502020204030203" pitchFamily="34" charset="0"/>
            </a:endParaRPr>
          </a:p>
        </p:txBody>
      </p:sp>
      <p:pic>
        <p:nvPicPr>
          <p:cNvPr id="4" name="Picture Placeholder 3" descr="A screenshot of a social media post&#10;&#10;Description generated with very high confidence">
            <a:extLst>
              <a:ext uri="{FF2B5EF4-FFF2-40B4-BE49-F238E27FC236}">
                <a16:creationId xmlns:a16="http://schemas.microsoft.com/office/drawing/2014/main" id="{D65F76E5-6179-4041-89F0-85F2EE5F8B6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701911" y="431408"/>
            <a:ext cx="7147861"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close up of a logo&#10;&#10;Description automatically generated">
            <a:extLst>
              <a:ext uri="{FF2B5EF4-FFF2-40B4-BE49-F238E27FC236}">
                <a16:creationId xmlns:a16="http://schemas.microsoft.com/office/drawing/2014/main" id="{E26E1C35-2E57-44E5-ACDA-A1CF1273800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4701" b="29957"/>
          <a:stretch/>
        </p:blipFill>
        <p:spPr>
          <a:xfrm>
            <a:off x="-1474" y="4698608"/>
            <a:ext cx="4762500" cy="2159391"/>
          </a:xfrm>
          <a:prstGeom prst="rect">
            <a:avLst/>
          </a:prstGeom>
        </p:spPr>
      </p:pic>
    </p:spTree>
    <p:extLst>
      <p:ext uri="{BB962C8B-B14F-4D97-AF65-F5344CB8AC3E}">
        <p14:creationId xmlns:p14="http://schemas.microsoft.com/office/powerpoint/2010/main" val="328062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306</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Haettenschweiler</vt:lpstr>
      <vt:lpstr>Kelson Sans</vt:lpstr>
      <vt:lpstr>Lato</vt:lpstr>
      <vt:lpstr>Lato </vt:lpstr>
      <vt:lpstr>Lato Black</vt:lpstr>
      <vt:lpstr>Lato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onetudioofficial</dc:creator>
  <cp:lastModifiedBy>Pappas, Cindy [1MP]</cp:lastModifiedBy>
  <cp:revision>106</cp:revision>
  <dcterms:created xsi:type="dcterms:W3CDTF">2017-07-21T17:41:52Z</dcterms:created>
  <dcterms:modified xsi:type="dcterms:W3CDTF">2019-03-11T18:23:22Z</dcterms:modified>
</cp:coreProperties>
</file>