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7" r:id="rId6"/>
    <p:sldId id="291" r:id="rId7"/>
    <p:sldId id="264" r:id="rId8"/>
    <p:sldId id="282" r:id="rId9"/>
    <p:sldId id="297" r:id="rId10"/>
    <p:sldId id="257" r:id="rId11"/>
    <p:sldId id="298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313"/>
    <a:srgbClr val="D7D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48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43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472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80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671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151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89400" y="673100"/>
            <a:ext cx="7467600" cy="55372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628650" y="673100"/>
            <a:ext cx="3314700" cy="5537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80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62000" y="838200"/>
            <a:ext cx="6299200" cy="34290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7186410" y="838200"/>
            <a:ext cx="5005589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673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52081" y="0"/>
            <a:ext cx="783991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909194" y="1054100"/>
            <a:ext cx="3238500" cy="222250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401694" y="1054100"/>
            <a:ext cx="3238500" cy="22225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09194" y="3483792"/>
            <a:ext cx="3238500" cy="2222500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401694" y="3483792"/>
            <a:ext cx="3238500" cy="22225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310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96046" y="1391553"/>
            <a:ext cx="3271158" cy="2556335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57703" y="1391552"/>
            <a:ext cx="3271158" cy="255633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919360" y="1391551"/>
            <a:ext cx="3271158" cy="255633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212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57350"/>
            <a:ext cx="12192000" cy="30194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47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9416-F07D-4B93-8964-5E1BE7CBD720}" type="datetimeFigureOut">
              <a:rPr lang="id-ID" smtClean="0"/>
              <a:t>08/03/2019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2B95-AC13-45AF-84DE-F7B09C6F297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66" r:id="rId7"/>
    <p:sldLayoutId id="2147483671" r:id="rId8"/>
    <p:sldLayoutId id="2147483680" r:id="rId9"/>
    <p:sldLayoutId id="214748367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furniture, curtain, red&#10;&#10;Description generated with very high confidence">
            <a:extLst>
              <a:ext uri="{FF2B5EF4-FFF2-40B4-BE49-F238E27FC236}">
                <a16:creationId xmlns:a16="http://schemas.microsoft.com/office/drawing/2014/main" id="{3B4C34E0-3ABB-4EFE-BADB-8A1BF3F0A7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Haettenschweiler" panose="020B070604090206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6182" y="2644170"/>
            <a:ext cx="9559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spc="-300" dirty="0">
                <a:solidFill>
                  <a:schemeClr val="bg1"/>
                </a:solidFill>
                <a:latin typeface="Kelson Sans" panose="02000500000000000000" pitchFamily="50" charset="0"/>
                <a:ea typeface="Lato Light" panose="020F0502020204030203" pitchFamily="34" charset="0"/>
                <a:cs typeface="Lato Light" panose="020F0502020204030203" pitchFamily="34" charset="0"/>
              </a:rPr>
              <a:t>Box Office Predictions</a:t>
            </a:r>
            <a:endParaRPr lang="id-ID" sz="8800" b="1" spc="-300" dirty="0">
              <a:solidFill>
                <a:schemeClr val="bg1"/>
              </a:solidFill>
              <a:latin typeface="Kelson Sans" panose="02000500000000000000" pitchFamily="50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3565" y="4378639"/>
            <a:ext cx="69048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a CHED Production</a:t>
            </a:r>
            <a:endParaRPr lang="id-ID" sz="1400" spc="300" dirty="0">
              <a:solidFill>
                <a:schemeClr val="bg1"/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0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8467" y="814589"/>
            <a:ext cx="9775065" cy="5228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Placeholder 8" descr="A close up of a sign&#10;&#10;Description generated with high confidence">
            <a:extLst>
              <a:ext uri="{FF2B5EF4-FFF2-40B4-BE49-F238E27FC236}">
                <a16:creationId xmlns:a16="http://schemas.microsoft.com/office/drawing/2014/main" id="{5ACBF3DF-294D-42FD-8A34-4EC75F8A1F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D17105-A33C-4F98-A449-F7AFB07C73BC}"/>
              </a:ext>
            </a:extLst>
          </p:cNvPr>
          <p:cNvSpPr/>
          <p:nvPr/>
        </p:nvSpPr>
        <p:spPr>
          <a:xfrm>
            <a:off x="5943600" y="2881745"/>
            <a:ext cx="1191492" cy="14824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72DB37-368B-4435-934F-AFD69DD2A40A}"/>
              </a:ext>
            </a:extLst>
          </p:cNvPr>
          <p:cNvGrpSpPr/>
          <p:nvPr/>
        </p:nvGrpSpPr>
        <p:grpSpPr>
          <a:xfrm>
            <a:off x="5694794" y="2605177"/>
            <a:ext cx="1545767" cy="1981635"/>
            <a:chOff x="5694794" y="2605177"/>
            <a:chExt cx="1545767" cy="19816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DEE4F4-CE33-4247-AD9C-C0B33DEE2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8513" t="19668" r="31183" b="34091"/>
            <a:stretch/>
          </p:blipFill>
          <p:spPr>
            <a:xfrm>
              <a:off x="5694794" y="2605177"/>
              <a:ext cx="941534" cy="19236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FA80C9-EA20-4E2D-8BC2-6BC2C13BF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0867" t="21242" r="32200" b="32857"/>
            <a:stretch/>
          </p:blipFill>
          <p:spPr>
            <a:xfrm>
              <a:off x="6442686" y="2671693"/>
              <a:ext cx="797875" cy="1915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581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A03623-86E4-4591-BF81-479696CA6B73}"/>
              </a:ext>
            </a:extLst>
          </p:cNvPr>
          <p:cNvSpPr/>
          <p:nvPr/>
        </p:nvSpPr>
        <p:spPr>
          <a:xfrm>
            <a:off x="2748728" y="35935"/>
            <a:ext cx="6694545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Credits</a:t>
            </a:r>
            <a:endParaRPr lang="id-ID" sz="4400" b="1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5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87762" y="1513628"/>
            <a:ext cx="6561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Challenge: </a:t>
            </a:r>
            <a:r>
              <a:rPr lang="en-US" sz="3600" b="1" dirty="0"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Predict the Worldwide Box Office Revenue</a:t>
            </a:r>
            <a:endParaRPr lang="id-ID" sz="3600" b="1" dirty="0"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28438" y="2811324"/>
            <a:ext cx="6561814" cy="2894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3375" indent="-1603375">
              <a:lnSpc>
                <a:spcPct val="150000"/>
              </a:lnSpc>
            </a:pPr>
            <a:r>
              <a:rPr lang="en-US" sz="14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Dataset: </a:t>
            </a:r>
            <a:r>
              <a:rPr lang="en-US" sz="14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7300+ Movies</a:t>
            </a:r>
          </a:p>
          <a:p>
            <a:pPr marL="1603375" indent="-1603375">
              <a:lnSpc>
                <a:spcPct val="150000"/>
              </a:lnSpc>
            </a:pPr>
            <a:r>
              <a:rPr lang="en-US" sz="14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Points: </a:t>
            </a:r>
            <a:r>
              <a:rPr lang="en-US" sz="1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Cast, Crew, Plot Keywords, Budget, Posters, Release Dates, Languages, Production Companies, and Countries</a:t>
            </a:r>
          </a:p>
          <a:p>
            <a:pPr marL="1603375" indent="-1603375">
              <a:lnSpc>
                <a:spcPct val="150000"/>
              </a:lnSpc>
            </a:pPr>
            <a:r>
              <a:rPr lang="en-US" sz="14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Award Criteria: </a:t>
            </a:r>
            <a:r>
              <a:rPr lang="en-US" sz="1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Evaluated on </a:t>
            </a:r>
            <a:r>
              <a:rPr lang="en-US" sz="1400" b="1" i="1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Root-Mean-Squared-Logarithmic-Error</a:t>
            </a:r>
            <a:r>
              <a:rPr lang="en-US" sz="1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(RMSLE) between the predicted value and the actual revenue</a:t>
            </a:r>
          </a:p>
          <a:p>
            <a:pPr marL="1603375" indent="-1603375">
              <a:lnSpc>
                <a:spcPct val="150000"/>
              </a:lnSpc>
            </a:pPr>
            <a:endParaRPr lang="en-US" sz="1400" b="1" i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603375" indent="-1603375">
              <a:lnSpc>
                <a:spcPct val="150000"/>
              </a:lnSpc>
            </a:pPr>
            <a:r>
              <a:rPr lang="en-US" sz="1300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Footnote:	</a:t>
            </a:r>
            <a:r>
              <a:rPr lang="en-US" sz="13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CHED team also submitting analysis in contest hosted </a:t>
            </a:r>
            <a:r>
              <a:rPr lang="en-US" sz="13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Kaggle. The competition will conclude May 30, 2019 at 11:59 PM UTC. Kernel Swag goes to the top three most upvoted kernels.</a:t>
            </a:r>
            <a:endParaRPr lang="en-US" sz="1300" b="1" i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25513B4-83B0-4B10-B45E-026AC2A8589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400" y="0"/>
            <a:ext cx="3467100" cy="6858000"/>
          </a:xfrm>
        </p:spPr>
      </p:pic>
    </p:spTree>
    <p:extLst>
      <p:ext uri="{BB962C8B-B14F-4D97-AF65-F5344CB8AC3E}">
        <p14:creationId xmlns:p14="http://schemas.microsoft.com/office/powerpoint/2010/main" val="102837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2369" y="3575741"/>
            <a:ext cx="11310425" cy="309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0" indent="-3657600" algn="just">
              <a:lnSpc>
                <a:spcPct val="150000"/>
              </a:lnSpc>
              <a:tabLst>
                <a:tab pos="1828800" algn="l"/>
              </a:tabLst>
            </a:pPr>
            <a:r>
              <a:rPr lang="en-US" sz="2000" b="1" i="0" dirty="0">
                <a:solidFill>
                  <a:schemeClr val="accent4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TASK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sz="2000" b="1" i="0" dirty="0">
                <a:solidFill>
                  <a:schemeClr val="accent4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TOOLS	TARGET</a:t>
            </a:r>
          </a:p>
          <a:p>
            <a:pPr marL="3657600" indent="-3657600" algn="just">
              <a:lnSpc>
                <a:spcPct val="150000"/>
              </a:lnSpc>
              <a:tabLst>
                <a:tab pos="1828800" algn="l"/>
              </a:tabLst>
            </a:pPr>
            <a:r>
              <a:rPr lang="en-US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Data:  	Python &amp; Pandas	Parse grouped data into singular columns, organize and output to clean CSV file  </a:t>
            </a:r>
          </a:p>
          <a:p>
            <a:pPr marL="3657600" indent="-3657600" algn="just">
              <a:lnSpc>
                <a:spcPct val="150000"/>
              </a:lnSpc>
              <a:tabLst>
                <a:tab pos="1828800" algn="l"/>
              </a:tabLst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 Charts:	Tableau	Compare variables to revenue over fixed period of time</a:t>
            </a:r>
          </a:p>
          <a:p>
            <a:pPr marL="3657600" indent="-3657600" algn="just">
              <a:lnSpc>
                <a:spcPct val="150000"/>
              </a:lnSpc>
              <a:tabLst>
                <a:tab pos="1828800" algn="l"/>
              </a:tabLst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Scatterplots:	Python &amp; Pandas	Create a scatterplot for each pair of attributes in the data to identify structured relationships between the variables</a:t>
            </a:r>
          </a:p>
          <a:p>
            <a:pPr marL="3657600" indent="-3657600" algn="just">
              <a:lnSpc>
                <a:spcPct val="150000"/>
              </a:lnSpc>
              <a:tabLst>
                <a:tab pos="1828800" algn="l"/>
              </a:tabLst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 Points:	Python &amp; Pandas	Apply a weight to the individual variable (var = Actor, Production Company, Key Word) based on number of times each appeared in a record from the dataset; then calculating the Power Points of each movie by summing the weighted numbers of each, respective variable per record (movie)</a:t>
            </a:r>
            <a:endParaRPr lang="id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Placeholder 5" descr="A person standing in front of a crowd posing for the camera&#10;&#10;Description generated with very high confidence">
            <a:extLst>
              <a:ext uri="{FF2B5EF4-FFF2-40B4-BE49-F238E27FC236}">
                <a16:creationId xmlns:a16="http://schemas.microsoft.com/office/drawing/2014/main" id="{FF2F124E-2ECC-4D9F-8C3B-CCE0910C1A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3738204" y="2835135"/>
            <a:ext cx="4715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bg1"/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ESTABLISHING SHOT</a:t>
            </a:r>
            <a:endParaRPr lang="id-ID" sz="3200" b="1" dirty="0">
              <a:solidFill>
                <a:schemeClr val="bg1"/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2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4164" y="1287091"/>
            <a:ext cx="2923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Data Cleaning</a:t>
            </a:r>
          </a:p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Challenges</a:t>
            </a:r>
            <a:endParaRPr lang="id-ID" sz="3600" b="1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4163" y="2646071"/>
            <a:ext cx="2734963" cy="2155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columns held lists of information that had to be parsed out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of the data was in other languages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Large number of non-alphanumeric characters</a:t>
            </a:r>
            <a:endParaRPr lang="id-ID" sz="1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Placeholder 2" descr="A close up of a newspaper&#10;&#10;Description automatically generated">
            <a:extLst>
              <a:ext uri="{FF2B5EF4-FFF2-40B4-BE49-F238E27FC236}">
                <a16:creationId xmlns:a16="http://schemas.microsoft.com/office/drawing/2014/main" id="{AB279297-FC23-49C6-B442-B3D92C4010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648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54967" y="362072"/>
            <a:ext cx="3036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 sz="1800" b="0" spc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Production Design</a:t>
            </a:r>
            <a:endParaRPr lang="id-ID" sz="3600" b="1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1007" y="1563378"/>
            <a:ext cx="2904016" cy="2631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used scatterplots to identify relationships between pairs of attributes.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we learned: 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171450" indent="-1714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id-ID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FECA0-1A56-4A54-BE26-00840CB13C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F31CC-6162-4511-8C6A-26129D322D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D1FC1B7-05D0-4AA8-A53B-6859C55CEF9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0969B-02CC-4E58-9527-893DAD28885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10" descr="A picture containing plane, outdoor, person, object&#10;&#10;Description automatically generated">
            <a:extLst>
              <a:ext uri="{FF2B5EF4-FFF2-40B4-BE49-F238E27FC236}">
                <a16:creationId xmlns:a16="http://schemas.microsoft.com/office/drawing/2014/main" id="{5CE425B9-46D0-4959-BC9B-53630AB79E5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4076" y="3835241"/>
            <a:ext cx="181937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7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urtain, furniture, indoor, computer&#10;&#10;Description automatically generated">
            <a:extLst>
              <a:ext uri="{FF2B5EF4-FFF2-40B4-BE49-F238E27FC236}">
                <a16:creationId xmlns:a16="http://schemas.microsoft.com/office/drawing/2014/main" id="{8F23AEDE-C63F-4F36-8E32-6B1DA09E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828713" y="5658450"/>
            <a:ext cx="4187413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used Tableau Public to compare data points to the revenue by using line charts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identify similarities in time-based trends</a:t>
            </a:r>
            <a:endParaRPr lang="id-ID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175874" y="5658450"/>
            <a:ext cx="3920125" cy="10027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TABLEAU PUBLIC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For  Quick Data Comparisons</a:t>
            </a:r>
            <a:endParaRPr lang="id-ID" sz="2000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A70AB1-91DB-4772-B0EA-C56461ECBEEE}"/>
              </a:ext>
            </a:extLst>
          </p:cNvPr>
          <p:cNvPicPr>
            <a:picLocks noGrp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41120" y="515085"/>
            <a:ext cx="9509760" cy="4480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788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31769" y="1583204"/>
            <a:ext cx="289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</a:p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Points</a:t>
            </a:r>
            <a:endParaRPr lang="id-ID" sz="6000" b="1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4" name="Picture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65F76E5-6179-4041-89F0-85F2EE5F8B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911" y="431408"/>
            <a:ext cx="7147861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26E1C35-2E57-44E5-ACDA-A1CF127380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01" b="29957"/>
          <a:stretch/>
        </p:blipFill>
        <p:spPr>
          <a:xfrm>
            <a:off x="-1474" y="4698608"/>
            <a:ext cx="4762500" cy="21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92356" y="4173551"/>
            <a:ext cx="2377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0" spc="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ML Model #1</a:t>
            </a:r>
            <a:endParaRPr lang="id-ID" sz="2800" b="1" dirty="0">
              <a:solidFill>
                <a:schemeClr val="accent4">
                  <a:lumMod val="75000"/>
                </a:schemeClr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0543" y="4724947"/>
            <a:ext cx="3022163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 vs Test Analysis</a:t>
            </a:r>
            <a:endParaRPr lang="id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6160" y="4173551"/>
            <a:ext cx="2377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0" spc="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ML Model</a:t>
            </a:r>
            <a:r>
              <a:rPr lang="id-ID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#</a:t>
            </a:r>
            <a:r>
              <a:rPr lang="id-ID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19054" y="4724947"/>
            <a:ext cx="2748456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 vs Test Analysis</a:t>
            </a:r>
            <a:endParaRPr lang="id-ID" sz="14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0688" y="4173551"/>
            <a:ext cx="2377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0" spc="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ML Model</a:t>
            </a:r>
            <a:r>
              <a:rPr lang="id-ID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#</a:t>
            </a:r>
            <a:r>
              <a:rPr lang="id-ID" sz="28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08900" y="4724947"/>
            <a:ext cx="3092077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Description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 vs Test Analysis</a:t>
            </a:r>
            <a:endParaRPr lang="id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6078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945220EE-4B00-4C50-9774-94E29156D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8443" y="671085"/>
            <a:ext cx="7515999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accent4">
                    <a:lumMod val="75000"/>
                  </a:schemeClr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Advance Screening </a:t>
            </a:r>
          </a:p>
          <a:p>
            <a:pPr lvl="0" algn="ctr">
              <a:defRPr sz="1800" b="0" spc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chemeClr val="bg1"/>
                </a:solidFill>
                <a:latin typeface="Kelson Sans" panose="02000500000000000000" pitchFamily="50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  <a:endParaRPr lang="id-ID" sz="5400" b="1" dirty="0">
              <a:solidFill>
                <a:schemeClr val="bg1"/>
              </a:solidFill>
              <a:latin typeface="Kelson Sans" panose="02000500000000000000" pitchFamily="50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5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127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Haettenschweiler</vt:lpstr>
      <vt:lpstr>Kelson Sans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onetudioofficial</dc:creator>
  <cp:lastModifiedBy>Cindy Pappas</cp:lastModifiedBy>
  <cp:revision>104</cp:revision>
  <dcterms:created xsi:type="dcterms:W3CDTF">2017-07-21T17:41:52Z</dcterms:created>
  <dcterms:modified xsi:type="dcterms:W3CDTF">2019-03-09T08:14:33Z</dcterms:modified>
</cp:coreProperties>
</file>