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77" r:id="rId6"/>
    <p:sldId id="291" r:id="rId7"/>
    <p:sldId id="264" r:id="rId8"/>
    <p:sldId id="282" r:id="rId9"/>
    <p:sldId id="297" r:id="rId10"/>
    <p:sldId id="257" r:id="rId11"/>
    <p:sldId id="298" r:id="rId12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1313"/>
    <a:srgbClr val="D7DB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4660"/>
  </p:normalViewPr>
  <p:slideViewPr>
    <p:cSldViewPr snapToGrid="0">
      <p:cViewPr varScale="1">
        <p:scale>
          <a:sx n="68" d="100"/>
          <a:sy n="68" d="100"/>
        </p:scale>
        <p:origin x="66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26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4484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0430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4725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0800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4671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41515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089400" y="673100"/>
            <a:ext cx="7467600" cy="5537200"/>
          </a:xfrm>
        </p:spPr>
        <p:txBody>
          <a:bodyPr/>
          <a:lstStyle/>
          <a:p>
            <a:endParaRPr lang="id-ID"/>
          </a:p>
        </p:txBody>
      </p:sp>
      <p:sp>
        <p:nvSpPr>
          <p:cNvPr id="3" name="Rectangle 2"/>
          <p:cNvSpPr/>
          <p:nvPr userDrawn="1"/>
        </p:nvSpPr>
        <p:spPr>
          <a:xfrm>
            <a:off x="628650" y="673100"/>
            <a:ext cx="3314700" cy="55372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58074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762000" y="838200"/>
            <a:ext cx="6299200" cy="3429000"/>
          </a:xfrm>
        </p:spPr>
        <p:txBody>
          <a:bodyPr/>
          <a:lstStyle/>
          <a:p>
            <a:endParaRPr lang="id-ID"/>
          </a:p>
        </p:txBody>
      </p:sp>
      <p:sp>
        <p:nvSpPr>
          <p:cNvPr id="3" name="Rectangle 2"/>
          <p:cNvSpPr/>
          <p:nvPr userDrawn="1"/>
        </p:nvSpPr>
        <p:spPr>
          <a:xfrm>
            <a:off x="7186410" y="838200"/>
            <a:ext cx="5005589" cy="3429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6736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4352081" y="0"/>
            <a:ext cx="7839919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909194" y="1054100"/>
            <a:ext cx="3238500" cy="2222500"/>
          </a:xfrm>
        </p:spPr>
        <p:txBody>
          <a:bodyPr/>
          <a:lstStyle/>
          <a:p>
            <a:endParaRPr lang="id-ID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8401694" y="1054100"/>
            <a:ext cx="3238500" cy="2222500"/>
          </a:xfrm>
        </p:spPr>
        <p:txBody>
          <a:bodyPr/>
          <a:lstStyle/>
          <a:p>
            <a:endParaRPr lang="id-ID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4909194" y="3483792"/>
            <a:ext cx="3238500" cy="2222500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8401694" y="3483792"/>
            <a:ext cx="3238500" cy="22225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83100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996046" y="1391553"/>
            <a:ext cx="3271158" cy="2556335"/>
          </a:xfrm>
        </p:spPr>
        <p:txBody>
          <a:bodyPr/>
          <a:lstStyle/>
          <a:p>
            <a:endParaRPr lang="id-ID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4457703" y="1391552"/>
            <a:ext cx="3271158" cy="255633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7919360" y="1391551"/>
            <a:ext cx="3271158" cy="2556335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2121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1657350"/>
            <a:ext cx="12192000" cy="3019425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74749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69416-F07D-4B93-8964-5E1BE7CBD720}" type="datetimeFigureOut">
              <a:rPr lang="id-ID" smtClean="0"/>
              <a:t>09/03/2019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42B95-AC13-45AF-84DE-F7B09C6F297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106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49" r:id="rId2"/>
    <p:sldLayoutId id="2147483650" r:id="rId3"/>
    <p:sldLayoutId id="2147483651" r:id="rId4"/>
    <p:sldLayoutId id="2147483652" r:id="rId5"/>
    <p:sldLayoutId id="2147483655" r:id="rId6"/>
    <p:sldLayoutId id="2147483666" r:id="rId7"/>
    <p:sldLayoutId id="2147483671" r:id="rId8"/>
    <p:sldLayoutId id="2147483680" r:id="rId9"/>
    <p:sldLayoutId id="214748367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furniture, curtain, red&#10;&#10;Description generated with very high confidence">
            <a:extLst>
              <a:ext uri="{FF2B5EF4-FFF2-40B4-BE49-F238E27FC236}">
                <a16:creationId xmlns:a16="http://schemas.microsoft.com/office/drawing/2014/main" id="{3B4C34E0-3ABB-4EFE-BADB-8A1BF3F0A7F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latin typeface="Haettenschweiler" panose="020B070604090206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16182" y="2644170"/>
            <a:ext cx="955963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b="1" spc="-300" dirty="0">
                <a:solidFill>
                  <a:schemeClr val="bg1"/>
                </a:solidFill>
                <a:latin typeface="Kelson Sans" panose="02000500000000000000" pitchFamily="50" charset="0"/>
                <a:ea typeface="Lato Light" panose="020F0502020204030203" pitchFamily="34" charset="0"/>
                <a:cs typeface="Lato Light" panose="020F0502020204030203" pitchFamily="34" charset="0"/>
              </a:rPr>
              <a:t>Box Office Predictions</a:t>
            </a:r>
            <a:endParaRPr lang="id-ID" sz="8800" b="1" spc="-300" dirty="0">
              <a:solidFill>
                <a:schemeClr val="bg1"/>
              </a:solidFill>
              <a:latin typeface="Kelson Sans" panose="02000500000000000000" pitchFamily="50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43565" y="4378639"/>
            <a:ext cx="69048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spc="300" dirty="0">
                <a:solidFill>
                  <a:schemeClr val="bg1"/>
                </a:solidFill>
                <a:latin typeface="Kelson Sans" panose="02000500000000000000" pitchFamily="50" charset="0"/>
                <a:ea typeface="Lato Black" panose="020F0502020204030203" pitchFamily="34" charset="0"/>
                <a:cs typeface="Lato Black" panose="020F0502020204030203" pitchFamily="34" charset="0"/>
              </a:rPr>
              <a:t>a CHED Production</a:t>
            </a:r>
            <a:endParaRPr lang="id-ID" sz="1400" spc="300" dirty="0">
              <a:solidFill>
                <a:schemeClr val="bg1"/>
              </a:solidFill>
              <a:latin typeface="Kelson Sans" panose="02000500000000000000" pitchFamily="50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505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08467" y="814589"/>
            <a:ext cx="9775065" cy="52288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9" name="Picture Placeholder 8" descr="A close up of a sign&#10;&#10;Description generated with high confidence">
            <a:extLst>
              <a:ext uri="{FF2B5EF4-FFF2-40B4-BE49-F238E27FC236}">
                <a16:creationId xmlns:a16="http://schemas.microsoft.com/office/drawing/2014/main" id="{5ACBF3DF-294D-42FD-8A34-4EC75F8A1F0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3D17105-A33C-4F98-A449-F7AFB07C73BC}"/>
              </a:ext>
            </a:extLst>
          </p:cNvPr>
          <p:cNvSpPr/>
          <p:nvPr/>
        </p:nvSpPr>
        <p:spPr>
          <a:xfrm>
            <a:off x="5943600" y="2881745"/>
            <a:ext cx="1191492" cy="148243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F72DB37-368B-4435-934F-AFD69DD2A40A}"/>
              </a:ext>
            </a:extLst>
          </p:cNvPr>
          <p:cNvGrpSpPr/>
          <p:nvPr/>
        </p:nvGrpSpPr>
        <p:grpSpPr>
          <a:xfrm>
            <a:off x="5694794" y="2605177"/>
            <a:ext cx="1545767" cy="1981635"/>
            <a:chOff x="5694794" y="2605177"/>
            <a:chExt cx="1545767" cy="198163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8DEE4F4-CE33-4247-AD9C-C0B33DEE2D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8513" t="19668" r="31183" b="34091"/>
            <a:stretch/>
          </p:blipFill>
          <p:spPr>
            <a:xfrm>
              <a:off x="5694794" y="2605177"/>
              <a:ext cx="941534" cy="1923621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FFA80C9-EA20-4E2D-8BC2-6BC2C13BF9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0867" t="21242" r="32200" b="32857"/>
            <a:stretch/>
          </p:blipFill>
          <p:spPr>
            <a:xfrm>
              <a:off x="6442686" y="2671693"/>
              <a:ext cx="797875" cy="19151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5813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8A03623-86E4-4591-BF81-479696CA6B73}"/>
              </a:ext>
            </a:extLst>
          </p:cNvPr>
          <p:cNvSpPr/>
          <p:nvPr/>
        </p:nvSpPr>
        <p:spPr>
          <a:xfrm>
            <a:off x="2748728" y="35935"/>
            <a:ext cx="6694545" cy="76944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algn="ctr">
              <a:defRPr sz="1800" b="0" spc="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4">
                    <a:lumMod val="75000"/>
                  </a:schemeClr>
                </a:solidFill>
                <a:latin typeface="Kelson Sans" panose="02000500000000000000" pitchFamily="50" charset="0"/>
                <a:ea typeface="Lato Black" panose="020F0502020204030203" pitchFamily="34" charset="0"/>
                <a:cs typeface="Lato Black" panose="020F0502020204030203" pitchFamily="34" charset="0"/>
              </a:rPr>
              <a:t>Credits</a:t>
            </a:r>
            <a:endParaRPr lang="id-ID" sz="4400" b="1" dirty="0">
              <a:solidFill>
                <a:schemeClr val="accent4">
                  <a:lumMod val="75000"/>
                </a:schemeClr>
              </a:solidFill>
              <a:latin typeface="Kelson Sans" panose="02000500000000000000" pitchFamily="50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753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987762" y="1513628"/>
            <a:ext cx="65618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4">
                    <a:lumMod val="75000"/>
                  </a:schemeClr>
                </a:solidFill>
                <a:latin typeface="Kelson Sans" panose="02000500000000000000" pitchFamily="50" charset="0"/>
                <a:ea typeface="Lato Black" panose="020F0502020204030203" pitchFamily="34" charset="0"/>
                <a:cs typeface="Lato Black" panose="020F0502020204030203" pitchFamily="34" charset="0"/>
              </a:rPr>
              <a:t>Challenge: </a:t>
            </a:r>
            <a:r>
              <a:rPr lang="en-US" sz="3600" b="1" dirty="0">
                <a:latin typeface="Kelson Sans" panose="02000500000000000000" pitchFamily="50" charset="0"/>
                <a:ea typeface="Lato Black" panose="020F0502020204030203" pitchFamily="34" charset="0"/>
                <a:cs typeface="Lato Black" panose="020F0502020204030203" pitchFamily="34" charset="0"/>
              </a:rPr>
              <a:t>Predict the Worldwide Box Office Revenue</a:t>
            </a:r>
            <a:endParaRPr lang="id-ID" sz="3600" b="1" dirty="0">
              <a:latin typeface="Kelson Sans" panose="02000500000000000000" pitchFamily="50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28438" y="2811324"/>
            <a:ext cx="6561814" cy="2894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03375" indent="-1603375">
              <a:lnSpc>
                <a:spcPct val="150000"/>
              </a:lnSpc>
            </a:pPr>
            <a:r>
              <a:rPr lang="en-US" sz="1400" b="1" i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Dataset: </a:t>
            </a:r>
            <a:r>
              <a:rPr lang="en-US" sz="1400" i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7300+ Movies</a:t>
            </a:r>
          </a:p>
          <a:p>
            <a:pPr marL="1603375" indent="-1603375">
              <a:lnSpc>
                <a:spcPct val="150000"/>
              </a:lnSpc>
            </a:pPr>
            <a:r>
              <a:rPr lang="en-US" sz="1400" b="1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Points: </a:t>
            </a:r>
            <a:r>
              <a:rPr lang="en-US" sz="14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Cast, Crew, Plot Keywords, Budget, Posters, Release Dates, Languages, Production Companies, and Countries</a:t>
            </a:r>
          </a:p>
          <a:p>
            <a:pPr marL="1603375" indent="-1603375">
              <a:lnSpc>
                <a:spcPct val="150000"/>
              </a:lnSpc>
            </a:pPr>
            <a:r>
              <a:rPr lang="en-US" sz="1400" b="1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Award Criteria: </a:t>
            </a:r>
            <a:r>
              <a:rPr lang="en-US" sz="14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Evaluated on </a:t>
            </a:r>
            <a:r>
              <a:rPr lang="en-US" sz="1400" b="1" i="1" dirty="0">
                <a:solidFill>
                  <a:schemeClr val="accent4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Root-Mean-Squared-Logarithmic-Error</a:t>
            </a:r>
            <a:r>
              <a:rPr lang="en-US" sz="14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(RMSLE) between the predicted value and the actual revenue</a:t>
            </a:r>
          </a:p>
          <a:p>
            <a:pPr marL="1603375" indent="-1603375">
              <a:lnSpc>
                <a:spcPct val="150000"/>
              </a:lnSpc>
            </a:pPr>
            <a:endParaRPr lang="en-US" sz="1400" b="1" i="1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603375" indent="-1603375">
              <a:lnSpc>
                <a:spcPct val="150000"/>
              </a:lnSpc>
            </a:pPr>
            <a:r>
              <a:rPr lang="en-US" sz="1300" b="1" i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Footnote:	</a:t>
            </a:r>
            <a:r>
              <a:rPr lang="en-US" sz="1300" i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CHED team also submitting analysis in contest hosted </a:t>
            </a:r>
            <a:r>
              <a:rPr lang="en-US" sz="13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by Kaggle. The competition will conclude May 30, 2019 at 11:59 PM UTC. Kernel Swag goes to the top three most upvoted kernels.</a:t>
            </a:r>
            <a:endParaRPr lang="en-US" sz="1300" b="1" i="1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B25513B4-83B0-4B10-B45E-026AC2A8589C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1400" y="0"/>
            <a:ext cx="3467100" cy="6858000"/>
          </a:xfrm>
        </p:spPr>
      </p:pic>
    </p:spTree>
    <p:extLst>
      <p:ext uri="{BB962C8B-B14F-4D97-AF65-F5344CB8AC3E}">
        <p14:creationId xmlns:p14="http://schemas.microsoft.com/office/powerpoint/2010/main" val="1028374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92369" y="3575741"/>
            <a:ext cx="11310425" cy="3099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0" indent="-3657600" algn="just">
              <a:lnSpc>
                <a:spcPct val="150000"/>
              </a:lnSpc>
              <a:tabLst>
                <a:tab pos="1828800" algn="l"/>
              </a:tabLst>
            </a:pPr>
            <a:r>
              <a:rPr lang="en-US" sz="2000" b="1" i="0" dirty="0">
                <a:solidFill>
                  <a:schemeClr val="accent4">
                    <a:lumMod val="7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TASK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</a:t>
            </a:r>
            <a:r>
              <a:rPr lang="en-US" sz="2000" b="1" i="0" dirty="0">
                <a:solidFill>
                  <a:schemeClr val="accent4">
                    <a:lumMod val="7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TOOLS	TARGET</a:t>
            </a:r>
          </a:p>
          <a:p>
            <a:pPr marL="3657600" indent="-3657600" algn="just">
              <a:lnSpc>
                <a:spcPct val="150000"/>
              </a:lnSpc>
              <a:tabLst>
                <a:tab pos="1828800" algn="l"/>
              </a:tabLst>
            </a:pPr>
            <a:r>
              <a:rPr lang="en-US" sz="140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Clean Data:  	Python &amp; Pandas	Parse grouped data into singular columns, organize and output to clean CSV file  </a:t>
            </a:r>
          </a:p>
          <a:p>
            <a:pPr marL="3657600" indent="-3657600" algn="just">
              <a:lnSpc>
                <a:spcPct val="150000"/>
              </a:lnSpc>
              <a:tabLst>
                <a:tab pos="1828800" algn="l"/>
              </a:tabLst>
            </a:pP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Line Charts:	Tableau	Compare variables to revenue over fixed period of time</a:t>
            </a:r>
          </a:p>
          <a:p>
            <a:pPr marL="3657600" indent="-3657600" algn="just">
              <a:lnSpc>
                <a:spcPct val="150000"/>
              </a:lnSpc>
              <a:tabLst>
                <a:tab pos="1828800" algn="l"/>
              </a:tabLst>
            </a:pP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Scatterplots:	Python &amp; Pandas	Create a scatterplot for each pair of attributes in the data to identify structured relationships between the variables</a:t>
            </a:r>
          </a:p>
          <a:p>
            <a:pPr marL="3657600" indent="-3657600" algn="just">
              <a:lnSpc>
                <a:spcPct val="150000"/>
              </a:lnSpc>
              <a:tabLst>
                <a:tab pos="1828800" algn="l"/>
              </a:tabLst>
            </a:pP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Star Power:	Python &amp; Pandas	Apply a weight to the individual variable (var = Actor, Production Company, Key Word) based on number of times each appeared in a record from the dataset; then calculating the Star Power of each movie by summing the weighted numbers of each, respective variable per record (movie)</a:t>
            </a:r>
            <a:endParaRPr lang="id-ID" sz="1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6" name="Picture Placeholder 5" descr="A person standing in front of a crowd posing for the camera&#10;&#10;Description generated with very high confidence">
            <a:extLst>
              <a:ext uri="{FF2B5EF4-FFF2-40B4-BE49-F238E27FC236}">
                <a16:creationId xmlns:a16="http://schemas.microsoft.com/office/drawing/2014/main" id="{FF2F124E-2ECC-4D9F-8C3B-CCE0910C1A3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>
          <a:xfrm>
            <a:off x="3738204" y="2835135"/>
            <a:ext cx="47155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 sz="1800" b="0" spc="0">
                <a:solidFill>
                  <a:srgbClr val="000000"/>
                </a:solidFill>
              </a:defRPr>
            </a:pPr>
            <a:r>
              <a:rPr lang="en-US" sz="3200" b="1" dirty="0">
                <a:solidFill>
                  <a:schemeClr val="bg1"/>
                </a:solidFill>
                <a:latin typeface="Kelson Sans" panose="02000500000000000000" pitchFamily="50" charset="0"/>
                <a:ea typeface="Lato Black" panose="020F0502020204030203" pitchFamily="34" charset="0"/>
                <a:cs typeface="Lato Black" panose="020F0502020204030203" pitchFamily="34" charset="0"/>
              </a:rPr>
              <a:t>ESTABLISHING SHOT</a:t>
            </a:r>
            <a:endParaRPr lang="id-ID" sz="3200" b="1" dirty="0">
              <a:solidFill>
                <a:schemeClr val="bg1"/>
              </a:solidFill>
              <a:latin typeface="Kelson Sans" panose="02000500000000000000" pitchFamily="50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526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24164" y="1287091"/>
            <a:ext cx="29236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 sz="1800" b="0" spc="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4">
                    <a:lumMod val="75000"/>
                  </a:schemeClr>
                </a:solidFill>
                <a:latin typeface="Kelson Sans" panose="02000500000000000000" pitchFamily="50" charset="0"/>
                <a:ea typeface="Lato Black" panose="020F0502020204030203" pitchFamily="34" charset="0"/>
                <a:cs typeface="Lato Black" panose="020F0502020204030203" pitchFamily="34" charset="0"/>
              </a:rPr>
              <a:t>Data Cleaning</a:t>
            </a:r>
          </a:p>
          <a:p>
            <a:pPr lvl="0" algn="ctr">
              <a:defRPr sz="1800" b="0" spc="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4">
                    <a:lumMod val="75000"/>
                  </a:schemeClr>
                </a:solidFill>
                <a:latin typeface="Kelson Sans" panose="02000500000000000000" pitchFamily="50" charset="0"/>
                <a:ea typeface="Lato Black" panose="020F0502020204030203" pitchFamily="34" charset="0"/>
                <a:cs typeface="Lato Black" panose="020F0502020204030203" pitchFamily="34" charset="0"/>
              </a:rPr>
              <a:t>Challenges</a:t>
            </a:r>
            <a:endParaRPr lang="id-ID" sz="3600" b="1" dirty="0">
              <a:solidFill>
                <a:schemeClr val="accent4">
                  <a:lumMod val="75000"/>
                </a:schemeClr>
              </a:solidFill>
              <a:latin typeface="Kelson Sans" panose="02000500000000000000" pitchFamily="50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4163" y="2646071"/>
            <a:ext cx="2734963" cy="2155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Many columns held lists of information that had to be parsed out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Some of the data was in other languages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Large number of non-alphanumeric characters</a:t>
            </a:r>
            <a:endParaRPr lang="id-ID" sz="13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3" name="Picture Placeholder 2" descr="A close up of a newspaper&#10;&#10;Description automatically generated">
            <a:extLst>
              <a:ext uri="{FF2B5EF4-FFF2-40B4-BE49-F238E27FC236}">
                <a16:creationId xmlns:a16="http://schemas.microsoft.com/office/drawing/2014/main" id="{AB279297-FC23-49C6-B442-B3D92C40108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16487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954967" y="362072"/>
            <a:ext cx="30360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defRPr sz="1800" b="0" spc="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4">
                    <a:lumMod val="75000"/>
                  </a:schemeClr>
                </a:solidFill>
                <a:latin typeface="Kelson Sans" panose="02000500000000000000" pitchFamily="50" charset="0"/>
                <a:ea typeface="Lato Black" panose="020F0502020204030203" pitchFamily="34" charset="0"/>
                <a:cs typeface="Lato Black" panose="020F0502020204030203" pitchFamily="34" charset="0"/>
              </a:rPr>
              <a:t>Production Design</a:t>
            </a:r>
            <a:endParaRPr lang="id-ID" sz="3600" b="1" dirty="0">
              <a:solidFill>
                <a:schemeClr val="accent4">
                  <a:lumMod val="75000"/>
                </a:schemeClr>
              </a:solidFill>
              <a:latin typeface="Kelson Sans" panose="02000500000000000000" pitchFamily="50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21007" y="1563378"/>
            <a:ext cx="2904016" cy="2631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 used scatterplots to identify relationships between pairs of attributes.</a:t>
            </a:r>
          </a:p>
          <a:p>
            <a:pPr algn="r">
              <a:lnSpc>
                <a:spcPct val="150000"/>
              </a:lnSpc>
            </a:pP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What we learned: </a:t>
            </a:r>
          </a:p>
          <a:p>
            <a:pPr marL="171450" indent="-17145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</a:p>
          <a:p>
            <a:pPr marL="171450" indent="-17145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</a:p>
          <a:p>
            <a:pPr marL="171450" indent="-17145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endParaRPr lang="id-ID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3" name="Picture Placeholder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CFECA0-1A56-4A54-BE26-00840CB13CF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5" name="Picture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9F31CC-6162-4511-8C6A-26129D322DA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7D1FC1B7-05D0-4AA8-A53B-6859C55CEF9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7" name="Picture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80969B-02CC-4E58-9527-893DAD28885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1" name="Picture 10" descr="A picture containing plane, outdoor, person, object&#10;&#10;Description automatically generated">
            <a:extLst>
              <a:ext uri="{FF2B5EF4-FFF2-40B4-BE49-F238E27FC236}">
                <a16:creationId xmlns:a16="http://schemas.microsoft.com/office/drawing/2014/main" id="{5CE425B9-46D0-4959-BC9B-53630AB79E56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4076" y="3835241"/>
            <a:ext cx="1819377" cy="301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774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picture containing curtain, furniture, indoor, computer&#10;&#10;Description automatically generated">
            <a:extLst>
              <a:ext uri="{FF2B5EF4-FFF2-40B4-BE49-F238E27FC236}">
                <a16:creationId xmlns:a16="http://schemas.microsoft.com/office/drawing/2014/main" id="{8F23AEDE-C63F-4F36-8E32-6B1DA09E3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828713" y="5658450"/>
            <a:ext cx="4187413" cy="1021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i="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 used Tableau Public to compare data points to the revenue by using line charts </a:t>
            </a:r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 identify similarities in time-based trends</a:t>
            </a:r>
            <a:endParaRPr lang="id-ID" sz="1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2175874" y="5658450"/>
            <a:ext cx="3920125" cy="100273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Kelson Sans" panose="02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TABLEAU PUBLIC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Kelson Sans" panose="02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For  Quick Data Comparisons</a:t>
            </a:r>
            <a:endParaRPr lang="id-ID" sz="2000" dirty="0">
              <a:solidFill>
                <a:schemeClr val="accent4">
                  <a:lumMod val="75000"/>
                </a:schemeClr>
              </a:solidFill>
              <a:latin typeface="Kelson Sans" panose="02000500000000000000" pitchFamily="50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7" name="Picture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A70AB1-91DB-4772-B0EA-C56461ECBEEE}"/>
              </a:ext>
            </a:extLst>
          </p:cNvPr>
          <p:cNvPicPr>
            <a:picLocks noGrp="1"/>
          </p:cNvPicPr>
          <p:nvPr>
            <p:ph type="pic" sz="quarter" idx="4294967295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341120" y="515085"/>
            <a:ext cx="9509760" cy="44805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27885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231769" y="1583204"/>
            <a:ext cx="2895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 sz="1800" b="0" spc="0">
                <a:solidFill>
                  <a:srgbClr val="000000"/>
                </a:solidFill>
              </a:defRPr>
            </a:pPr>
            <a:r>
              <a:rPr lang="en-US" sz="6000" b="1" dirty="0">
                <a:solidFill>
                  <a:schemeClr val="accent4">
                    <a:lumMod val="75000"/>
                  </a:schemeClr>
                </a:solidFill>
                <a:latin typeface="Kelson Sans" panose="02000500000000000000" pitchFamily="50" charset="0"/>
                <a:ea typeface="Lato Black" panose="020F0502020204030203" pitchFamily="34" charset="0"/>
                <a:cs typeface="Lato Black" panose="020F0502020204030203" pitchFamily="34" charset="0"/>
              </a:rPr>
              <a:t>Star</a:t>
            </a:r>
          </a:p>
          <a:p>
            <a:pPr lvl="0" algn="ctr">
              <a:defRPr sz="1800" b="0" spc="0">
                <a:solidFill>
                  <a:srgbClr val="000000"/>
                </a:solidFill>
              </a:defRPr>
            </a:pPr>
            <a:r>
              <a:rPr lang="en-US" sz="6000" b="1" dirty="0">
                <a:solidFill>
                  <a:schemeClr val="accent4">
                    <a:lumMod val="75000"/>
                  </a:schemeClr>
                </a:solidFill>
                <a:latin typeface="Kelson Sans" panose="02000500000000000000" pitchFamily="50" charset="0"/>
                <a:ea typeface="Lato Black" panose="020F0502020204030203" pitchFamily="34" charset="0"/>
                <a:cs typeface="Lato Black" panose="020F0502020204030203" pitchFamily="34" charset="0"/>
              </a:rPr>
              <a:t>Power</a:t>
            </a:r>
            <a:endParaRPr lang="id-ID" sz="6000" b="1" dirty="0">
              <a:solidFill>
                <a:schemeClr val="accent4">
                  <a:lumMod val="75000"/>
                </a:schemeClr>
              </a:solidFill>
              <a:latin typeface="Kelson Sans" panose="02000500000000000000" pitchFamily="50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pic>
        <p:nvPicPr>
          <p:cNvPr id="4" name="Picture Placeholder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D65F76E5-6179-4041-89F0-85F2EE5F8B6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1911" y="431408"/>
            <a:ext cx="7147861" cy="4267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26E1C35-2E57-44E5-ACDA-A1CF1273800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701" b="29957"/>
          <a:stretch/>
        </p:blipFill>
        <p:spPr>
          <a:xfrm>
            <a:off x="-1474" y="4698608"/>
            <a:ext cx="4762500" cy="215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623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492356" y="4173551"/>
            <a:ext cx="2377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800" b="0" spc="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latin typeface="Kelson Sans" panose="02000500000000000000" pitchFamily="50" charset="0"/>
                <a:ea typeface="Lato Black" panose="020F0502020204030203" pitchFamily="34" charset="0"/>
                <a:cs typeface="Lato Black" panose="020F0502020204030203" pitchFamily="34" charset="0"/>
              </a:rPr>
              <a:t>ML Model #1</a:t>
            </a:r>
            <a:endParaRPr lang="id-ID" sz="2800" b="1" dirty="0">
              <a:solidFill>
                <a:schemeClr val="accent4">
                  <a:lumMod val="75000"/>
                </a:schemeClr>
              </a:solidFill>
              <a:latin typeface="Kelson Sans" panose="02000500000000000000" pitchFamily="50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20543" y="4724947"/>
            <a:ext cx="3022163" cy="698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Description</a:t>
            </a:r>
          </a:p>
          <a:p>
            <a:pPr algn="ctr">
              <a:lnSpc>
                <a:spcPct val="150000"/>
              </a:lnSpc>
            </a:pP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Train vs Test Analysis</a:t>
            </a:r>
            <a:endParaRPr lang="id-ID" sz="1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26160" y="4173551"/>
            <a:ext cx="2377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800" b="0" spc="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latin typeface="Kelson Sans" panose="02000500000000000000" pitchFamily="50" charset="0"/>
                <a:ea typeface="Lato Black" panose="020F0502020204030203" pitchFamily="34" charset="0"/>
                <a:cs typeface="Lato Black" panose="020F0502020204030203" pitchFamily="34" charset="0"/>
              </a:rPr>
              <a:t>ML Model</a:t>
            </a:r>
            <a:r>
              <a:rPr lang="id-ID" sz="2800" b="1" dirty="0">
                <a:solidFill>
                  <a:schemeClr val="accent4">
                    <a:lumMod val="75000"/>
                  </a:schemeClr>
                </a:solidFill>
                <a:latin typeface="Kelson Sans" panose="02000500000000000000" pitchFamily="50" charset="0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latin typeface="Kelson Sans" panose="02000500000000000000" pitchFamily="50" charset="0"/>
                <a:ea typeface="Lato Black" panose="020F0502020204030203" pitchFamily="34" charset="0"/>
                <a:cs typeface="Lato Black" panose="020F0502020204030203" pitchFamily="34" charset="0"/>
              </a:rPr>
              <a:t>#</a:t>
            </a:r>
            <a:r>
              <a:rPr lang="id-ID" sz="2800" b="1" dirty="0">
                <a:solidFill>
                  <a:schemeClr val="accent4">
                    <a:lumMod val="75000"/>
                  </a:schemeClr>
                </a:solidFill>
                <a:latin typeface="Kelson Sans" panose="02000500000000000000" pitchFamily="50" charset="0"/>
                <a:ea typeface="Lato Black" panose="020F0502020204030203" pitchFamily="34" charset="0"/>
                <a:cs typeface="Lato Black" panose="020F0502020204030203" pitchFamily="34" charset="0"/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719054" y="4724947"/>
            <a:ext cx="2748456" cy="698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Description</a:t>
            </a:r>
          </a:p>
          <a:p>
            <a:pPr algn="ctr">
              <a:lnSpc>
                <a:spcPct val="150000"/>
              </a:lnSpc>
            </a:pP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Train vs Test Analysis</a:t>
            </a:r>
            <a:endParaRPr lang="id-ID" sz="1400" i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50688" y="4173551"/>
            <a:ext cx="2377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800" b="0" spc="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latin typeface="Kelson Sans" panose="02000500000000000000" pitchFamily="50" charset="0"/>
                <a:ea typeface="Lato Black" panose="020F0502020204030203" pitchFamily="34" charset="0"/>
                <a:cs typeface="Lato Black" panose="020F0502020204030203" pitchFamily="34" charset="0"/>
              </a:rPr>
              <a:t>ML Model</a:t>
            </a:r>
            <a:r>
              <a:rPr lang="id-ID" sz="2800" b="1" dirty="0">
                <a:solidFill>
                  <a:schemeClr val="accent4">
                    <a:lumMod val="75000"/>
                  </a:schemeClr>
                </a:solidFill>
                <a:latin typeface="Kelson Sans" panose="02000500000000000000" pitchFamily="50" charset="0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latin typeface="Kelson Sans" panose="02000500000000000000" pitchFamily="50" charset="0"/>
                <a:ea typeface="Lato Black" panose="020F0502020204030203" pitchFamily="34" charset="0"/>
                <a:cs typeface="Lato Black" panose="020F0502020204030203" pitchFamily="34" charset="0"/>
              </a:rPr>
              <a:t>#</a:t>
            </a:r>
            <a:r>
              <a:rPr lang="id-ID" sz="2800" b="1" dirty="0">
                <a:solidFill>
                  <a:schemeClr val="accent4">
                    <a:lumMod val="75000"/>
                  </a:schemeClr>
                </a:solidFill>
                <a:latin typeface="Kelson Sans" panose="02000500000000000000" pitchFamily="50" charset="0"/>
                <a:ea typeface="Lato Black" panose="020F0502020204030203" pitchFamily="34" charset="0"/>
                <a:cs typeface="Lato Black" panose="020F0502020204030203" pitchFamily="34" charset="0"/>
              </a:rPr>
              <a:t>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008900" y="4724947"/>
            <a:ext cx="3092077" cy="698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Description</a:t>
            </a:r>
          </a:p>
          <a:p>
            <a:pPr algn="ctr">
              <a:lnSpc>
                <a:spcPct val="150000"/>
              </a:lnSpc>
            </a:pP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Train vs Test Analysis</a:t>
            </a:r>
            <a:endParaRPr lang="id-ID" sz="1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8" name="Picture Placeholder 17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9" name="Picture Placeholder 18"/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1660782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object&#10;&#10;Description automatically generated">
            <a:extLst>
              <a:ext uri="{FF2B5EF4-FFF2-40B4-BE49-F238E27FC236}">
                <a16:creationId xmlns:a16="http://schemas.microsoft.com/office/drawing/2014/main" id="{945220EE-4B00-4C50-9774-94E29156D4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48443" y="671085"/>
            <a:ext cx="7515999" cy="203132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algn="ctr">
              <a:defRPr sz="1800" b="0" spc="0">
                <a:solidFill>
                  <a:srgbClr val="000000"/>
                </a:solidFill>
              </a:defRPr>
            </a:pPr>
            <a:r>
              <a:rPr lang="en-US" sz="7200" b="1" dirty="0">
                <a:solidFill>
                  <a:schemeClr val="accent4">
                    <a:lumMod val="75000"/>
                  </a:schemeClr>
                </a:solidFill>
                <a:latin typeface="Kelson Sans" panose="02000500000000000000" pitchFamily="50" charset="0"/>
                <a:ea typeface="Lato Black" panose="020F0502020204030203" pitchFamily="34" charset="0"/>
                <a:cs typeface="Lato Black" panose="020F0502020204030203" pitchFamily="34" charset="0"/>
              </a:rPr>
              <a:t>Advance Screening </a:t>
            </a:r>
          </a:p>
          <a:p>
            <a:pPr lvl="0" algn="ctr">
              <a:defRPr sz="1800" b="0" spc="0">
                <a:solidFill>
                  <a:srgbClr val="000000"/>
                </a:solidFill>
              </a:defRPr>
            </a:pPr>
            <a:r>
              <a:rPr lang="en-US" sz="5400" b="1" dirty="0">
                <a:solidFill>
                  <a:schemeClr val="bg1"/>
                </a:solidFill>
                <a:latin typeface="Kelson Sans" panose="02000500000000000000" pitchFamily="50" charset="0"/>
                <a:ea typeface="Lato Black" panose="020F0502020204030203" pitchFamily="34" charset="0"/>
                <a:cs typeface="Lato Black" panose="020F0502020204030203" pitchFamily="34" charset="0"/>
              </a:rPr>
              <a:t>Demo</a:t>
            </a:r>
            <a:endParaRPr lang="id-ID" sz="5400" b="1" dirty="0">
              <a:solidFill>
                <a:schemeClr val="bg1"/>
              </a:solidFill>
              <a:latin typeface="Kelson Sans" panose="02000500000000000000" pitchFamily="50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057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1179</TotalTime>
  <Words>127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Haettenschweiler</vt:lpstr>
      <vt:lpstr>Kelson Sans</vt:lpstr>
      <vt:lpstr>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onetudioofficial</dc:creator>
  <cp:lastModifiedBy>Cindy Pappas</cp:lastModifiedBy>
  <cp:revision>106</cp:revision>
  <dcterms:created xsi:type="dcterms:W3CDTF">2017-07-21T17:41:52Z</dcterms:created>
  <dcterms:modified xsi:type="dcterms:W3CDTF">2019-03-09T17:01:55Z</dcterms:modified>
</cp:coreProperties>
</file>