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8" r:id="rId2"/>
    <p:sldId id="284" r:id="rId3"/>
    <p:sldId id="286" r:id="rId4"/>
    <p:sldId id="290" r:id="rId5"/>
    <p:sldId id="295" r:id="rId6"/>
    <p:sldId id="293" r:id="rId7"/>
    <p:sldId id="296" r:id="rId8"/>
    <p:sldId id="291" r:id="rId9"/>
    <p:sldId id="292" r:id="rId10"/>
    <p:sldId id="294" r:id="rId11"/>
    <p:sldId id="285" r:id="rId12"/>
    <p:sldId id="282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3164"/>
    <a:srgbClr val="225B5F"/>
    <a:srgbClr val="E6E6E6"/>
    <a:srgbClr val="0F1722"/>
    <a:srgbClr val="348151"/>
    <a:srgbClr val="1B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48" y="252"/>
      </p:cViewPr>
      <p:guideLst>
        <p:guide orient="horz" pos="2160"/>
        <p:guide pos="3840"/>
        <p:guide orient="horz" pos="31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3C146-E2BA-41EA-8AE9-0C67692768F2}" type="datetimeFigureOut">
              <a:rPr lang="ru-RU" smtClean="0"/>
              <a:t>05.11.2018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0C303-0EDA-42E1-9745-6C6A39A7B5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D3EB6-8099-4744-9273-C8C1DD61A2EA}" type="datetimeFigureOut">
              <a:rPr lang="ru-RU" smtClean="0"/>
              <a:t>05.11.2018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40A10-6036-4879-816D-55C01FC9484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$12,345</a:t>
            </a:r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$6,789</a:t>
            </a:r>
            <a:endParaRPr lang="ru-RU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 with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4370400" cy="100800"/>
            <a:chOff x="-1228304" y="3240138"/>
            <a:chExt cx="4370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32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041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$25</a:t>
            </a:r>
            <a:endParaRPr lang="ru-RU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BILLION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$50</a:t>
            </a:r>
            <a:endParaRPr lang="ru-RU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BILLION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$100</a:t>
            </a:r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BILLION</a:t>
            </a:r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>
            <a:off x="-6" y="1374243"/>
            <a:ext cx="4319045" cy="100800"/>
            <a:chOff x="646012" y="3239179"/>
            <a:chExt cx="220185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2" y="3290538"/>
              <a:ext cx="216563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2796480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Picture Placeholder 11" descr="Competitors logos quadrant">
            <a:extLst>
              <a:ext uri="{FF2B5EF4-FFF2-40B4-BE49-F238E27FC236}">
                <a16:creationId xmlns:a16="http://schemas.microsoft.com/office/drawing/2014/main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2</a:t>
            </a:r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2" name="Picture Placeholder 11" descr="Competitors logos quadrant">
            <a:extLst>
              <a:ext uri="{FF2B5EF4-FFF2-40B4-BE49-F238E27FC236}">
                <a16:creationId xmlns:a16="http://schemas.microsoft.com/office/drawing/2014/main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1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:a16="http://schemas.microsoft.com/office/drawing/2014/main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3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6" name="Picture Placeholder 11" descr="Competitors logos quadrant">
            <a:extLst>
              <a:ext uri="{FF2B5EF4-FFF2-40B4-BE49-F238E27FC236}">
                <a16:creationId xmlns:a16="http://schemas.microsoft.com/office/drawing/2014/main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4</a:t>
            </a:r>
            <a:endParaRPr lang="en-US" dirty="0"/>
          </a:p>
          <a:p>
            <a:r>
              <a:rPr lang="en-US" dirty="0"/>
              <a:t>Logo</a:t>
            </a:r>
            <a:r>
              <a:rPr lang="ru-RU" dirty="0"/>
              <a:t>я</a:t>
            </a:r>
          </a:p>
        </p:txBody>
      </p:sp>
      <p:sp>
        <p:nvSpPr>
          <p:cNvPr id="27" name="Picture Placeholder 11" descr="Competitors logos quadrant">
            <a:extLst>
              <a:ext uri="{FF2B5EF4-FFF2-40B4-BE49-F238E27FC236}">
                <a16:creationId xmlns:a16="http://schemas.microsoft.com/office/drawing/2014/main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5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8" name="Picture Placeholder 11" descr="Competitors logos quadrant">
            <a:extLst>
              <a:ext uri="{FF2B5EF4-FFF2-40B4-BE49-F238E27FC236}">
                <a16:creationId xmlns:a16="http://schemas.microsoft.com/office/drawing/2014/main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6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More expensive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Less convenient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More convenient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Less expensive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3360726" cy="100800"/>
            <a:chOff x="0" y="3240138"/>
            <a:chExt cx="336072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27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25992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Chart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dirty="0"/>
              <a:t>TIMELINE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9186215" y="1375202"/>
            <a:ext cx="3005785" cy="100800"/>
            <a:chOff x="2729180" y="3240138"/>
            <a:chExt cx="153234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29180" y="3290538"/>
              <a:ext cx="150492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3764756" cy="100800"/>
            <a:chOff x="-1228304" y="3240138"/>
            <a:chExt cx="376475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67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435652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258048" cy="100800"/>
            <a:chOff x="0" y="3240138"/>
            <a:chExt cx="2258048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16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157248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35" name="Picture Placeholder 8">
            <a:extLst>
              <a:ext uri="{FF2B5EF4-FFF2-40B4-BE49-F238E27FC236}">
                <a16:creationId xmlns:a16="http://schemas.microsoft.com/office/drawing/2014/main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36" name="Picture Placeholder 8">
            <a:extLst>
              <a:ext uri="{FF2B5EF4-FFF2-40B4-BE49-F238E27FC236}">
                <a16:creationId xmlns:a16="http://schemas.microsoft.com/office/drawing/2014/main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395281" y="1375202"/>
            <a:ext cx="4796719" cy="100800"/>
            <a:chOff x="439494" y="3240138"/>
            <a:chExt cx="299490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9494" y="3290538"/>
              <a:ext cx="294450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icture Placeholder 2">
            <a:extLst>
              <a:ext uri="{FF2B5EF4-FFF2-40B4-BE49-F238E27FC236}">
                <a16:creationId xmlns:a16="http://schemas.microsoft.com/office/drawing/2014/main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55" name="Picture Placeholder 2">
            <a:extLst>
              <a:ext uri="{FF2B5EF4-FFF2-40B4-BE49-F238E27FC236}">
                <a16:creationId xmlns:a16="http://schemas.microsoft.com/office/drawing/2014/main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46" name="Picture Placeholder 2">
            <a:extLst>
              <a:ext uri="{FF2B5EF4-FFF2-40B4-BE49-F238E27FC236}">
                <a16:creationId xmlns:a16="http://schemas.microsoft.com/office/drawing/2014/main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52" name="Picture Placeholder 2">
            <a:extLst>
              <a:ext uri="{FF2B5EF4-FFF2-40B4-BE49-F238E27FC236}">
                <a16:creationId xmlns:a16="http://schemas.microsoft.com/office/drawing/2014/main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PITCH</a:t>
            </a:r>
            <a:br>
              <a:rPr lang="en-US" dirty="0"/>
            </a:br>
            <a:r>
              <a:rPr lang="en-US" dirty="0"/>
              <a:t>DECK</a:t>
            </a:r>
            <a:br>
              <a:rPr lang="en-US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3149152" cy="100800"/>
            <a:chOff x="-1228304" y="3250524"/>
            <a:chExt cx="3149152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09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820048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chart</a:t>
            </a:r>
            <a:endParaRPr lang="ru-RU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anchor="b" anchorCtr="0">
            <a:noAutofit/>
          </a:bodyPr>
          <a:lstStyle>
            <a:lvl1pPr>
              <a:defRPr sz="5500"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August Bergqvist</a:t>
            </a:r>
            <a:endParaRPr lang="ru-RU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Phone:</a:t>
            </a:r>
            <a:endParaRPr lang="ru-RU" dirty="0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+7 888 999-000-11</a:t>
            </a:r>
            <a:endParaRPr lang="ru-RU" dirty="0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Email:</a:t>
            </a:r>
            <a:endParaRPr lang="ru-RU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Bergqvist@vanarsdelltd.com</a:t>
            </a:r>
            <a:endParaRPr lang="ru-RU" dirty="0"/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Website:</a:t>
            </a:r>
            <a:endParaRPr lang="ru-RU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www.vanarsdelltd.com</a:t>
            </a:r>
            <a:endParaRPr lang="ru-R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591C52-0202-44BA-A6BE-E2362516B893}"/>
              </a:ext>
            </a:extLst>
          </p:cNvPr>
          <p:cNvGrpSpPr/>
          <p:nvPr userDrawn="1"/>
        </p:nvGrpSpPr>
        <p:grpSpPr>
          <a:xfrm>
            <a:off x="801543" y="2750589"/>
            <a:ext cx="4569895" cy="100800"/>
            <a:chOff x="808548" y="2750589"/>
            <a:chExt cx="4569895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ECBEDE0-51BB-48BD-AAAD-63B6F60C1D57}"/>
                </a:ext>
              </a:extLst>
            </p:cNvPr>
            <p:cNvSpPr/>
            <p:nvPr userDrawn="1"/>
          </p:nvSpPr>
          <p:spPr>
            <a:xfrm flipH="1">
              <a:off x="5277642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3E1608D-F119-4C0D-8D91-7CB089C037C8}"/>
              </a:ext>
            </a:extLst>
          </p:cNvPr>
          <p:cNvGrpSpPr/>
          <p:nvPr userDrawn="1"/>
        </p:nvGrpSpPr>
        <p:grpSpPr>
          <a:xfrm>
            <a:off x="801543" y="1660573"/>
            <a:ext cx="4575417" cy="105664"/>
            <a:chOff x="808548" y="2745725"/>
            <a:chExt cx="4575417" cy="10566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9817AEC-C67C-49A3-AC5A-669FD4D6D586}"/>
                </a:ext>
              </a:extLst>
            </p:cNvPr>
            <p:cNvSpPr/>
            <p:nvPr userDrawn="1"/>
          </p:nvSpPr>
          <p:spPr>
            <a:xfrm flipH="1">
              <a:off x="5283164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APPENDIX</a:t>
            </a:r>
            <a:endParaRPr lang="ru-RU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8B302A-0F76-466E-9FCE-DCEECCBCF6C9}"/>
              </a:ext>
            </a:extLst>
          </p:cNvPr>
          <p:cNvGrpSpPr/>
          <p:nvPr userDrawn="1"/>
        </p:nvGrpSpPr>
        <p:grpSpPr>
          <a:xfrm>
            <a:off x="4736152" y="1509426"/>
            <a:ext cx="2719696" cy="100800"/>
            <a:chOff x="4732222" y="1509426"/>
            <a:chExt cx="2719696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732222" y="1509426"/>
              <a:ext cx="2669296" cy="100800"/>
              <a:chOff x="1693969" y="3240138"/>
              <a:chExt cx="174043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693969" y="3290538"/>
                <a:ext cx="169003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27C0C4F-6341-4BE0-931E-AAA6EA2AF137}"/>
                </a:ext>
              </a:extLst>
            </p:cNvPr>
            <p:cNvSpPr/>
            <p:nvPr userDrawn="1"/>
          </p:nvSpPr>
          <p:spPr>
            <a:xfrm flipH="1">
              <a:off x="7351117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dirty="0"/>
              <a:t>TESTIMONIALS</a:t>
            </a:r>
            <a:endParaRPr lang="ru-RU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773282" y="1375202"/>
            <a:ext cx="4418718" cy="100800"/>
            <a:chOff x="675503" y="3240138"/>
            <a:chExt cx="2758897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503" y="3290538"/>
              <a:ext cx="27084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Customer Title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Customer Title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60" name="Picture Placeholder 2">
            <a:extLst>
              <a:ext uri="{FF2B5EF4-FFF2-40B4-BE49-F238E27FC236}">
                <a16:creationId xmlns:a16="http://schemas.microsoft.com/office/drawing/2014/main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Customer Title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66" name="Picture Placeholder 2">
            <a:extLst>
              <a:ext uri="{FF2B5EF4-FFF2-40B4-BE49-F238E27FC236}">
                <a16:creationId xmlns:a16="http://schemas.microsoft.com/office/drawing/2014/main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CASE STUDY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3866400" cy="100800"/>
            <a:chOff x="-1228304" y="3240138"/>
            <a:chExt cx="3866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81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537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1</a:t>
            </a:r>
            <a:endParaRPr lang="ru-RU" dirty="0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1</a:t>
            </a:r>
            <a:endParaRPr lang="ru-RU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TO USE THIS TEMPLATE</a:t>
            </a:r>
            <a:endParaRPr lang="ru-RU" dirty="0"/>
          </a:p>
        </p:txBody>
      </p:sp>
      <p:sp>
        <p:nvSpPr>
          <p:cNvPr id="41" name="Picture Placeholder 9">
            <a:extLst>
              <a:ext uri="{FF2B5EF4-FFF2-40B4-BE49-F238E27FC236}">
                <a16:creationId xmlns:a16="http://schemas.microsoft.com/office/drawing/2014/main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PITCH</a:t>
            </a:r>
            <a:br>
              <a:rPr lang="en-US" dirty="0"/>
            </a:br>
            <a:r>
              <a:rPr lang="en-US" dirty="0"/>
              <a:t>DECK</a:t>
            </a:r>
            <a:br>
              <a:rPr lang="en-US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yout 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8842051-6173-4CC2-8C4A-8AE31FE7BA54}"/>
              </a:ext>
            </a:extLst>
          </p:cNvPr>
          <p:cNvGrpSpPr/>
          <p:nvPr userDrawn="1"/>
        </p:nvGrpSpPr>
        <p:grpSpPr>
          <a:xfrm>
            <a:off x="5124396" y="1373283"/>
            <a:ext cx="1943208" cy="100800"/>
            <a:chOff x="3149478" y="1373283"/>
            <a:chExt cx="1943208" cy="1008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7317392-EF87-4050-8BBE-32F74B0CF15A}"/>
                </a:ext>
              </a:extLst>
            </p:cNvPr>
            <p:cNvGrpSpPr/>
            <p:nvPr userDrawn="1"/>
          </p:nvGrpSpPr>
          <p:grpSpPr>
            <a:xfrm>
              <a:off x="3149478" y="1373283"/>
              <a:ext cx="1943208" cy="100800"/>
              <a:chOff x="0" y="3237441"/>
              <a:chExt cx="1943208" cy="10080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0" y="3290538"/>
                <a:ext cx="189280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1842408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D1C3636-C306-4492-8D46-194288459CAF}"/>
                </a:ext>
              </a:extLst>
            </p:cNvPr>
            <p:cNvSpPr/>
            <p:nvPr userDrawn="1"/>
          </p:nvSpPr>
          <p:spPr>
            <a:xfrm>
              <a:off x="3149478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179281" y="1375202"/>
            <a:ext cx="5012719" cy="100800"/>
            <a:chOff x="304632" y="3240138"/>
            <a:chExt cx="3129768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4632" y="3290538"/>
              <a:ext cx="307937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89" r:id="rId3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27">
          <p15:clr>
            <a:srgbClr val="F26B43"/>
          </p15:clr>
        </p15:guide>
        <p15:guide id="2" pos="7174">
          <p15:clr>
            <a:srgbClr val="F26B43"/>
          </p15:clr>
        </p15:guide>
        <p15:guide id="3" pos="506">
          <p15:clr>
            <a:srgbClr val="F26B43"/>
          </p15:clr>
        </p15:guide>
        <p15:guide id="4" orient="horz" pos="3793">
          <p15:clr>
            <a:srgbClr val="F26B43"/>
          </p15:clr>
        </p15:guide>
        <p15:guide id="5" pos="3840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pos="3318">
          <p15:clr>
            <a:srgbClr val="F26B43"/>
          </p15:clr>
        </p15:guide>
        <p15:guide id="8" pos="436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POUR  TASTE</a:t>
            </a:r>
            <a:endParaRPr lang="ru-RU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184F8-7D3E-4F39-85DA-53F65AF61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3277" y="3244567"/>
            <a:ext cx="5801630" cy="870233"/>
          </a:xfrm>
        </p:spPr>
        <p:txBody>
          <a:bodyPr>
            <a:normAutofit/>
          </a:bodyPr>
          <a:lstStyle/>
          <a:p>
            <a:r>
              <a:rPr lang="en-US" sz="2800" dirty="0"/>
              <a:t>A Poor Wine Buyer’s Analysis</a:t>
            </a:r>
            <a:br>
              <a:rPr lang="en-US" dirty="0"/>
            </a:b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BC30F8-1890-4494-869A-DCD11E9F5FF4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Elizabeth Brown</a:t>
            </a:r>
          </a:p>
          <a:p>
            <a:r>
              <a:rPr lang="en-US" dirty="0"/>
              <a:t>Erin Ford</a:t>
            </a:r>
          </a:p>
          <a:p>
            <a:r>
              <a:rPr lang="en-US" dirty="0"/>
              <a:t>Dylan Grimm</a:t>
            </a:r>
          </a:p>
          <a:p>
            <a:endParaRPr lang="ru-RU" dirty="0"/>
          </a:p>
        </p:txBody>
      </p:sp>
      <p:pic>
        <p:nvPicPr>
          <p:cNvPr id="20" name="Picture Placeholder 19" descr="Abstract background">
            <a:extLst>
              <a:ext uri="{FF2B5EF4-FFF2-40B4-BE49-F238E27FC236}">
                <a16:creationId xmlns:a16="http://schemas.microsoft.com/office/drawing/2014/main" id="{61169563-0C6E-483D-91B6-7AB8952A8FA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E91C663-2D66-4255-91B4-906F720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0B83D80-B29B-48B9-9B34-76AD9399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/>
              <a:t>Team Project 1</a:t>
            </a:r>
            <a:endParaRPr lang="ru-RU" sz="14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EC88EDC-DE1B-4E22-AB2A-B461D5C81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dirty="0"/>
              <a:t>11.10.2018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905111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458645-5678-4DCA-A5B0-728A0037A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543BA3-BD6A-4419-A160-81C5CCACC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66F3B-63B6-4427-AF2E-7CB97575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6119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0FD3-D0E6-48A7-BD5D-D62633B3D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666" y="353995"/>
            <a:ext cx="10515600" cy="652969"/>
          </a:xfrm>
        </p:spPr>
        <p:txBody>
          <a:bodyPr/>
          <a:lstStyle/>
          <a:p>
            <a:r>
              <a:rPr lang="en-US" dirty="0"/>
              <a:t>Top Cheap Wines ($20 or under)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374778-3FD0-41C5-BBB7-089F90AE2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11.10.2018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0D58E0-FB88-44D3-8151-6E5B0CF4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11</a:t>
            </a:fld>
            <a:endParaRPr lang="ru-R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962F66-3AFC-4F89-8497-33E55B7F9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888" y="1091762"/>
            <a:ext cx="7414083" cy="47869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02E6442-E63C-444D-B86A-83E1744FC1EC}"/>
              </a:ext>
            </a:extLst>
          </p:cNvPr>
          <p:cNvSpPr txBox="1"/>
          <p:nvPr/>
        </p:nvSpPr>
        <p:spPr>
          <a:xfrm>
            <a:off x="8637494" y="1091762"/>
            <a:ext cx="30614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Top Wines By Variety</a:t>
            </a:r>
            <a:br>
              <a:rPr lang="en-US" dirty="0"/>
            </a:b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There were some ties for top points, so other options are available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596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 this presentation available here:</a:t>
            </a: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https://www.kaggle.com/zynicide/wine-reviews#winemag-data-130k-v2.csv</a:t>
            </a: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0FD3-D0E6-48A7-BD5D-D62633B3D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Summary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374778-3FD0-41C5-BBB7-089F90AE2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F5346-7BD4-44CE-9487-D284ED90E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0D58E0-FB88-44D3-8151-6E5B0CF4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EE71A452-34E9-480A-8227-82E4BBEA8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u="sng" dirty="0"/>
              <a:t>Project Description:</a:t>
            </a:r>
            <a:r>
              <a:rPr lang="en-US" dirty="0"/>
              <a:t> With no experience as Sommeliers or Oenophiles, we would like to study wine data.    Our project is to examine the relationships between wine prices, reviews, regions, provinces, points, and variety.</a:t>
            </a:r>
          </a:p>
          <a:p>
            <a:r>
              <a:rPr lang="en-US" u="sng" dirty="0"/>
              <a:t>Research Questions:</a:t>
            </a:r>
            <a:r>
              <a:rPr lang="en-US" dirty="0"/>
              <a:t>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What are the top 5 to 10 wines under $20 in this dataset?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Which regions or countries have the most wineries and which have the best reviews and prices.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What vintages are most prevalent in the dataset? On average can older vintages be found at the same prices as newer vintages?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What is the relationship between point value and price? Can you find a highly-rated wine with a low price tag?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Is there a correlation between the type of wine that a drinker prefers and the price that they will pay for a bottle? Are some varieties that are more expensive </a:t>
            </a:r>
            <a:r>
              <a:rPr lang="en-US"/>
              <a:t>than others?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215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0FD3-D0E6-48A7-BD5D-D62633B3D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Regions / Countries with Top Rated Wines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374778-3FD0-41C5-BBB7-089F90AE2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F5346-7BD4-44CE-9487-D284ED90E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0D58E0-FB88-44D3-8151-6E5B0CF4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7AD4EFBE-FBAC-4B70-9CE9-BCDA648E1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shopping for a bargain wine,  which countries or regions are most likely to be “better”?</a:t>
            </a:r>
          </a:p>
        </p:txBody>
      </p:sp>
    </p:spTree>
    <p:extLst>
      <p:ext uri="{BB962C8B-B14F-4D97-AF65-F5344CB8AC3E}">
        <p14:creationId xmlns:p14="http://schemas.microsoft.com/office/powerpoint/2010/main" val="2573789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0FD3-D0E6-48A7-BD5D-D62633B3D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Regions / Countries  Vs. Price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374778-3FD0-41C5-BBB7-089F90AE2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F5346-7BD4-44CE-9487-D284ED90E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0D58E0-FB88-44D3-8151-6E5B0CF4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7AD4EFBE-FBAC-4B70-9CE9-BCDA648E1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countries typically have the most expensive wines?  Does this correlate with ratings?</a:t>
            </a:r>
          </a:p>
        </p:txBody>
      </p:sp>
    </p:spTree>
    <p:extLst>
      <p:ext uri="{BB962C8B-B14F-4D97-AF65-F5344CB8AC3E}">
        <p14:creationId xmlns:p14="http://schemas.microsoft.com/office/powerpoint/2010/main" val="1166459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879D8-B384-4D8D-B10F-259048EAFD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Vintages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CA2D46-597C-4BAD-AE18-70CCEE836D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99518" y="5878720"/>
            <a:ext cx="1336964" cy="298800"/>
          </a:xfrm>
        </p:spPr>
        <p:txBody>
          <a:bodyPr/>
          <a:lstStyle/>
          <a:p>
            <a:r>
              <a:rPr lang="en-US" dirty="0"/>
              <a:t>11.10.2018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F2C2B-ECFB-4395-9383-B8834808C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5</a:t>
            </a:fld>
            <a:endParaRPr lang="ru-RU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2CBDDAB-49D4-492F-9099-CF94AC3E78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Stripping a specific value from strings</a:t>
            </a:r>
          </a:p>
        </p:txBody>
      </p:sp>
    </p:spTree>
    <p:extLst>
      <p:ext uri="{BB962C8B-B14F-4D97-AF65-F5344CB8AC3E}">
        <p14:creationId xmlns:p14="http://schemas.microsoft.com/office/powerpoint/2010/main" val="4048649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40F5DC-02E5-4BB1-8806-86FA8D7BB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060" y="1224072"/>
            <a:ext cx="6972640" cy="2482276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458645-5678-4DCA-A5B0-728A0037A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11.10.2018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66F3B-63B6-4427-AF2E-7CB97575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23928E6-39B6-4BB2-ACD8-BC901E78CF4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529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Dataframe Cleanup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5C6A30-F6EC-418A-90B9-1F591F844EE8}"/>
              </a:ext>
            </a:extLst>
          </p:cNvPr>
          <p:cNvSpPr/>
          <p:nvPr/>
        </p:nvSpPr>
        <p:spPr>
          <a:xfrm>
            <a:off x="3381375" y="2343150"/>
            <a:ext cx="695325" cy="457200"/>
          </a:xfrm>
          <a:prstGeom prst="ellipse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E4F8680-AA0D-4443-9F87-F62647C7A341}"/>
              </a:ext>
            </a:extLst>
          </p:cNvPr>
          <p:cNvSpPr/>
          <p:nvPr/>
        </p:nvSpPr>
        <p:spPr>
          <a:xfrm>
            <a:off x="2909887" y="2653069"/>
            <a:ext cx="695325" cy="457200"/>
          </a:xfrm>
          <a:prstGeom prst="ellipse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E171EB-BAE7-4A57-AE8E-A98367A3FEE6}"/>
              </a:ext>
            </a:extLst>
          </p:cNvPr>
          <p:cNvSpPr txBox="1"/>
          <p:nvPr/>
        </p:nvSpPr>
        <p:spPr>
          <a:xfrm>
            <a:off x="838200" y="3767682"/>
            <a:ext cx="47676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Issues: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year or vintage is buried in a text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Location in the string varies</a:t>
            </a:r>
          </a:p>
        </p:txBody>
      </p:sp>
    </p:spTree>
    <p:extLst>
      <p:ext uri="{BB962C8B-B14F-4D97-AF65-F5344CB8AC3E}">
        <p14:creationId xmlns:p14="http://schemas.microsoft.com/office/powerpoint/2010/main" val="277565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458645-5678-4DCA-A5B0-728A0037A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11.10.2018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543BA3-BD6A-4419-A160-81C5CCACC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960" y="5878720"/>
            <a:ext cx="8235978" cy="298800"/>
          </a:xfrm>
        </p:spPr>
        <p:txBody>
          <a:bodyPr/>
          <a:lstStyle/>
          <a:p>
            <a:r>
              <a:rPr lang="en-US" sz="1400" dirty="0"/>
              <a:t>This was a very helpful resource:   https://stackabuse.com/using-regex-for-text-manipulation-in-python/</a:t>
            </a:r>
            <a:endParaRPr lang="ru-RU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66F3B-63B6-4427-AF2E-7CB97575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23928E6-39B6-4BB2-ACD8-BC901E78CF4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529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Iterrows and regular expressions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E171EB-BAE7-4A57-AE8E-A98367A3FEE6}"/>
              </a:ext>
            </a:extLst>
          </p:cNvPr>
          <p:cNvSpPr txBox="1"/>
          <p:nvPr/>
        </p:nvSpPr>
        <p:spPr>
          <a:xfrm>
            <a:off x="7715250" y="1234829"/>
            <a:ext cx="3829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Result:</a:t>
            </a:r>
          </a:p>
          <a:p>
            <a:pPr marL="285750" indent="-285750">
              <a:buFontTx/>
              <a:buChar char="-"/>
            </a:pPr>
            <a:r>
              <a:rPr lang="en-US" dirty="0"/>
              <a:t>Four digit strings representing year</a:t>
            </a:r>
          </a:p>
          <a:p>
            <a:pPr marL="285750" indent="-285750">
              <a:buFontTx/>
              <a:buChar char="-"/>
            </a:pPr>
            <a:r>
              <a:rPr lang="en-US" dirty="0"/>
              <a:t>dtype = object</a:t>
            </a:r>
          </a:p>
          <a:p>
            <a:endParaRPr lang="en-US" dirty="0"/>
          </a:p>
          <a:p>
            <a:r>
              <a:rPr lang="en-US" dirty="0"/>
              <a:t>Issues Encountered with Method:</a:t>
            </a:r>
          </a:p>
          <a:p>
            <a:pPr marL="285750" indent="-285750">
              <a:buFontTx/>
              <a:buChar char="-"/>
            </a:pPr>
            <a:r>
              <a:rPr lang="en-US" dirty="0"/>
              <a:t>Object not sortable</a:t>
            </a:r>
          </a:p>
          <a:p>
            <a:pPr marL="285750" indent="-285750">
              <a:buFontTx/>
              <a:buChar char="-"/>
            </a:pPr>
            <a:r>
              <a:rPr lang="en-US" dirty="0"/>
              <a:t>Had to convert to an integer</a:t>
            </a:r>
          </a:p>
          <a:p>
            <a:pPr marL="285750" indent="-285750">
              <a:buFontTx/>
              <a:buChar char="-"/>
            </a:pPr>
            <a:r>
              <a:rPr lang="en-US" dirty="0"/>
              <a:t>Due to “NaN” or null / missing values, it wanted to default to a float.  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277D44-D706-417A-B0CF-FFEE341AF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889" y="2063504"/>
            <a:ext cx="6553476" cy="37062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0F9499B-AECD-4BF5-B8BF-C08720A47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890" y="1352195"/>
            <a:ext cx="6553476" cy="31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332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0FD3-D0E6-48A7-BD5D-D62633B3D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599" y="4269117"/>
            <a:ext cx="7104280" cy="804338"/>
          </a:xfrm>
        </p:spPr>
        <p:txBody>
          <a:bodyPr>
            <a:normAutofit fontScale="90000"/>
          </a:bodyPr>
          <a:lstStyle/>
          <a:p>
            <a:r>
              <a:rPr lang="en-US" dirty="0"/>
              <a:t>What vintages are most prevalent?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374778-3FD0-41C5-BBB7-089F90AE2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11.10.2018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F5346-7BD4-44CE-9487-D284ED90E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Wine information from cellarnotes.net, and wine spectator.com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0D58E0-FB88-44D3-8151-6E5B0CF4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FE1D9133-7426-456F-AFCF-900BF23C796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725" r="725"/>
          <a:stretch>
            <a:fillRect/>
          </a:stretch>
        </p:blipFill>
        <p:spPr>
          <a:xfrm>
            <a:off x="4292600" y="555812"/>
            <a:ext cx="7213634" cy="366794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7AD4EFBE-FBAC-4B70-9CE9-BCDA648E19F8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92573" y="3392200"/>
            <a:ext cx="3776016" cy="2210173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The bulk of the data is found between 2005 to 2016.  This is a range of 12 years.  </a:t>
            </a:r>
          </a:p>
          <a:p>
            <a:r>
              <a:rPr lang="en-US" b="1" dirty="0">
                <a:solidFill>
                  <a:schemeClr val="bg2"/>
                </a:solidFill>
              </a:rPr>
              <a:t>The most prevalent wines in the dataset are from 2012 – 2014.</a:t>
            </a:r>
          </a:p>
          <a:p>
            <a:r>
              <a:rPr lang="en-US" dirty="0"/>
              <a:t>Based on this research, we should not be worried that we won’t find a “good” wine that hasn’t aged for over 10 years…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D7BB3A-CC60-4585-AD75-53595EDFB5BC}"/>
              </a:ext>
            </a:extLst>
          </p:cNvPr>
          <p:cNvSpPr/>
          <p:nvPr/>
        </p:nvSpPr>
        <p:spPr>
          <a:xfrm>
            <a:off x="551330" y="680480"/>
            <a:ext cx="35858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Arial" panose="020B0604020202020204" pitchFamily="34" charset="0"/>
              </a:rPr>
              <a:t>“…</a:t>
            </a:r>
            <a:r>
              <a:rPr lang="en-US" dirty="0"/>
              <a:t>today's wine lover is well advised to buy fine wines, cellar them in a cool space for five years—10 years, tops—and then drink them…</a:t>
            </a:r>
            <a:r>
              <a:rPr lang="en-US" dirty="0">
                <a:solidFill>
                  <a:schemeClr val="bg2"/>
                </a:solidFill>
                <a:latin typeface="Arial" panose="020B0604020202020204" pitchFamily="34" charset="0"/>
              </a:rPr>
              <a:t> ”</a:t>
            </a:r>
            <a:br>
              <a:rPr lang="en-US" dirty="0">
                <a:solidFill>
                  <a:schemeClr val="bg2"/>
                </a:solidFill>
              </a:rPr>
            </a:b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F87E1B6-CF59-4803-922B-353ECA9AEDC2}"/>
              </a:ext>
            </a:extLst>
          </p:cNvPr>
          <p:cNvSpPr/>
          <p:nvPr/>
        </p:nvSpPr>
        <p:spPr>
          <a:xfrm>
            <a:off x="4452464" y="518703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“Of all the wines produced, more than 90% are designed to be consumed within a couple of years after they are produced. ”</a:t>
            </a:r>
          </a:p>
        </p:txBody>
      </p:sp>
    </p:spTree>
    <p:extLst>
      <p:ext uri="{BB962C8B-B14F-4D97-AF65-F5344CB8AC3E}">
        <p14:creationId xmlns:p14="http://schemas.microsoft.com/office/powerpoint/2010/main" val="1289532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374778-3FD0-41C5-BBB7-089F90AE2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11.10.2018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F5346-7BD4-44CE-9487-D284ED90E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Wine information from cellarnotes.net, and wine spectator.com, Vintage data was extracted from the dataset’s wine title. 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0D58E0-FB88-44D3-8151-6E5B0CF4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E0FD3-D0E6-48A7-BD5D-D62633B3D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60" y="427788"/>
            <a:ext cx="8045903" cy="505383"/>
          </a:xfrm>
        </p:spPr>
        <p:txBody>
          <a:bodyPr>
            <a:normAutofit fontScale="90000"/>
          </a:bodyPr>
          <a:lstStyle/>
          <a:p>
            <a:r>
              <a:rPr lang="en-US" dirty="0"/>
              <a:t>How does price vary over time or vintage?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D3681E-C31A-4CE7-A02F-357F3C1E47D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215675" y="2447926"/>
            <a:ext cx="3161911" cy="2482558"/>
          </a:xfrm>
        </p:spPr>
        <p:txBody>
          <a:bodyPr/>
          <a:lstStyle/>
          <a:p>
            <a:r>
              <a:rPr lang="en-US" dirty="0"/>
              <a:t>Wine price appears to be higher as the wine has aged.  On average, older wines are more expensive.</a:t>
            </a:r>
          </a:p>
          <a:p>
            <a:r>
              <a:rPr lang="en-US" dirty="0"/>
              <a:t>However, this is not an accurate predictor of price.   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F87E1B6-CF59-4803-922B-353ECA9AEDC2}"/>
              </a:ext>
            </a:extLst>
          </p:cNvPr>
          <p:cNvSpPr/>
          <p:nvPr/>
        </p:nvSpPr>
        <p:spPr>
          <a:xfrm>
            <a:off x="4668611" y="504916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“</a:t>
            </a:r>
            <a:r>
              <a:rPr lang="en-US" dirty="0"/>
              <a:t>In general, more expensive wines are usually designed to become better with age. Most inexpensive wines do not benefit from aging.</a:t>
            </a:r>
            <a:r>
              <a:rPr lang="en-US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”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A5F733-F453-4626-94DA-017161E35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28" y="1098951"/>
            <a:ext cx="7315200" cy="3657600"/>
          </a:xfrm>
          <a:prstGeom prst="rect">
            <a:avLst/>
          </a:prstGeo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8DE2FEF-4CD8-43AE-A690-CB12DD6C9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51040" y="1975179"/>
            <a:ext cx="3395300" cy="626157"/>
          </a:xfrm>
        </p:spPr>
        <p:txBody>
          <a:bodyPr/>
          <a:lstStyle/>
          <a:p>
            <a:r>
              <a:rPr lang="en-US" dirty="0"/>
              <a:t>Are “aged” wines more expensive? </a:t>
            </a:r>
          </a:p>
        </p:txBody>
      </p:sp>
    </p:spTree>
    <p:extLst>
      <p:ext uri="{BB962C8B-B14F-4D97-AF65-F5344CB8AC3E}">
        <p14:creationId xmlns:p14="http://schemas.microsoft.com/office/powerpoint/2010/main" val="1366038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eneric-Futuristic_PitchDeck_MO - v5.potx" id="{FE2E2762-1D65-4476-8021-C030968F4989}" vid="{C15C105D-FED3-43CD-B6CC-0305C7A12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626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Courier New</vt:lpstr>
      <vt:lpstr>Gill Sans MT</vt:lpstr>
      <vt:lpstr>Segoe UI</vt:lpstr>
      <vt:lpstr>Segoe UI Light</vt:lpstr>
      <vt:lpstr>Segoe UI Semibold</vt:lpstr>
      <vt:lpstr>Tahoma</vt:lpstr>
      <vt:lpstr>Office Theme</vt:lpstr>
      <vt:lpstr>POUR  TASTE</vt:lpstr>
      <vt:lpstr>Project Summary</vt:lpstr>
      <vt:lpstr>Regions / Countries with Top Rated Wines </vt:lpstr>
      <vt:lpstr>Regions / Countries  Vs. Price</vt:lpstr>
      <vt:lpstr>Vintages</vt:lpstr>
      <vt:lpstr>PowerPoint Presentation</vt:lpstr>
      <vt:lpstr>PowerPoint Presentation</vt:lpstr>
      <vt:lpstr>What vintages are most prevalent?</vt:lpstr>
      <vt:lpstr>How does price vary over time or vintage?</vt:lpstr>
      <vt:lpstr>PowerPoint Presentation</vt:lpstr>
      <vt:lpstr>Top Cheap Wines ($20 or under)</vt:lpstr>
      <vt:lpstr>Data for this presentation available here: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2018-10-27T21:42:16Z</dcterms:created>
  <dcterms:modified xsi:type="dcterms:W3CDTF">2018-11-05T20:59:27Z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2018-08-01T18:26:16.5139576Z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