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4" r:id="rId3"/>
    <p:sldId id="286" r:id="rId4"/>
    <p:sldId id="290" r:id="rId5"/>
    <p:sldId id="295" r:id="rId6"/>
    <p:sldId id="293" r:id="rId7"/>
    <p:sldId id="296" r:id="rId8"/>
    <p:sldId id="291" r:id="rId9"/>
    <p:sldId id="292" r:id="rId10"/>
    <p:sldId id="294" r:id="rId11"/>
    <p:sldId id="285" r:id="rId12"/>
    <p:sldId id="28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29.10.2018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29.10.2018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POUR  TASTE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7" y="3244567"/>
            <a:ext cx="5801630" cy="870233"/>
          </a:xfrm>
        </p:spPr>
        <p:txBody>
          <a:bodyPr>
            <a:normAutofit/>
          </a:bodyPr>
          <a:lstStyle/>
          <a:p>
            <a:r>
              <a:rPr lang="en-US" sz="2800" dirty="0"/>
              <a:t>A Poor Wine Buyer’s Analysis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Elizabeth Brown</a:t>
            </a:r>
          </a:p>
          <a:p>
            <a:r>
              <a:rPr lang="en-US" dirty="0"/>
              <a:t>Erin Ford</a:t>
            </a:r>
          </a:p>
          <a:p>
            <a:r>
              <a:rPr lang="en-US" dirty="0"/>
              <a:t>Dylan Grimm</a:t>
            </a:r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Team Project 1</a:t>
            </a:r>
            <a:endParaRPr lang="ru-RU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11.10.2018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1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6" y="353995"/>
            <a:ext cx="10515600" cy="652969"/>
          </a:xfrm>
        </p:spPr>
        <p:txBody>
          <a:bodyPr/>
          <a:lstStyle/>
          <a:p>
            <a:r>
              <a:rPr lang="en-US" dirty="0"/>
              <a:t>Top Cheap Wines ($20 or under)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62F66-3AFC-4F89-8497-33E55B7F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8" y="1091762"/>
            <a:ext cx="7414083" cy="4786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6442-E63C-444D-B86A-83E1744FC1EC}"/>
              </a:ext>
            </a:extLst>
          </p:cNvPr>
          <p:cNvSpPr txBox="1"/>
          <p:nvPr/>
        </p:nvSpPr>
        <p:spPr>
          <a:xfrm>
            <a:off x="8637494" y="1091762"/>
            <a:ext cx="306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Wines By Variety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There were some ties for top points, so other options are available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this presentation available here: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https://www.kaggle.com/zynicide/wine-reviews#winemag-data-130k-v2.csv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E71A452-34E9-480A-8227-82E4BBE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Project Description:</a:t>
            </a:r>
            <a:r>
              <a:rPr lang="en-US" dirty="0"/>
              <a:t> With no experience as Sommeliers or Oenophiles, we would like to study wine data.    Our project is to examine the relationships between wine prices, reviews, regions, provinces, points, and variety.</a:t>
            </a:r>
          </a:p>
          <a:p>
            <a:r>
              <a:rPr lang="en-US" u="sng" dirty="0"/>
              <a:t>Research Questions: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are the top 5 to 10 wines under $20 in this dataset?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Which regions or countries have the most wineries and which have the best reviews and prices.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vintages are most prevalent in the dataset? On average can older vintages be found at the same prices as newer vintages?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with Top Rated Wines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shopping for a bargain wine,  which countries or regions are most likely to be “better”?</a:t>
            </a:r>
          </a:p>
        </p:txBody>
      </p:sp>
    </p:spTree>
    <p:extLst>
      <p:ext uri="{BB962C8B-B14F-4D97-AF65-F5344CB8AC3E}">
        <p14:creationId xmlns:p14="http://schemas.microsoft.com/office/powerpoint/2010/main" val="25737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 Vs. Price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countries typically have the most expensive wines?  Does this correlate with ratings?</a:t>
            </a:r>
          </a:p>
        </p:txBody>
      </p:sp>
    </p:spTree>
    <p:extLst>
      <p:ext uri="{BB962C8B-B14F-4D97-AF65-F5344CB8AC3E}">
        <p14:creationId xmlns:p14="http://schemas.microsoft.com/office/powerpoint/2010/main" val="11664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Stripping a specific value from strings</a:t>
            </a:r>
          </a:p>
        </p:txBody>
      </p:sp>
    </p:spTree>
    <p:extLst>
      <p:ext uri="{BB962C8B-B14F-4D97-AF65-F5344CB8AC3E}">
        <p14:creationId xmlns:p14="http://schemas.microsoft.com/office/powerpoint/2010/main" val="40486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F5DC-02E5-4BB1-8806-86FA8D7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60" y="1224072"/>
            <a:ext cx="6972640" cy="2482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Dataframe Cleanup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C6A30-F6EC-418A-90B9-1F591F844EE8}"/>
              </a:ext>
            </a:extLst>
          </p:cNvPr>
          <p:cNvSpPr/>
          <p:nvPr/>
        </p:nvSpPr>
        <p:spPr>
          <a:xfrm>
            <a:off x="3381375" y="2343150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F8680-AA0D-4443-9F87-F62647C7A341}"/>
              </a:ext>
            </a:extLst>
          </p:cNvPr>
          <p:cNvSpPr/>
          <p:nvPr/>
        </p:nvSpPr>
        <p:spPr>
          <a:xfrm>
            <a:off x="2909887" y="2653069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838200" y="3767682"/>
            <a:ext cx="476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or vintage is buried in a text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the string varies</a:t>
            </a:r>
          </a:p>
        </p:txBody>
      </p:sp>
    </p:spTree>
    <p:extLst>
      <p:ext uri="{BB962C8B-B14F-4D97-AF65-F5344CB8AC3E}">
        <p14:creationId xmlns:p14="http://schemas.microsoft.com/office/powerpoint/2010/main" val="2775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8235978" cy="298800"/>
          </a:xfrm>
        </p:spPr>
        <p:txBody>
          <a:bodyPr/>
          <a:lstStyle/>
          <a:p>
            <a:r>
              <a:rPr lang="en-US" sz="1400" dirty="0"/>
              <a:t>This was a very helpful resource:   https://stackabuse.com/using-regex-for-text-manipulation-in-python/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Iterrows and 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7715250" y="1234829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digit strings representing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dtype = object</a:t>
            </a:r>
          </a:p>
          <a:p>
            <a:endParaRPr lang="en-US" dirty="0"/>
          </a:p>
          <a:p>
            <a:r>
              <a:rPr lang="en-US" dirty="0"/>
              <a:t>Issues Encountered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not sortable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 to convert to an integer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Due to “NaN” or null / missing values, it wanted to default to a float.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7D44-D706-417A-B0CF-FFEE341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2063504"/>
            <a:ext cx="6553476" cy="3706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9499B-AECD-4BF5-B8BF-C08720A4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0" y="1352195"/>
            <a:ext cx="6553476" cy="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99" y="4269117"/>
            <a:ext cx="710428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vintages are most prevalent?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FE1D9133-7426-456F-AFCF-900BF23C7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25" r="725"/>
          <a:stretch>
            <a:fillRect/>
          </a:stretch>
        </p:blipFill>
        <p:spPr>
          <a:xfrm>
            <a:off x="4292600" y="555812"/>
            <a:ext cx="7213634" cy="3667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92573" y="3392200"/>
            <a:ext cx="3776016" cy="221017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bulk of the data is found between 2005 to 2016.  This is a range of 12 years.  </a:t>
            </a:r>
          </a:p>
          <a:p>
            <a:r>
              <a:rPr lang="en-US" b="1" dirty="0">
                <a:solidFill>
                  <a:schemeClr val="bg2"/>
                </a:solidFill>
              </a:rPr>
              <a:t>The most prevalent wines in the dataset are from 2012 – 2014.</a:t>
            </a:r>
          </a:p>
          <a:p>
            <a:r>
              <a:rPr lang="en-US" dirty="0"/>
              <a:t>Based on this research, we should not be worried that we won’t find a “good” wine that hasn’t aged for over 10 years…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7BB3A-CC60-4585-AD75-53595EDFB5BC}"/>
              </a:ext>
            </a:extLst>
          </p:cNvPr>
          <p:cNvSpPr/>
          <p:nvPr/>
        </p:nvSpPr>
        <p:spPr>
          <a:xfrm>
            <a:off x="551330" y="680480"/>
            <a:ext cx="358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“…</a:t>
            </a:r>
            <a:r>
              <a:rPr lang="en-US" dirty="0"/>
              <a:t>today's wine lover is well advised to buy fine wines, cellar them in a cool space for five years—10 years, tops—and then drink them…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 ”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452464" y="518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“Of all the wines produced, more than 90% are designed to be consumed within a couple of years after they are produced. ”</a:t>
            </a:r>
          </a:p>
        </p:txBody>
      </p:sp>
    </p:spTree>
    <p:extLst>
      <p:ext uri="{BB962C8B-B14F-4D97-AF65-F5344CB8AC3E}">
        <p14:creationId xmlns:p14="http://schemas.microsoft.com/office/powerpoint/2010/main" val="128953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spectator.com, Vintage data was extracted from the dataset’s wine title.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0" y="427788"/>
            <a:ext cx="8045903" cy="50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price vary over time or vintage?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681E-C31A-4CE7-A02F-357F3C1E47D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15675" y="2447926"/>
            <a:ext cx="3161911" cy="2482558"/>
          </a:xfrm>
        </p:spPr>
        <p:txBody>
          <a:bodyPr/>
          <a:lstStyle/>
          <a:p>
            <a:r>
              <a:rPr lang="en-US" dirty="0"/>
              <a:t>Wine price appears to be higher as the wine has aged.  On average, older wines are more expensive.</a:t>
            </a:r>
          </a:p>
          <a:p>
            <a:r>
              <a:rPr lang="en-US" dirty="0"/>
              <a:t>However, this is not an accurate predictor of price.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668611" y="504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/>
              <a:t>In general, more expensive wines are usually designed to become better with age. Most inexpensive wines do not benefit from aging.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5F733-F453-4626-94DA-017161E3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" y="1098951"/>
            <a:ext cx="7315200" cy="36576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DE2FEF-4CD8-43AE-A690-CB12DD6C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040" y="1975179"/>
            <a:ext cx="3395300" cy="626157"/>
          </a:xfrm>
        </p:spPr>
        <p:txBody>
          <a:bodyPr/>
          <a:lstStyle/>
          <a:p>
            <a:r>
              <a:rPr lang="en-US" dirty="0"/>
              <a:t>Are “aged” wines more expensive? </a:t>
            </a:r>
          </a:p>
        </p:txBody>
      </p:sp>
    </p:spTree>
    <p:extLst>
      <p:ext uri="{BB962C8B-B14F-4D97-AF65-F5344CB8AC3E}">
        <p14:creationId xmlns:p14="http://schemas.microsoft.com/office/powerpoint/2010/main" val="13660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POUR  TASTE</vt:lpstr>
      <vt:lpstr>Project Summary</vt:lpstr>
      <vt:lpstr>Regions / Countries with Top Rated Wines </vt:lpstr>
      <vt:lpstr>Regions / Countries  Vs. Price</vt:lpstr>
      <vt:lpstr>Vintages</vt:lpstr>
      <vt:lpstr>PowerPoint Presentation</vt:lpstr>
      <vt:lpstr>PowerPoint Presentation</vt:lpstr>
      <vt:lpstr>What vintages are most prevalent?</vt:lpstr>
      <vt:lpstr>How does price vary over time or vintage?</vt:lpstr>
      <vt:lpstr>PowerPoint Presentation</vt:lpstr>
      <vt:lpstr>Top Cheap Wines ($20 or under)</vt:lpstr>
      <vt:lpstr>Data for this presentation available here: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2018-10-27T21:42:16Z</dcterms:created>
  <dcterms:modified xsi:type="dcterms:W3CDTF">2018-10-30T01:25:16Z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