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4" r:id="rId3"/>
    <p:sldId id="286" r:id="rId4"/>
    <p:sldId id="290" r:id="rId5"/>
    <p:sldId id="295" r:id="rId6"/>
    <p:sldId id="293" r:id="rId7"/>
    <p:sldId id="296" r:id="rId8"/>
    <p:sldId id="291" r:id="rId9"/>
    <p:sldId id="292" r:id="rId10"/>
    <p:sldId id="294" r:id="rId11"/>
    <p:sldId id="297" r:id="rId12"/>
    <p:sldId id="298" r:id="rId13"/>
    <p:sldId id="299" r:id="rId14"/>
    <p:sldId id="300" r:id="rId15"/>
    <p:sldId id="301" r:id="rId16"/>
    <p:sldId id="285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8" y="489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06.11.2018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06.11.2018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mueller.github.io/word_cloud/index.html" TargetMode="Externa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POUR  TASTE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7" y="3244567"/>
            <a:ext cx="5801630" cy="870233"/>
          </a:xfrm>
        </p:spPr>
        <p:txBody>
          <a:bodyPr>
            <a:normAutofit/>
          </a:bodyPr>
          <a:lstStyle/>
          <a:p>
            <a:r>
              <a:rPr lang="en-US" sz="2800" dirty="0"/>
              <a:t>A Poor Wine Buyer’s Analysis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Elizabeth Brown</a:t>
            </a:r>
          </a:p>
          <a:p>
            <a:r>
              <a:rPr lang="en-US" dirty="0"/>
              <a:t>Erin Ford</a:t>
            </a:r>
          </a:p>
          <a:p>
            <a:r>
              <a:rPr lang="en-US" dirty="0"/>
              <a:t>Dylan Grimm</a:t>
            </a:r>
          </a:p>
          <a:p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Team Project 1</a:t>
            </a:r>
            <a:endParaRPr lang="ru-RU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11.10.2018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7E00388-1911-4B88-9781-EF776EA1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Price vs Points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F5CE966-FE1C-4271-ABAF-F6559D89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What is the relationship between price and point value?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Does a wine buyer have to settle for a lesser wine if they’re on a budget?</a:t>
            </a:r>
          </a:p>
          <a:p>
            <a:endParaRPr lang="en-US" sz="1900" dirty="0"/>
          </a:p>
          <a:p>
            <a:r>
              <a:rPr lang="en-US" sz="1900" dirty="0"/>
              <a:t>As expected, the average price of wine increases when point value is high.</a:t>
            </a:r>
          </a:p>
          <a:p>
            <a:r>
              <a:rPr lang="en-US" sz="1900" dirty="0"/>
              <a:t>It should be noted that there are no wines lower than 80 points in our dataset. Is this because this list was compiled by a wine magazine and only picks the best?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E572E68D-EC71-49A1-9968-6B647DB6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46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D581BC7-E183-40DB-AC97-C19EA4EB889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61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95F06-42B6-48A6-A36A-4DBC5582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A9E4E-7D30-49B1-8B56-04C590C9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33D04-B69B-44D6-A308-3F7A7A12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BA5B41-B84A-4A78-B35C-244038D9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Exploring our dataset by rating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E48D98-A9F1-44BF-A60A-2F94AE988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Wines are grouped by their points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4C1FFC-BA8F-410B-B48B-5466F3B20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8A6DC-6BA8-4932-BB87-AA7055A5108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80-84 wines are above average to good</a:t>
            </a:r>
          </a:p>
          <a:p>
            <a:r>
              <a:rPr lang="en-US" sz="2000" dirty="0">
                <a:solidFill>
                  <a:schemeClr val="tx1"/>
                </a:solidFill>
              </a:rPr>
              <a:t>85-90 wines are good to very good</a:t>
            </a:r>
          </a:p>
          <a:p>
            <a:r>
              <a:rPr lang="en-US" sz="2000" dirty="0">
                <a:solidFill>
                  <a:schemeClr val="tx1"/>
                </a:solidFill>
              </a:rPr>
              <a:t>90-94 wines are superior to exceptional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95-100. Wines are benchmark examples or classic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5134CCF-CDB5-47AC-88EE-CAD6CDC229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032" b="40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73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ECA30EB-01E3-4ACB-80C6-E3AB21D8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Rating vs Price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17F6912-7270-4F4D-9BD4-24506918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You don’t have to break the bank for a decently rated bottle of wine! There is a price range for every type of oenophile. </a:t>
            </a:r>
          </a:p>
        </p:txBody>
      </p:sp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BB8FB328-CAE2-478F-8C7B-45D732BB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489639"/>
            <a:ext cx="9603274" cy="18246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E0C92-E7B3-4166-9D00-3DF91653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CC2E-B86C-4D15-9FD7-F048BA64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5199" y="6356350"/>
            <a:ext cx="33233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MM.DD.20XX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82DA4-CF0C-4D4E-B4CB-A8EF205F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9379" y="6356350"/>
            <a:ext cx="5544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12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64D85-340C-492F-91AD-297AA841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Variety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A91CD-30DE-4A7C-AE89-50256B9D4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variety of wine you prefer make a difference on the sticker price?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E319-E73D-4A1C-B47A-F078EFE9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86D55-2D36-4646-8921-A8322D96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8729-5545-41E9-973E-69E21DE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A3A0567-5AEF-4C32-B072-D8A9AA8B5A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9EF401-CD24-4D5C-B013-455AB5BAEE2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Our dataset represents 697 separate varieties of wine.</a:t>
            </a:r>
          </a:p>
          <a:p>
            <a:r>
              <a:rPr lang="en-US" dirty="0"/>
              <a:t>I narrowed the field down to the top 10 varieties that are most numerous in the dataset and calculated the average price for each variety.</a:t>
            </a:r>
          </a:p>
          <a:p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DE7F5BD-2210-4965-BB5B-1A9DF2152C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6346723" y="1656735"/>
            <a:ext cx="4847303" cy="3131575"/>
          </a:xfrm>
        </p:spPr>
      </p:pic>
    </p:spTree>
    <p:extLst>
      <p:ext uri="{BB962C8B-B14F-4D97-AF65-F5344CB8AC3E}">
        <p14:creationId xmlns:p14="http://schemas.microsoft.com/office/powerpoint/2010/main" val="163310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8D89161-18EA-461B-9F06-D42B0E3A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Variety Statistics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19D0B9-84A8-42F5-990C-2AEA3004B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272821"/>
            <a:ext cx="11496821" cy="24718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0FF8-8C32-4754-B788-FBB14752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rgbClr val="898989"/>
                </a:solidFill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245F-5039-4093-B6C0-71DB7982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ADCE-AF2B-4E58-9FC5-0D1047E8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2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D2DD-34AF-412E-ADC4-8C1E181C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E134B-64F0-4498-92FB-8E54B70F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9A5B-91BF-48C3-B71F-432F0E6E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3829A-ADB2-4902-9B0D-6E69DAC6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words are used most frequently in wine reviews?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AED2D4-5EA2-4136-AC9A-D20A4662F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0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WordCloud</a:t>
            </a:r>
            <a:r>
              <a:rPr lang="en-US" b="0" dirty="0"/>
              <a:t> is a technique to show which words are the most frequent among a given text.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0896CA-1A14-4761-9090-E78D00272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6F9A20-B1AA-4C6C-8748-DDFDD6FC984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the “Description” column of our dataset, we wanted to explore what words were most frequently used in describing the wines.</a:t>
            </a:r>
          </a:p>
          <a:p>
            <a:r>
              <a:rPr lang="en-US" dirty="0"/>
              <a:t>I installed a specific package to sort through the descriptions, and based on their frequency in the column, generate a “</a:t>
            </a:r>
            <a:r>
              <a:rPr lang="en-US" dirty="0" err="1"/>
              <a:t>WordCloud</a:t>
            </a:r>
            <a:r>
              <a:rPr lang="en-US" dirty="0"/>
              <a:t>” with the 100 most commonly used words. </a:t>
            </a:r>
          </a:p>
          <a:p>
            <a:r>
              <a:rPr lang="en-US" dirty="0"/>
              <a:t>The size of the word in the “Cloud” correlates with the frequency of the word’s use in the column. </a:t>
            </a:r>
          </a:p>
          <a:p>
            <a:r>
              <a:rPr lang="en-US" dirty="0"/>
              <a:t>Using the “</a:t>
            </a:r>
            <a:r>
              <a:rPr lang="en-US" dirty="0" err="1"/>
              <a:t>stopwords</a:t>
            </a:r>
            <a:r>
              <a:rPr lang="en-US" dirty="0"/>
              <a:t>” parameter, I specifically removed words like “The” and “Wine” from the list, since they would most likely be used in nearly every review. 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9E8C1E6-4100-46BE-91D5-EFF035C7C962}"/>
              </a:ext>
            </a:extLst>
          </p:cNvPr>
          <p:cNvPicPr preferRelativeResize="0">
            <a:picLocks noGrp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343522" y="1656819"/>
            <a:ext cx="5752478" cy="3544361"/>
          </a:xfrm>
        </p:spPr>
      </p:pic>
    </p:spTree>
    <p:extLst>
      <p:ext uri="{BB962C8B-B14F-4D97-AF65-F5344CB8AC3E}">
        <p14:creationId xmlns:p14="http://schemas.microsoft.com/office/powerpoint/2010/main" val="292434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66" y="353995"/>
            <a:ext cx="10515600" cy="652969"/>
          </a:xfrm>
        </p:spPr>
        <p:txBody>
          <a:bodyPr/>
          <a:lstStyle/>
          <a:p>
            <a:r>
              <a:rPr lang="en-US" dirty="0"/>
              <a:t>Top Cheap Wines ($20 or under)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62F66-3AFC-4F89-8497-33E55B7F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8" y="1091762"/>
            <a:ext cx="7414083" cy="4786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E6442-E63C-444D-B86A-83E1744FC1EC}"/>
              </a:ext>
            </a:extLst>
          </p:cNvPr>
          <p:cNvSpPr txBox="1"/>
          <p:nvPr/>
        </p:nvSpPr>
        <p:spPr>
          <a:xfrm>
            <a:off x="8637494" y="1091762"/>
            <a:ext cx="3061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Top Wines By Variety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There were some ties for top points, so other options are available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this presentation available here: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https://www.kaggle.com/zynicide/wine-reviews#winemag-data-130k-v2.csv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E71A452-34E9-480A-8227-82E4BBEA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Project Description:</a:t>
            </a:r>
            <a:r>
              <a:rPr lang="en-US" dirty="0"/>
              <a:t> With no experience as Sommeliers or Oenophiles, we would like to study wine data.    Our project is to examine the relationships between wine prices, reviews, regions, provinces, points, and variety.</a:t>
            </a:r>
          </a:p>
          <a:p>
            <a:r>
              <a:rPr lang="en-US" u="sng" dirty="0"/>
              <a:t>Research Questions: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are the top 5 to 10 wines under $20 in this dataset?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Which regions or countries have the most wineries and which have the best reviews and prices.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vintages are most prevalent in the dataset? On average can older vintages be found at the same prices as newer vintages?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is the relationship between point value and price? Can you find a highly-rated wine with a low price tag?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there a correlation between the type of wine that a drinker prefers and the price that they will pay for a bottle? Are some varieties that are more expensive </a:t>
            </a:r>
            <a:r>
              <a:rPr lang="en-US"/>
              <a:t>than others?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with Top Rated Wines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shopping for a bargain wine,  which countries or regions are most likely to be “better”?</a:t>
            </a:r>
          </a:p>
        </p:txBody>
      </p:sp>
    </p:spTree>
    <p:extLst>
      <p:ext uri="{BB962C8B-B14F-4D97-AF65-F5344CB8AC3E}">
        <p14:creationId xmlns:p14="http://schemas.microsoft.com/office/powerpoint/2010/main" val="25737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 / Countries  Vs. Price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countries typically have the most expensive wines?  Does this correlate with ratings?</a:t>
            </a:r>
          </a:p>
        </p:txBody>
      </p:sp>
    </p:spTree>
    <p:extLst>
      <p:ext uri="{BB962C8B-B14F-4D97-AF65-F5344CB8AC3E}">
        <p14:creationId xmlns:p14="http://schemas.microsoft.com/office/powerpoint/2010/main" val="11664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Vintages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Stripping a specific value from strings</a:t>
            </a:r>
          </a:p>
        </p:txBody>
      </p:sp>
    </p:spTree>
    <p:extLst>
      <p:ext uri="{BB962C8B-B14F-4D97-AF65-F5344CB8AC3E}">
        <p14:creationId xmlns:p14="http://schemas.microsoft.com/office/powerpoint/2010/main" val="40486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F5DC-02E5-4BB1-8806-86FA8D7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60" y="1224072"/>
            <a:ext cx="6972640" cy="2482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Dataframe Cleanup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5C6A30-F6EC-418A-90B9-1F591F844EE8}"/>
              </a:ext>
            </a:extLst>
          </p:cNvPr>
          <p:cNvSpPr/>
          <p:nvPr/>
        </p:nvSpPr>
        <p:spPr>
          <a:xfrm>
            <a:off x="3381375" y="2343150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4F8680-AA0D-4443-9F87-F62647C7A341}"/>
              </a:ext>
            </a:extLst>
          </p:cNvPr>
          <p:cNvSpPr/>
          <p:nvPr/>
        </p:nvSpPr>
        <p:spPr>
          <a:xfrm>
            <a:off x="2909887" y="2653069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838200" y="3767682"/>
            <a:ext cx="476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 or vintage is buried in a text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in the string varies</a:t>
            </a:r>
          </a:p>
        </p:txBody>
      </p:sp>
    </p:spTree>
    <p:extLst>
      <p:ext uri="{BB962C8B-B14F-4D97-AF65-F5344CB8AC3E}">
        <p14:creationId xmlns:p14="http://schemas.microsoft.com/office/powerpoint/2010/main" val="2775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8235978" cy="298800"/>
          </a:xfrm>
        </p:spPr>
        <p:txBody>
          <a:bodyPr/>
          <a:lstStyle/>
          <a:p>
            <a:r>
              <a:rPr lang="en-US" sz="1400" dirty="0"/>
              <a:t>This was a very helpful resource:   https://stackabuse.com/using-regex-for-text-manipulation-in-python/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Iterrows and 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7715250" y="1234829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digit strings representing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dtype = object</a:t>
            </a:r>
          </a:p>
          <a:p>
            <a:endParaRPr lang="en-US" dirty="0"/>
          </a:p>
          <a:p>
            <a:r>
              <a:rPr lang="en-US" dirty="0"/>
              <a:t>Issues Encountered with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not sortable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 to convert to an integer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Due to “NaN” or null / missing values, it wanted to default to a float.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77D44-D706-417A-B0CF-FFEE341A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9" y="2063504"/>
            <a:ext cx="6553476" cy="3706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9499B-AECD-4BF5-B8BF-C08720A4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90" y="1352195"/>
            <a:ext cx="6553476" cy="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99" y="4269117"/>
            <a:ext cx="7104280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vintages are most prevalent?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FE1D9133-7426-456F-AFCF-900BF23C7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25" r="725"/>
          <a:stretch>
            <a:fillRect/>
          </a:stretch>
        </p:blipFill>
        <p:spPr>
          <a:xfrm>
            <a:off x="4292600" y="555812"/>
            <a:ext cx="7213634" cy="3667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92573" y="3392200"/>
            <a:ext cx="3776016" cy="221017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bulk of the data is found between 2005 to 2016.  This is a range of 12 years.  </a:t>
            </a:r>
          </a:p>
          <a:p>
            <a:r>
              <a:rPr lang="en-US" b="1" dirty="0">
                <a:solidFill>
                  <a:schemeClr val="bg2"/>
                </a:solidFill>
              </a:rPr>
              <a:t>The most prevalent wines in the dataset are from 2012 – 2014.</a:t>
            </a:r>
          </a:p>
          <a:p>
            <a:r>
              <a:rPr lang="en-US" dirty="0"/>
              <a:t>Based on this research, we should not be worried that we won’t find a “good” wine that hasn’t aged for over 10 years…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D7BB3A-CC60-4585-AD75-53595EDFB5BC}"/>
              </a:ext>
            </a:extLst>
          </p:cNvPr>
          <p:cNvSpPr/>
          <p:nvPr/>
        </p:nvSpPr>
        <p:spPr>
          <a:xfrm>
            <a:off x="551330" y="680480"/>
            <a:ext cx="3585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“…</a:t>
            </a:r>
            <a:r>
              <a:rPr lang="en-US" dirty="0"/>
              <a:t>today's wine lover is well advised to buy fine wines, cellar them in a cool space for five years—10 years, tops—and then drink them…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 ”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452464" y="5187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“Of all the wines produced, more than 90% are designed to be consumed within a couple of years after they are produced. ”</a:t>
            </a:r>
          </a:p>
        </p:txBody>
      </p:sp>
    </p:spTree>
    <p:extLst>
      <p:ext uri="{BB962C8B-B14F-4D97-AF65-F5344CB8AC3E}">
        <p14:creationId xmlns:p14="http://schemas.microsoft.com/office/powerpoint/2010/main" val="128953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spectator.com, Vintage data was extracted from the dataset’s wine title.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0" y="427788"/>
            <a:ext cx="8045903" cy="5053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price vary over time or vintage?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3681E-C31A-4CE7-A02F-357F3C1E47D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15675" y="2447926"/>
            <a:ext cx="3161911" cy="2482558"/>
          </a:xfrm>
        </p:spPr>
        <p:txBody>
          <a:bodyPr/>
          <a:lstStyle/>
          <a:p>
            <a:r>
              <a:rPr lang="en-US" dirty="0"/>
              <a:t>Wine price appears to be higher as the wine has aged.  On average, older wines are more expensive.</a:t>
            </a:r>
          </a:p>
          <a:p>
            <a:r>
              <a:rPr lang="en-US" dirty="0"/>
              <a:t>However, this is not an accurate predictor of price.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668611" y="5049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/>
              <a:t>In general, more expensive wines are usually designed to become better with age. Most inexpensive wines do not benefit from aging.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5F733-F453-4626-94DA-017161E3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8" y="1098951"/>
            <a:ext cx="7315200" cy="36576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DE2FEF-4CD8-43AE-A690-CB12DD6C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040" y="1975179"/>
            <a:ext cx="3395300" cy="626157"/>
          </a:xfrm>
        </p:spPr>
        <p:txBody>
          <a:bodyPr/>
          <a:lstStyle/>
          <a:p>
            <a:r>
              <a:rPr lang="en-US" dirty="0"/>
              <a:t>Are “aged” wines more expensive? </a:t>
            </a:r>
          </a:p>
        </p:txBody>
      </p:sp>
    </p:spTree>
    <p:extLst>
      <p:ext uri="{BB962C8B-B14F-4D97-AF65-F5344CB8AC3E}">
        <p14:creationId xmlns:p14="http://schemas.microsoft.com/office/powerpoint/2010/main" val="136603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POUR  TASTE</vt:lpstr>
      <vt:lpstr>Project Summary</vt:lpstr>
      <vt:lpstr>Regions / Countries with Top Rated Wines </vt:lpstr>
      <vt:lpstr>Regions / Countries  Vs. Price</vt:lpstr>
      <vt:lpstr>Vintages</vt:lpstr>
      <vt:lpstr>PowerPoint Presentation</vt:lpstr>
      <vt:lpstr>PowerPoint Presentation</vt:lpstr>
      <vt:lpstr>What vintages are most prevalent?</vt:lpstr>
      <vt:lpstr>How does price vary over time or vintage?</vt:lpstr>
      <vt:lpstr>Price vs Points</vt:lpstr>
      <vt:lpstr>Exploring our dataset by rating</vt:lpstr>
      <vt:lpstr>Rating vs Price</vt:lpstr>
      <vt:lpstr>Price vs Variety</vt:lpstr>
      <vt:lpstr>Variety Statistics</vt:lpstr>
      <vt:lpstr>What words are used most frequently in wine reviews?</vt:lpstr>
      <vt:lpstr>Top Cheap Wines ($20 or under)</vt:lpstr>
      <vt:lpstr>Data for this presentation available here: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2018-11-07T01:31:45Z</dcterms:created>
  <dcterms:modified xsi:type="dcterms:W3CDTF">2018-11-07T01:33:30Z</dcterms:modified>
</cp:coreProperties>
</file>