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8" r:id="rId2"/>
    <p:sldId id="284" r:id="rId3"/>
    <p:sldId id="314" r:id="rId4"/>
    <p:sldId id="305" r:id="rId5"/>
    <p:sldId id="308" r:id="rId6"/>
    <p:sldId id="309" r:id="rId7"/>
    <p:sldId id="310" r:id="rId8"/>
    <p:sldId id="311" r:id="rId9"/>
    <p:sldId id="312" r:id="rId10"/>
    <p:sldId id="295" r:id="rId11"/>
    <p:sldId id="293" r:id="rId12"/>
    <p:sldId id="296" r:id="rId13"/>
    <p:sldId id="291" r:id="rId14"/>
    <p:sldId id="292" r:id="rId15"/>
    <p:sldId id="315" r:id="rId16"/>
    <p:sldId id="294" r:id="rId17"/>
    <p:sldId id="297" r:id="rId18"/>
    <p:sldId id="298" r:id="rId19"/>
    <p:sldId id="316" r:id="rId20"/>
    <p:sldId id="299" r:id="rId21"/>
    <p:sldId id="300" r:id="rId22"/>
    <p:sldId id="301" r:id="rId23"/>
    <p:sldId id="285" r:id="rId24"/>
    <p:sldId id="282" r:id="rId25"/>
    <p:sldId id="302" r:id="rId26"/>
    <p:sldId id="307" r:id="rId27"/>
    <p:sldId id="306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3C146-E2BA-41EA-8AE9-0C67692768F2}" type="datetimeFigureOut">
              <a:rPr lang="ru-RU" smtClean="0"/>
              <a:t>08.11.2018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C303-0EDA-42E1-9745-6C6A39A7B5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3EB6-8099-4744-9273-C8C1DD61A2EA}" type="datetimeFigureOut">
              <a:rPr lang="ru-RU" smtClean="0"/>
              <a:t>08.11.2018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40A10-6036-4879-816D-55C01FC9484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$12,345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$6,789</a:t>
            </a:r>
            <a:endParaRPr lang="ru-RU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$25</a:t>
            </a:r>
            <a:endParaRPr lang="ru-RU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BILLION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$50</a:t>
            </a:r>
            <a:endParaRPr lang="ru-RU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BILLION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$100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2</a:t>
            </a:r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1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3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4</a:t>
            </a:r>
            <a:endParaRPr lang="en-US" dirty="0"/>
          </a:p>
          <a:p>
            <a:r>
              <a:rPr lang="en-US" dirty="0"/>
              <a:t>Logo</a:t>
            </a:r>
            <a:r>
              <a:rPr lang="ru-RU" dirty="0"/>
              <a:t>я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5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6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More expensive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Less convenient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More convenient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Less expensive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360726" cy="100800"/>
            <a:chOff x="0" y="3240138"/>
            <a:chExt cx="336072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7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599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TIMELINE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258048" cy="100800"/>
            <a:chOff x="0" y="3240138"/>
            <a:chExt cx="2258048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1572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395281" y="1375202"/>
            <a:ext cx="4796719" cy="100800"/>
            <a:chOff x="439494" y="3240138"/>
            <a:chExt cx="299490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294450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PITCH</a:t>
            </a:r>
            <a:br>
              <a:rPr lang="en-US" dirty="0"/>
            </a:br>
            <a:r>
              <a:rPr lang="en-US" dirty="0"/>
              <a:t>DECK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chart</a:t>
            </a:r>
            <a:endParaRPr lang="ru-RU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August Bergqvist</a:t>
            </a:r>
            <a:endParaRPr lang="ru-RU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Phone:</a:t>
            </a:r>
            <a:endParaRPr lang="ru-RU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+7 888 999-000-11</a:t>
            </a:r>
            <a:endParaRPr lang="ru-RU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Email:</a:t>
            </a:r>
            <a:endParaRPr lang="ru-RU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Bergqvist@vanarsdelltd.com</a:t>
            </a:r>
            <a:endParaRPr lang="ru-RU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Website:</a:t>
            </a:r>
            <a:endParaRPr lang="ru-RU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www.vanarsdelltd.com</a:t>
            </a:r>
            <a:endParaRPr lang="ru-R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569895" cy="100800"/>
            <a:chOff x="808548" y="2750589"/>
            <a:chExt cx="4569895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27764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575417" cy="105664"/>
            <a:chOff x="808548" y="2745725"/>
            <a:chExt cx="4575417" cy="10566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2831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APPENDIX</a:t>
            </a:r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36152" y="1509426"/>
            <a:ext cx="2719696" cy="100800"/>
            <a:chOff x="4732222" y="1509426"/>
            <a:chExt cx="2719696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TESTIMONIALS</a:t>
            </a:r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Customer 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Customer Title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Customer Title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CASE STUDY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1</a:t>
            </a:r>
            <a:endParaRPr lang="ru-RU" dirty="0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1</a:t>
            </a:r>
            <a:endParaRPr lang="ru-RU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TO USE THIS TEMPLATE</a:t>
            </a:r>
            <a:endParaRPr lang="ru-RU" dirty="0"/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PITCH</a:t>
            </a:r>
            <a:br>
              <a:rPr lang="en-US" dirty="0"/>
            </a:br>
            <a:r>
              <a:rPr lang="en-US" dirty="0"/>
              <a:t>DECK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yout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5124396" y="1373283"/>
            <a:ext cx="1943208" cy="100800"/>
            <a:chOff x="3149478" y="1373283"/>
            <a:chExt cx="1943208" cy="1008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43208" cy="100800"/>
              <a:chOff x="0" y="3237441"/>
              <a:chExt cx="1943208" cy="1008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4240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0793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89" r:id="rId3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27">
          <p15:clr>
            <a:srgbClr val="F26B43"/>
          </p15:clr>
        </p15:guide>
        <p15:guide id="2" pos="7174">
          <p15:clr>
            <a:srgbClr val="F26B43"/>
          </p15:clr>
        </p15:guide>
        <p15:guide id="3" pos="506">
          <p15:clr>
            <a:srgbClr val="F26B43"/>
          </p15:clr>
        </p15:guide>
        <p15:guide id="4" orient="horz" pos="3793">
          <p15:clr>
            <a:srgbClr val="F26B43"/>
          </p15:clr>
        </p15:guide>
        <p15:guide id="5" pos="3840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pos="3318">
          <p15:clr>
            <a:srgbClr val="F26B43"/>
          </p15:clr>
        </p15:guide>
        <p15:guide id="8" pos="436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amueller.github.io/word_cloud/index.html" TargetMode="Externa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POUR  TASTE</a:t>
            </a:r>
            <a:endParaRPr lang="ru-RU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3277" y="3244567"/>
            <a:ext cx="5801630" cy="870233"/>
          </a:xfrm>
        </p:spPr>
        <p:txBody>
          <a:bodyPr>
            <a:normAutofit/>
          </a:bodyPr>
          <a:lstStyle/>
          <a:p>
            <a:r>
              <a:rPr lang="en-US" sz="2800" dirty="0"/>
              <a:t>A Poor Wine Buyer’s Analysis</a:t>
            </a:r>
            <a:br>
              <a:rPr lang="en-US" dirty="0"/>
            </a:b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Elizabeth Brown</a:t>
            </a:r>
          </a:p>
          <a:p>
            <a:r>
              <a:rPr lang="en-US" dirty="0"/>
              <a:t>Erin Ford</a:t>
            </a:r>
          </a:p>
          <a:p>
            <a:r>
              <a:rPr lang="en-US" dirty="0"/>
              <a:t>Dylan Grimm</a:t>
            </a:r>
          </a:p>
          <a:p>
            <a:endParaRPr lang="ru-RU" dirty="0"/>
          </a:p>
        </p:txBody>
      </p:sp>
      <p:pic>
        <p:nvPicPr>
          <p:cNvPr id="20" name="Picture Placeholder 19" descr="Abstract background">
            <a:extLst>
              <a:ext uri="{FF2B5EF4-FFF2-40B4-BE49-F238E27FC236}">
                <a16:creationId xmlns:a16="http://schemas.microsoft.com/office/drawing/2014/main" id="{61169563-0C6E-483D-91B6-7AB8952A8F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0B83D80-B29B-48B9-9B34-76AD9399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Team Project 1</a:t>
            </a:r>
            <a:endParaRPr lang="ru-RU" sz="14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EC88EDC-DE1B-4E22-AB2A-B461D5C8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dirty="0"/>
              <a:t>11.10.2018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879D8-B384-4D8D-B10F-259048EAFD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Vintages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A2D46-597C-4BAD-AE18-70CCEE836D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99518" y="5878720"/>
            <a:ext cx="1336964" cy="298800"/>
          </a:xfrm>
        </p:spPr>
        <p:txBody>
          <a:bodyPr/>
          <a:lstStyle/>
          <a:p>
            <a:r>
              <a:rPr lang="en-US" dirty="0"/>
              <a:t>11.10.2018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F2C2B-ECFB-4395-9383-B8834808C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10</a:t>
            </a:fld>
            <a:endParaRPr lang="ru-RU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2CBDDAB-49D4-492F-9099-CF94AC3E78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Stripping a specific value from strings</a:t>
            </a:r>
          </a:p>
        </p:txBody>
      </p:sp>
    </p:spTree>
    <p:extLst>
      <p:ext uri="{BB962C8B-B14F-4D97-AF65-F5344CB8AC3E}">
        <p14:creationId xmlns:p14="http://schemas.microsoft.com/office/powerpoint/2010/main" val="4048649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40F5DC-02E5-4BB1-8806-86FA8D7BB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135" y="1411931"/>
            <a:ext cx="6972640" cy="2482276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458645-5678-4DCA-A5B0-728A0037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11.10.2018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66F3B-63B6-4427-AF2E-7CB9757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23928E6-39B6-4BB2-ACD8-BC901E78CF4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529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Dataframe Cleanup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5C6A30-F6EC-418A-90B9-1F591F844EE8}"/>
              </a:ext>
            </a:extLst>
          </p:cNvPr>
          <p:cNvSpPr/>
          <p:nvPr/>
        </p:nvSpPr>
        <p:spPr>
          <a:xfrm>
            <a:off x="3381375" y="2343150"/>
            <a:ext cx="695325" cy="457200"/>
          </a:xfrm>
          <a:prstGeom prst="ellipse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E4F8680-AA0D-4443-9F87-F62647C7A341}"/>
              </a:ext>
            </a:extLst>
          </p:cNvPr>
          <p:cNvSpPr/>
          <p:nvPr/>
        </p:nvSpPr>
        <p:spPr>
          <a:xfrm>
            <a:off x="2909887" y="2653069"/>
            <a:ext cx="695325" cy="457200"/>
          </a:xfrm>
          <a:prstGeom prst="ellipse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E171EB-BAE7-4A57-AE8E-A98367A3FEE6}"/>
              </a:ext>
            </a:extLst>
          </p:cNvPr>
          <p:cNvSpPr txBox="1"/>
          <p:nvPr/>
        </p:nvSpPr>
        <p:spPr>
          <a:xfrm>
            <a:off x="838200" y="4041488"/>
            <a:ext cx="4767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Issues: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year or vintage is buried in a text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Location in the string varies</a:t>
            </a:r>
          </a:p>
        </p:txBody>
      </p:sp>
    </p:spTree>
    <p:extLst>
      <p:ext uri="{BB962C8B-B14F-4D97-AF65-F5344CB8AC3E}">
        <p14:creationId xmlns:p14="http://schemas.microsoft.com/office/powerpoint/2010/main" val="277565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458645-5678-4DCA-A5B0-728A0037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11.10.2018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543BA3-BD6A-4419-A160-81C5CCACC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960" y="5878720"/>
            <a:ext cx="8235978" cy="298800"/>
          </a:xfrm>
        </p:spPr>
        <p:txBody>
          <a:bodyPr/>
          <a:lstStyle/>
          <a:p>
            <a:r>
              <a:rPr lang="en-US" sz="1400" dirty="0"/>
              <a:t>This was a very helpful resource:   https://stackabuse.com/using-regex-for-text-manipulation-in-python/</a:t>
            </a:r>
            <a:endParaRPr lang="ru-RU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66F3B-63B6-4427-AF2E-7CB9757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23928E6-39B6-4BB2-ACD8-BC901E78CF4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529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Iterrows and regular expressions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E171EB-BAE7-4A57-AE8E-A98367A3FEE6}"/>
              </a:ext>
            </a:extLst>
          </p:cNvPr>
          <p:cNvSpPr txBox="1"/>
          <p:nvPr/>
        </p:nvSpPr>
        <p:spPr>
          <a:xfrm>
            <a:off x="7715250" y="1234829"/>
            <a:ext cx="3829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  <a:p>
            <a:pPr marL="285750" indent="-285750">
              <a:buFontTx/>
              <a:buChar char="-"/>
            </a:pPr>
            <a:r>
              <a:rPr lang="en-US" dirty="0"/>
              <a:t>Four digit strings representing year</a:t>
            </a:r>
          </a:p>
          <a:p>
            <a:pPr marL="285750" indent="-285750">
              <a:buFontTx/>
              <a:buChar char="-"/>
            </a:pPr>
            <a:r>
              <a:rPr lang="en-US" dirty="0"/>
              <a:t>dtype = object</a:t>
            </a:r>
          </a:p>
          <a:p>
            <a:endParaRPr lang="en-US" dirty="0"/>
          </a:p>
          <a:p>
            <a:r>
              <a:rPr lang="en-US" dirty="0"/>
              <a:t>Issues Encountered with Method:</a:t>
            </a:r>
          </a:p>
          <a:p>
            <a:pPr marL="285750" indent="-285750">
              <a:buFontTx/>
              <a:buChar char="-"/>
            </a:pPr>
            <a:r>
              <a:rPr lang="en-US" dirty="0"/>
              <a:t>Object not sortable</a:t>
            </a:r>
          </a:p>
          <a:p>
            <a:pPr marL="285750" indent="-285750">
              <a:buFontTx/>
              <a:buChar char="-"/>
            </a:pPr>
            <a:r>
              <a:rPr lang="en-US" dirty="0"/>
              <a:t>Had to convert to an integer</a:t>
            </a:r>
          </a:p>
          <a:p>
            <a:pPr marL="285750" indent="-285750">
              <a:buFontTx/>
              <a:buChar char="-"/>
            </a:pPr>
            <a:r>
              <a:rPr lang="en-US" dirty="0"/>
              <a:t>Due to “NaN” or null / missing values, it wanted to default to a float.  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277D44-D706-417A-B0CF-FFEE341AF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889" y="2063504"/>
            <a:ext cx="6553476" cy="37062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F9499B-AECD-4BF5-B8BF-C08720A47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90" y="1352195"/>
            <a:ext cx="6553476" cy="31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32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0FD3-D0E6-48A7-BD5D-D62633B3D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599" y="4269117"/>
            <a:ext cx="7104280" cy="804338"/>
          </a:xfrm>
        </p:spPr>
        <p:txBody>
          <a:bodyPr>
            <a:normAutofit fontScale="90000"/>
          </a:bodyPr>
          <a:lstStyle/>
          <a:p>
            <a:r>
              <a:rPr lang="en-US" dirty="0"/>
              <a:t>What vintages are most prevalent?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74778-3FD0-41C5-BBB7-089F90AE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11.10.2018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F5346-7BD4-44CE-9487-D284ED90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Wine information from cellarnotes.net, and wine spectator.com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D58E0-FB88-44D3-8151-6E5B0CF4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13</a:t>
            </a:fld>
            <a:endParaRPr lang="ru-RU" dirty="0"/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FE1D9133-7426-456F-AFCF-900BF23C796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725" r="725"/>
          <a:stretch>
            <a:fillRect/>
          </a:stretch>
        </p:blipFill>
        <p:spPr>
          <a:xfrm>
            <a:off x="4292600" y="555812"/>
            <a:ext cx="7213634" cy="366794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AD4EFBE-FBAC-4B70-9CE9-BCDA648E19F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92573" y="3392200"/>
            <a:ext cx="3776016" cy="2210173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The bulk of the data is found between 2005 to 2016.  This is a range of 12 years.  </a:t>
            </a:r>
          </a:p>
          <a:p>
            <a:r>
              <a:rPr lang="en-US" b="1" dirty="0">
                <a:solidFill>
                  <a:schemeClr val="bg2"/>
                </a:solidFill>
              </a:rPr>
              <a:t>The most prevalent wines in the dataset are from 2012 – 2014.</a:t>
            </a:r>
          </a:p>
          <a:p>
            <a:r>
              <a:rPr lang="en-US" dirty="0"/>
              <a:t>Based on this research, we should not be worried that we won’t find a “good” wine that hasn’t aged for over 10 years…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D7BB3A-CC60-4585-AD75-53595EDFB5BC}"/>
              </a:ext>
            </a:extLst>
          </p:cNvPr>
          <p:cNvSpPr/>
          <p:nvPr/>
        </p:nvSpPr>
        <p:spPr>
          <a:xfrm>
            <a:off x="551330" y="680480"/>
            <a:ext cx="35858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</a:rPr>
              <a:t>“…</a:t>
            </a:r>
            <a:r>
              <a:rPr lang="en-US" dirty="0"/>
              <a:t>today's wine lover is well advised to buy fine wines, cellar them in a cool space for five years—10 years, tops—and then drink them…</a:t>
            </a: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</a:rPr>
              <a:t> ”</a:t>
            </a:r>
            <a:br>
              <a:rPr lang="en-US" dirty="0">
                <a:solidFill>
                  <a:schemeClr val="bg2"/>
                </a:solidFill>
              </a:rPr>
            </a:b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F87E1B6-CF59-4803-922B-353ECA9AEDC2}"/>
              </a:ext>
            </a:extLst>
          </p:cNvPr>
          <p:cNvSpPr/>
          <p:nvPr/>
        </p:nvSpPr>
        <p:spPr>
          <a:xfrm>
            <a:off x="4452464" y="518703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“Of all the wines produced, more than 90% are designed to be consumed within a couple of years after they are produced. ”</a:t>
            </a:r>
          </a:p>
        </p:txBody>
      </p:sp>
    </p:spTree>
    <p:extLst>
      <p:ext uri="{BB962C8B-B14F-4D97-AF65-F5344CB8AC3E}">
        <p14:creationId xmlns:p14="http://schemas.microsoft.com/office/powerpoint/2010/main" val="1289532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74778-3FD0-41C5-BBB7-089F90AE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11.10.2018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F5346-7BD4-44CE-9487-D284ED90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Wine information from cellarnotes.net, and wine spectator.com, Vintage data was extracted from the dataset’s wine title. 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D58E0-FB88-44D3-8151-6E5B0CF4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E0FD3-D0E6-48A7-BD5D-D62633B3D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60" y="427788"/>
            <a:ext cx="8045903" cy="505383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does price vary over time or vintage?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D3681E-C31A-4CE7-A02F-357F3C1E47D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215675" y="2447926"/>
            <a:ext cx="3161911" cy="2482558"/>
          </a:xfrm>
        </p:spPr>
        <p:txBody>
          <a:bodyPr/>
          <a:lstStyle/>
          <a:p>
            <a:r>
              <a:rPr lang="en-US" dirty="0"/>
              <a:t>Wine price appears to be higher as the wine has aged.  On average, older wines are more expensive.</a:t>
            </a:r>
          </a:p>
          <a:p>
            <a:r>
              <a:rPr lang="en-US" dirty="0"/>
              <a:t>However, this is not an accurate predictor of price.   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F87E1B6-CF59-4803-922B-353ECA9AEDC2}"/>
              </a:ext>
            </a:extLst>
          </p:cNvPr>
          <p:cNvSpPr/>
          <p:nvPr/>
        </p:nvSpPr>
        <p:spPr>
          <a:xfrm>
            <a:off x="4668611" y="504916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“</a:t>
            </a:r>
            <a:r>
              <a:rPr lang="en-US" dirty="0"/>
              <a:t>In general, more expensive wines are usually designed to become better with age. Most inexpensive wines do not benefit from aging.</a:t>
            </a:r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”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A5F733-F453-4626-94DA-017161E35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28" y="1098951"/>
            <a:ext cx="7315200" cy="3657600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8DE2FEF-4CD8-43AE-A690-CB12DD6C9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51040" y="1975179"/>
            <a:ext cx="3395300" cy="626157"/>
          </a:xfrm>
        </p:spPr>
        <p:txBody>
          <a:bodyPr/>
          <a:lstStyle/>
          <a:p>
            <a:r>
              <a:rPr lang="en-US" dirty="0"/>
              <a:t>Are “aged” wines more expensive? </a:t>
            </a:r>
          </a:p>
        </p:txBody>
      </p:sp>
    </p:spTree>
    <p:extLst>
      <p:ext uri="{BB962C8B-B14F-4D97-AF65-F5344CB8AC3E}">
        <p14:creationId xmlns:p14="http://schemas.microsoft.com/office/powerpoint/2010/main" val="1366038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879D8-B384-4D8D-B10F-259048EAFD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Point Value vs. Price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A2D46-597C-4BAD-AE18-70CCEE836D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99518" y="5878720"/>
            <a:ext cx="1336964" cy="298800"/>
          </a:xfrm>
        </p:spPr>
        <p:txBody>
          <a:bodyPr/>
          <a:lstStyle/>
          <a:p>
            <a:r>
              <a:rPr lang="en-US" dirty="0"/>
              <a:t>11.10.2018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F2C2B-ECFB-4395-9383-B8834808C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9971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07E00388-1911-4B88-9781-EF776EA1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Price vs Points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7F5CE966-FE1C-4271-ABAF-F6559D89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1825625"/>
            <a:ext cx="3797807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900" dirty="0"/>
              <a:t>What is the relationship between price and point value?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900" dirty="0"/>
              <a:t>Does a wine buyer have to settle for a lesser wine if they’re on a budget?</a:t>
            </a:r>
          </a:p>
          <a:p>
            <a:endParaRPr lang="en-US" sz="1900" dirty="0"/>
          </a:p>
          <a:p>
            <a:r>
              <a:rPr lang="en-US" sz="1900" dirty="0"/>
              <a:t>As expected, the average price of wine increases when point value is high.</a:t>
            </a:r>
          </a:p>
          <a:p>
            <a:r>
              <a:rPr lang="en-US" sz="1900" dirty="0"/>
              <a:t>It should be noted that there are no wines lower than 80 points in our dataset. Is this because this list was compiled by a wine magazine and only picks the best?</a:t>
            </a:r>
          </a:p>
        </p:txBody>
      </p:sp>
      <p:pic>
        <p:nvPicPr>
          <p:cNvPr id="42" name="Content Placeholder 41">
            <a:extLst>
              <a:ext uri="{FF2B5EF4-FFF2-40B4-BE49-F238E27FC236}">
                <a16:creationId xmlns:a16="http://schemas.microsoft.com/office/drawing/2014/main" id="{E572E68D-EC71-49A1-9968-6B647DB61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746" b="2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458645-5678-4DCA-A5B0-728A0037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200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11/10/2018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66F3B-63B6-4427-AF2E-7CB9757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8D581BC7-E183-40DB-AC97-C19EA4EB8894}" type="slidenum">
              <a:rPr lang="en-US" sz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16</a:t>
            </a:fld>
            <a:endParaRPr lang="en-US" sz="12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06119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95F06-42B6-48A6-A36A-4DBC55820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11/10/2018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CA9E4E-7D30-49B1-8B56-04C590C9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Sorry Brady about the Pie Chart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33D04-B69B-44D6-A308-3F7A7A12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5BA5B41-B84A-4A78-B35C-244038D9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Exploring our dataset by rating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2E48D98-A9F1-44BF-A60A-2F94AE988D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u="sng" dirty="0"/>
              <a:t>Wines are grouped by their points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878A6DC-6BA8-4932-BB87-AA7055A5108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80-84 wines are above average to </a:t>
            </a:r>
            <a:r>
              <a:rPr lang="en-US" sz="2000" b="1" dirty="0">
                <a:solidFill>
                  <a:schemeClr val="tx1"/>
                </a:solidFill>
              </a:rPr>
              <a:t>good</a:t>
            </a:r>
          </a:p>
          <a:p>
            <a:r>
              <a:rPr lang="en-US" sz="2000" dirty="0">
                <a:solidFill>
                  <a:schemeClr val="tx1"/>
                </a:solidFill>
              </a:rPr>
              <a:t>85-90 wines are good to </a:t>
            </a:r>
            <a:r>
              <a:rPr lang="en-US" sz="2000" b="1" dirty="0">
                <a:solidFill>
                  <a:schemeClr val="tx1"/>
                </a:solidFill>
              </a:rPr>
              <a:t>very good</a:t>
            </a:r>
          </a:p>
          <a:p>
            <a:r>
              <a:rPr lang="en-US" sz="2000" dirty="0">
                <a:solidFill>
                  <a:schemeClr val="tx1"/>
                </a:solidFill>
              </a:rPr>
              <a:t>90-94 wines are superior to </a:t>
            </a:r>
            <a:r>
              <a:rPr lang="en-US" sz="2000" b="1" dirty="0">
                <a:solidFill>
                  <a:schemeClr val="tx1"/>
                </a:solidFill>
              </a:rPr>
              <a:t>exceptional</a:t>
            </a:r>
          </a:p>
          <a:p>
            <a:r>
              <a:rPr lang="en-US" sz="2000" dirty="0">
                <a:solidFill>
                  <a:schemeClr val="tx1"/>
                </a:solidFill>
              </a:rPr>
              <a:t>95-100. Wines are benchmark examples or </a:t>
            </a:r>
            <a:r>
              <a:rPr lang="en-US" sz="2000" b="1" dirty="0">
                <a:solidFill>
                  <a:schemeClr val="tx1"/>
                </a:solidFill>
              </a:rPr>
              <a:t>classic</a:t>
            </a:r>
          </a:p>
          <a:p>
            <a:endParaRPr lang="en-US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F5134CCF-CDB5-47AC-88EE-CAD6CDC2295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4032" b="4032"/>
          <a:stretch>
            <a:fillRect/>
          </a:stretch>
        </p:blipFill>
        <p:spPr>
          <a:xfrm>
            <a:off x="380603" y="1411243"/>
            <a:ext cx="6073999" cy="3721608"/>
          </a:xfrm>
        </p:spPr>
      </p:pic>
    </p:spTree>
    <p:extLst>
      <p:ext uri="{BB962C8B-B14F-4D97-AF65-F5344CB8AC3E}">
        <p14:creationId xmlns:p14="http://schemas.microsoft.com/office/powerpoint/2010/main" val="3017354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2ECA30EB-01E3-4ACB-80C6-E3AB21D80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50397"/>
            <a:ext cx="9603274" cy="1012662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Rating vs Price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45863A0-0EBC-4C9B-958B-06AD3E75B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81807" y="2056720"/>
            <a:ext cx="947304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217F6912-7270-4F4D-9BD4-245069183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150379"/>
            <a:ext cx="9603274" cy="586499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chemeClr val="tx1"/>
                </a:solidFill>
              </a:rPr>
              <a:t>You don’t have to break the bank for a decently rated bottle of wine! There is a price range for every type of oenophile. </a:t>
            </a:r>
          </a:p>
        </p:txBody>
      </p:sp>
      <p:pic>
        <p:nvPicPr>
          <p:cNvPr id="21" name="Content Placeholder 5">
            <a:extLst>
              <a:ext uri="{FF2B5EF4-FFF2-40B4-BE49-F238E27FC236}">
                <a16:creationId xmlns:a16="http://schemas.microsoft.com/office/drawing/2014/main" id="{BB8FB328-CAE2-478F-8C7B-45D732BB7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3489639"/>
            <a:ext cx="9603274" cy="1824622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B5CC2E-B86C-4D15-9FD7-F048BA648D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15199" y="6356350"/>
            <a:ext cx="332331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11/10/2018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82DA4-CF0C-4D4E-B4CB-A8EF205F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9379" y="6356350"/>
            <a:ext cx="5544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8D581BC7-E183-40DB-AC97-C19EA4EB8894}" type="slidenum">
              <a:rPr lang="en-US" sz="1200">
                <a:solidFill>
                  <a:prstClr val="black">
                    <a:tint val="75000"/>
                  </a:prstClr>
                </a:solidFill>
              </a:rPr>
              <a:pPr algn="r">
                <a:spcAft>
                  <a:spcPts val="600"/>
                </a:spcAft>
              </a:pPr>
              <a:t>18</a:t>
            </a:fld>
            <a:endParaRPr lang="en-US" sz="12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944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879D8-B384-4D8D-B10F-259048EAFD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Price vs. Variety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A2D46-597C-4BAD-AE18-70CCEE836D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99518" y="5878720"/>
            <a:ext cx="1336964" cy="298800"/>
          </a:xfrm>
        </p:spPr>
        <p:txBody>
          <a:bodyPr/>
          <a:lstStyle/>
          <a:p>
            <a:r>
              <a:rPr lang="en-US" dirty="0"/>
              <a:t>11.10.2018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F2C2B-ECFB-4395-9383-B8834808C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484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0FD3-D0E6-48A7-BD5D-D62633B3D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74778-3FD0-41C5-BBB7-089F90AE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11/10/2018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D58E0-FB88-44D3-8151-6E5B0CF4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EE71A452-34E9-480A-8227-82E4BBEA8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u="sng" dirty="0"/>
              <a:t>Project Description:</a:t>
            </a:r>
            <a:r>
              <a:rPr lang="en-US" dirty="0"/>
              <a:t> With no experience as Sommeliers or Oenophiles, we would like to study wine data.    Our project is to examine the relationships between wine prices, reviews, regions, provinces, points, and variety.</a:t>
            </a:r>
          </a:p>
          <a:p>
            <a:r>
              <a:rPr lang="en-US" u="sng" dirty="0"/>
              <a:t>Research Questions:</a:t>
            </a: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What are the top 5 to 10 wines under $20 in this dataset?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Which regions or countries have the most wines and wineries and what is the relationship to price.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What vintages are most prevalent in the dataset? On average can older vintages be found at the same prices as newer vintages?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What is the relationship between point value and price? Can you find a highly-rated wine with a low price tag?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Is there a correlation between the type of wine that a drinker prefers and the price that they will pay for a bottle? Are some varieties more expensive than others?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215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C364D85-340C-492F-91AD-297AA8413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vs Variety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E9A91CD-30DE-4A7C-AE89-50256B9D4C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 the variety of wine make a difference on the sticker price?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AE319-E73D-4A1C-B47A-F078EFE92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11/20/2018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A8729-5545-41E9-973E-69E21DE6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20</a:t>
            </a:fld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59EF401-CD24-4D5C-B013-455AB5BAEE20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/>
              <a:t>Our dataset represents 697 varieties of wine.</a:t>
            </a:r>
          </a:p>
          <a:p>
            <a:r>
              <a:rPr lang="en-US" dirty="0"/>
              <a:t>I narrowed the field down to the top 10 varieties and calculated the average price for each variety.</a:t>
            </a:r>
          </a:p>
          <a:p>
            <a:endParaRPr lang="en-US" dirty="0"/>
          </a:p>
        </p:txBody>
      </p:sp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BDE7F5BD-2210-4965-BB5B-1A9DF2152C5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tretch>
            <a:fillRect/>
          </a:stretch>
        </p:blipFill>
        <p:spPr>
          <a:xfrm>
            <a:off x="5399847" y="1408250"/>
            <a:ext cx="6565672" cy="4241718"/>
          </a:xfrm>
        </p:spPr>
      </p:pic>
    </p:spTree>
    <p:extLst>
      <p:ext uri="{BB962C8B-B14F-4D97-AF65-F5344CB8AC3E}">
        <p14:creationId xmlns:p14="http://schemas.microsoft.com/office/powerpoint/2010/main" val="1633109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8D89161-18EA-461B-9F06-D42B0E3A6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Variety Statistics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019D0B9-84A8-42F5-990C-2AEA3004B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3272821"/>
            <a:ext cx="11496821" cy="247181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A0FF8-8C32-4754-B788-FBB14752B4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 dirty="0">
                <a:solidFill>
                  <a:srgbClr val="898989"/>
                </a:solidFill>
              </a:rPr>
              <a:t>11/10/2018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8ADCE-AF2B-4E58-9FC5-0D1047E87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8D581BC7-E183-40DB-AC97-C19EA4EB8894}" type="slidenum">
              <a:rPr lang="en-US" sz="1200">
                <a:solidFill>
                  <a:srgbClr val="898989"/>
                </a:solidFill>
              </a:rPr>
              <a:pPr algn="r">
                <a:spcAft>
                  <a:spcPts val="600"/>
                </a:spcAft>
              </a:pPr>
              <a:t>21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728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3D2DD-34AF-412E-ADC4-8C1E181CF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11/10/2018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8D9A5B-91BF-48C3-B71F-432F0E6EC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22</a:t>
            </a:fld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3829A-ADB2-4902-9B0D-6E69DAC6A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words are used most frequently in wine reviews?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AED2D4-5EA2-4136-AC9A-D20A4662F8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b="0" u="sng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WordCloud</a:t>
            </a:r>
            <a:r>
              <a:rPr lang="en-US" b="0" dirty="0"/>
              <a:t> is a technique to show which words are the most frequent among a given text.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6F9A20-B1AA-4C6C-8748-DDFDD6FC9840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Using the “Description” column of our dataset, we wanted to explore what words were most frequently used in describing the wines.</a:t>
            </a:r>
          </a:p>
          <a:p>
            <a:r>
              <a:rPr lang="en-US" dirty="0"/>
              <a:t>I installed a specific package to sort through the descriptions, and based on their frequency in the column, generate a “</a:t>
            </a:r>
            <a:r>
              <a:rPr lang="en-US" dirty="0" err="1"/>
              <a:t>WordCloud</a:t>
            </a:r>
            <a:r>
              <a:rPr lang="en-US" dirty="0"/>
              <a:t>” with the 100 most commonly used words. </a:t>
            </a:r>
          </a:p>
          <a:p>
            <a:r>
              <a:rPr lang="en-US" dirty="0"/>
              <a:t>The size of the word in the “Cloud” correlates with the frequency of the word’s use in the column. </a:t>
            </a:r>
          </a:p>
          <a:p>
            <a:r>
              <a:rPr lang="en-US" dirty="0"/>
              <a:t>Using the “</a:t>
            </a:r>
            <a:r>
              <a:rPr lang="en-US" dirty="0" err="1"/>
              <a:t>stopwords</a:t>
            </a:r>
            <a:r>
              <a:rPr lang="en-US" dirty="0"/>
              <a:t>” parameter, I specifically removed words like “The” and “Wine” from the list, since they would most likely be used in nearly every review. </a:t>
            </a:r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A9E8C1E6-4100-46BE-91D5-EFF035C7C962}"/>
              </a:ext>
            </a:extLst>
          </p:cNvPr>
          <p:cNvPicPr preferRelativeResize="0">
            <a:picLocks noGrp="1"/>
          </p:cNvPicPr>
          <p:nvPr>
            <p:ph type="pic" sz="quarter" idx="15"/>
          </p:nvPr>
        </p:nvPicPr>
        <p:blipFill>
          <a:blip r:embed="rId3"/>
          <a:stretch>
            <a:fillRect/>
          </a:stretch>
        </p:blipFill>
        <p:spPr>
          <a:xfrm>
            <a:off x="184494" y="1696278"/>
            <a:ext cx="6388583" cy="3873643"/>
          </a:xfrm>
        </p:spPr>
      </p:pic>
    </p:spTree>
    <p:extLst>
      <p:ext uri="{BB962C8B-B14F-4D97-AF65-F5344CB8AC3E}">
        <p14:creationId xmlns:p14="http://schemas.microsoft.com/office/powerpoint/2010/main" val="2924347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0FD3-D0E6-48A7-BD5D-D62633B3D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666" y="353995"/>
            <a:ext cx="10515600" cy="652969"/>
          </a:xfrm>
        </p:spPr>
        <p:txBody>
          <a:bodyPr/>
          <a:lstStyle/>
          <a:p>
            <a:r>
              <a:rPr lang="en-US" dirty="0"/>
              <a:t>Top Wines $20 and under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74778-3FD0-41C5-BBB7-089F90AE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11.10.2018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D58E0-FB88-44D3-8151-6E5B0CF4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23</a:t>
            </a:fld>
            <a:endParaRPr lang="ru-R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962F66-3AFC-4F89-8497-33E55B7F9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889" y="1091762"/>
            <a:ext cx="7856807" cy="50728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2E6442-E63C-444D-B86A-83E1744FC1EC}"/>
              </a:ext>
            </a:extLst>
          </p:cNvPr>
          <p:cNvSpPr txBox="1"/>
          <p:nvPr/>
        </p:nvSpPr>
        <p:spPr>
          <a:xfrm>
            <a:off x="8945217" y="1091762"/>
            <a:ext cx="27537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Top Wines By Variety</a:t>
            </a:r>
            <a:br>
              <a:rPr lang="en-US" dirty="0"/>
            </a:b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There were some ties for top points, so other options are available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All prices were $20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Also this dataset was up-to-date as of 2016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596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 this presentation available here: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https://www.kaggle.com/zynicide/wine-reviews#winemag-data-130k-v2.csv</a:t>
            </a: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CD6B-7951-4520-BB79-BE460CFE2A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Appendices</a:t>
            </a:r>
          </a:p>
        </p:txBody>
      </p:sp>
    </p:spTree>
    <p:extLst>
      <p:ext uri="{BB962C8B-B14F-4D97-AF65-F5344CB8AC3E}">
        <p14:creationId xmlns:p14="http://schemas.microsoft.com/office/powerpoint/2010/main" val="360691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A0214-6A19-4399-A522-E958DE6A5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dirty="0"/>
              <a:t>Appendix 1 – Country Data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342DC-544D-487F-9AD0-B781D85D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16836" y="5878720"/>
            <a:ext cx="1336964" cy="298800"/>
          </a:xfrm>
        </p:spPr>
        <p:txBody>
          <a:bodyPr/>
          <a:lstStyle/>
          <a:p>
            <a:r>
              <a:rPr lang="en-US" dirty="0"/>
              <a:t>11/10/2018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E2CF2-9C88-4ACD-BC82-EEE1C9EE9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8643" y="5879656"/>
            <a:ext cx="354492" cy="297307"/>
          </a:xfrm>
        </p:spPr>
        <p:txBody>
          <a:bodyPr/>
          <a:lstStyle/>
          <a:p>
            <a:fld id="{8D581BC7-E183-40DB-AC97-C19EA4EB8894}" type="slidenum">
              <a:rPr lang="ru-RU" smtClean="0"/>
              <a:pPr/>
              <a:t>26</a:t>
            </a:fld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46021C-78D8-47B6-B0F9-FBCF7E010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82" y="1018094"/>
            <a:ext cx="11141092" cy="460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539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A0214-6A19-4399-A522-E958DE6A5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dirty="0"/>
              <a:t>Appendix 2 – Regional Data (Top 20)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342DC-544D-487F-9AD0-B781D85D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16836" y="5878720"/>
            <a:ext cx="1336964" cy="298800"/>
          </a:xfrm>
        </p:spPr>
        <p:txBody>
          <a:bodyPr/>
          <a:lstStyle/>
          <a:p>
            <a:r>
              <a:rPr lang="en-US" dirty="0"/>
              <a:t>11/10/2018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E2CF2-9C88-4ACD-BC82-EEE1C9EE9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8643" y="5879656"/>
            <a:ext cx="354492" cy="297307"/>
          </a:xfrm>
        </p:spPr>
        <p:txBody>
          <a:bodyPr/>
          <a:lstStyle/>
          <a:p>
            <a:fld id="{8D581BC7-E183-40DB-AC97-C19EA4EB8894}" type="slidenum">
              <a:rPr lang="ru-RU" smtClean="0"/>
              <a:pPr/>
              <a:t>27</a:t>
            </a:fld>
            <a:endParaRPr lang="ru-R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39F978-F773-4CE0-878E-52DAC003D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43" y="1140388"/>
            <a:ext cx="10502858" cy="449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00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879D8-B384-4D8D-B10F-259048EAFD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Country and Regions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A2D46-597C-4BAD-AE18-70CCEE836D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99518" y="5878720"/>
            <a:ext cx="1336964" cy="298800"/>
          </a:xfrm>
        </p:spPr>
        <p:txBody>
          <a:bodyPr/>
          <a:lstStyle/>
          <a:p>
            <a:r>
              <a:rPr lang="en-US" dirty="0"/>
              <a:t>11.10.2018</a:t>
            </a:r>
            <a:endParaRPr lang="ru-RU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2CBDDAB-49D4-492F-9099-CF94AC3E78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Analyzing the data by Country and Region</a:t>
            </a:r>
          </a:p>
        </p:txBody>
      </p:sp>
    </p:spTree>
    <p:extLst>
      <p:ext uri="{BB962C8B-B14F-4D97-AF65-F5344CB8AC3E}">
        <p14:creationId xmlns:p14="http://schemas.microsoft.com/office/powerpoint/2010/main" val="4234023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9FAE-816A-4325-AEB2-3685FF90D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75" y="295215"/>
            <a:ext cx="6496800" cy="591809"/>
          </a:xfrm>
        </p:spPr>
        <p:txBody>
          <a:bodyPr>
            <a:normAutofit fontScale="90000"/>
          </a:bodyPr>
          <a:lstStyle/>
          <a:p>
            <a:r>
              <a:rPr lang="en-US" dirty="0"/>
              <a:t>Number of Wines per Country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C0E0B-15D2-4F81-9B57-44668536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11/10/2018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5CBC9-441B-4169-8EB8-C9A81064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4</a:t>
            </a:fld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D91CE9-400D-4573-AB68-F24925340D4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75668" y="3120245"/>
            <a:ext cx="3521689" cy="2077434"/>
          </a:xfrm>
        </p:spPr>
        <p:txBody>
          <a:bodyPr/>
          <a:lstStyle/>
          <a:p>
            <a:r>
              <a:rPr lang="en-US" dirty="0"/>
              <a:t> - Originally 42 total countries, countries w/</a:t>
            </a:r>
          </a:p>
          <a:p>
            <a:r>
              <a:rPr lang="en-US" dirty="0"/>
              <a:t>less than 1000 wines made were put into </a:t>
            </a:r>
          </a:p>
          <a:p>
            <a:r>
              <a:rPr lang="en-US" dirty="0"/>
              <a:t>“Other” so we could view all data</a:t>
            </a:r>
          </a:p>
          <a:p>
            <a:r>
              <a:rPr lang="en-US" dirty="0"/>
              <a:t>- The US significantly outproduces other countries at 54,265, France 17,776, Italy </a:t>
            </a:r>
          </a:p>
          <a:p>
            <a:r>
              <a:rPr lang="en-US" dirty="0"/>
              <a:t>16,914, and Spain 6,573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FB669FD-C54F-4C6E-89AE-DED85A500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835" y="1172817"/>
            <a:ext cx="8451497" cy="437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4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9FAE-816A-4325-AEB2-3685FF90D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643" y="531929"/>
            <a:ext cx="7185915" cy="596922"/>
          </a:xfrm>
        </p:spPr>
        <p:txBody>
          <a:bodyPr>
            <a:normAutofit fontScale="90000"/>
          </a:bodyPr>
          <a:lstStyle/>
          <a:p>
            <a:r>
              <a:rPr lang="en-US" dirty="0"/>
              <a:t>Number of  Wineries per Country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C0E0B-15D2-4F81-9B57-44668536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11/10/2018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5CBC9-441B-4169-8EB8-C9A81064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5</a:t>
            </a:fld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D91CE9-400D-4573-AB68-F24925340D4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75668" y="3120245"/>
            <a:ext cx="3521689" cy="2077434"/>
          </a:xfrm>
        </p:spPr>
        <p:txBody>
          <a:bodyPr/>
          <a:lstStyle/>
          <a:p>
            <a:r>
              <a:rPr lang="en-US" dirty="0"/>
              <a:t>- Continued with the “Other” country reference</a:t>
            </a:r>
          </a:p>
          <a:p>
            <a:r>
              <a:rPr lang="en-US" dirty="0"/>
              <a:t>- The US continued to lead with 5,368, France at 3,400, Italy 2,629, and Spain 1,428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0858EF-2430-4451-BF7C-8D69C07E3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357" y="1278761"/>
            <a:ext cx="8318975" cy="430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45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9FAE-816A-4325-AEB2-3685FF90D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643" y="278777"/>
            <a:ext cx="5021940" cy="503675"/>
          </a:xfrm>
        </p:spPr>
        <p:txBody>
          <a:bodyPr>
            <a:normAutofit fontScale="90000"/>
          </a:bodyPr>
          <a:lstStyle/>
          <a:p>
            <a:r>
              <a:rPr lang="en-US" dirty="0"/>
              <a:t>Average Price by Country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C0E0B-15D2-4F81-9B57-44668536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11/10/2018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5CBC9-441B-4169-8EB8-C9A81064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6</a:t>
            </a:fld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D91CE9-400D-4573-AB68-F24925340D4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75668" y="3120245"/>
            <a:ext cx="3521689" cy="2077434"/>
          </a:xfrm>
        </p:spPr>
        <p:txBody>
          <a:bodyPr/>
          <a:lstStyle/>
          <a:p>
            <a:r>
              <a:rPr lang="en-US" dirty="0"/>
              <a:t> - European wines were primarily more expensive than other regions </a:t>
            </a:r>
          </a:p>
          <a:p>
            <a:r>
              <a:rPr lang="en-US" dirty="0"/>
              <a:t> - Following we will have to see if a high average price grants a higher point value</a:t>
            </a:r>
          </a:p>
          <a:p>
            <a:endParaRPr lang="en-US" dirty="0"/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28E2013E-8DF6-42BA-BDC0-C2CD51ECB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357" y="1131824"/>
            <a:ext cx="8203095" cy="440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79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9FAE-816A-4325-AEB2-3685FF90D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643" y="198781"/>
            <a:ext cx="7570227" cy="636679"/>
          </a:xfrm>
        </p:spPr>
        <p:txBody>
          <a:bodyPr>
            <a:normAutofit fontScale="90000"/>
          </a:bodyPr>
          <a:lstStyle/>
          <a:p>
            <a:r>
              <a:rPr lang="en-US" dirty="0"/>
              <a:t>Number of Wines per Region (Top 10)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C0E0B-15D2-4F81-9B57-44668536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11/10/2018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5CBC9-441B-4169-8EB8-C9A81064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7</a:t>
            </a:fld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D91CE9-400D-4573-AB68-F24925340D4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75668" y="3120245"/>
            <a:ext cx="3521689" cy="2077434"/>
          </a:xfrm>
        </p:spPr>
        <p:txBody>
          <a:bodyPr/>
          <a:lstStyle/>
          <a:p>
            <a:r>
              <a:rPr lang="en-US" dirty="0"/>
              <a:t> - The US had 4 top producing regions, Italy with 2, France with 2, Spain with 1 and Argentina with 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4CC934-11A8-4C3F-A398-39329404F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087" y="1183815"/>
            <a:ext cx="8438245" cy="446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82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9FAE-816A-4325-AEB2-3685FF90D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643" y="247829"/>
            <a:ext cx="8166574" cy="448526"/>
          </a:xfrm>
        </p:spPr>
        <p:txBody>
          <a:bodyPr>
            <a:normAutofit fontScale="90000"/>
          </a:bodyPr>
          <a:lstStyle/>
          <a:p>
            <a:r>
              <a:rPr lang="en-US" dirty="0"/>
              <a:t>Number of Wineries per Region (Top 10)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C0E0B-15D2-4F81-9B57-44668536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11/10/2018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5CBC9-441B-4169-8EB8-C9A81064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8</a:t>
            </a:fld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D91CE9-400D-4573-AB68-F24925340D4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75669" y="3120245"/>
            <a:ext cx="3190384" cy="2077434"/>
          </a:xfrm>
        </p:spPr>
        <p:txBody>
          <a:bodyPr/>
          <a:lstStyle/>
          <a:p>
            <a:r>
              <a:rPr lang="en-US" dirty="0"/>
              <a:t> - The US had 3 regions with the most </a:t>
            </a:r>
          </a:p>
          <a:p>
            <a:r>
              <a:rPr lang="en-US" dirty="0"/>
              <a:t>wineries, Italy with 3, France with 2, Spain </a:t>
            </a:r>
          </a:p>
          <a:p>
            <a:r>
              <a:rPr lang="en-US" dirty="0"/>
              <a:t>with 1 and Argentina with 1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E12FB8-B970-49B5-85AE-C6AF084E2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894" y="980306"/>
            <a:ext cx="8474437" cy="427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80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9FAE-816A-4325-AEB2-3685FF90D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696" y="196641"/>
            <a:ext cx="6629322" cy="532200"/>
          </a:xfrm>
        </p:spPr>
        <p:txBody>
          <a:bodyPr>
            <a:normAutofit fontScale="90000"/>
          </a:bodyPr>
          <a:lstStyle/>
          <a:p>
            <a:r>
              <a:rPr lang="en-US" dirty="0"/>
              <a:t>Average Price per Region (Top 10)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C0E0B-15D2-4F81-9B57-44668536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11/10/2018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5CBC9-441B-4169-8EB8-C9A81064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9</a:t>
            </a:fld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D91CE9-400D-4573-AB68-F24925340D4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75668" y="3120245"/>
            <a:ext cx="3521689" cy="2077434"/>
          </a:xfrm>
        </p:spPr>
        <p:txBody>
          <a:bodyPr/>
          <a:lstStyle/>
          <a:p>
            <a:r>
              <a:rPr lang="en-US" dirty="0"/>
              <a:t> - The highest priced regions had 3 in </a:t>
            </a:r>
          </a:p>
          <a:p>
            <a:r>
              <a:rPr lang="en-US" dirty="0"/>
              <a:t>Portugal, 3 in Chile, 2 in Other, 1 in France </a:t>
            </a:r>
          </a:p>
          <a:p>
            <a:r>
              <a:rPr lang="en-US" dirty="0"/>
              <a:t>and Germany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1ECA32-87E5-405F-B368-40483D81B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259" y="1183739"/>
            <a:ext cx="8550073" cy="401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49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neric-Futuristic_PitchDeck_MO - v5.potx" id="{FE2E2762-1D65-4476-8021-C030968F4989}" vid="{C15C105D-FED3-43CD-B6CC-0305C7A12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1153</Words>
  <Application>Microsoft Office PowerPoint</Application>
  <PresentationFormat>Widescreen</PresentationFormat>
  <Paragraphs>156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Courier New</vt:lpstr>
      <vt:lpstr>Gill Sans MT</vt:lpstr>
      <vt:lpstr>Segoe UI</vt:lpstr>
      <vt:lpstr>Segoe UI Light</vt:lpstr>
      <vt:lpstr>Segoe UI Semibold</vt:lpstr>
      <vt:lpstr>Tahoma</vt:lpstr>
      <vt:lpstr>Wingdings</vt:lpstr>
      <vt:lpstr>Office Theme</vt:lpstr>
      <vt:lpstr>POUR  TASTE</vt:lpstr>
      <vt:lpstr>Project Summary</vt:lpstr>
      <vt:lpstr>Country and Regions</vt:lpstr>
      <vt:lpstr>Number of Wines per Country</vt:lpstr>
      <vt:lpstr>Number of  Wineries per Country</vt:lpstr>
      <vt:lpstr>Average Price by Country</vt:lpstr>
      <vt:lpstr>Number of Wines per Region (Top 10)</vt:lpstr>
      <vt:lpstr>Number of Wineries per Region (Top 10)</vt:lpstr>
      <vt:lpstr>Average Price per Region (Top 10)</vt:lpstr>
      <vt:lpstr>Vintages</vt:lpstr>
      <vt:lpstr>PowerPoint Presentation</vt:lpstr>
      <vt:lpstr>PowerPoint Presentation</vt:lpstr>
      <vt:lpstr>What vintages are most prevalent?</vt:lpstr>
      <vt:lpstr>How does price vary over time or vintage?</vt:lpstr>
      <vt:lpstr>Point Value vs. Price</vt:lpstr>
      <vt:lpstr>Price vs Points</vt:lpstr>
      <vt:lpstr>Exploring our dataset by rating</vt:lpstr>
      <vt:lpstr>Rating vs Price</vt:lpstr>
      <vt:lpstr>Price vs. Variety</vt:lpstr>
      <vt:lpstr>Price vs Variety</vt:lpstr>
      <vt:lpstr>Variety Statistics</vt:lpstr>
      <vt:lpstr>What words are used most frequently in wine reviews?</vt:lpstr>
      <vt:lpstr>Top Wines $20 and under</vt:lpstr>
      <vt:lpstr>Data for this presentation available here:</vt:lpstr>
      <vt:lpstr>Appendices</vt:lpstr>
      <vt:lpstr>Appendix 1 – Country Data</vt:lpstr>
      <vt:lpstr>Appendix 2 – Regional Data (Top 20)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2018-11-07T01:31:45Z</dcterms:created>
  <dcterms:modified xsi:type="dcterms:W3CDTF">2018-11-09T02:02:09Z</dcterms:modified>
</cp:coreProperties>
</file>