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84" r:id="rId3"/>
    <p:sldId id="314" r:id="rId4"/>
    <p:sldId id="305" r:id="rId5"/>
    <p:sldId id="308" r:id="rId6"/>
    <p:sldId id="309" r:id="rId7"/>
    <p:sldId id="310" r:id="rId8"/>
    <p:sldId id="311" r:id="rId9"/>
    <p:sldId id="312" r:id="rId10"/>
    <p:sldId id="313" r:id="rId11"/>
    <p:sldId id="295" r:id="rId12"/>
    <p:sldId id="293" r:id="rId13"/>
    <p:sldId id="296" r:id="rId14"/>
    <p:sldId id="291" r:id="rId15"/>
    <p:sldId id="292" r:id="rId16"/>
    <p:sldId id="294" r:id="rId17"/>
    <p:sldId id="297" r:id="rId18"/>
    <p:sldId id="298" r:id="rId19"/>
    <p:sldId id="299" r:id="rId20"/>
    <p:sldId id="300" r:id="rId21"/>
    <p:sldId id="301" r:id="rId22"/>
    <p:sldId id="285" r:id="rId23"/>
    <p:sldId id="282" r:id="rId24"/>
    <p:sldId id="302" r:id="rId25"/>
    <p:sldId id="307" r:id="rId26"/>
    <p:sldId id="30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08.11.2018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08.11.2018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74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pos="3318">
          <p15:clr>
            <a:srgbClr val="F26B43"/>
          </p15:clr>
        </p15:guide>
        <p15:guide id="8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mueller.github.io/word_cloud/index.html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POUR  TASTE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7" y="3244567"/>
            <a:ext cx="5801630" cy="870233"/>
          </a:xfrm>
        </p:spPr>
        <p:txBody>
          <a:bodyPr>
            <a:normAutofit/>
          </a:bodyPr>
          <a:lstStyle/>
          <a:p>
            <a:r>
              <a:rPr lang="en-US" sz="2800" dirty="0"/>
              <a:t>A Poor Wine Buyer’s Analysis</a:t>
            </a:r>
            <a:br>
              <a:rPr lang="en-US" dirty="0"/>
            </a:b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Elizabeth Brown</a:t>
            </a:r>
          </a:p>
          <a:p>
            <a:r>
              <a:rPr lang="en-US" dirty="0"/>
              <a:t>Erin Ford</a:t>
            </a:r>
          </a:p>
          <a:p>
            <a:r>
              <a:rPr lang="en-US" dirty="0"/>
              <a:t>Dylan Grimm</a:t>
            </a:r>
          </a:p>
          <a:p>
            <a:endParaRPr lang="ru-RU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Team Project 1</a:t>
            </a:r>
            <a:endParaRPr lang="ru-RU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/>
              <a:t>11.10.2018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421775"/>
            <a:ext cx="7330069" cy="517409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Price per Region (Bottom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0DB2-A412-449F-9C30-530748A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9" y="3120245"/>
            <a:ext cx="3044610" cy="2077434"/>
          </a:xfrm>
        </p:spPr>
        <p:txBody>
          <a:bodyPr/>
          <a:lstStyle/>
          <a:p>
            <a:r>
              <a:rPr lang="en-US" dirty="0"/>
              <a:t> - The lowest priced wines had 8 in Other and 2 in Portugal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1C9E3-97F3-4C9C-B5CB-AD5C60A7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7" y="1372614"/>
            <a:ext cx="8557515" cy="42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Vintages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Stripping a specific value from strings</a:t>
            </a:r>
          </a:p>
        </p:txBody>
      </p:sp>
    </p:spTree>
    <p:extLst>
      <p:ext uri="{BB962C8B-B14F-4D97-AF65-F5344CB8AC3E}">
        <p14:creationId xmlns:p14="http://schemas.microsoft.com/office/powerpoint/2010/main" val="404864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F5DC-02E5-4BB1-8806-86FA8D7B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60" y="1224072"/>
            <a:ext cx="6972640" cy="2482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Dataframe Cleanup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5C6A30-F6EC-418A-90B9-1F591F844EE8}"/>
              </a:ext>
            </a:extLst>
          </p:cNvPr>
          <p:cNvSpPr/>
          <p:nvPr/>
        </p:nvSpPr>
        <p:spPr>
          <a:xfrm>
            <a:off x="3381375" y="2343150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4F8680-AA0D-4443-9F87-F62647C7A341}"/>
              </a:ext>
            </a:extLst>
          </p:cNvPr>
          <p:cNvSpPr/>
          <p:nvPr/>
        </p:nvSpPr>
        <p:spPr>
          <a:xfrm>
            <a:off x="2909887" y="2653069"/>
            <a:ext cx="695325" cy="4572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838200" y="3767682"/>
            <a:ext cx="4767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 or vintage is buried in a text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in the string varies</a:t>
            </a:r>
          </a:p>
        </p:txBody>
      </p:sp>
    </p:spTree>
    <p:extLst>
      <p:ext uri="{BB962C8B-B14F-4D97-AF65-F5344CB8AC3E}">
        <p14:creationId xmlns:p14="http://schemas.microsoft.com/office/powerpoint/2010/main" val="27756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8235978" cy="298800"/>
          </a:xfrm>
        </p:spPr>
        <p:txBody>
          <a:bodyPr/>
          <a:lstStyle/>
          <a:p>
            <a:r>
              <a:rPr lang="en-US" sz="1400" dirty="0"/>
              <a:t>This was a very helpful resource:   https://stackabuse.com/using-regex-for-text-manipulation-in-python/</a:t>
            </a:r>
            <a:endParaRPr lang="ru-RU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3928E6-39B6-4BB2-ACD8-BC901E78C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2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Iterrows and 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71EB-BAE7-4A57-AE8E-A98367A3FEE6}"/>
              </a:ext>
            </a:extLst>
          </p:cNvPr>
          <p:cNvSpPr txBox="1"/>
          <p:nvPr/>
        </p:nvSpPr>
        <p:spPr>
          <a:xfrm>
            <a:off x="7715250" y="1234829"/>
            <a:ext cx="382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digit strings representing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dtype = object</a:t>
            </a:r>
          </a:p>
          <a:p>
            <a:endParaRPr lang="en-US" dirty="0"/>
          </a:p>
          <a:p>
            <a:r>
              <a:rPr lang="en-US" dirty="0"/>
              <a:t>Issues Encountered with Method: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 not sortable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Had to convert to an integer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Due to “NaN” or null / missing values, it wanted to default to a float. 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77D44-D706-417A-B0CF-FFEE341A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9" y="2063504"/>
            <a:ext cx="6553476" cy="3706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F9499B-AECD-4BF5-B8BF-C08720A4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90" y="1352195"/>
            <a:ext cx="6553476" cy="31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599" y="4269117"/>
            <a:ext cx="7104280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vintages are most prevalent?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FE1D9133-7426-456F-AFCF-900BF23C79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25" r="725"/>
          <a:stretch>
            <a:fillRect/>
          </a:stretch>
        </p:blipFill>
        <p:spPr>
          <a:xfrm>
            <a:off x="4292600" y="555812"/>
            <a:ext cx="7213634" cy="36679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D4EFBE-FBAC-4B70-9CE9-BCDA648E19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92573" y="3392200"/>
            <a:ext cx="3776016" cy="221017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bulk of the data is found between 2005 to 2016.  This is a range of 12 years.  </a:t>
            </a:r>
          </a:p>
          <a:p>
            <a:r>
              <a:rPr lang="en-US" b="1" dirty="0">
                <a:solidFill>
                  <a:schemeClr val="bg2"/>
                </a:solidFill>
              </a:rPr>
              <a:t>The most prevalent wines in the dataset are from 2012 – 2014.</a:t>
            </a:r>
          </a:p>
          <a:p>
            <a:r>
              <a:rPr lang="en-US" dirty="0"/>
              <a:t>Based on this research, we should not be worried that we won’t find a “good” wine that hasn’t aged for over 10 years…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D7BB3A-CC60-4585-AD75-53595EDFB5BC}"/>
              </a:ext>
            </a:extLst>
          </p:cNvPr>
          <p:cNvSpPr/>
          <p:nvPr/>
        </p:nvSpPr>
        <p:spPr>
          <a:xfrm>
            <a:off x="551330" y="680480"/>
            <a:ext cx="3585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“…</a:t>
            </a:r>
            <a:r>
              <a:rPr lang="en-US" dirty="0"/>
              <a:t>today's wine lover is well advised to buy fine wines, cellar them in a cool space for five years—10 years, tops—and then drink them…</a:t>
            </a: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</a:rPr>
              <a:t> ”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452464" y="5187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“Of all the wines produced, more than 90% are designed to be consumed within a couple of years after they are produced. ”</a:t>
            </a:r>
          </a:p>
        </p:txBody>
      </p:sp>
    </p:spTree>
    <p:extLst>
      <p:ext uri="{BB962C8B-B14F-4D97-AF65-F5344CB8AC3E}">
        <p14:creationId xmlns:p14="http://schemas.microsoft.com/office/powerpoint/2010/main" val="128953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Wine information from cellarnotes.net, and wine spectator.com, Vintage data was extracted from the dataset’s wine title.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0" y="427788"/>
            <a:ext cx="8045903" cy="50538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price vary over time or vintage?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3681E-C31A-4CE7-A02F-357F3C1E47D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15675" y="2447926"/>
            <a:ext cx="3161911" cy="2482558"/>
          </a:xfrm>
        </p:spPr>
        <p:txBody>
          <a:bodyPr/>
          <a:lstStyle/>
          <a:p>
            <a:r>
              <a:rPr lang="en-US" dirty="0"/>
              <a:t>Wine price appears to be higher as the wine has aged.  On average, older wines are more expensive.</a:t>
            </a:r>
          </a:p>
          <a:p>
            <a:r>
              <a:rPr lang="en-US" dirty="0"/>
              <a:t>However, this is not an accurate predictor of price.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87E1B6-CF59-4803-922B-353ECA9AEDC2}"/>
              </a:ext>
            </a:extLst>
          </p:cNvPr>
          <p:cNvSpPr/>
          <p:nvPr/>
        </p:nvSpPr>
        <p:spPr>
          <a:xfrm>
            <a:off x="4668611" y="5049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/>
              <a:t>In general, more expensive wines are usually designed to become better with age. Most inexpensive wines do not benefit from aging.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5F733-F453-4626-94DA-017161E3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8" y="1098951"/>
            <a:ext cx="7315200" cy="36576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DE2FEF-4CD8-43AE-A690-CB12DD6C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040" y="1975179"/>
            <a:ext cx="3395300" cy="626157"/>
          </a:xfrm>
        </p:spPr>
        <p:txBody>
          <a:bodyPr/>
          <a:lstStyle/>
          <a:p>
            <a:r>
              <a:rPr lang="en-US" dirty="0"/>
              <a:t>Are “aged” wines more expensive? </a:t>
            </a:r>
          </a:p>
        </p:txBody>
      </p:sp>
    </p:spTree>
    <p:extLst>
      <p:ext uri="{BB962C8B-B14F-4D97-AF65-F5344CB8AC3E}">
        <p14:creationId xmlns:p14="http://schemas.microsoft.com/office/powerpoint/2010/main" val="136603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7E00388-1911-4B88-9781-EF776EA1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Price vs Points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F5CE966-FE1C-4271-ABAF-F6559D89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What is the relationship between price and point value?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Does a wine buyer have to settle for a lesser wine if they’re on a budget?</a:t>
            </a:r>
          </a:p>
          <a:p>
            <a:endParaRPr lang="en-US" sz="1900" dirty="0"/>
          </a:p>
          <a:p>
            <a:r>
              <a:rPr lang="en-US" sz="1900" dirty="0"/>
              <a:t>As expected, the average price of wine increases when point value is high.</a:t>
            </a:r>
          </a:p>
          <a:p>
            <a:r>
              <a:rPr lang="en-US" sz="1900" dirty="0"/>
              <a:t>It should be noted that there are no wines lower than 80 points in our dataset. Is this because this list was compiled by a wine magazine and only picks the best?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E572E68D-EC71-49A1-9968-6B647DB61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46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8645-5678-4DCA-A5B0-728A003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3BA3-BD6A-4419-A160-81C5CCA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66F3B-63B6-4427-AF2E-7CB9757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D581BC7-E183-40DB-AC97-C19EA4EB889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61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95F06-42B6-48A6-A36A-4DBC5582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A9E4E-7D30-49B1-8B56-04C590C9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33D04-B69B-44D6-A308-3F7A7A12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5BA5B41-B84A-4A78-B35C-244038D9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Exploring our dataset by rating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E48D98-A9F1-44BF-A60A-2F94AE988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/>
              <a:t>Wines are grouped by their points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4C1FFC-BA8F-410B-B48B-5466F3B20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8A6DC-6BA8-4932-BB87-AA7055A5108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80-84 wines are above average to good</a:t>
            </a:r>
          </a:p>
          <a:p>
            <a:r>
              <a:rPr lang="en-US" sz="2000" dirty="0">
                <a:solidFill>
                  <a:schemeClr val="tx1"/>
                </a:solidFill>
              </a:rPr>
              <a:t>85-90 wines are good to very good</a:t>
            </a:r>
          </a:p>
          <a:p>
            <a:r>
              <a:rPr lang="en-US" sz="2000" dirty="0">
                <a:solidFill>
                  <a:schemeClr val="tx1"/>
                </a:solidFill>
              </a:rPr>
              <a:t>90-94 wines are superior to exceptional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95-100. Wines are benchmark examples or classic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5134CCF-CDB5-47AC-88EE-CAD6CDC229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032" b="40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735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ECA30EB-01E3-4ACB-80C6-E3AB21D8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Rating vs Price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17F6912-7270-4F4D-9BD4-24506918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0379"/>
            <a:ext cx="9603274" cy="5864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You don’t have to break the bank for a decently rated bottle of wine! There is a price range for every type of oenophile. </a:t>
            </a:r>
          </a:p>
        </p:txBody>
      </p:sp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BB8FB328-CAE2-478F-8C7B-45D732BB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489639"/>
            <a:ext cx="9603274" cy="18246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E0C92-E7B3-4166-9D00-3DF91653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CC2E-B86C-4D15-9FD7-F048BA64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5199" y="6356350"/>
            <a:ext cx="33233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MM.DD.20XX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82DA4-CF0C-4D4E-B4CB-A8EF205F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9379" y="6356350"/>
            <a:ext cx="5544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4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64D85-340C-492F-91AD-297AA841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Variety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A91CD-30DE-4A7C-AE89-50256B9D4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variety of wine you prefer make a difference on the sticker price?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E319-E73D-4A1C-B47A-F078EFE9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86D55-2D36-4646-8921-A8322D96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8729-5545-41E9-973E-69E21DE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A3A0567-5AEF-4C32-B072-D8A9AA8B5A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9EF401-CD24-4D5C-B013-455AB5BAEE2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Our dataset represents 697 separate varieties of wine.</a:t>
            </a:r>
          </a:p>
          <a:p>
            <a:r>
              <a:rPr lang="en-US" dirty="0"/>
              <a:t>I narrowed the field down to the top 10 varieties that are most numerous in the dataset and calculated the average price for each variety.</a:t>
            </a:r>
          </a:p>
          <a:p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DE7F5BD-2210-4965-BB5B-1A9DF2152C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6346723" y="1656735"/>
            <a:ext cx="4847303" cy="3131575"/>
          </a:xfrm>
        </p:spPr>
      </p:pic>
    </p:spTree>
    <p:extLst>
      <p:ext uri="{BB962C8B-B14F-4D97-AF65-F5344CB8AC3E}">
        <p14:creationId xmlns:p14="http://schemas.microsoft.com/office/powerpoint/2010/main" val="16331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46-7BD4-44CE-9487-D284ED9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E71A452-34E9-480A-8227-82E4BBEA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Project Description:</a:t>
            </a:r>
            <a:r>
              <a:rPr lang="en-US" dirty="0"/>
              <a:t> With no experience as Sommeliers or Oenophiles, we would like to study wine data.    Our project is to examine the relationships between wine prices, reviews, regions, provinces, points, and variety.</a:t>
            </a:r>
          </a:p>
          <a:p>
            <a:r>
              <a:rPr lang="en-US" u="sng" dirty="0"/>
              <a:t>Research Questions: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are the top 5 to 10 wines under $20 in this dataset?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Which regions or countries have the most wines and wineries and which have the best reviews and prices.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vintages are most prevalent in the dataset? On average can older vintages be found at the same prices as newer vintages?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is the relationship between point value and price? Can you find a highly-rated wine with a low price tag?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Is there a correlation between the type of wine that a drinker prefers and the price that they will pay for a bottle? Are some varieties that are more expensive than 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1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8D89161-18EA-461B-9F06-D42B0E3A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Variety Statistics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19D0B9-84A8-42F5-990C-2AEA3004B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272821"/>
            <a:ext cx="11496821" cy="24718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0FF8-8C32-4754-B788-FBB14752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rgbClr val="898989"/>
                </a:solidFill>
              </a:rPr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245F-5039-4093-B6C0-71DB7982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8ADCE-AF2B-4E58-9FC5-0D1047E8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2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D2DD-34AF-412E-ADC4-8C1E181C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E134B-64F0-4498-92FB-8E54B70F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9A5B-91BF-48C3-B71F-432F0E6E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3829A-ADB2-4902-9B0D-6E69DAC6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words are used most frequently in wine reviews?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AED2D4-5EA2-4136-AC9A-D20A4662F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0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WordCloud</a:t>
            </a:r>
            <a:r>
              <a:rPr lang="en-US" b="0" dirty="0"/>
              <a:t> is a technique to show which words are the most frequent among a given text.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0896CA-1A14-4761-9090-E78D00272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6F9A20-B1AA-4C6C-8748-DDFDD6FC984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the “Description” column of our dataset, we wanted to explore what words were most frequently used in describing the wines.</a:t>
            </a:r>
          </a:p>
          <a:p>
            <a:r>
              <a:rPr lang="en-US" dirty="0"/>
              <a:t>I installed a specific package to sort through the descriptions, and based on their frequency in the column, generate a “</a:t>
            </a:r>
            <a:r>
              <a:rPr lang="en-US" dirty="0" err="1"/>
              <a:t>WordCloud</a:t>
            </a:r>
            <a:r>
              <a:rPr lang="en-US" dirty="0"/>
              <a:t>” with the 100 most commonly used words. </a:t>
            </a:r>
          </a:p>
          <a:p>
            <a:r>
              <a:rPr lang="en-US" dirty="0"/>
              <a:t>The size of the word in the “Cloud” correlates with the frequency of the word’s use in the column. </a:t>
            </a:r>
          </a:p>
          <a:p>
            <a:r>
              <a:rPr lang="en-US" dirty="0"/>
              <a:t>Using the “</a:t>
            </a:r>
            <a:r>
              <a:rPr lang="en-US" dirty="0" err="1"/>
              <a:t>stopwords</a:t>
            </a:r>
            <a:r>
              <a:rPr lang="en-US" dirty="0"/>
              <a:t>” parameter, I specifically removed words like “The” and “Wine” from the list, since they would most likely be used in nearly every review. 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9E8C1E6-4100-46BE-91D5-EFF035C7C962}"/>
              </a:ext>
            </a:extLst>
          </p:cNvPr>
          <p:cNvPicPr preferRelativeResize="0">
            <a:picLocks noGrp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343522" y="1656819"/>
            <a:ext cx="5752478" cy="3544361"/>
          </a:xfrm>
        </p:spPr>
      </p:pic>
    </p:spTree>
    <p:extLst>
      <p:ext uri="{BB962C8B-B14F-4D97-AF65-F5344CB8AC3E}">
        <p14:creationId xmlns:p14="http://schemas.microsoft.com/office/powerpoint/2010/main" val="292434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FD3-D0E6-48A7-BD5D-D62633B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66" y="353995"/>
            <a:ext cx="10515600" cy="652969"/>
          </a:xfrm>
        </p:spPr>
        <p:txBody>
          <a:bodyPr/>
          <a:lstStyle/>
          <a:p>
            <a:r>
              <a:rPr lang="en-US" dirty="0"/>
              <a:t>Top Cheap Wines ($20 or under)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4778-3FD0-41C5-BBB7-089F90A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58E0-FB88-44D3-8151-6E5B0CF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62F66-3AFC-4F89-8497-33E55B7F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8" y="1091762"/>
            <a:ext cx="7414083" cy="4786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E6442-E63C-444D-B86A-83E1744FC1EC}"/>
              </a:ext>
            </a:extLst>
          </p:cNvPr>
          <p:cNvSpPr txBox="1"/>
          <p:nvPr/>
        </p:nvSpPr>
        <p:spPr>
          <a:xfrm>
            <a:off x="8637494" y="1091762"/>
            <a:ext cx="3061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Top Wines By Variety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There were some ties for top points, so other options are available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this presentation available here: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https://www.kaggle.com/zynicide/wine-reviews#winemag-data-130k-v2.csv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D6B-7951-4520-BB79-BE460CFE2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4711-974F-4709-8AA0-55E5C6AA3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DEDA5F-68F0-45D9-B88A-56B972A8D2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069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214-6A19-4399-A522-E958DE6A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/>
              <a:t>Appendix 1 – Country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342DC-544D-487F-9AD0-B781D85D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F6416-1A9D-4CA2-A385-B832A86B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E2CF2-9C88-4ACD-BC82-EEE1C9EE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6021C-78D8-47B6-B0F9-FBCF7E01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7052"/>
            <a:ext cx="10651435" cy="43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214-6A19-4399-A522-E958DE6A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/>
              <a:t>Appendix 2 – Regional Data (Top 20)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342DC-544D-487F-9AD0-B781D85D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F6416-1A9D-4CA2-A385-B832A86B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960" y="5878720"/>
            <a:ext cx="2915733" cy="298800"/>
          </a:xfrm>
        </p:spPr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E2CF2-9C88-4ACD-BC82-EEE1C9EE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39F978-F773-4CE0-878E-52DAC003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172"/>
            <a:ext cx="9773026" cy="41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9D8-B384-4D8D-B10F-259048EAF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Country and Regions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A2D46-597C-4BAD-AE18-70CCEE8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99518" y="5878720"/>
            <a:ext cx="1336964" cy="298800"/>
          </a:xfrm>
        </p:spPr>
        <p:txBody>
          <a:bodyPr/>
          <a:lstStyle/>
          <a:p>
            <a:r>
              <a:rPr lang="en-US" dirty="0"/>
              <a:t>11.10.2018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C2B-ECFB-4395-9383-B883480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CBDDAB-49D4-492F-9099-CF94AC3E7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Grouping the data by Country and Region</a:t>
            </a:r>
          </a:p>
        </p:txBody>
      </p:sp>
    </p:spTree>
    <p:extLst>
      <p:ext uri="{BB962C8B-B14F-4D97-AF65-F5344CB8AC3E}">
        <p14:creationId xmlns:p14="http://schemas.microsoft.com/office/powerpoint/2010/main" val="423402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2" y="278311"/>
            <a:ext cx="5021940" cy="804338"/>
          </a:xfrm>
        </p:spPr>
        <p:txBody>
          <a:bodyPr>
            <a:normAutofit/>
          </a:bodyPr>
          <a:lstStyle/>
          <a:p>
            <a:r>
              <a:rPr lang="en-US" dirty="0"/>
              <a:t># of Wines per Country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0DB2-A412-449F-9C30-530748A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Originally 42 total countries, countries w/</a:t>
            </a:r>
          </a:p>
          <a:p>
            <a:r>
              <a:rPr lang="en-US" dirty="0"/>
              <a:t>less than 1000 wines made were put into </a:t>
            </a:r>
          </a:p>
          <a:p>
            <a:r>
              <a:rPr lang="en-US" dirty="0"/>
              <a:t>“Other” so we could view all data</a:t>
            </a:r>
          </a:p>
          <a:p>
            <a:r>
              <a:rPr lang="en-US" dirty="0"/>
              <a:t>- The US significantly outproduces other countries at 54,265, France 17,776, Italy </a:t>
            </a:r>
          </a:p>
          <a:p>
            <a:r>
              <a:rPr lang="en-US" dirty="0"/>
              <a:t>16,914, and Spain 6,573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B669FD-C54F-4C6E-89AE-DED85A50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5" y="1172817"/>
            <a:ext cx="8451497" cy="43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382019"/>
            <a:ext cx="5021940" cy="596922"/>
          </a:xfrm>
        </p:spPr>
        <p:txBody>
          <a:bodyPr>
            <a:normAutofit fontScale="90000"/>
          </a:bodyPr>
          <a:lstStyle/>
          <a:p>
            <a:r>
              <a:rPr lang="en-US" dirty="0"/>
              <a:t># of Wineries per Country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0DB2-A412-449F-9C30-530748A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- Continued with the “Other” country reference</a:t>
            </a:r>
          </a:p>
          <a:p>
            <a:r>
              <a:rPr lang="en-US" dirty="0"/>
              <a:t>- The US continued to lead with 5,368, France at 3,400, Italy 2,629, and Spain 1,428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858EF-2430-4451-BF7C-8D69C07E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7" y="1278761"/>
            <a:ext cx="8102917" cy="43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278777"/>
            <a:ext cx="5021940" cy="50367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Price by Country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0DB2-A412-449F-9C30-530748A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European wines were primarily more expensive than other regions </a:t>
            </a:r>
          </a:p>
          <a:p>
            <a:r>
              <a:rPr lang="en-US" dirty="0"/>
              <a:t> - Following we will have to see if a high average price grants a higher </a:t>
            </a:r>
            <a:r>
              <a:rPr lang="en-US"/>
              <a:t>point value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8E2013E-8DF6-42BA-BDC0-C2CD51EC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7" y="1131824"/>
            <a:ext cx="8203095" cy="44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198781"/>
            <a:ext cx="6100459" cy="636679"/>
          </a:xfrm>
        </p:spPr>
        <p:txBody>
          <a:bodyPr>
            <a:normAutofit fontScale="90000"/>
          </a:bodyPr>
          <a:lstStyle/>
          <a:p>
            <a:r>
              <a:rPr lang="en-US" dirty="0"/>
              <a:t># of Wines per Region (Top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0DB2-A412-449F-9C30-530748A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7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The US had 4 top producing regions, Italy with 2, France with 2, Spain with 1 and Argentina with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CC934-11A8-4C3F-A398-39329404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7" y="1183815"/>
            <a:ext cx="8438245" cy="44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43" y="247829"/>
            <a:ext cx="6496801" cy="448526"/>
          </a:xfrm>
        </p:spPr>
        <p:txBody>
          <a:bodyPr>
            <a:normAutofit fontScale="90000"/>
          </a:bodyPr>
          <a:lstStyle/>
          <a:p>
            <a:r>
              <a:rPr lang="en-US" dirty="0"/>
              <a:t># of Wineries per Region (Top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0DB2-A412-449F-9C30-530748A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8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The US had 3 regions with the most wineries, Italy with 3, France with 2, Spain with 1 and Argentina with 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12FB8-B970-49B5-85AE-C6AF084E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94" y="980306"/>
            <a:ext cx="8474437" cy="42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FAE-816A-4325-AEB2-3685FF90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6" y="196641"/>
            <a:ext cx="6629322" cy="532200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Price per Region (Top 10)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0E0B-15D2-4F81-9B57-4466853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0DB2-A412-449F-9C30-530748A2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CBC9-441B-4169-8EB8-C9A81064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91CE9-400D-4573-AB68-F24925340D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5668" y="3120245"/>
            <a:ext cx="3521689" cy="2077434"/>
          </a:xfrm>
        </p:spPr>
        <p:txBody>
          <a:bodyPr/>
          <a:lstStyle/>
          <a:p>
            <a:r>
              <a:rPr lang="en-US" dirty="0"/>
              <a:t> - The highest priced regions had 3 in </a:t>
            </a:r>
          </a:p>
          <a:p>
            <a:r>
              <a:rPr lang="en-US" dirty="0"/>
              <a:t>Portugal, 3 in Chile, 2 in Other, 1 in France </a:t>
            </a:r>
          </a:p>
          <a:p>
            <a:r>
              <a:rPr lang="en-US" dirty="0"/>
              <a:t>and Germany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ECA32-87E5-405F-B368-40483D81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59" y="1183739"/>
            <a:ext cx="8550073" cy="40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POUR  TASTE</vt:lpstr>
      <vt:lpstr>Project Summary</vt:lpstr>
      <vt:lpstr>Country and Regions</vt:lpstr>
      <vt:lpstr># of Wines per Country</vt:lpstr>
      <vt:lpstr># of Wineries per Country</vt:lpstr>
      <vt:lpstr>Average Price by Country</vt:lpstr>
      <vt:lpstr># of Wines per Region (Top 10)</vt:lpstr>
      <vt:lpstr># of Wineries per Region (Top 10)</vt:lpstr>
      <vt:lpstr>Average Price per Region (Top 10)</vt:lpstr>
      <vt:lpstr>Average Price per Region (Bottom 10)</vt:lpstr>
      <vt:lpstr>Vintages</vt:lpstr>
      <vt:lpstr>PowerPoint Presentation</vt:lpstr>
      <vt:lpstr>PowerPoint Presentation</vt:lpstr>
      <vt:lpstr>What vintages are most prevalent?</vt:lpstr>
      <vt:lpstr>How does price vary over time or vintage?</vt:lpstr>
      <vt:lpstr>Price vs Points</vt:lpstr>
      <vt:lpstr>Exploring our dataset by rating</vt:lpstr>
      <vt:lpstr>Rating vs Price</vt:lpstr>
      <vt:lpstr>Price vs Variety</vt:lpstr>
      <vt:lpstr>Variety Statistics</vt:lpstr>
      <vt:lpstr>What words are used most frequently in wine reviews?</vt:lpstr>
      <vt:lpstr>Top Cheap Wines ($20 or under)</vt:lpstr>
      <vt:lpstr>Data for this presentation available here:</vt:lpstr>
      <vt:lpstr>Appendices</vt:lpstr>
      <vt:lpstr>Appendix 1 – Country Data</vt:lpstr>
      <vt:lpstr>Appendix 2 – Regional Data (Top 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2018-11-07T01:31:45Z</dcterms:created>
  <dcterms:modified xsi:type="dcterms:W3CDTF">2018-11-09T00:37:03Z</dcterms:modified>
</cp:coreProperties>
</file>