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6.xml" ContentType="application/vnd.openxmlformats-officedocument.theme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notesSlides/notesSlide6.xml" ContentType="application/vnd.openxmlformats-officedocument.presentationml.notesSlide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6" r:id="rId3"/>
    <p:sldMasterId id="2147483679" r:id="rId4"/>
    <p:sldMasterId id="2147483683" r:id="rId5"/>
  </p:sldMasterIdLst>
  <p:notesMasterIdLst>
    <p:notesMasterId r:id="rId16"/>
  </p:notesMasterIdLst>
  <p:sldIdLst>
    <p:sldId id="263" r:id="rId6"/>
    <p:sldId id="315" r:id="rId7"/>
    <p:sldId id="314" r:id="rId8"/>
    <p:sldId id="264" r:id="rId9"/>
    <p:sldId id="312" r:id="rId10"/>
    <p:sldId id="308" r:id="rId11"/>
    <p:sldId id="267" r:id="rId12"/>
    <p:sldId id="313" r:id="rId13"/>
    <p:sldId id="311" r:id="rId14"/>
    <p:sldId id="304" r:id="rId15"/>
  </p:sldIdLst>
  <p:sldSz cx="9144000" cy="5715000" type="screen16x10"/>
  <p:notesSz cx="6858000" cy="4324350"/>
  <p:custDataLst>
    <p:tags r:id="rId17"/>
  </p:custDataLst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223F4-03B9-4810-B613-E8657D127511}" v="190" dt="2019-03-15T03:20:43.756"/>
    <p1510:client id="{BA6BC0F4-B932-F165-2CD0-9896B025E171}" v="805" dt="2019-03-14T09:17:12.628"/>
    <p1510:client id="{8DA9E29F-E863-A083-478B-9848A32ED711}" v="162" dt="2019-03-15T02:17:18.774"/>
    <p1510:client id="{512D81D9-DE45-CEB3-5129-C67477C55C87}" v="389" dt="2019-03-15T00:32:04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05" autoAdjust="0"/>
  </p:normalViewPr>
  <p:slideViewPr>
    <p:cSldViewPr snapToGrid="0">
      <p:cViewPr varScale="1">
        <p:scale>
          <a:sx n="53" d="100"/>
          <a:sy n="53" d="100"/>
        </p:scale>
        <p:origin x="1812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5169E-0E25-4686-9B8E-FF00CE07C3D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4CBDF-D877-46C2-BB6C-BE4E5FF7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Instacart</a:t>
            </a:r>
            <a:r>
              <a:rPr lang="en-US" dirty="0"/>
              <a:t> is an American company that operates as a sometimes-same-day grocery delivery service. </a:t>
            </a:r>
          </a:p>
          <a:p>
            <a:r>
              <a:rPr lang="en-US" dirty="0"/>
              <a:t>Customers select groceries mainly order through a mobile phone apps on android or </a:t>
            </a:r>
            <a:r>
              <a:rPr lang="en-US" dirty="0" err="1"/>
              <a:t>ios</a:t>
            </a:r>
            <a:r>
              <a:rPr lang="en-US" dirty="0"/>
              <a:t>.  Option of  various retailers  including Costco, QFC, Fred Meyer etc.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Initially Instacart shoppers simply went to a store and purchased the ordered items at retail as requested, in addition to the delivery charge.   and the order is delivered by a personal shoppers on the same-day most of the time.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need to predict the products that will be re-ordered.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Est.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4CBDF-D877-46C2-BB6C-BE4E5FF7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goal of analyze this dataset is to predict which products will be in a user's next order?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5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anonymized dataset contains a sample of over 3 million grocery orders from more than 200,000 Instacart users.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is entirely anonymous: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information provided about users is their sequence of orders and the products in those orders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the IDs in the dataset are entirely randomized, and cannot be linked back to any other ID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products that are bought by multiple people at multiple retailers are included, and no retailer ID is provided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this dataset includes orders from many different retailers and is a heavily biased subset of Instacart’s production data, and so is not a representative sample of our products, users or their purchasing behavior.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9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/>
              <a:t>The size of the boxes shows the number of sales.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Here is use to </a:t>
            </a:r>
            <a:r>
              <a:rPr lang="en-US" err="1"/>
              <a:t>treemap</a:t>
            </a:r>
            <a:r>
              <a:rPr lang="en-US"/>
              <a:t> package to visualize the structure of </a:t>
            </a:r>
            <a:r>
              <a:rPr lang="en-US" err="1"/>
              <a:t>instacarts</a:t>
            </a:r>
            <a:r>
              <a:rPr lang="en-US"/>
              <a:t> product portfolio. In total there are 21 departments containing 134 aisles.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2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------Fruits are reordered more frequently than vegetables — perhaps because vegetables are more intermittently purchased for recipes. Staples like soups and baking ingredients are least likely to be reordered — perhaps because they are less frequently needed.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---------Products with a high number of orders are naturally more likely to be reordered.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6FDBE-5672-4985-BD85-BF0EDA6044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19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 will also help Instacart in planning their shopper shifts</a:t>
            </a:r>
            <a:r>
              <a:rPr lang="en-US"/>
              <a:t>.</a:t>
            </a:r>
          </a:p>
          <a:p>
            <a:endParaRPr lang="en-US">
              <a:cs typeface="Calibri"/>
            </a:endParaRPr>
          </a:p>
          <a:p>
            <a:r>
              <a:rPr lang="en-US"/>
              <a:t>Exploring Customer Habits. Churn rate (% of customer who left and Retention rate.)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4CBDF-D877-46C2-BB6C-BE4E5FF7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5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4.emf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7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8.xml"/><Relationship Id="rId4" Type="http://schemas.openxmlformats.org/officeDocument/2006/relationships/image" Target="../media/image7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0.xml"/><Relationship Id="rId5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1.xml"/><Relationship Id="rId4" Type="http://schemas.openxmlformats.org/officeDocument/2006/relationships/image" Target="../media/image7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3.xml"/><Relationship Id="rId6" Type="http://schemas.openxmlformats.org/officeDocument/2006/relationships/image" Target="../media/image4.emf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4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5.emf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5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6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2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6" Type="http://schemas.openxmlformats.org/officeDocument/2006/relationships/image" Target="../media/image4.emf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67858"/>
            <a:ext cx="6972300" cy="25386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TITLE HERE</a:t>
            </a:r>
          </a:p>
          <a:p>
            <a:pPr lvl="0"/>
            <a:r>
              <a:rPr lang="en-US"/>
              <a:t>ENCODE NORMAL</a:t>
            </a:r>
          </a:p>
          <a:p>
            <a:pPr lvl="0"/>
            <a:r>
              <a:rPr lang="en-US"/>
              <a:t>BLACK, 50 PT.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3" y="3906513"/>
            <a:ext cx="1600200" cy="116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289" y="4738970"/>
            <a:ext cx="1371600" cy="772583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5"/>
            <a:ext cx="9367953" cy="3997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2"/>
            <a:ext cx="2532888" cy="234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3" y="3906513"/>
            <a:ext cx="1600200" cy="116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289" y="4738970"/>
            <a:ext cx="1371600" cy="772583"/>
          </a:xfrm>
          <a:prstGeom prst="rect">
            <a:avLst/>
          </a:prstGeom>
        </p:spPr>
      </p:pic>
      <p:pic>
        <p:nvPicPr>
          <p:cNvPr id="11" name="Picture 10" descr="AngleBackground_gold_RGB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1"/>
            <a:ext cx="2532888" cy="234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484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281" y="190501"/>
            <a:ext cx="8521139" cy="9457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6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HEADER HERE (ENCODE NORMAL BLACK, 36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5281" y="1447271"/>
            <a:ext cx="8520235" cy="3467629"/>
          </a:xfrm>
          <a:prstGeom prst="rect">
            <a:avLst/>
          </a:prstGeom>
        </p:spPr>
        <p:txBody>
          <a:bodyPr/>
          <a:lstStyle>
            <a:lvl1pPr marL="214295" indent="-214295">
              <a:buFont typeface="Lucida Grande"/>
              <a:buChar char="&gt;"/>
              <a:defRPr sz="36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1pPr>
            <a:lvl2pPr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714318" indent="-142863">
              <a:buSzPct val="100000"/>
              <a:buFont typeface="Lucida Grande"/>
              <a:buChar char="&gt;"/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1285772" indent="-142863">
              <a:buFont typeface="Lucida Grande"/>
              <a:buChar char="&gt;"/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Content here (Open Sans Light, 36 pt.)</a:t>
            </a:r>
          </a:p>
          <a:p>
            <a:pPr lvl="1"/>
            <a:r>
              <a:rPr lang="en-US"/>
              <a:t>Second level (Open Sans Light, 32)</a:t>
            </a:r>
          </a:p>
          <a:p>
            <a:pPr lvl="2"/>
            <a:r>
              <a:rPr lang="en-US"/>
              <a:t>Third level (Open Sans Light, 32)</a:t>
            </a:r>
          </a:p>
          <a:p>
            <a:pPr lvl="3"/>
            <a:r>
              <a:rPr lang="en-US"/>
              <a:t>Fourth level (Open Sans Light, 32)</a:t>
            </a:r>
          </a:p>
          <a:p>
            <a:pPr lvl="4"/>
            <a:r>
              <a:rPr lang="en-US"/>
              <a:t>Fifth level (Open Sans Light, 32)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1" y="1133833"/>
            <a:ext cx="1103781" cy="80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660" y="4942418"/>
            <a:ext cx="1371600" cy="772583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748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1" y="246649"/>
            <a:ext cx="8498279" cy="945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HEADER HERE </a:t>
            </a:r>
          </a:p>
          <a:p>
            <a:pPr lvl="0"/>
            <a:r>
              <a:rPr lang="en-US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8141" y="1933532"/>
            <a:ext cx="8498279" cy="3175072"/>
          </a:xfrm>
          <a:prstGeom prst="rect">
            <a:avLst/>
          </a:prstGeom>
        </p:spPr>
        <p:txBody>
          <a:bodyPr/>
          <a:lstStyle>
            <a:lvl1pPr marL="214295" indent="-214295">
              <a:buFont typeface="Lucida Grande"/>
              <a:buChar char="&gt;"/>
              <a:defRPr sz="36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1pPr>
            <a:lvl2pPr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714318" indent="-142863">
              <a:buSzPct val="100000"/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3pPr>
            <a:lvl4pPr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285772" indent="-142863"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Content here (Open Sans Light, 36 pt.)</a:t>
            </a:r>
          </a:p>
          <a:p>
            <a:pPr lvl="1"/>
            <a:r>
              <a:rPr lang="en-US"/>
              <a:t>Second level (Open Sans Light, 32)</a:t>
            </a:r>
          </a:p>
          <a:p>
            <a:pPr lvl="2"/>
            <a:r>
              <a:rPr lang="en-US"/>
              <a:t>Third level (Open Sans Light, 32)</a:t>
            </a:r>
          </a:p>
          <a:p>
            <a:pPr lvl="3"/>
            <a:r>
              <a:rPr lang="en-US"/>
              <a:t>Fourth level (Open Sans Light, 32)</a:t>
            </a:r>
          </a:p>
          <a:p>
            <a:pPr lvl="4"/>
            <a:r>
              <a:rPr lang="en-US"/>
              <a:t>Fifth level (Open Sans Light, 32)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141" y="1442224"/>
            <a:ext cx="8498279" cy="342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SUB-HEADER HERE (UNI SANS LIGHT,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5" y="1137005"/>
            <a:ext cx="1103781" cy="80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711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362738" y="1447273"/>
            <a:ext cx="8425666" cy="36935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2737" y="188927"/>
            <a:ext cx="8493683" cy="9473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HEADER HERE </a:t>
            </a:r>
          </a:p>
          <a:p>
            <a:pPr lvl="0"/>
            <a:r>
              <a:rPr lang="en-US"/>
              <a:t>(ENCODE NORMAL BLACK, 30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5" y="1137005"/>
            <a:ext cx="1103781" cy="8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304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anchor="ctr"/>
          <a:lstStyle>
            <a:lvl1pPr>
              <a:defRPr sz="4000">
                <a:latin typeface="Encode Sans Normal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604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6" y="1064809"/>
            <a:ext cx="7565463" cy="258212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TITLE HERE</a:t>
            </a:r>
          </a:p>
          <a:p>
            <a:pPr lvl="0"/>
            <a:r>
              <a:rPr lang="en-US"/>
              <a:t>ENCODE NORMAL</a:t>
            </a:r>
          </a:p>
          <a:p>
            <a:pPr lvl="0"/>
            <a:r>
              <a:rPr lang="en-US"/>
              <a:t>BLACK, 50 PT.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3" y="3646932"/>
            <a:ext cx="1600200" cy="116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2"/>
            <a:ext cx="2532888" cy="234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5274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1460" y="83821"/>
            <a:ext cx="8679180" cy="11334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4000" b="0" i="0" baseline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HEADER HERE (ENCODE NORMAL BLACK, 40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460" y="1447271"/>
            <a:ext cx="8679180" cy="3346248"/>
          </a:xfrm>
          <a:prstGeom prst="rect">
            <a:avLst/>
          </a:prstGeom>
        </p:spPr>
        <p:txBody>
          <a:bodyPr/>
          <a:lstStyle>
            <a:lvl1pPr marL="0" indent="0">
              <a:buFont typeface="Lucida Grande"/>
              <a:buNone/>
              <a:defRPr sz="3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marL="714318" indent="-142863">
              <a:buSzPct val="100000"/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3pPr>
            <a:lvl4pPr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285772" indent="-142863"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Content here (Open Sans Light, 36 pt.)</a:t>
            </a:r>
          </a:p>
          <a:p>
            <a:pPr lvl="1"/>
            <a:r>
              <a:rPr lang="en-US"/>
              <a:t>Second level (Open Sans Light, 32)</a:t>
            </a:r>
          </a:p>
          <a:p>
            <a:pPr lvl="2"/>
            <a:r>
              <a:rPr lang="en-US"/>
              <a:t>Third level (Open Sans Light, 32)</a:t>
            </a:r>
          </a:p>
          <a:p>
            <a:pPr lvl="3"/>
            <a:r>
              <a:rPr lang="en-US"/>
              <a:t>Fourth level (Open Sans Light, 32)</a:t>
            </a:r>
          </a:p>
          <a:p>
            <a:pPr lvl="4"/>
            <a:r>
              <a:rPr lang="en-US"/>
              <a:t>Fifth level (Open Sans Light, 32)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5" y="1137005"/>
            <a:ext cx="1103781" cy="803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386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Title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4" y="5295197"/>
            <a:ext cx="2464308" cy="22817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5702"/>
            <a:ext cx="7330440" cy="25522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5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TITLE HERE</a:t>
            </a:r>
          </a:p>
          <a:p>
            <a:pPr lvl="0"/>
            <a:r>
              <a:rPr lang="en-US"/>
              <a:t>ENCODE NORMAL</a:t>
            </a:r>
          </a:p>
          <a:p>
            <a:pPr lvl="0"/>
            <a:r>
              <a:rPr lang="en-US"/>
              <a:t>BLACK, 50 PT.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63" y="3311652"/>
            <a:ext cx="1600200" cy="11641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3696796"/>
            <a:ext cx="7399020" cy="890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Open Sans Subtitle, 32 pt.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762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954878"/>
            <a:ext cx="1371600" cy="769620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7661" y="167642"/>
            <a:ext cx="8528759" cy="96861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6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HEADER HERE (ENCODE NORMAL BLACK, 36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61" y="1447271"/>
            <a:ext cx="8528759" cy="3507607"/>
          </a:xfrm>
          <a:prstGeom prst="rect">
            <a:avLst/>
          </a:prstGeom>
        </p:spPr>
        <p:txBody>
          <a:bodyPr/>
          <a:lstStyle>
            <a:lvl1pPr marL="214295" indent="-214295">
              <a:buFont typeface="Lucida Grande"/>
              <a:buChar char="&gt;"/>
              <a:defRPr sz="36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  <a:lvl2pPr>
              <a:defRPr sz="32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2pPr>
            <a:lvl3pPr marL="714318" indent="-142863">
              <a:buSzPct val="100000"/>
              <a:buFont typeface="Lucida Grande"/>
              <a:buChar char="&gt;"/>
              <a:defRPr sz="32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3pPr>
            <a:lvl4pPr>
              <a:defRPr sz="32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4pPr>
            <a:lvl5pPr marL="1285772" indent="-142863">
              <a:buFont typeface="Lucida Grande"/>
              <a:buChar char="&gt;"/>
              <a:defRPr sz="32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36 pt.)</a:t>
            </a:r>
          </a:p>
          <a:p>
            <a:pPr lvl="1"/>
            <a:r>
              <a:rPr lang="en-US"/>
              <a:t>Second level (Open Sans Light, 32)</a:t>
            </a:r>
          </a:p>
          <a:p>
            <a:pPr lvl="2"/>
            <a:r>
              <a:rPr lang="en-US"/>
              <a:t>Third level (Open Sans Light, 32)</a:t>
            </a:r>
          </a:p>
          <a:p>
            <a:pPr lvl="3"/>
            <a:r>
              <a:rPr lang="en-US"/>
              <a:t>Fourth level (Open Sans Light, 32)</a:t>
            </a:r>
          </a:p>
          <a:p>
            <a:pPr lvl="4"/>
            <a:r>
              <a:rPr lang="en-US"/>
              <a:t>Fifth level (Open Sans Light, 32)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5" y="1137005"/>
            <a:ext cx="1103781" cy="803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9396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231219"/>
            <a:ext cx="7856609" cy="25941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TITLE HERE</a:t>
            </a:r>
          </a:p>
          <a:p>
            <a:pPr lvl="0"/>
            <a:r>
              <a:rPr lang="en-US"/>
              <a:t>ENCODE NORMAL</a:t>
            </a:r>
          </a:p>
          <a:p>
            <a:pPr lvl="0"/>
            <a:r>
              <a:rPr lang="en-US"/>
              <a:t>BLACK, 50 PT.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3" y="3920002"/>
            <a:ext cx="1600200" cy="116417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2"/>
            <a:ext cx="2532888" cy="234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9364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281" y="190501"/>
            <a:ext cx="8521139" cy="9457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6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HEADER HERE (ENCODE NORMAL BLACK, 36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5281" y="1447271"/>
            <a:ext cx="8520235" cy="3467629"/>
          </a:xfrm>
          <a:prstGeom prst="rect">
            <a:avLst/>
          </a:prstGeom>
        </p:spPr>
        <p:txBody>
          <a:bodyPr/>
          <a:lstStyle>
            <a:lvl1pPr marL="214295" indent="-214295">
              <a:buFont typeface="Lucida Grande"/>
              <a:buChar char="&gt;"/>
              <a:defRPr sz="36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1pPr>
            <a:lvl2pPr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714318" indent="-142863">
              <a:buSzPct val="100000"/>
              <a:buFont typeface="Lucida Grande"/>
              <a:buChar char="&gt;"/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1285772" indent="-142863">
              <a:buFont typeface="Lucida Grande"/>
              <a:buChar char="&gt;"/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Content here (Open Sans Light, 36 pt.)</a:t>
            </a:r>
          </a:p>
          <a:p>
            <a:pPr lvl="1"/>
            <a:r>
              <a:rPr lang="en-US"/>
              <a:t>Second level (Open Sans Light, 32)</a:t>
            </a:r>
          </a:p>
          <a:p>
            <a:pPr lvl="2"/>
            <a:r>
              <a:rPr lang="en-US"/>
              <a:t>Third level (Open Sans Light, 32)</a:t>
            </a:r>
          </a:p>
          <a:p>
            <a:pPr lvl="3"/>
            <a:r>
              <a:rPr lang="en-US"/>
              <a:t>Fourth level (Open Sans Light, 32)</a:t>
            </a:r>
          </a:p>
          <a:p>
            <a:pPr lvl="4"/>
            <a:r>
              <a:rPr lang="en-US"/>
              <a:t>Fifth level (Open Sans Light, 32)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1" y="1133833"/>
            <a:ext cx="1103781" cy="80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660" y="4942418"/>
            <a:ext cx="1371600" cy="772583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185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7183" y="228602"/>
            <a:ext cx="8559239" cy="9879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6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HEADER HERE (ENCODE NORMAL BLACK, 36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7183" y="1216560"/>
            <a:ext cx="8558335" cy="37821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450"/>
              </a:spcBef>
              <a:buFont typeface="Lucida Grande"/>
              <a:buNone/>
              <a:defRPr sz="3600" b="0" i="0" baseline="0">
                <a:solidFill>
                  <a:schemeClr val="accent4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14000"/>
              </a:lnSpc>
              <a:spcBef>
                <a:spcPts val="450"/>
              </a:spcBef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marL="714318" indent="-142863">
              <a:lnSpc>
                <a:spcPct val="114000"/>
              </a:lnSpc>
              <a:spcBef>
                <a:spcPts val="450"/>
              </a:spcBef>
              <a:buSzPct val="100000"/>
              <a:buFont typeface="Lucida Grande"/>
              <a:buChar char="&gt;"/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lnSpc>
                <a:spcPct val="114000"/>
              </a:lnSpc>
              <a:spcBef>
                <a:spcPts val="450"/>
              </a:spcBef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285772" indent="-142863">
              <a:lnSpc>
                <a:spcPct val="114000"/>
              </a:lnSpc>
              <a:spcBef>
                <a:spcPts val="450"/>
              </a:spcBef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Content here (Open Sans, 36 pt.)</a:t>
            </a:r>
          </a:p>
          <a:p>
            <a:pPr lvl="1"/>
            <a:r>
              <a:rPr lang="en-US"/>
              <a:t>Second level (Open Sans Light, 32)</a:t>
            </a:r>
          </a:p>
          <a:p>
            <a:pPr lvl="2"/>
            <a:r>
              <a:rPr lang="en-US"/>
              <a:t>Third level (Open Sans Light, 32)</a:t>
            </a:r>
          </a:p>
          <a:p>
            <a:pPr lvl="3"/>
            <a:r>
              <a:rPr lang="en-US"/>
              <a:t>Fourth level (Open Sans Light, 32)</a:t>
            </a:r>
          </a:p>
          <a:p>
            <a:pPr lvl="4"/>
            <a:r>
              <a:rPr lang="en-US"/>
              <a:t>Fifth level (Open Sans Light, 32)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5" y="1136257"/>
            <a:ext cx="1103781" cy="80302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5"/>
            <a:ext cx="9367953" cy="3997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5" y="1136257"/>
            <a:ext cx="1103781" cy="80302"/>
          </a:xfrm>
          <a:prstGeom prst="rect">
            <a:avLst/>
          </a:prstGeom>
        </p:spPr>
      </p:pic>
      <p:pic>
        <p:nvPicPr>
          <p:cNvPr id="12" name="Picture 11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91" y="5125261"/>
            <a:ext cx="2468880" cy="274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4644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1" y="246649"/>
            <a:ext cx="8498279" cy="945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HEADER HERE </a:t>
            </a:r>
          </a:p>
          <a:p>
            <a:pPr lvl="0"/>
            <a:r>
              <a:rPr lang="en-US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8141" y="1933532"/>
            <a:ext cx="8498279" cy="3175072"/>
          </a:xfrm>
          <a:prstGeom prst="rect">
            <a:avLst/>
          </a:prstGeom>
        </p:spPr>
        <p:txBody>
          <a:bodyPr/>
          <a:lstStyle>
            <a:lvl1pPr marL="214295" indent="-214295">
              <a:buFont typeface="Lucida Grande"/>
              <a:buChar char="&gt;"/>
              <a:defRPr sz="36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1pPr>
            <a:lvl2pPr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714318" indent="-142863">
              <a:buSzPct val="100000"/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3pPr>
            <a:lvl4pPr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285772" indent="-142863"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Content here (Open Sans Light, 36 pt.)</a:t>
            </a:r>
          </a:p>
          <a:p>
            <a:pPr lvl="1"/>
            <a:r>
              <a:rPr lang="en-US"/>
              <a:t>Second level (Open Sans Light, 32)</a:t>
            </a:r>
          </a:p>
          <a:p>
            <a:pPr lvl="2"/>
            <a:r>
              <a:rPr lang="en-US"/>
              <a:t>Third level (Open Sans Light, 32)</a:t>
            </a:r>
          </a:p>
          <a:p>
            <a:pPr lvl="3"/>
            <a:r>
              <a:rPr lang="en-US"/>
              <a:t>Fourth level (Open Sans Light, 32)</a:t>
            </a:r>
          </a:p>
          <a:p>
            <a:pPr lvl="4"/>
            <a:r>
              <a:rPr lang="en-US"/>
              <a:t>Fifth level (Open Sans Light, 32)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141" y="1442224"/>
            <a:ext cx="8498279" cy="342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SUB-HEADER HERE (UNI SANS LIGHT,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5" y="1137005"/>
            <a:ext cx="1103781" cy="80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0921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362738" y="1447273"/>
            <a:ext cx="8425666" cy="36935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2737" y="188927"/>
            <a:ext cx="8493683" cy="9473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HEADER HERE </a:t>
            </a:r>
          </a:p>
          <a:p>
            <a:pPr lvl="0"/>
            <a:r>
              <a:rPr lang="en-US"/>
              <a:t>(ENCODE NORMAL BLACK, 30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5" y="1137005"/>
            <a:ext cx="1103781" cy="8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0999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anchor="ctr"/>
          <a:lstStyle>
            <a:lvl1pPr>
              <a:defRPr sz="4000">
                <a:latin typeface="Encode Sans Normal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01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3" y="167642"/>
            <a:ext cx="8582099" cy="10489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6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HEADER HERE (ENCODE NORMAL BLACK, 36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3" y="1784866"/>
            <a:ext cx="8594551" cy="30157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450"/>
              </a:spcBef>
              <a:buFont typeface="Lucida Grande"/>
              <a:buNone/>
              <a:defRPr sz="3600" b="1" i="0" baseline="0">
                <a:solidFill>
                  <a:schemeClr val="accent4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14000"/>
              </a:lnSpc>
              <a:spcBef>
                <a:spcPts val="450"/>
              </a:spcBef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2pPr>
            <a:lvl3pPr marL="714318" indent="-142863">
              <a:lnSpc>
                <a:spcPct val="114000"/>
              </a:lnSpc>
              <a:spcBef>
                <a:spcPts val="450"/>
              </a:spcBef>
              <a:buSzPct val="100000"/>
              <a:buFont typeface="Lucida Grande"/>
              <a:buChar char="&gt;"/>
              <a:defRPr sz="32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lnSpc>
                <a:spcPct val="114000"/>
              </a:lnSpc>
              <a:spcBef>
                <a:spcPts val="450"/>
              </a:spcBef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4pPr>
            <a:lvl5pPr marL="1285772" indent="-142863">
              <a:lnSpc>
                <a:spcPct val="114000"/>
              </a:lnSpc>
              <a:spcBef>
                <a:spcPts val="450"/>
              </a:spcBef>
              <a:buFont typeface="Lucida Grande"/>
              <a:buChar char="&gt;"/>
              <a:defRPr sz="3200" b="0" i="0" baseline="0">
                <a:solidFill>
                  <a:schemeClr val="accent4">
                    <a:lumMod val="10000"/>
                  </a:schemeClr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Content here (Open Sans, 36 pt.)</a:t>
            </a:r>
          </a:p>
          <a:p>
            <a:pPr lvl="1"/>
            <a:r>
              <a:rPr lang="en-US"/>
              <a:t>Second level (Open Sans Light, 32)</a:t>
            </a:r>
          </a:p>
          <a:p>
            <a:pPr lvl="2"/>
            <a:r>
              <a:rPr lang="en-US"/>
              <a:t>Third level (Open Sans Light, 32)</a:t>
            </a:r>
          </a:p>
          <a:p>
            <a:pPr lvl="3"/>
            <a:r>
              <a:rPr lang="en-US"/>
              <a:t>Fourth level (Open Sans Light, 32)</a:t>
            </a:r>
          </a:p>
          <a:p>
            <a:pPr lvl="4"/>
            <a:r>
              <a:rPr lang="en-US"/>
              <a:t>Fifth level (Open Sans Light, 32)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5" y="1136257"/>
            <a:ext cx="1103781" cy="8030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" y="1216561"/>
            <a:ext cx="8594553" cy="5683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SUB-HEADER HERE (UNI SANS LIGHT, 32 PT.)</a:t>
            </a:r>
          </a:p>
        </p:txBody>
      </p:sp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5"/>
            <a:ext cx="9367953" cy="3997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5" y="1136257"/>
            <a:ext cx="1103781" cy="80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273" y="4942418"/>
            <a:ext cx="1371600" cy="772583"/>
          </a:xfrm>
          <a:prstGeom prst="rect">
            <a:avLst/>
          </a:prstGeom>
        </p:spPr>
      </p:pic>
      <p:pic>
        <p:nvPicPr>
          <p:cNvPr id="11" name="Picture 10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288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281942" y="1447273"/>
            <a:ext cx="8506461" cy="30472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3" y="205742"/>
            <a:ext cx="8673539" cy="997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6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HEADER HERE (ENCODE NORMAL BLACK, 36 PT.)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5" y="1136257"/>
            <a:ext cx="1103781" cy="80302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5"/>
            <a:ext cx="9367953" cy="399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5" y="1136257"/>
            <a:ext cx="1103781" cy="803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821" y="4942418"/>
            <a:ext cx="1371600" cy="772583"/>
          </a:xfrm>
          <a:prstGeom prst="rect">
            <a:avLst/>
          </a:prstGeom>
        </p:spPr>
      </p:pic>
      <p:pic>
        <p:nvPicPr>
          <p:cNvPr id="10" name="Picture 9" descr="AngleBackground_gold_RGB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6"/>
            <a:ext cx="9367953" cy="399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83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3" y="205742"/>
            <a:ext cx="8673539" cy="997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6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HEADER HERE (ENCODE NORMAL BLACK, 36 PT.)</a:t>
            </a:r>
          </a:p>
        </p:txBody>
      </p:sp>
      <p:pic>
        <p:nvPicPr>
          <p:cNvPr id="6" name="Picture 5" descr="AngleBackground_gold_RGB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5"/>
            <a:ext cx="9367953" cy="39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821" y="4942418"/>
            <a:ext cx="1371600" cy="7725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240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97231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anchor="ctr">
            <a:normAutofit/>
          </a:bodyPr>
          <a:lstStyle>
            <a:lvl1pPr>
              <a:defRPr sz="3600">
                <a:latin typeface="Encode Sans Normal Black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78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578340"/>
            <a:ext cx="6972300" cy="22014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167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38098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76197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1429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52393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TITLE HERE</a:t>
            </a:r>
          </a:p>
          <a:p>
            <a:pPr lvl="0"/>
            <a:r>
              <a:rPr lang="en-US"/>
              <a:t>ENCODE NORMAL</a:t>
            </a:r>
          </a:p>
          <a:p>
            <a:pPr lvl="0"/>
            <a:r>
              <a:rPr lang="en-US"/>
              <a:t>BLACK, 50 PT.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3" y="3920000"/>
            <a:ext cx="1600200" cy="116417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169334"/>
            <a:ext cx="9342553" cy="441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830280"/>
            <a:ext cx="2532888" cy="2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231219"/>
            <a:ext cx="7856609" cy="25941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285728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571455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857182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14290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TITLE HERE</a:t>
            </a:r>
          </a:p>
          <a:p>
            <a:pPr lvl="0"/>
            <a:r>
              <a:rPr lang="en-US"/>
              <a:t>ENCODE NORMAL</a:t>
            </a:r>
          </a:p>
          <a:p>
            <a:pPr lvl="0"/>
            <a:r>
              <a:rPr lang="en-US"/>
              <a:t>BLACK, 50 PT.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738970"/>
            <a:ext cx="1371600" cy="772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3" y="3920002"/>
            <a:ext cx="1600200" cy="116417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2" y="-169332"/>
            <a:ext cx="9342553" cy="441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623608"/>
            <a:ext cx="3271676" cy="4412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277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ags" Target="../tags/tag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ags" Target="../tags/tag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ags" Target="../tags/tag2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gleBackground_gold_RGB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16415"/>
            <a:ext cx="9367953" cy="3997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0"/>
    </p:custDataLst>
    <p:extLst>
      <p:ext uri="{BB962C8B-B14F-4D97-AF65-F5344CB8AC3E}">
        <p14:creationId xmlns:p14="http://schemas.microsoft.com/office/powerpoint/2010/main" val="55293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82" r:id="rId8"/>
  </p:sldLayoutIdLst>
  <p:txStyles>
    <p:titleStyle>
      <a:lvl1pPr algn="ctr" defTabSz="285728" rtl="0" eaLnBrk="1" latinLnBrk="0" hangingPunct="1">
        <a:spcBef>
          <a:spcPct val="0"/>
        </a:spcBef>
        <a:buNone/>
        <a:defRPr sz="3000" b="0" i="0" u="none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14295" indent="-214295" algn="l" defTabSz="28572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06" indent="-178579" algn="l" defTabSz="285728" rtl="0" eaLnBrk="1" latinLnBrk="0" hangingPunct="1">
        <a:spcBef>
          <a:spcPct val="20000"/>
        </a:spcBef>
        <a:buFont typeface="Arial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18" indent="-142863" algn="l" defTabSz="28572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45" indent="-142863" algn="l" defTabSz="285728" rtl="0" eaLnBrk="1" latinLnBrk="0" hangingPunct="1">
        <a:spcBef>
          <a:spcPct val="20000"/>
        </a:spcBef>
        <a:buFont typeface="Arial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72" indent="-142863" algn="l" defTabSz="285728" rtl="0" eaLnBrk="1" latinLnBrk="0" hangingPunct="1">
        <a:spcBef>
          <a:spcPct val="20000"/>
        </a:spcBef>
        <a:buFont typeface="Arial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4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9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4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7"/>
    </p:custDataLst>
    <p:extLst>
      <p:ext uri="{BB962C8B-B14F-4D97-AF65-F5344CB8AC3E}">
        <p14:creationId xmlns:p14="http://schemas.microsoft.com/office/powerpoint/2010/main" val="26096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2" r:id="rId3"/>
    <p:sldLayoutId id="2147483674" r:id="rId4"/>
    <p:sldLayoutId id="2147483675" r:id="rId5"/>
  </p:sldLayoutIdLst>
  <p:txStyles>
    <p:titleStyle>
      <a:lvl1pPr algn="ctr" defTabSz="285728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295" indent="-214295" algn="l" defTabSz="28572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06" indent="-178579" algn="l" defTabSz="285728" rtl="0" eaLnBrk="1" latinLnBrk="0" hangingPunct="1">
        <a:spcBef>
          <a:spcPct val="20000"/>
        </a:spcBef>
        <a:buFont typeface="Arial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18" indent="-142863" algn="l" defTabSz="28572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45" indent="-142863" algn="l" defTabSz="285728" rtl="0" eaLnBrk="1" latinLnBrk="0" hangingPunct="1">
        <a:spcBef>
          <a:spcPct val="20000"/>
        </a:spcBef>
        <a:buFont typeface="Arial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72" indent="-142863" algn="l" defTabSz="285728" rtl="0" eaLnBrk="1" latinLnBrk="0" hangingPunct="1">
        <a:spcBef>
          <a:spcPct val="20000"/>
        </a:spcBef>
        <a:buFont typeface="Arial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4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9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4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4"/>
    </p:custDataLst>
    <p:extLst>
      <p:ext uri="{BB962C8B-B14F-4D97-AF65-F5344CB8AC3E}">
        <p14:creationId xmlns:p14="http://schemas.microsoft.com/office/powerpoint/2010/main" val="38249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ctr" defTabSz="285728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295" indent="-214295" algn="l" defTabSz="28572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06" indent="-178579" algn="l" defTabSz="285728" rtl="0" eaLnBrk="1" latinLnBrk="0" hangingPunct="1">
        <a:spcBef>
          <a:spcPct val="20000"/>
        </a:spcBef>
        <a:buFont typeface="Arial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18" indent="-142863" algn="l" defTabSz="28572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45" indent="-142863" algn="l" defTabSz="285728" rtl="0" eaLnBrk="1" latinLnBrk="0" hangingPunct="1">
        <a:spcBef>
          <a:spcPct val="20000"/>
        </a:spcBef>
        <a:buFont typeface="Arial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72" indent="-142863" algn="l" defTabSz="285728" rtl="0" eaLnBrk="1" latinLnBrk="0" hangingPunct="1">
        <a:spcBef>
          <a:spcPct val="20000"/>
        </a:spcBef>
        <a:buFont typeface="Arial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4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9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4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4"/>
    </p:custDataLst>
    <p:extLst>
      <p:ext uri="{BB962C8B-B14F-4D97-AF65-F5344CB8AC3E}">
        <p14:creationId xmlns:p14="http://schemas.microsoft.com/office/powerpoint/2010/main" val="3169935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ctr" defTabSz="285728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295" indent="-214295" algn="l" defTabSz="28572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06" indent="-178579" algn="l" defTabSz="285728" rtl="0" eaLnBrk="1" latinLnBrk="0" hangingPunct="1">
        <a:spcBef>
          <a:spcPct val="20000"/>
        </a:spcBef>
        <a:buFont typeface="Arial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18" indent="-142863" algn="l" defTabSz="28572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45" indent="-142863" algn="l" defTabSz="285728" rtl="0" eaLnBrk="1" latinLnBrk="0" hangingPunct="1">
        <a:spcBef>
          <a:spcPct val="20000"/>
        </a:spcBef>
        <a:buFont typeface="Arial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72" indent="-142863" algn="l" defTabSz="285728" rtl="0" eaLnBrk="1" latinLnBrk="0" hangingPunct="1">
        <a:spcBef>
          <a:spcPct val="20000"/>
        </a:spcBef>
        <a:buFont typeface="Arial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4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9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4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7"/>
    </p:custDataLst>
    <p:extLst>
      <p:ext uri="{BB962C8B-B14F-4D97-AF65-F5344CB8AC3E}">
        <p14:creationId xmlns:p14="http://schemas.microsoft.com/office/powerpoint/2010/main" val="207406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xStyles>
    <p:titleStyle>
      <a:lvl1pPr algn="ctr" defTabSz="285728" rtl="0" eaLnBrk="1" latinLnBrk="0" hangingPunct="1"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295" indent="-214295" algn="l" defTabSz="28572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06" indent="-178579" algn="l" defTabSz="285728" rtl="0" eaLnBrk="1" latinLnBrk="0" hangingPunct="1">
        <a:spcBef>
          <a:spcPct val="20000"/>
        </a:spcBef>
        <a:buFont typeface="Arial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18" indent="-142863" algn="l" defTabSz="28572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45" indent="-142863" algn="l" defTabSz="285728" rtl="0" eaLnBrk="1" latinLnBrk="0" hangingPunct="1">
        <a:spcBef>
          <a:spcPct val="20000"/>
        </a:spcBef>
        <a:buFont typeface="Arial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72" indent="-142863" algn="l" defTabSz="285728" rtl="0" eaLnBrk="1" latinLnBrk="0" hangingPunct="1">
        <a:spcBef>
          <a:spcPct val="20000"/>
        </a:spcBef>
        <a:buFont typeface="Arial"/>
        <a:buChar char="»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4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285728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9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4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28572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11.png"/><Relationship Id="rId4" Type="http://schemas.openxmlformats.org/officeDocument/2006/relationships/hyperlink" Target="https://www.instacart.com/datasets/grocery-shopping-201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hyperlink" Target="https://tech.instacart.com/3-million-instacart-orders-open-sourced-d40d29ead6f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15052" y="1742941"/>
            <a:ext cx="7313896" cy="1745754"/>
          </a:xfrm>
        </p:spPr>
        <p:txBody>
          <a:bodyPr>
            <a:normAutofit/>
          </a:bodyPr>
          <a:lstStyle/>
          <a:p>
            <a:r>
              <a:rPr lang="en-US" sz="4000" dirty="0"/>
              <a:t>Instacart Market Basket Analysis</a:t>
            </a:r>
          </a:p>
          <a:p>
            <a:r>
              <a:rPr lang="en-US" sz="2800" dirty="0"/>
              <a:t>Data Visualization with Power BI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79E60-4A45-6C42-A087-743591E3F5B4}"/>
              </a:ext>
            </a:extLst>
          </p:cNvPr>
          <p:cNvSpPr txBox="1"/>
          <p:nvPr/>
        </p:nvSpPr>
        <p:spPr>
          <a:xfrm>
            <a:off x="723480" y="4114562"/>
            <a:ext cx="267286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/>
              <a:t>Project submitted by: Group 3</a:t>
            </a:r>
          </a:p>
          <a:p>
            <a:r>
              <a:rPr lang="en-US" sz="1400" dirty="0"/>
              <a:t>Ankita Ojha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Anna Zhu </a:t>
            </a:r>
          </a:p>
          <a:p>
            <a:r>
              <a:rPr lang="en-US" sz="1400" dirty="0"/>
              <a:t>Deepika Mantri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F1FFD2-11E4-C449-91C5-3DA7645E42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9995" y="2159306"/>
            <a:ext cx="7594845" cy="1148605"/>
          </a:xfrm>
        </p:spPr>
        <p:txBody>
          <a:bodyPr/>
          <a:lstStyle/>
          <a:p>
            <a:pPr algn="l"/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9991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982377-24DA-4CFD-865A-4777AF15B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Company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62F10-ACDA-44E5-BE4E-F0D0FBFA82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4" y="1216560"/>
            <a:ext cx="8198424" cy="3782160"/>
          </a:xfrm>
        </p:spPr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latin typeface="Open San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latin typeface="Open Sans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Instacart</a:t>
            </a:r>
            <a:r>
              <a:rPr lang="en-US" sz="2000" dirty="0">
                <a:latin typeface="+mn-lt"/>
              </a:rPr>
              <a:t> is an American company that operates as a sometimes-same-day grocery delivery service.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Customers select groceries mainly through a mobile phone apps on android or </a:t>
            </a:r>
            <a:r>
              <a:rPr lang="en-US" sz="2000" dirty="0" err="1">
                <a:latin typeface="+mn-lt"/>
              </a:rPr>
              <a:t>ios</a:t>
            </a:r>
            <a:r>
              <a:rPr lang="en-US" sz="2000" dirty="0">
                <a:latin typeface="+mn-lt"/>
              </a:rPr>
              <a:t> devices.  Option of various retailers are available e.g.  including Costco, QFC, Fred Meyer etc.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Instacart shoppers simply went to a store and purchased the ordered items at retails as requested by the customers, in addition to the delivery charge.</a:t>
            </a:r>
            <a:r>
              <a:rPr lang="en-US" sz="2000" dirty="0">
                <a:latin typeface="Open Sans"/>
              </a:rPr>
              <a:t> 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7390A-FD78-4F7D-AB47-9121A38DC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75" y="456616"/>
            <a:ext cx="3097534" cy="6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6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Ideation/Questions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7738" y="1356527"/>
            <a:ext cx="7841738" cy="3740647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+mn-lt"/>
              </a:rPr>
              <a:t>Instacart released a public dataset in 2017 for the machine learning community to test models for predicting user purchases. We use </a:t>
            </a:r>
            <a:r>
              <a:rPr lang="en-US" sz="2000" dirty="0" err="1">
                <a:latin typeface="+mn-lt"/>
              </a:rPr>
              <a:t>PowerBI</a:t>
            </a:r>
            <a:r>
              <a:rPr lang="en-US" sz="2000" dirty="0">
                <a:latin typeface="+mn-lt"/>
              </a:rPr>
              <a:t> to create visuals that explore interesting findings emerging from this online grocery shopping data.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What are the popular times to shop?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What is the most ordered product?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What products are more likely to be reordered?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How many products on an average do users order?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99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7183" y="228602"/>
            <a:ext cx="8559239" cy="98795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Dataset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7738" y="1356527"/>
            <a:ext cx="3467835" cy="3946993"/>
          </a:xfrm>
        </p:spPr>
        <p:txBody>
          <a:bodyPr anchor="t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Instacart Online Grocery Shopping Dataset 2017 (</a:t>
            </a:r>
            <a:r>
              <a:rPr lang="en-US" sz="1800" dirty="0">
                <a:solidFill>
                  <a:srgbClr val="0070C0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1800" dirty="0">
                <a:latin typeface="+mn-lt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Over 3M grocery orders from more than 200k Instacart users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 is anonymized </a:t>
            </a:r>
          </a:p>
          <a:p>
            <a:pPr marL="635756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Randomized IDs</a:t>
            </a:r>
          </a:p>
          <a:p>
            <a:pPr marL="635756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No Retailer/Region data</a:t>
            </a:r>
          </a:p>
          <a:p>
            <a:pPr marL="635756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No Customer/ Shopper details</a:t>
            </a:r>
          </a:p>
          <a:p>
            <a:pPr marL="635756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No Order dates or Pricing details</a:t>
            </a:r>
          </a:p>
          <a:p>
            <a:pPr marL="635756" lvl="1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Generic names for Products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824DC-D805-4E0E-9FB3-0C669C98D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017" y="321264"/>
            <a:ext cx="4572000" cy="53937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25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2380" y="337091"/>
            <a:ext cx="8559239" cy="98795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Data Prep and Wrangling</a:t>
            </a:r>
          </a:p>
          <a:p>
            <a:endParaRPr lang="en-US" sz="13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9375651-CA27-4A1E-8521-E591C01D3C8F}"/>
              </a:ext>
            </a:extLst>
          </p:cNvPr>
          <p:cNvSpPr txBox="1">
            <a:spLocks/>
          </p:cNvSpPr>
          <p:nvPr/>
        </p:nvSpPr>
        <p:spPr>
          <a:xfrm>
            <a:off x="437737" y="1356527"/>
            <a:ext cx="4773259" cy="43584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285728" rtl="0" eaLnBrk="1" latinLnBrk="0" hangingPunct="1">
              <a:lnSpc>
                <a:spcPct val="114000"/>
              </a:lnSpc>
              <a:spcBef>
                <a:spcPts val="450"/>
              </a:spcBef>
              <a:buFont typeface="Lucida Grande"/>
              <a:buNone/>
              <a:defRPr sz="3600" b="0" i="0" kern="1200" baseline="0">
                <a:solidFill>
                  <a:schemeClr val="accent4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4306" indent="-178579" algn="l" defTabSz="285728" rtl="0" eaLnBrk="1" latinLnBrk="0" hangingPunct="1">
              <a:lnSpc>
                <a:spcPct val="114000"/>
              </a:lnSpc>
              <a:spcBef>
                <a:spcPts val="450"/>
              </a:spcBef>
              <a:buFont typeface="Arial"/>
              <a:buChar char="–"/>
              <a:defRPr sz="3200" b="0" i="0" kern="1200" baseline="0">
                <a:solidFill>
                  <a:schemeClr val="accent4">
                    <a:lumMod val="10000"/>
                  </a:schemeClr>
                </a:solidFill>
                <a:latin typeface="Open Sans Light"/>
                <a:ea typeface="+mn-ea"/>
                <a:cs typeface="Open Sans Light"/>
              </a:defRPr>
            </a:lvl2pPr>
            <a:lvl3pPr marL="714318" indent="-142863" algn="l" defTabSz="285728" rtl="0" eaLnBrk="1" latinLnBrk="0" hangingPunct="1">
              <a:lnSpc>
                <a:spcPct val="114000"/>
              </a:lnSpc>
              <a:spcBef>
                <a:spcPts val="450"/>
              </a:spcBef>
              <a:buSzPct val="100000"/>
              <a:buFont typeface="Lucida Grande"/>
              <a:buChar char="&gt;"/>
              <a:defRPr sz="3200" b="0" i="0" kern="1200" baseline="0">
                <a:solidFill>
                  <a:srgbClr val="33006F"/>
                </a:solidFill>
                <a:latin typeface="Open Sans Light"/>
                <a:ea typeface="+mn-ea"/>
                <a:cs typeface="Open Sans Light"/>
              </a:defRPr>
            </a:lvl3pPr>
            <a:lvl4pPr marL="1000045" indent="-142863" algn="l" defTabSz="285728" rtl="0" eaLnBrk="1" latinLnBrk="0" hangingPunct="1">
              <a:lnSpc>
                <a:spcPct val="114000"/>
              </a:lnSpc>
              <a:spcBef>
                <a:spcPts val="450"/>
              </a:spcBef>
              <a:buFont typeface="Arial"/>
              <a:buChar char="–"/>
              <a:defRPr sz="3200" b="0" i="0" kern="1200" baseline="0">
                <a:solidFill>
                  <a:schemeClr val="accent4">
                    <a:lumMod val="10000"/>
                  </a:schemeClr>
                </a:solidFill>
                <a:latin typeface="Open Sans Light"/>
                <a:ea typeface="+mn-ea"/>
                <a:cs typeface="Open Sans Light"/>
              </a:defRPr>
            </a:lvl4pPr>
            <a:lvl5pPr marL="1285772" indent="-142863" algn="l" defTabSz="285728" rtl="0" eaLnBrk="1" latinLnBrk="0" hangingPunct="1">
              <a:lnSpc>
                <a:spcPct val="114000"/>
              </a:lnSpc>
              <a:spcBef>
                <a:spcPts val="450"/>
              </a:spcBef>
              <a:buFont typeface="Lucida Grande"/>
              <a:buChar char="&gt;"/>
              <a:defRPr sz="3200" b="0" i="0" kern="1200" baseline="0">
                <a:solidFill>
                  <a:schemeClr val="accent4">
                    <a:lumMod val="10000"/>
                  </a:schemeClr>
                </a:solidFill>
                <a:latin typeface="Open Sans Light"/>
                <a:ea typeface="+mn-ea"/>
                <a:cs typeface="Open Sans Light"/>
              </a:defRPr>
            </a:lvl5pPr>
            <a:lvl6pPr marL="1571499" indent="-142863" algn="l" defTabSz="285728" rtl="0" eaLnBrk="1" latinLnBrk="0" hangingPunct="1">
              <a:spcBef>
                <a:spcPct val="20000"/>
              </a:spcBef>
              <a:buFont typeface="Arial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227" indent="-142863" algn="l" defTabSz="285728" rtl="0" eaLnBrk="1" latinLnBrk="0" hangingPunct="1">
              <a:spcBef>
                <a:spcPct val="20000"/>
              </a:spcBef>
              <a:buFont typeface="Arial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2954" indent="-142863" algn="l" defTabSz="285728" rtl="0" eaLnBrk="1" latinLnBrk="0" hangingPunct="1">
              <a:spcBef>
                <a:spcPct val="20000"/>
              </a:spcBef>
              <a:buFont typeface="Arial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681" indent="-142863" algn="l" defTabSz="285728" rtl="0" eaLnBrk="1" latinLnBrk="0" hangingPunct="1">
              <a:spcBef>
                <a:spcPct val="20000"/>
              </a:spcBef>
              <a:buFont typeface="Arial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Joined Products table with Aisle and Department table to create a single table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Binded</a:t>
            </a:r>
            <a:r>
              <a:rPr lang="en-US" sz="1600" dirty="0">
                <a:latin typeface="+mn-lt"/>
              </a:rPr>
              <a:t> rows of prior and train tables to form a single </a:t>
            </a:r>
            <a:r>
              <a:rPr lang="en-US" sz="1600" dirty="0" err="1">
                <a:latin typeface="+mn-lt"/>
              </a:rPr>
              <a:t>Order_Products_Details</a:t>
            </a:r>
            <a:r>
              <a:rPr lang="en-US" sz="1600" dirty="0">
                <a:latin typeface="+mn-lt"/>
              </a:rPr>
              <a:t> table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New Columns: created with Power BI Query Editor/R</a:t>
            </a:r>
          </a:p>
          <a:p>
            <a:pPr marL="282575" lvl="1" indent="1809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Is Weekend? (conditional column)</a:t>
            </a:r>
          </a:p>
          <a:p>
            <a:pPr marL="282575" lvl="1" indent="1809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Is Organic? (using SEARCH function)</a:t>
            </a:r>
          </a:p>
          <a:p>
            <a:pPr marL="282575" lvl="1" indent="1809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n-lt"/>
              </a:rPr>
              <a:t>Order_date</a:t>
            </a:r>
            <a:r>
              <a:rPr lang="en-US" sz="1400" dirty="0">
                <a:latin typeface="+mn-lt"/>
              </a:rPr>
              <a:t>: &lt;dropped &gt;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Calculated Columns: with DAX</a:t>
            </a:r>
          </a:p>
          <a:p>
            <a:pPr marL="282575" lvl="1" indent="1809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n-lt"/>
              </a:rPr>
              <a:t>Product_Total</a:t>
            </a:r>
            <a:r>
              <a:rPr lang="en-US" sz="1400" dirty="0">
                <a:latin typeface="+mn-lt"/>
              </a:rPr>
              <a:t>: No of times a product was ordered</a:t>
            </a:r>
          </a:p>
          <a:p>
            <a:pPr marL="282575" lvl="1" indent="1809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n-lt"/>
              </a:rPr>
              <a:t>Reorder_Count</a:t>
            </a:r>
            <a:r>
              <a:rPr lang="en-US" sz="1400" dirty="0">
                <a:latin typeface="+mn-lt"/>
              </a:rPr>
              <a:t>: No of times a product was reordered by any user</a:t>
            </a:r>
          </a:p>
          <a:p>
            <a:pPr marL="282575" lvl="1" indent="1809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n-lt"/>
              </a:rPr>
              <a:t>Reorder_Rate</a:t>
            </a:r>
            <a:r>
              <a:rPr lang="en-US" sz="1400" dirty="0">
                <a:latin typeface="+mn-lt"/>
              </a:rPr>
              <a:t>: Reorder _Count / </a:t>
            </a:r>
            <a:r>
              <a:rPr lang="en-US" sz="1400" dirty="0" err="1">
                <a:latin typeface="+mn-lt"/>
              </a:rPr>
              <a:t>Product_Total</a:t>
            </a:r>
            <a:endParaRPr lang="en-US" sz="16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749A8-163E-4211-B621-EF7A1FF98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996" y="1532396"/>
            <a:ext cx="3640623" cy="25907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449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DAX Measures</a:t>
            </a:r>
          </a:p>
          <a:p>
            <a:endParaRPr lang="en-US" sz="13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A8B210-42F0-440A-A930-1BF72B35BE75}"/>
              </a:ext>
            </a:extLst>
          </p:cNvPr>
          <p:cNvSpPr txBox="1">
            <a:spLocks/>
          </p:cNvSpPr>
          <p:nvPr/>
        </p:nvSpPr>
        <p:spPr>
          <a:xfrm>
            <a:off x="437739" y="1356527"/>
            <a:ext cx="5414422" cy="37406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285728" rtl="0" eaLnBrk="1" latinLnBrk="0" hangingPunct="1">
              <a:lnSpc>
                <a:spcPct val="114000"/>
              </a:lnSpc>
              <a:spcBef>
                <a:spcPts val="450"/>
              </a:spcBef>
              <a:buFont typeface="Lucida Grande"/>
              <a:buNone/>
              <a:defRPr sz="3600" b="0" i="0" kern="1200" baseline="0">
                <a:solidFill>
                  <a:schemeClr val="accent4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64306" indent="-178579" algn="l" defTabSz="285728" rtl="0" eaLnBrk="1" latinLnBrk="0" hangingPunct="1">
              <a:lnSpc>
                <a:spcPct val="114000"/>
              </a:lnSpc>
              <a:spcBef>
                <a:spcPts val="450"/>
              </a:spcBef>
              <a:buFont typeface="Arial"/>
              <a:buChar char="–"/>
              <a:defRPr sz="3200" b="0" i="0" kern="1200" baseline="0">
                <a:solidFill>
                  <a:schemeClr val="accent4">
                    <a:lumMod val="10000"/>
                  </a:schemeClr>
                </a:solidFill>
                <a:latin typeface="Open Sans Light"/>
                <a:ea typeface="+mn-ea"/>
                <a:cs typeface="Open Sans Light"/>
              </a:defRPr>
            </a:lvl2pPr>
            <a:lvl3pPr marL="714318" indent="-142863" algn="l" defTabSz="285728" rtl="0" eaLnBrk="1" latinLnBrk="0" hangingPunct="1">
              <a:lnSpc>
                <a:spcPct val="114000"/>
              </a:lnSpc>
              <a:spcBef>
                <a:spcPts val="450"/>
              </a:spcBef>
              <a:buSzPct val="100000"/>
              <a:buFont typeface="Lucida Grande"/>
              <a:buChar char="&gt;"/>
              <a:defRPr sz="3200" b="0" i="0" kern="1200" baseline="0">
                <a:solidFill>
                  <a:srgbClr val="33006F"/>
                </a:solidFill>
                <a:latin typeface="Open Sans Light"/>
                <a:ea typeface="+mn-ea"/>
                <a:cs typeface="Open Sans Light"/>
              </a:defRPr>
            </a:lvl3pPr>
            <a:lvl4pPr marL="1000045" indent="-142863" algn="l" defTabSz="285728" rtl="0" eaLnBrk="1" latinLnBrk="0" hangingPunct="1">
              <a:lnSpc>
                <a:spcPct val="114000"/>
              </a:lnSpc>
              <a:spcBef>
                <a:spcPts val="450"/>
              </a:spcBef>
              <a:buFont typeface="Arial"/>
              <a:buChar char="–"/>
              <a:defRPr sz="3200" b="0" i="0" kern="1200" baseline="0">
                <a:solidFill>
                  <a:schemeClr val="accent4">
                    <a:lumMod val="10000"/>
                  </a:schemeClr>
                </a:solidFill>
                <a:latin typeface="Open Sans Light"/>
                <a:ea typeface="+mn-ea"/>
                <a:cs typeface="Open Sans Light"/>
              </a:defRPr>
            </a:lvl4pPr>
            <a:lvl5pPr marL="1285772" indent="-142863" algn="l" defTabSz="285728" rtl="0" eaLnBrk="1" latinLnBrk="0" hangingPunct="1">
              <a:lnSpc>
                <a:spcPct val="114000"/>
              </a:lnSpc>
              <a:spcBef>
                <a:spcPts val="450"/>
              </a:spcBef>
              <a:buFont typeface="Lucida Grande"/>
              <a:buChar char="&gt;"/>
              <a:defRPr sz="3200" b="0" i="0" kern="1200" baseline="0">
                <a:solidFill>
                  <a:schemeClr val="accent4">
                    <a:lumMod val="10000"/>
                  </a:schemeClr>
                </a:solidFill>
                <a:latin typeface="Open Sans Light"/>
                <a:ea typeface="+mn-ea"/>
                <a:cs typeface="Open Sans Light"/>
              </a:defRPr>
            </a:lvl5pPr>
            <a:lvl6pPr marL="1571499" indent="-142863" algn="l" defTabSz="285728" rtl="0" eaLnBrk="1" latinLnBrk="0" hangingPunct="1">
              <a:spcBef>
                <a:spcPct val="20000"/>
              </a:spcBef>
              <a:buFont typeface="Arial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227" indent="-142863" algn="l" defTabSz="285728" rtl="0" eaLnBrk="1" latinLnBrk="0" hangingPunct="1">
              <a:spcBef>
                <a:spcPct val="20000"/>
              </a:spcBef>
              <a:buFont typeface="Arial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2954" indent="-142863" algn="l" defTabSz="285728" rtl="0" eaLnBrk="1" latinLnBrk="0" hangingPunct="1">
              <a:spcBef>
                <a:spcPct val="20000"/>
              </a:spcBef>
              <a:buFont typeface="Arial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681" indent="-142863" algn="l" defTabSz="285728" rtl="0" eaLnBrk="1" latinLnBrk="0" hangingPunct="1">
              <a:spcBef>
                <a:spcPct val="20000"/>
              </a:spcBef>
              <a:buFont typeface="Arial"/>
              <a:buChar char="•"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Avg Basket Size: The average size of the cart.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000" dirty="0">
                <a:latin typeface="+mn-lt"/>
              </a:rPr>
              <a:t>  </a:t>
            </a:r>
            <a:r>
              <a:rPr lang="en-US" sz="1800" dirty="0">
                <a:latin typeface="+mn-lt"/>
              </a:rPr>
              <a:t>  i.e. the number of products in a cart when the user      places an order.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>
              <a:latin typeface="+mn-lt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Avg Orders Per User: Average No. of orders made by each user.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Other Generic functions due to lack of Date and Pricing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5E7C4-212E-4FE5-A14F-B90176362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888" y="1356527"/>
            <a:ext cx="2260534" cy="31115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374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Data Visuals</a:t>
            </a:r>
            <a:endParaRPr lang="en-US" sz="2667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D51774-931C-4858-9199-63FBDBFBA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74" y="1240961"/>
            <a:ext cx="6561264" cy="3668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49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Data Visuals</a:t>
            </a:r>
            <a:endParaRPr lang="en-US" sz="2667"/>
          </a:p>
        </p:txBody>
      </p:sp>
      <p:pic>
        <p:nvPicPr>
          <p:cNvPr id="3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1552B960-D028-4CE1-8196-BD438AC17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851" y="2985966"/>
            <a:ext cx="1953685" cy="1698433"/>
          </a:xfrm>
          <a:prstGeom prst="rect">
            <a:avLst/>
          </a:prstGeom>
        </p:spPr>
      </p:pic>
      <p:pic>
        <p:nvPicPr>
          <p:cNvPr id="5" name="Picture 5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3669B32-898F-49A1-9519-874157EFB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167" y="1211513"/>
            <a:ext cx="1998160" cy="1718795"/>
          </a:xfrm>
          <a:prstGeom prst="rect">
            <a:avLst/>
          </a:prstGeom>
        </p:spPr>
      </p:pic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AAC9C1-542D-4F8E-AC01-D10A1BD2D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69" y="1423985"/>
            <a:ext cx="4684432" cy="3311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3B5834-9995-4B6E-B4C9-5B306365BDE2}"/>
              </a:ext>
            </a:extLst>
          </p:cNvPr>
          <p:cNvSpPr txBox="1"/>
          <p:nvPr/>
        </p:nvSpPr>
        <p:spPr>
          <a:xfrm>
            <a:off x="3237091" y="630428"/>
            <a:ext cx="1960446" cy="3084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FBAED-7A90-4753-B71F-AA10096E9741}"/>
              </a:ext>
            </a:extLst>
          </p:cNvPr>
          <p:cNvSpPr txBox="1"/>
          <p:nvPr/>
        </p:nvSpPr>
        <p:spPr>
          <a:xfrm>
            <a:off x="604744" y="4799576"/>
            <a:ext cx="5106328" cy="18466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accent5"/>
                </a:solidFill>
                <a:cs typeface="Calibri"/>
              </a:rPr>
              <a:t>Stanley, J. (2017) 3 Million Instacart Orders, Open Sourced[</a:t>
            </a:r>
            <a:r>
              <a:rPr lang="en-US" sz="600" err="1">
                <a:solidFill>
                  <a:schemeClr val="accent5"/>
                </a:solidFill>
                <a:cs typeface="Calibri"/>
              </a:rPr>
              <a:t>png</a:t>
            </a:r>
            <a:r>
              <a:rPr lang="en-US" sz="600">
                <a:solidFill>
                  <a:schemeClr val="accent5"/>
                </a:solidFill>
                <a:cs typeface="Calibri"/>
              </a:rPr>
              <a:t>], retrieved from  </a:t>
            </a:r>
            <a:r>
              <a:rPr lang="en-US" sz="600">
                <a:solidFill>
                  <a:schemeClr val="accent5"/>
                </a:solidFill>
                <a:cs typeface="Calibri"/>
                <a:hlinkClick r:id="rId7"/>
              </a:rPr>
              <a:t>Source</a:t>
            </a:r>
            <a:endParaRPr lang="en-US" sz="600">
              <a:solidFill>
                <a:schemeClr val="accent5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00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F5902-1D57-0540-92C0-2B3EC3FEA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4A61-0F3A-7944-8732-D892C43B5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t"/>
          <a:lstStyle/>
          <a:p>
            <a:pPr marL="292100" indent="-2921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What day people order?                 </a:t>
            </a:r>
            <a:r>
              <a:rPr lang="en-US" sz="2000">
                <a:latin typeface="Open Sans"/>
              </a:rPr>
              <a:t>             </a:t>
            </a:r>
            <a:r>
              <a:rPr lang="en-US" sz="2000" dirty="0">
                <a:latin typeface="Open Sans"/>
              </a:rPr>
              <a:t>The Weekend</a:t>
            </a:r>
          </a:p>
          <a:p>
            <a:pPr marL="292100" indent="-29210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When do people order?                  </a:t>
            </a:r>
            <a:r>
              <a:rPr lang="en-US" sz="2000">
                <a:latin typeface="Open Sans"/>
              </a:rPr>
              <a:t>             </a:t>
            </a:r>
            <a:r>
              <a:rPr lang="en-US" sz="2000" dirty="0">
                <a:latin typeface="Open Sans"/>
              </a:rPr>
              <a:t>Mostly from 8am to 6pm</a:t>
            </a:r>
          </a:p>
          <a:p>
            <a:pPr marL="292100" indent="-29210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How many items do people buy?</a:t>
            </a:r>
            <a:r>
              <a:rPr lang="en-US" sz="2000">
                <a:latin typeface="Open Sans"/>
              </a:rPr>
              <a:t>                 </a:t>
            </a:r>
            <a:r>
              <a:rPr lang="en-US" sz="2000" dirty="0">
                <a:latin typeface="Open Sans"/>
              </a:rPr>
              <a:t>Avg of 10 items in </a:t>
            </a:r>
            <a:r>
              <a:rPr lang="en-US" sz="2000">
                <a:latin typeface="Open Sans"/>
              </a:rPr>
              <a:t>an </a:t>
            </a:r>
            <a:r>
              <a:rPr lang="en-US" sz="2000" dirty="0">
                <a:latin typeface="Open Sans"/>
              </a:rPr>
              <a:t>order</a:t>
            </a:r>
          </a:p>
          <a:p>
            <a:pPr marL="292100" indent="-29210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Open Sans"/>
              </a:rPr>
              <a:t>What products are likely to be reordered?   Fresh produce and fruits</a:t>
            </a:r>
          </a:p>
          <a:p>
            <a:pPr marL="292100" indent="-29210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/>
              </a:rPr>
              <a:t>Most popular product?   </a:t>
            </a:r>
            <a:r>
              <a:rPr lang="en-US" sz="2000">
                <a:latin typeface="Open Sans"/>
              </a:rPr>
              <a:t>                              </a:t>
            </a:r>
            <a:r>
              <a:rPr lang="en-US" sz="2000" dirty="0">
                <a:latin typeface="Open Sans"/>
              </a:rPr>
              <a:t>Of course , the BANANAAA!</a:t>
            </a:r>
            <a:endParaRPr lang="en-US" sz="2000" dirty="0"/>
          </a:p>
        </p:txBody>
      </p:sp>
      <p:pic>
        <p:nvPicPr>
          <p:cNvPr id="1026" name="Picture 2" descr="Image result for minion with banana transparent">
            <a:extLst>
              <a:ext uri="{FF2B5EF4-FFF2-40B4-BE49-F238E27FC236}">
                <a16:creationId xmlns:a16="http://schemas.microsoft.com/office/drawing/2014/main" id="{80C98313-1DAB-4E51-9FB7-58F8D72E2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930" y="3837796"/>
            <a:ext cx="1825328" cy="98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302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ARTICULATE_SLIDE_COUNT" val="4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4442&quot;&gt;&lt;property id=&quot;20148&quot; value=&quot;5&quot;/&gt;&lt;property id=&quot;20300&quot; value=&quot;Slide 1&quot;/&gt;&lt;property id=&quot;20307&quot; value=&quot;263&quot;/&gt;&lt;/object&gt;&lt;object type=&quot;3&quot; unique_id=&quot;14443&quot;&gt;&lt;property id=&quot;20148&quot; value=&quot;5&quot;/&gt;&lt;property id=&quot;20300&quot; value=&quot;Slide 2&quot;/&gt;&lt;property id=&quot;20307&quot; value=&quot;264&quot;/&gt;&lt;/object&gt;&lt;object type=&quot;3&quot; unique_id=&quot;14444&quot;&gt;&lt;property id=&quot;20148&quot; value=&quot;5&quot;/&gt;&lt;property id=&quot;20300&quot; value=&quot;Slide 3&quot;/&gt;&lt;property id=&quot;20307&quot; value=&quot;265&quot;/&gt;&lt;/object&gt;&lt;object type=&quot;3&quot; unique_id=&quot;14445&quot;&gt;&lt;property id=&quot;20148&quot; value=&quot;5&quot;/&gt;&lt;property id=&quot;20300&quot; value=&quot;Slide 4&quot;/&gt;&lt;property id=&quot;20307&quot; value=&quot;266&quot;/&gt;&lt;/object&gt;&lt;object type=&quot;3&quot; unique_id=&quot;14446&quot;&gt;&lt;property id=&quot;20148&quot; value=&quot;5&quot;/&gt;&lt;property id=&quot;20300&quot; value=&quot;Slide 6&quot;/&gt;&lt;property id=&quot;20307&quot; value=&quot;267&quot;/&gt;&lt;/object&gt;&lt;object type=&quot;3&quot; unique_id=&quot;14447&quot;&gt;&lt;property id=&quot;20148&quot; value=&quot;5&quot;/&gt;&lt;property id=&quot;20300&quot; value=&quot;Slide 8&quot;/&gt;&lt;property id=&quot;20307&quot; value=&quot;268&quot;/&gt;&lt;/object&gt;&lt;object type=&quot;3&quot; unique_id=&quot;14993&quot;&gt;&lt;property id=&quot;20148&quot; value=&quot;5&quot;/&gt;&lt;property id=&quot;20300&quot; value=&quot;Slide 5&quot;/&gt;&lt;property id=&quot;20307&quot; value=&quot;270&quot;/&gt;&lt;/object&gt;&lt;object type=&quot;3&quot; unique_id=&quot;16073&quot;&gt;&lt;property id=&quot;20148&quot; value=&quot;5&quot;/&gt;&lt;property id=&quot;20300&quot; value=&quot;Slide 7&quot;/&gt;&lt;property id=&quot;20307&quot; value=&quot;300&quot;/&gt;&lt;/object&gt;&lt;object type=&quot;3&quot; unique_id=&quot;16074&quot;&gt;&lt;property id=&quot;20148&quot; value=&quot;5&quot;/&gt;&lt;property id=&quot;20300&quot; value=&quot;Slide 9&quot;/&gt;&lt;property id=&quot;20307&quot; value=&quot;301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A-Data Analytics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A-Data Analytics" id="{EBE1CC9F-912E-4424-98F5-5B0619745A3C}" vid="{7A065466-CF28-4B37-BB1C-9292FDC21300}"/>
    </a:ext>
  </a:extLst>
</a:theme>
</file>

<file path=ppt/theme/theme2.xml><?xml version="1.0" encoding="utf-8"?>
<a:theme xmlns:a="http://schemas.openxmlformats.org/drawingml/2006/main" name="PCE-Grey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W Gold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UW Purpl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PCE-Grey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CA-Data Analytics</Template>
  <TotalTime>3096</TotalTime>
  <Words>388</Words>
  <Application>Microsoft Office PowerPoint</Application>
  <PresentationFormat>On-screen Show (16:10)</PresentationFormat>
  <Paragraphs>96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CA-Data Analytics</vt:lpstr>
      <vt:lpstr>PCE-Grey</vt:lpstr>
      <vt:lpstr>UW Gold</vt:lpstr>
      <vt:lpstr>UW Purple</vt:lpstr>
      <vt:lpstr>1_PCE-Grey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Data Analysis Essentials</dc:creator>
  <cp:lastModifiedBy>Deepika Mantri</cp:lastModifiedBy>
  <cp:revision>2</cp:revision>
  <dcterms:created xsi:type="dcterms:W3CDTF">2017-10-11T17:56:56Z</dcterms:created>
  <dcterms:modified xsi:type="dcterms:W3CDTF">2019-03-16T04:19:03Z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F07103A4-6FE9-4731-9EAC-5D14733A7410</vt:lpwstr>
  </property>
  <property fmtid="{D5CDD505-2E9C-101B-9397-08002B2CF9AE}" pid="3" name="ArticulatePath">
    <vt:lpwstr>CA PowerPoint Template</vt:lpwstr>
  </property>
</Properties>
</file>