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7772400" cy="10058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57250" y="628650"/>
          <a:ext cx="280669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34480" y="628650"/>
          <a:ext cx="280670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970280"/>
            <a:ext cx="5208270" cy="2540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600">
                <a:solidFill>
                  <a:srgbClr val="17365D"/>
                </a:solidFill>
                <a:latin typeface="Roboto Regular"/>
              </a:rPr>
              <a:t>SmartSDLC – AI-Enhanced Software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1360170"/>
            <a:ext cx="3232150" cy="3213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2600">
                <a:solidFill>
                  <a:srgbClr val="17365D"/>
                </a:solidFill>
                <a:latin typeface="Roboto Regular"/>
              </a:rPr>
              <a:t>Development Lifecycle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2040889"/>
            <a:ext cx="1137920" cy="1358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365F91"/>
                </a:solidFill>
                <a:latin typeface="Roboto Regular"/>
              </a:rPr>
              <a:t>1.Introduction 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81250" y="2280920"/>
            <a:ext cx="1245870" cy="1473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600">
                <a:solidFill>
                  <a:srgbClr val="000000"/>
                </a:solidFill>
                <a:latin typeface="Roboto Regular"/>
              </a:rPr>
              <a:t>SmartSDLC AI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2846070"/>
            <a:ext cx="1109980" cy="1308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365F91"/>
                </a:solidFill>
                <a:latin typeface="Roboto Regular"/>
              </a:rPr>
              <a:t>TEAM MATES: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3055620"/>
            <a:ext cx="967739" cy="1168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Team Leader 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96160" y="3055620"/>
            <a:ext cx="713739" cy="1168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:Madesh B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3417570"/>
            <a:ext cx="2157729" cy="1155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Team Member :Manikandan 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3779520"/>
            <a:ext cx="1657350" cy="1168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Team Member :Rohit K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4141470"/>
            <a:ext cx="1799589" cy="1473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Team Member :Rajesh 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646930"/>
            <a:ext cx="2585720" cy="1663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365F91"/>
                </a:solidFill>
                <a:latin typeface="Roboto Regular"/>
              </a:rPr>
              <a:t>2. Project Overview – SmartSDLC: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3000" y="4855210"/>
            <a:ext cx="5273040" cy="1473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SmartSDLC is an AI-powered assistant for the Software Development Lifecycle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3000" y="5029200"/>
            <a:ext cx="5148580" cy="1574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(SDLC). It integrates machine learning (ML) and natural language processing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3000" y="5210810"/>
            <a:ext cx="4612640" cy="1562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(NLP) to optimize requirement analysis, project planning, testing, and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3000" y="5397500"/>
            <a:ext cx="5171440" cy="1485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deployment. The goal is to reduce manual effort, minimize risks, and improve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3000" y="5579110"/>
            <a:ext cx="3600450" cy="1473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software quality by automating repetitive SDLC tasks.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43000" y="6084570"/>
            <a:ext cx="3243579" cy="1663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365F91"/>
                </a:solidFill>
                <a:latin typeface="Roboto Regular"/>
              </a:rPr>
              <a:t>3. Project Overview – Smart City Assistant: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143000" y="6294120"/>
            <a:ext cx="5349240" cy="1473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The Smart City Assistant is designed to improve urban management and citizen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43000" y="6475730"/>
            <a:ext cx="5448300" cy="146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experience. It leverages LLMs, vector search, and ML modules to provide real-time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6656070"/>
            <a:ext cx="4795520" cy="1473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answers about transportation, healthcare, government services, and city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43000" y="6836409"/>
            <a:ext cx="5038090" cy="1473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resources. The assistant can be deployed as a chatbot/web/mobile app for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43000" y="6991350"/>
            <a:ext cx="4700270" cy="1790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citizens, enabling efficient service discovery and personalized support.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3000" y="7523480"/>
            <a:ext cx="1986280" cy="1295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365F91"/>
                </a:solidFill>
                <a:latin typeface="Roboto Regular"/>
              </a:rPr>
              <a:t>4. Features – SmartSDLC: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143000" y="7733030"/>
            <a:ext cx="2936240" cy="146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AI-driven requirement analysis &amp; validation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143000" y="8094980"/>
            <a:ext cx="2212340" cy="146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Automated test case generation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143000" y="8455660"/>
            <a:ext cx="3285490" cy="1473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Code quality analysis &amp; refactoring suggestions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143000" y="8818880"/>
            <a:ext cx="2932429" cy="146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Risk prediction during development stages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857250" y="9149080"/>
          <a:ext cx="280669" cy="280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6634480" y="9149080"/>
          <a:ext cx="280670" cy="267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679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57250" y="628650"/>
          <a:ext cx="280669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34480" y="628650"/>
          <a:ext cx="280670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1122680"/>
            <a:ext cx="2992120" cy="146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Project timeline estimation with ML models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1484630"/>
            <a:ext cx="1804670" cy="146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CI/CD pipeline integration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1988820"/>
            <a:ext cx="2642870" cy="1663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365F91"/>
                </a:solidFill>
                <a:latin typeface="Roboto Regular"/>
              </a:rPr>
              <a:t>5. Features – Smart City Assistant: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197100"/>
            <a:ext cx="3611879" cy="1473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AI chatbot for citizens with natural language support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143000" y="2560320"/>
            <a:ext cx="2886710" cy="1168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Location-aware service recommendations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2895600"/>
            <a:ext cx="2505710" cy="1790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Real-time traffic &amp; transport updates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3282950"/>
            <a:ext cx="3934460" cy="1485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Integration with IoT/sensor data for smart city operations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3464560"/>
            <a:ext cx="4361180" cy="1473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Personalized suggestions for healthcare, education, and utilities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3826510"/>
            <a:ext cx="3101340" cy="1473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Multilingual support for diverse communities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4326890"/>
            <a:ext cx="2862579" cy="1714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365F91"/>
                </a:solidFill>
                <a:latin typeface="Roboto Regular"/>
              </a:rPr>
              <a:t>6. System Architecture – SmartSDLC: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540250"/>
            <a:ext cx="5311140" cy="1485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1. Frontend: React.js / Angular web interface for project managers &amp; developers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7300" y="4902200"/>
            <a:ext cx="3834129" cy="1473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- Dashboard for progress tracking, testing, and AI insights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3000" y="5264150"/>
            <a:ext cx="4318000" cy="1485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2. Backend: Node.js / Django REST API for handling project data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57300" y="5619750"/>
            <a:ext cx="4000500" cy="1574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- Integration with CI/CD and version control (GitHub/GitLab)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3000" y="5989320"/>
            <a:ext cx="951230" cy="1168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3. AI Modules: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257300" y="6350000"/>
            <a:ext cx="2028189" cy="1485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- NLP for requirement analysis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7300" y="6711950"/>
            <a:ext cx="3415029" cy="1485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- ML models for risk prediction &amp; project estimation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57300" y="7075170"/>
            <a:ext cx="2694940" cy="146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- Automated test case generation engine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43000" y="7575550"/>
            <a:ext cx="3519170" cy="1714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365F91"/>
                </a:solidFill>
                <a:latin typeface="Roboto Regular"/>
              </a:rPr>
              <a:t>7. System Architecture – Smart City Assistant: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7788909"/>
            <a:ext cx="4761230" cy="146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1. Frontend: Web/mobile app interface built with React Native or Flutter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257300" y="8152130"/>
            <a:ext cx="2691129" cy="1447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- Conversational UI with chatbot support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43000" y="8506460"/>
            <a:ext cx="5246370" cy="1562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2. Backend: REST APIs (FastAPI/Node.js) to connect city databases &amp; services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3000" y="8868410"/>
            <a:ext cx="5398770" cy="1562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3. LLM: Large Language Model (e.g., GPT-based) for natural language responses</a:t>
            </a:r>
          </a:p>
        </p:txBody>
      </p:sp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857250" y="9149080"/>
          <a:ext cx="280669" cy="280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634480" y="9149080"/>
          <a:ext cx="280670" cy="267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679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57250" y="628650"/>
          <a:ext cx="280669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34480" y="628650"/>
          <a:ext cx="280670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1121410"/>
            <a:ext cx="5082540" cy="1473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4. Vector Search: Pinecone / FAISS / Milvus for semantic search of city data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1484630"/>
            <a:ext cx="1037589" cy="1155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5. ML Modules: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7300" y="1819910"/>
            <a:ext cx="1744980" cy="1778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- Traffic prediction models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257300" y="2207260"/>
            <a:ext cx="2254250" cy="1473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- Energy consumption forecasting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7300" y="2569210"/>
            <a:ext cx="2383790" cy="1473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- Anomaly detection for IoT sensors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143000" y="3074670"/>
            <a:ext cx="1605280" cy="16510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365F91"/>
                </a:solidFill>
                <a:latin typeface="Roboto Regular"/>
              </a:rPr>
              <a:t>8. Setup Instructions: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3284220"/>
            <a:ext cx="1530350" cy="1473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1. Clone the repository: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57300" y="3646170"/>
            <a:ext cx="1268730" cy="146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git clone &lt;repo-url&gt;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57300" y="4008120"/>
            <a:ext cx="993139" cy="11683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cd SmartSDLC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4370070"/>
            <a:ext cx="1570989" cy="146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2. Install dependencies: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257300" y="4730750"/>
            <a:ext cx="1826260" cy="1473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npm install # For frontend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57300" y="5093970"/>
            <a:ext cx="2975610" cy="146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pip install -r requirements.txt # For backend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3000" y="5429250"/>
            <a:ext cx="2366010" cy="1790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3. Configure environment variables: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57300" y="5810250"/>
            <a:ext cx="1800860" cy="15747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- API keys (LLM, vector DB)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257300" y="6179820"/>
            <a:ext cx="2002789" cy="146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- Database connection strings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3000" y="6546850"/>
            <a:ext cx="1108710" cy="11049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4. Start services: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57300" y="6918959"/>
            <a:ext cx="654050" cy="1308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npm start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57300" y="7265670"/>
            <a:ext cx="1917700" cy="1473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python manage.py runserver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143000" y="7766050"/>
            <a:ext cx="1338580" cy="1346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365F91"/>
                </a:solidFill>
                <a:latin typeface="Roboto Regular"/>
              </a:rPr>
              <a:t>9. Authentication: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143000" y="7980680"/>
            <a:ext cx="2552700" cy="11557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User authentication with JWT tokens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143000" y="8335009"/>
            <a:ext cx="3662679" cy="1562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Role-based access control (Admin, Developer, Citizen)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143000" y="8704580"/>
            <a:ext cx="2374900" cy="146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OAuth2.0 / Google sign-in support</a:t>
            </a:r>
          </a:p>
        </p:txBody>
      </p:sp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857250" y="9149080"/>
          <a:ext cx="280669" cy="280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634480" y="9149080"/>
          <a:ext cx="280670" cy="267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679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57250" y="628650"/>
          <a:ext cx="280669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6634480" y="628650"/>
          <a:ext cx="280670" cy="28066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80669">
                <a:tc>
                  <a:txBody>
                    <a:bodyPr/>
                    <a:lstStyle/>
                    <a:p>
                      <a:pPr>
                        <a:lnSpc>
                          <a:spcPts val="2189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12700" cap="flat" cmpd="sng" algn="ctr">
                      <a:solidFill>
                        <a:srgbClr val="000000">
                          <a:alpha val="0"/>
                        </a:srgbClr>
                      </a:solidFill>
                    </a:lnT>
                    <a:lnB w="2539" cap="flat" cmpd="sng" algn="ctr">
                      <a:solidFill>
                        <a:srgbClr val="888888">
                          <a:alpha val="10000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143000" y="1259840"/>
            <a:ext cx="2738120" cy="1714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365F91"/>
                </a:solidFill>
                <a:latin typeface="Roboto Regular"/>
              </a:rPr>
              <a:t>10. Testing &amp; Future Enhancements: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43000" y="1479550"/>
            <a:ext cx="1814830" cy="14224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Unit testing: PyTest / Jest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43000" y="1836420"/>
            <a:ext cx="2787650" cy="146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Integration testing: Postman &amp; Selenium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43000" y="2198370"/>
            <a:ext cx="1586230" cy="11556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Future Enhancements: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19200" y="2560320"/>
            <a:ext cx="2909570" cy="146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- Expand SmartSDLC to DevOps monitoring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219200" y="2922270"/>
            <a:ext cx="4027170" cy="1473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- Extend Smart City Assistant with voice interaction &amp; AR/VR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43000" y="3422650"/>
            <a:ext cx="1271270" cy="1346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365F91"/>
                </a:solidFill>
                <a:latin typeface="Roboto Regular"/>
              </a:rPr>
              <a:t>11. Screenshots: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43000" y="3629660"/>
            <a:ext cx="4663440" cy="15621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*(Add UI/UX mockups, dashboard images, chatbot screenshots here)*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143000" y="4141470"/>
            <a:ext cx="1376680" cy="13080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365F91"/>
                </a:solidFill>
                <a:latin typeface="Roboto Regular"/>
              </a:rPr>
              <a:t>12. Known Issues: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143000" y="4349750"/>
            <a:ext cx="3742690" cy="1473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SmartSDLC: Limited dataset for risk prediction models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43000" y="4711700"/>
            <a:ext cx="4537710" cy="14858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Smart City Assistant: Requires stable internet for real-time updates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43000" y="5074920"/>
            <a:ext cx="3696970" cy="146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Multilingual chatbot sometimes misinterprets dialects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143000" y="5575300"/>
            <a:ext cx="1995170" cy="1346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400">
                <a:solidFill>
                  <a:srgbClr val="365F91"/>
                </a:solidFill>
                <a:latin typeface="Roboto Regular"/>
              </a:rPr>
              <a:t>13. Future Enhancements: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43000" y="5789930"/>
            <a:ext cx="4060190" cy="14605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SmartSDLC: AI-driven code generation with auto-debugging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143000" y="6150610"/>
            <a:ext cx="5120640" cy="147319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Smart City Assistant: Integration with smart wearables for healthcare alerts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43000" y="6512559"/>
            <a:ext cx="5270500" cy="147320"/>
          </a:xfrm>
          <a:prstGeom prst="rect">
            <a:avLst/>
          </a:prstGeom>
          <a:noFill/>
        </p:spPr>
        <p:txBody>
          <a:bodyPr wrap="none" lIns="0" rIns="0" tIns="0" bIns="0" anchor="ctr">
            <a:spAutoFit/>
          </a:bodyPr>
          <a:lstStyle/>
          <a:p>
            <a:r>
              <a:rPr spc="-100" sz="1200">
                <a:solidFill>
                  <a:srgbClr val="000000"/>
                </a:solidFill>
                <a:latin typeface="Roboto Regular"/>
              </a:rPr>
              <a:t>• Deploy both projects on cloud-native microservices architecture for scalability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857250" y="9149080"/>
          <a:ext cx="280669" cy="280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69"/>
              </a:tblGrid>
              <a:tr h="2806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12700" cap="flat" cmpd="sng" algn="ctr">
                      <a:solidFill>
                        <a:srgbClr val="000000">
                          <a:alpha val="0"/>
                        </a:srgbClr>
                      </a:solidFill>
                    </a:lnL>
                    <a:lnR w="2539" cap="flat" cmpd="sng" algn="ctr">
                      <a:solidFill>
                        <a:srgbClr val="888888">
                          <a:alpha val="10000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6634480" y="9149080"/>
          <a:ext cx="280670" cy="2679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80670"/>
              </a:tblGrid>
              <a:tr h="267970">
                <a:tc>
                  <a:txBody>
                    <a:bodyPr/>
                    <a:lstStyle/>
                    <a:p>
                      <a:pPr>
                        <a:lnSpc>
                          <a:spcPts val="2190"/>
                        </a:lnSpc>
                      </a:pPr>
                    </a:p>
                  </a:txBody>
                  <a:tcPr marL="0" marR="0" marT="0" marB="0" vert="horz">
                    <a:lnL w="2539" cap="flat" cmpd="sng" algn="ctr">
                      <a:solidFill>
                        <a:srgbClr val="888888">
                          <a:alpha val="100000"/>
                        </a:srgbClr>
                      </a:solidFill>
                    </a:lnL>
                    <a:lnR w="12700" cap="flat" cmpd="sng" algn="ctr">
                      <a:solidFill>
                        <a:srgbClr val="000000">
                          <a:alpha val="0"/>
                        </a:srgbClr>
                      </a:solidFill>
                    </a:lnR>
                    <a:lnT w="2539" cap="flat" cmpd="sng" algn="ctr">
                      <a:solidFill>
                        <a:srgbClr val="888888">
                          <a:alpha val="100000"/>
                        </a:srgbClr>
                      </a:solidFill>
                    </a:lnT>
                    <a:lnB w="12700" cap="flat" cmpd="sng" algn="ctr">
                      <a:solidFill>
                        <a:srgbClr val="000000">
                          <a:alpha val="0"/>
                        </a:srgbClr>
                      </a:solidFill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