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4" autoAdjust="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115E-9CFA-41A8-BBF8-B73D77CC1EE2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72A3D-333A-44FF-B168-92FC13BF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2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813-E129-4644-B8C3-0935042E52B6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7F4-013D-48AD-99A7-CD07FDA7B5A8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71EB-7760-4D4C-AF73-DC461B50EE21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370-6134-4475-9E1F-47D7BED714ED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7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1D7C-6B2C-40AA-A8C0-AFDF492E413A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0E3B-F285-47BA-AA58-A7B530AC326E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CC33-E9A5-4A24-8AE5-DCF5B9C48340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CAF-6178-4C33-8D1D-09D797F6E859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EAA0-5EAB-4DFB-A42A-74C2BC5989D1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415D-50CB-485F-9DC7-0FE8FEB0EF6D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0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B79-A456-4990-A14E-9B9322F1B5FB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32FF-5BBF-4B82-8066-04F7DADEA8E0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197C-C640-4068-8A59-FAD9A9BF4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2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6004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데이터 분석</a:t>
            </a:r>
            <a:endParaRPr lang="en-US" altLang="ko-KR" b="1" dirty="0" smtClean="0">
              <a:solidFill>
                <a:srgbClr val="107E15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23821"/>
              </p:ext>
            </p:extLst>
          </p:nvPr>
        </p:nvGraphicFramePr>
        <p:xfrm>
          <a:off x="971600" y="1988840"/>
          <a:ext cx="7200800" cy="11205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8191"/>
                <a:gridCol w="2520280"/>
                <a:gridCol w="295232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전체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의사결정지원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자동화 최적화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목적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사람의 행동결정을 지원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컴퓨터의 행동결정을  지원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목표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의사소통비용 절감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추정 정확도 향상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err="1" smtClean="0"/>
                        <a:t>계산량</a:t>
                      </a:r>
                      <a:r>
                        <a:rPr lang="ko-KR" altLang="en-US" sz="1200" b="1" dirty="0" smtClean="0"/>
                        <a:t> 삭감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주로 사용되는 기법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단순집계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크로스 집계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기계학습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알고리즘 구축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4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액션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00992" y="2276872"/>
            <a:ext cx="3019351" cy="3355429"/>
            <a:chOff x="1200992" y="2276872"/>
            <a:chExt cx="3019351" cy="3355429"/>
          </a:xfrm>
        </p:grpSpPr>
        <p:sp>
          <p:nvSpPr>
            <p:cNvPr id="2" name="직사각형 1"/>
            <p:cNvSpPr/>
            <p:nvPr/>
          </p:nvSpPr>
          <p:spPr>
            <a:xfrm>
              <a:off x="1200992" y="4005064"/>
              <a:ext cx="1570808" cy="5760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데이터 분석의 성과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의사소통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361" y="3212976"/>
              <a:ext cx="6953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669" y="4869160"/>
              <a:ext cx="857066" cy="76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1285398" y="2276872"/>
              <a:ext cx="1152390" cy="888331"/>
              <a:chOff x="1285398" y="2276872"/>
              <a:chExt cx="1152390" cy="888331"/>
            </a:xfrm>
          </p:grpSpPr>
          <p:sp>
            <p:nvSpPr>
              <p:cNvPr id="5" name="위쪽 화살표 4"/>
              <p:cNvSpPr/>
              <p:nvPr/>
            </p:nvSpPr>
            <p:spPr>
              <a:xfrm>
                <a:off x="1664320" y="2276872"/>
                <a:ext cx="373408" cy="792088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위쪽 화살표 7"/>
              <p:cNvSpPr/>
              <p:nvPr/>
            </p:nvSpPr>
            <p:spPr>
              <a:xfrm rot="1689499">
                <a:off x="1959585" y="2367228"/>
                <a:ext cx="478203" cy="792088"/>
              </a:xfrm>
              <a:prstGeom prst="upArrow">
                <a:avLst>
                  <a:gd name="adj1" fmla="val 42466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위쪽 화살표 8"/>
              <p:cNvSpPr/>
              <p:nvPr/>
            </p:nvSpPr>
            <p:spPr>
              <a:xfrm rot="19449727">
                <a:off x="1285398" y="2387861"/>
                <a:ext cx="373408" cy="777342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87200" y="2672916"/>
              <a:ext cx="106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/>
                <a:t>선택</a:t>
              </a:r>
              <a:r>
                <a:rPr lang="en-US" altLang="ko-KR" sz="1200" b="1" dirty="0" smtClean="0"/>
                <a:t>, </a:t>
              </a:r>
              <a:r>
                <a:rPr lang="ko-KR" altLang="en-US" sz="1200" b="1" dirty="0" smtClean="0"/>
                <a:t>실행</a:t>
              </a:r>
              <a:endParaRPr lang="ko-KR" alt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59760" y="3263181"/>
              <a:ext cx="1608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기획 담당자</a:t>
              </a: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ko-KR" altLang="en-US" sz="1200" b="1" dirty="0" smtClean="0"/>
                <a:t>비즈니스 책임자</a:t>
              </a:r>
              <a:endParaRPr lang="ko-KR" alt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12160" y="5021807"/>
              <a:ext cx="1608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데이터 분석 담당자</a:t>
              </a:r>
              <a:endParaRPr lang="ko-KR" altLang="en-US" sz="12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33132" y="2276872"/>
            <a:ext cx="3019351" cy="3355429"/>
            <a:chOff x="1200992" y="2276872"/>
            <a:chExt cx="3019351" cy="3355429"/>
          </a:xfrm>
        </p:grpSpPr>
        <p:sp>
          <p:nvSpPr>
            <p:cNvPr id="16" name="직사각형 15"/>
            <p:cNvSpPr/>
            <p:nvPr/>
          </p:nvSpPr>
          <p:spPr>
            <a:xfrm>
              <a:off x="1200992" y="4005064"/>
              <a:ext cx="1570808" cy="5760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데이터 분석의 성과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의사소통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361" y="3212976"/>
              <a:ext cx="6953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669" y="4869160"/>
              <a:ext cx="857066" cy="76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/>
          </p:nvGrpSpPr>
          <p:grpSpPr>
            <a:xfrm>
              <a:off x="1285398" y="2276872"/>
              <a:ext cx="1152390" cy="888331"/>
              <a:chOff x="1285398" y="2276872"/>
              <a:chExt cx="1152390" cy="888331"/>
            </a:xfrm>
          </p:grpSpPr>
          <p:sp>
            <p:nvSpPr>
              <p:cNvPr id="23" name="위쪽 화살표 22"/>
              <p:cNvSpPr/>
              <p:nvPr/>
            </p:nvSpPr>
            <p:spPr>
              <a:xfrm>
                <a:off x="1664320" y="2276872"/>
                <a:ext cx="373408" cy="792088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위쪽 화살표 23"/>
              <p:cNvSpPr/>
              <p:nvPr/>
            </p:nvSpPr>
            <p:spPr>
              <a:xfrm rot="1689499">
                <a:off x="1959585" y="2367228"/>
                <a:ext cx="478203" cy="792088"/>
              </a:xfrm>
              <a:prstGeom prst="upArrow">
                <a:avLst>
                  <a:gd name="adj1" fmla="val 42466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위쪽 화살표 24"/>
              <p:cNvSpPr/>
              <p:nvPr/>
            </p:nvSpPr>
            <p:spPr>
              <a:xfrm rot="19449727">
                <a:off x="1285398" y="2387861"/>
                <a:ext cx="373408" cy="777342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387200" y="2672916"/>
              <a:ext cx="106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/>
                <a:t>선택</a:t>
              </a:r>
              <a:r>
                <a:rPr lang="en-US" altLang="ko-KR" sz="1200" b="1" dirty="0" smtClean="0"/>
                <a:t>, </a:t>
              </a:r>
              <a:r>
                <a:rPr lang="ko-KR" altLang="en-US" sz="1200" b="1" dirty="0" smtClean="0"/>
                <a:t>실행</a:t>
              </a:r>
              <a:endParaRPr lang="ko-KR" alt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9760" y="3263181"/>
              <a:ext cx="1608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시스템 이용자</a:t>
              </a:r>
              <a:endParaRPr lang="ko-KR" alt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2160" y="5021807"/>
              <a:ext cx="1608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데이터 분석 담당자</a:t>
              </a:r>
              <a:endParaRPr lang="ko-KR" altLang="en-US" sz="12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93180" y="5877272"/>
            <a:ext cx="1891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의사 결정 지원의 경우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5320" y="5891172"/>
            <a:ext cx="1891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자동화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최적화의 경우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1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38863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err="1" smtClean="0">
                <a:solidFill>
                  <a:srgbClr val="107E15"/>
                </a:solidFill>
              </a:rPr>
              <a:t>소셜게임의</a:t>
            </a:r>
            <a:r>
              <a:rPr lang="ko-KR" altLang="en-US" b="1" dirty="0" smtClean="0">
                <a:solidFill>
                  <a:srgbClr val="107E15"/>
                </a:solidFill>
              </a:rPr>
              <a:t> 매상 분석</a:t>
            </a:r>
            <a:endParaRPr lang="en-US" altLang="ko-KR" b="1" dirty="0" smtClean="0">
              <a:solidFill>
                <a:srgbClr val="107E15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workshop2</a:t>
            </a:r>
            <a:endParaRPr lang="ko-KR" altLang="en-US" sz="3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2204864"/>
            <a:ext cx="7488832" cy="13681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rgbClr val="002060"/>
                </a:solidFill>
              </a:rPr>
              <a:t>소셜게임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회사가  운영하는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쇼셜게임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‘퍼즐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검은 고양이 컬렉션’은 지금까지 순조롭게 매상이 늘었으나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이달 들어 매상이 감소했습니다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(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total payment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가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228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만에서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211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만으로 감소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sz="1400" b="1" dirty="0" smtClean="0">
                <a:solidFill>
                  <a:srgbClr val="002060"/>
                </a:solidFill>
              </a:rPr>
              <a:t>시장환경이나 게임의 상태를 고려하면 아직은 더 성장할 것으로 예상했기 때문에 사내에서 큰 문제로 인식하고 있습니다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002060"/>
                </a:solidFill>
              </a:rPr>
              <a:t>원인을 밝혀서 대책을 세우기 위해 분석 담당자에게 의뢰했습니다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979712" y="3964780"/>
            <a:ext cx="4032448" cy="2154724"/>
            <a:chOff x="1979712" y="3964780"/>
            <a:chExt cx="4032448" cy="2154724"/>
          </a:xfrm>
        </p:grpSpPr>
        <p:grpSp>
          <p:nvGrpSpPr>
            <p:cNvPr id="12" name="그룹 11"/>
            <p:cNvGrpSpPr/>
            <p:nvPr/>
          </p:nvGrpSpPr>
          <p:grpSpPr>
            <a:xfrm>
              <a:off x="1979712" y="4103280"/>
              <a:ext cx="3900984" cy="2016224"/>
              <a:chOff x="1979712" y="4103280"/>
              <a:chExt cx="3900984" cy="201622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208288" y="4103280"/>
                <a:ext cx="3672408" cy="2016224"/>
                <a:chOff x="1763688" y="2996952"/>
                <a:chExt cx="3672408" cy="2016224"/>
              </a:xfrm>
            </p:grpSpPr>
            <p:cxnSp>
              <p:nvCxnSpPr>
                <p:cNvPr id="6" name="직선 화살표 연결선 5"/>
                <p:cNvCxnSpPr/>
                <p:nvPr/>
              </p:nvCxnSpPr>
              <p:spPr>
                <a:xfrm flipV="1">
                  <a:off x="2771800" y="3501008"/>
                  <a:ext cx="1728192" cy="936104"/>
                </a:xfrm>
                <a:prstGeom prst="straightConnector1">
                  <a:avLst/>
                </a:prstGeom>
                <a:ln w="31750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타원 6"/>
                <p:cNvSpPr/>
                <p:nvPr/>
              </p:nvSpPr>
              <p:spPr>
                <a:xfrm>
                  <a:off x="1763688" y="4149080"/>
                  <a:ext cx="1008112" cy="86409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 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4499992" y="2996952"/>
                  <a:ext cx="936104" cy="86409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rgbClr val="107E15"/>
                      </a:solidFill>
                    </a:rPr>
                    <a:t> </a:t>
                  </a:r>
                  <a:endParaRPr lang="ko-KR" altLang="en-US" sz="1400" b="1" dirty="0">
                    <a:solidFill>
                      <a:srgbClr val="107E15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987824" y="3717032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rgbClr val="002060"/>
                      </a:solidFill>
                    </a:rPr>
                    <a:t>차이</a:t>
                  </a:r>
                  <a:endParaRPr lang="ko-KR" altLang="en-US" sz="14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979712" y="4823360"/>
                <a:ext cx="1008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현실의 모습</a:t>
                </a:r>
                <a:endParaRPr lang="ko-KR" alt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9752" y="5364290"/>
                <a:ext cx="8766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지난달과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200" b="1" dirty="0" smtClean="0">
                    <a:solidFill>
                      <a:srgbClr val="C00000"/>
                    </a:solidFill>
                  </a:rPr>
                </a:br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비교해서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200" b="1" dirty="0" smtClean="0">
                    <a:solidFill>
                      <a:srgbClr val="C00000"/>
                    </a:solidFill>
                  </a:rPr>
                </a:br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매상감</a:t>
                </a:r>
                <a:r>
                  <a:rPr lang="ko-KR" altLang="en-US" sz="1200" b="1" dirty="0">
                    <a:solidFill>
                      <a:srgbClr val="C00000"/>
                    </a:solidFill>
                  </a:rPr>
                  <a:t>소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923928" y="3964780"/>
              <a:ext cx="1164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이상적</a:t>
              </a:r>
              <a:r>
                <a:rPr lang="ko-KR" altLang="en-US" sz="1200"/>
                <a:t>인</a:t>
              </a:r>
              <a:r>
                <a:rPr lang="ko-KR" altLang="en-US" sz="1200" smtClean="0"/>
                <a:t> </a:t>
              </a:r>
              <a:r>
                <a:rPr lang="ko-KR" altLang="en-US" sz="1200" dirty="0" smtClean="0"/>
                <a:t>모습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44592" y="4212162"/>
              <a:ext cx="1067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107E15"/>
                  </a:solidFill>
                </a:rPr>
                <a:t>지난달과 </a:t>
              </a:r>
              <a:r>
                <a:rPr lang="en-US" altLang="ko-KR" sz="1200" b="1" dirty="0" smtClean="0">
                  <a:solidFill>
                    <a:srgbClr val="107E15"/>
                  </a:solidFill>
                </a:rPr>
                <a:t/>
              </a:r>
              <a:br>
                <a:rPr lang="en-US" altLang="ko-KR" sz="1200" b="1" dirty="0" smtClean="0">
                  <a:solidFill>
                    <a:srgbClr val="107E15"/>
                  </a:solidFill>
                </a:rPr>
              </a:br>
              <a:r>
                <a:rPr lang="ko-KR" altLang="en-US" sz="1200" b="1" dirty="0" smtClean="0">
                  <a:solidFill>
                    <a:srgbClr val="107E15"/>
                  </a:solidFill>
                </a:rPr>
                <a:t>동등한</a:t>
              </a:r>
              <a:r>
                <a:rPr lang="en-US" altLang="ko-KR" sz="1200" b="1" dirty="0" smtClean="0">
                  <a:solidFill>
                    <a:srgbClr val="107E15"/>
                  </a:solidFill>
                </a:rPr>
                <a:t/>
              </a:r>
              <a:br>
                <a:rPr lang="en-US" altLang="ko-KR" sz="1200" b="1" dirty="0" smtClean="0">
                  <a:solidFill>
                    <a:srgbClr val="107E15"/>
                  </a:solidFill>
                </a:rPr>
              </a:br>
              <a:r>
                <a:rPr lang="ko-KR" altLang="en-US" sz="1200" b="1" dirty="0" smtClean="0">
                  <a:solidFill>
                    <a:srgbClr val="107E15"/>
                  </a:solidFill>
                </a:rPr>
                <a:t>매상확보</a:t>
              </a:r>
              <a:endParaRPr lang="ko-KR" altLang="en-US" sz="1200" b="1" dirty="0">
                <a:solidFill>
                  <a:srgbClr val="107E15"/>
                </a:solidFill>
              </a:endParaRP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1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38863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err="1" smtClean="0">
                <a:solidFill>
                  <a:srgbClr val="107E15"/>
                </a:solidFill>
              </a:rPr>
              <a:t>소셜게임의</a:t>
            </a:r>
            <a:r>
              <a:rPr lang="ko-KR" altLang="en-US" b="1" dirty="0" smtClean="0">
                <a:solidFill>
                  <a:srgbClr val="107E15"/>
                </a:solidFill>
              </a:rPr>
              <a:t> 매상 분석</a:t>
            </a:r>
            <a:endParaRPr lang="en-US" altLang="ko-KR" b="1" dirty="0" smtClean="0">
              <a:solidFill>
                <a:srgbClr val="107E15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workshop2</a:t>
            </a:r>
            <a:endParaRPr lang="ko-KR" altLang="en-US" sz="3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2204864"/>
            <a:ext cx="7488832" cy="17281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매상 감소의 원인 가설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광고에 문제가 생겼다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매월 테마를 바꿔서 개최하던 게임의 이벤트에 문제가 생겼다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ko-KR" altLang="en-US" sz="1400" b="1" dirty="0" smtClean="0">
                <a:solidFill>
                  <a:srgbClr val="002060"/>
                </a:solidFill>
              </a:rPr>
              <a:t>마케팅 부서와 게임 개발 부서에 질의 응답을 한 결과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이달에는 예산 관계로 지난달만큼 광고를 하지 못했다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이벤트 내용은 지난달과 거의 비슷하다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4149080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문제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지난달에 비해 매상이 감소했다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사실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이달은 지난달에 비해 광고를 적게 했다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사실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그래서 신규 유저수가 줄어들었다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가설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5229200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분석 스토리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</a:rPr>
              <a:t>퍼즐컬렉션의 매상이 지난달에 비해 줄어들었다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사실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</a:rPr>
              <a:t>매상 내역을 보았더니 신규 유저의 매상이 감소했다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</a:t>
            </a:r>
            <a:r>
              <a:rPr lang="ko-KR" altLang="en-US" sz="1400" b="1" dirty="0">
                <a:solidFill>
                  <a:srgbClr val="C00000"/>
                </a:solidFill>
              </a:rPr>
              <a:t>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</a:rPr>
              <a:t>광고를 지난달과 동등한 수준으로 실시한다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해결</a:t>
            </a:r>
            <a:r>
              <a:rPr lang="ko-KR" altLang="en-US" sz="1400" b="1" dirty="0">
                <a:solidFill>
                  <a:srgbClr val="C00000"/>
                </a:solidFill>
              </a:rPr>
              <a:t>책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7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err="1" smtClean="0">
                <a:solidFill>
                  <a:srgbClr val="107E15"/>
                </a:solidFill>
              </a:rPr>
              <a:t>소셜게임의</a:t>
            </a:r>
            <a:r>
              <a:rPr lang="ko-KR" altLang="en-US" b="1" dirty="0" smtClean="0">
                <a:solidFill>
                  <a:srgbClr val="107E15"/>
                </a:solidFill>
              </a:rPr>
              <a:t> 매상 분석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데이터 수집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workshop2</a:t>
            </a:r>
            <a:endParaRPr lang="ko-KR" altLang="en-US" sz="3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2204864"/>
            <a:ext cx="7488832" cy="10801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데이터 수집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DAU(Daily Active User)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하루에 한번 이상 게임을 이용한 유저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DPU(Daily Payment User)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하루에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원 이상 지불한 유저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Install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유저별로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게임을 이용하기 시작한 날짜 기록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01378"/>
              </p:ext>
            </p:extLst>
          </p:nvPr>
        </p:nvGraphicFramePr>
        <p:xfrm>
          <a:off x="899592" y="4005064"/>
          <a:ext cx="7200800" cy="11205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8191"/>
                <a:gridCol w="2520280"/>
                <a:gridCol w="295232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데이터 내용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데이터형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 </a:t>
                      </a:r>
                      <a:r>
                        <a:rPr lang="ko-KR" altLang="en-US" sz="1200" b="1" dirty="0" smtClean="0"/>
                        <a:t>언어에서의 표기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로그인한 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string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문자열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log_date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앱</a:t>
                      </a:r>
                      <a:r>
                        <a:rPr lang="ko-KR" altLang="en-US" sz="1200" b="1" dirty="0" smtClean="0"/>
                        <a:t> 이름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string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문자열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app_name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유저 </a:t>
                      </a:r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int</a:t>
                      </a:r>
                      <a:r>
                        <a:rPr lang="en-US" altLang="ko-KR" sz="1200" b="1" dirty="0" smtClean="0"/>
                        <a:t> (</a:t>
                      </a:r>
                      <a:r>
                        <a:rPr lang="ko-KR" altLang="en-US" sz="1200" b="1" dirty="0" smtClean="0"/>
                        <a:t>수치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user_id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5323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DAU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4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787208" cy="64807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err="1" smtClean="0">
                <a:solidFill>
                  <a:srgbClr val="107E15"/>
                </a:solidFill>
              </a:rPr>
              <a:t>소셜게임의</a:t>
            </a:r>
            <a:r>
              <a:rPr lang="ko-KR" altLang="en-US" b="1" dirty="0" smtClean="0">
                <a:solidFill>
                  <a:srgbClr val="107E15"/>
                </a:solidFill>
              </a:rPr>
              <a:t> 매상 분석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데이터 수집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workshop2</a:t>
            </a:r>
            <a:endParaRPr lang="ko-KR" altLang="en-US" sz="3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6716"/>
              </p:ext>
            </p:extLst>
          </p:nvPr>
        </p:nvGraphicFramePr>
        <p:xfrm>
          <a:off x="899592" y="2708920"/>
          <a:ext cx="7200800" cy="14025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8191"/>
                <a:gridCol w="2520280"/>
                <a:gridCol w="295232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데이터 내용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데이터형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 </a:t>
                      </a:r>
                      <a:r>
                        <a:rPr lang="ko-KR" altLang="en-US" sz="1200" b="1" dirty="0" smtClean="0"/>
                        <a:t>언어에서의 표기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과금일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string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문자열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log_date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앱</a:t>
                      </a:r>
                      <a:r>
                        <a:rPr lang="ko-KR" altLang="en-US" sz="1200" b="1" dirty="0" smtClean="0"/>
                        <a:t> 이름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string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문자열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app_name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유저 </a:t>
                      </a:r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int</a:t>
                      </a:r>
                      <a:r>
                        <a:rPr lang="en-US" altLang="ko-KR" sz="1200" b="1" dirty="0" smtClean="0"/>
                        <a:t> (</a:t>
                      </a:r>
                      <a:r>
                        <a:rPr lang="ko-KR" altLang="en-US" sz="1200" b="1" dirty="0" smtClean="0"/>
                        <a:t>수치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user_id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과금액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int</a:t>
                      </a:r>
                      <a:r>
                        <a:rPr lang="en-US" altLang="ko-KR" sz="1200" b="1" dirty="0" smtClean="0"/>
                        <a:t> (</a:t>
                      </a:r>
                      <a:r>
                        <a:rPr lang="ko-KR" altLang="en-US" sz="1200" b="1" dirty="0" smtClean="0"/>
                        <a:t>수치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payment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2048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DPU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881"/>
              </p:ext>
            </p:extLst>
          </p:nvPr>
        </p:nvGraphicFramePr>
        <p:xfrm>
          <a:off x="899592" y="4869160"/>
          <a:ext cx="7200800" cy="11205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8191"/>
                <a:gridCol w="2520280"/>
                <a:gridCol w="295232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데이터 내용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데이터형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 </a:t>
                      </a:r>
                      <a:r>
                        <a:rPr lang="ko-KR" altLang="en-US" sz="1200" b="1" dirty="0" smtClean="0"/>
                        <a:t>언어에서의 표기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이용 시작한 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string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문자열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install_date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앱</a:t>
                      </a:r>
                      <a:r>
                        <a:rPr lang="ko-KR" altLang="en-US" sz="1200" b="1" dirty="0" smtClean="0"/>
                        <a:t> 이름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string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문자열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app_name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유저 </a:t>
                      </a:r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int</a:t>
                      </a:r>
                      <a:r>
                        <a:rPr lang="en-US" altLang="ko-KR" sz="1200" b="1" dirty="0" smtClean="0"/>
                        <a:t> (</a:t>
                      </a:r>
                      <a:r>
                        <a:rPr lang="ko-KR" altLang="en-US" sz="1200" b="1" dirty="0" smtClean="0"/>
                        <a:t>수치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user_id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Istall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787208" cy="12241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err="1" smtClean="0">
                <a:solidFill>
                  <a:srgbClr val="107E15"/>
                </a:solidFill>
              </a:rPr>
              <a:t>소셜게임의</a:t>
            </a:r>
            <a:r>
              <a:rPr lang="ko-KR" altLang="en-US" b="1" dirty="0" smtClean="0">
                <a:solidFill>
                  <a:srgbClr val="107E15"/>
                </a:solidFill>
              </a:rPr>
              <a:t> 매상 분석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분석에 필요한 데이터 가공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데이터를 분석할 수 있도록 데이터를 정돈하는 가공 작업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노이즈로</a:t>
            </a:r>
            <a:r>
              <a:rPr lang="ko-KR" altLang="en-US" dirty="0" smtClean="0"/>
              <a:t> 분류될 법한 데이터를 삭제하기 위한 가공 작업 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workshop2</a:t>
            </a:r>
            <a:endParaRPr lang="ko-KR" altLang="en-US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2924944"/>
            <a:ext cx="7488832" cy="29523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매상 감소가 신규 유저의 영향인지 아닌지 판단하기 위한 데이터 가공 순서 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유저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(DAU)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데이터에 이용시작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(Install)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결합하기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유저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ID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단계에서 결합된 데이터에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과금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(DPU)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결합하기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유저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ID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와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과금일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  <a:br>
              <a:rPr lang="en-US" altLang="ko-KR" sz="1400" b="1" dirty="0" smtClean="0">
                <a:solidFill>
                  <a:srgbClr val="002060"/>
                </a:solidFill>
              </a:rPr>
            </a:br>
            <a:r>
              <a:rPr lang="ko-KR" altLang="en-US" sz="1400" b="1" dirty="0" smtClean="0">
                <a:solidFill>
                  <a:srgbClr val="002060"/>
                </a:solidFill>
              </a:rPr>
              <a:t>결합된 레코드뿐만 아니라 결합되지 않은 레코드도 남기도록 한다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  </a:t>
            </a:r>
          </a:p>
          <a:p>
            <a:pPr marL="342900" indent="-342900">
              <a:buAutoNum type="arabicPeriod"/>
            </a:pPr>
            <a:r>
              <a:rPr lang="ko-KR" altLang="en-US" sz="1400" b="1" dirty="0" err="1" smtClean="0">
                <a:solidFill>
                  <a:srgbClr val="002060"/>
                </a:solidFill>
              </a:rPr>
              <a:t>비과금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유저의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과금액에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0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넣기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매월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유저별로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집계한 데이터로 변환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4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단계의 월차 데이터에 신규 유저인지 기존 유저인지 구분하는 항목 추가하기</a:t>
            </a:r>
            <a:r>
              <a:rPr lang="en-US" altLang="ko-KR" sz="1400" b="1" dirty="0">
                <a:solidFill>
                  <a:srgbClr val="002060"/>
                </a:solidFill>
              </a:rPr>
              <a:t/>
            </a:r>
            <a:br>
              <a:rPr lang="en-US" altLang="ko-KR" sz="1400" b="1" dirty="0">
                <a:solidFill>
                  <a:srgbClr val="002060"/>
                </a:solidFill>
              </a:rPr>
            </a:br>
            <a:r>
              <a:rPr lang="en-US" altLang="ko-KR" sz="1400" b="1" dirty="0" smtClean="0">
                <a:solidFill>
                  <a:srgbClr val="002060"/>
                </a:solidFill>
              </a:rPr>
              <a:t>2013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년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6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2013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년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7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 데이터를 기존 유저와 신규 유저로 나누어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과금액을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집계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히스토그램으로 시각화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9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672408" cy="482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600400" cy="474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workshop2</a:t>
            </a:r>
            <a:endParaRPr lang="ko-KR" altLang="en-US" sz="3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7787208" cy="504056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>
                <a:solidFill>
                  <a:srgbClr val="107E15"/>
                </a:solidFill>
              </a:rPr>
              <a:t>소셜게임의</a:t>
            </a:r>
            <a:r>
              <a:rPr lang="ko-KR" altLang="en-US" sz="2000" b="1" dirty="0" smtClean="0">
                <a:solidFill>
                  <a:srgbClr val="107E15"/>
                </a:solidFill>
              </a:rPr>
              <a:t> 매상 분석</a:t>
            </a:r>
            <a:endParaRPr lang="en-US" altLang="ko-KR" sz="2000" b="1" dirty="0" smtClean="0">
              <a:solidFill>
                <a:srgbClr val="107E15"/>
              </a:solidFill>
            </a:endParaRPr>
          </a:p>
          <a:p>
            <a:pPr lvl="2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1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비즈니스 데이터 분석 모델링</a:t>
            </a:r>
            <a:r>
              <a:rPr lang="en-US" altLang="ko-KR" b="1" dirty="0" smtClean="0">
                <a:solidFill>
                  <a:srgbClr val="107E15"/>
                </a:solidFill>
              </a:rPr>
              <a:t> </a:t>
            </a:r>
            <a:endParaRPr lang="ko-KR" altLang="en-US" b="1" dirty="0">
              <a:solidFill>
                <a:srgbClr val="107E15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9752" y="2204864"/>
            <a:ext cx="33843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현실의 모습과 이상적인 모습</a:t>
            </a:r>
            <a:endParaRPr lang="ko-KR" altLang="en-US" sz="1600" b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9752" y="2996952"/>
            <a:ext cx="33843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문제 발견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3861048"/>
            <a:ext cx="33843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데이터 수집과 가공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54624" y="4725144"/>
            <a:ext cx="33843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데이터 분석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59592" y="5589240"/>
            <a:ext cx="33843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액</a:t>
            </a:r>
            <a:r>
              <a:rPr lang="ko-KR" altLang="en-US" sz="1600" b="1" dirty="0"/>
              <a:t>션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4031940" y="2636912"/>
            <a:ext cx="0" cy="36004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22232" y="3501008"/>
            <a:ext cx="0" cy="36004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043200" y="4365104"/>
            <a:ext cx="0" cy="36004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022232" y="5157192"/>
            <a:ext cx="0" cy="36004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비즈니스 데이터 분석 모델링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해결해야 할 문제에 맞게 분석 기법을 설계하고 실행하는 것이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현실의 모습과 이상적인 모습을 정확히 파악하여 둘의 차이를 이루는 요소에 대한 문제 발견을 실시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되는 요소는 복수일 경우가 많으므로 각각에 대해 어떻게 데이터 수집과 가공을 하지 검토한 후에 실시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 대상의 구조를 분해하여 각 요소가 지닌 영향력의 크기를 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 간의 비교를 통해 현실과 이상의 차이를 이루는 주요인을 찾아냄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액션을 제안하여 추진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노동 비용이나 금전적 비용을 고려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현실의 모습과 이상적인 모습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시점에 어떤 비즈니스가 처한 환경의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이상적인 모습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의해 바뀔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이상적인 모습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당사자 간에 공유하는 것이야말로 효과적인 데이터 분석 수행을 위해 필수적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최대한 많은 비즈니스 당사자와 </a:t>
            </a:r>
            <a:r>
              <a:rPr lang="ko-KR" altLang="en-US" dirty="0" err="1" smtClean="0"/>
              <a:t>분석자</a:t>
            </a:r>
            <a:r>
              <a:rPr lang="ko-KR" altLang="en-US" dirty="0" smtClean="0"/>
              <a:t> 사이에 이상적인 모습이 공유되지 않으면 비즈니스에 가치가 떨어지는 분석 결과가 나오게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872584" y="4493472"/>
            <a:ext cx="3672408" cy="2016224"/>
            <a:chOff x="1763688" y="2996952"/>
            <a:chExt cx="3672408" cy="2016224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2771800" y="3501008"/>
              <a:ext cx="1728192" cy="936104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1763688" y="4149080"/>
              <a:ext cx="1008112" cy="8640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</a:rPr>
                <a:t>현실의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/>
              </a:r>
              <a:br>
                <a:rPr lang="en-US" altLang="ko-KR" sz="1400" b="1" dirty="0" smtClean="0">
                  <a:solidFill>
                    <a:srgbClr val="FF0000"/>
                  </a:solidFill>
                </a:rPr>
              </a:br>
              <a:r>
                <a:rPr lang="ko-KR" altLang="en-US" sz="1400" b="1" dirty="0" smtClean="0">
                  <a:solidFill>
                    <a:srgbClr val="FF0000"/>
                  </a:solidFill>
                </a:rPr>
                <a:t>모습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99992" y="2996952"/>
              <a:ext cx="936104" cy="8640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rgbClr val="107E15"/>
                  </a:solidFill>
                </a:rPr>
                <a:t>이상적인모습</a:t>
              </a:r>
              <a:endParaRPr lang="ko-KR" altLang="en-US" sz="1400" b="1" dirty="0">
                <a:solidFill>
                  <a:srgbClr val="107E15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3717032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2060"/>
                  </a:solidFill>
                </a:rPr>
                <a:t>차이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00489"/>
              </p:ext>
            </p:extLst>
          </p:nvPr>
        </p:nvGraphicFramePr>
        <p:xfrm>
          <a:off x="696120" y="3429000"/>
          <a:ext cx="6264696" cy="14025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160"/>
                <a:gridCol w="1692188"/>
                <a:gridCol w="1566174"/>
                <a:gridCol w="156617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현상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전체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이상적인 모습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문제인가</a:t>
                      </a:r>
                      <a:r>
                        <a:rPr lang="en-US" altLang="ko-KR" sz="1200" b="1" dirty="0" smtClean="0"/>
                        <a:t>?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매상이 떨어졌다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매상 비율이 낮다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지금 상태로 </a:t>
                      </a:r>
                      <a:r>
                        <a:rPr lang="en-US" altLang="ko-KR" sz="1200" b="1" dirty="0" smtClean="0"/>
                        <a:t>OK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문제 아님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매상 비율이 높다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호조기였을</a:t>
                      </a:r>
                      <a:r>
                        <a:rPr lang="ko-KR" altLang="en-US" sz="1200" b="1" dirty="0" smtClean="0"/>
                        <a:t> 때 매상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문제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매상이 올랐다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광고비율이 높다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광고비율을 낮춤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문제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206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광고비율이 적절하다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지금 상태로 </a:t>
                      </a:r>
                      <a:r>
                        <a:rPr lang="en-US" altLang="ko-KR" sz="1200" b="1" dirty="0" smtClean="0"/>
                        <a:t>OK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문제 아님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문제 발견을 위한 세가지 관점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크기 비교</a:t>
            </a:r>
            <a:endParaRPr lang="en-US" altLang="ko-K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ko-KR" altLang="en-US" dirty="0" smtClean="0"/>
              <a:t>이상적인 모습과 현실의 모습의 차이에 대한 요인의 영향도 비교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영향도가 작다면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본질적인 문제가 아니라고 판단하고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요인을 찾아야 함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분해해서 보기</a:t>
            </a:r>
            <a:endParaRPr lang="en-US" altLang="ko-K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altLang="ko-KR" dirty="0" smtClean="0"/>
              <a:t>Mutually Exclusive : </a:t>
            </a:r>
            <a:r>
              <a:rPr lang="ko-KR" altLang="en-US" dirty="0" smtClean="0"/>
              <a:t>상호 배제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요소가 서로 중복되지 않고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Collectively Exhaustive : </a:t>
            </a:r>
            <a:r>
              <a:rPr lang="ko-KR" altLang="en-US" dirty="0" smtClean="0"/>
              <a:t>전체 포괄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빠짐없이 모으도록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MECE</a:t>
            </a:r>
            <a:r>
              <a:rPr lang="ko-KR" altLang="en-US" dirty="0" smtClean="0"/>
              <a:t>에 따라 분해한 각 요소의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추이를 그래프로 확인하면 어느 것이 떨어지고 있는지 알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조절할수</a:t>
            </a:r>
            <a:r>
              <a:rPr lang="ko-KR" altLang="en-US" dirty="0" smtClean="0"/>
              <a:t> 있는 요소인지 조절할 수 없거나 힘든 요소인지 구별하는 것이 중요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MECE</a:t>
            </a:r>
            <a:r>
              <a:rPr lang="ko-KR" altLang="en-US" dirty="0" smtClean="0"/>
              <a:t>에 따라 분해한 각 요소 중에 조절할 수 있는 요소가 포함되어 있으면 문제의 원인을 쉽게 파악할 수 있다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5940152" y="4967372"/>
            <a:ext cx="576064" cy="24618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907704" y="5081964"/>
            <a:ext cx="100811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매상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5081964"/>
            <a:ext cx="19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어느 요인을 조절하는 것이 매상을 늘리는 것이 쉬운가</a:t>
            </a:r>
            <a:endParaRPr lang="ko-KR" altLang="en-US" sz="1200" b="1" dirty="0">
              <a:solidFill>
                <a:srgbClr val="002060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67944" y="4780015"/>
            <a:ext cx="1735448" cy="309266"/>
            <a:chOff x="4067944" y="4780015"/>
            <a:chExt cx="1735448" cy="309266"/>
          </a:xfrm>
        </p:grpSpPr>
        <p:sp>
          <p:nvSpPr>
            <p:cNvPr id="11" name="직사각형 10"/>
            <p:cNvSpPr/>
            <p:nvPr/>
          </p:nvSpPr>
          <p:spPr>
            <a:xfrm>
              <a:off x="4067944" y="4781504"/>
              <a:ext cx="1735448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7944" y="4780015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명당 매상금액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67944" y="5739401"/>
            <a:ext cx="1735448" cy="309266"/>
            <a:chOff x="4067944" y="4780015"/>
            <a:chExt cx="1735448" cy="309266"/>
          </a:xfrm>
        </p:grpSpPr>
        <p:sp>
          <p:nvSpPr>
            <p:cNvPr id="17" name="직사각형 16"/>
            <p:cNvSpPr/>
            <p:nvPr/>
          </p:nvSpPr>
          <p:spPr>
            <a:xfrm>
              <a:off x="4067944" y="4781504"/>
              <a:ext cx="1735448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67944" y="4780015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2060"/>
                  </a:solidFill>
                </a:rPr>
                <a:t>구매자 수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 flipH="1">
            <a:off x="5940152" y="5517232"/>
            <a:ext cx="576064" cy="37754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2" idx="1"/>
          </p:cNvCxnSpPr>
          <p:nvPr/>
        </p:nvCxnSpPr>
        <p:spPr>
          <a:xfrm flipV="1">
            <a:off x="2915816" y="4933904"/>
            <a:ext cx="1152128" cy="471225"/>
          </a:xfrm>
          <a:prstGeom prst="line">
            <a:avLst/>
          </a:prstGeom>
          <a:ln w="25400">
            <a:solidFill>
              <a:srgbClr val="107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7" idx="1"/>
          </p:cNvCxnSpPr>
          <p:nvPr/>
        </p:nvCxnSpPr>
        <p:spPr>
          <a:xfrm>
            <a:off x="2843808" y="5517232"/>
            <a:ext cx="1224136" cy="377547"/>
          </a:xfrm>
          <a:prstGeom prst="line">
            <a:avLst/>
          </a:prstGeom>
          <a:ln w="25400">
            <a:solidFill>
              <a:srgbClr val="107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문제 발견을 위한 세가지 관점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비교해서 보기</a:t>
            </a:r>
            <a:endParaRPr lang="en-US" altLang="ko-K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ko-KR" altLang="en-US" dirty="0" smtClean="0"/>
              <a:t>문제가 있는 데이터와 문제가 없는 데이터를 비교해서 그 차이가 무엇에 의해 발생하는지 찾아내는 방법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2065"/>
              </p:ext>
            </p:extLst>
          </p:nvPr>
        </p:nvGraphicFramePr>
        <p:xfrm>
          <a:off x="827584" y="2996952"/>
          <a:ext cx="7272808" cy="2194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2288"/>
                <a:gridCol w="53105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시계열로</a:t>
                      </a:r>
                      <a:r>
                        <a:rPr lang="ko-KR" altLang="en-US" sz="1400" dirty="0" smtClean="0"/>
                        <a:t> 비교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전일과 당일 비교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전주와 금주 비교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과거에 같은 캠페인을 실시했던 시기와 이번에 캠페인을 실시한 시기 비교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다른 유사 상품이나 서비스와 비교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경쟁사와 매상 비교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자사의 서비스 간 이익 비교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유저 속성을 이용한  분석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대와 </a:t>
                      </a:r>
                      <a:r>
                        <a:rPr lang="en-US" altLang="ko-KR" sz="1400" b="1" dirty="0" smtClean="0"/>
                        <a:t>50</a:t>
                      </a:r>
                      <a:r>
                        <a:rPr lang="ko-KR" altLang="en-US" sz="1400" b="1" dirty="0" smtClean="0"/>
                        <a:t>대는 구매의욕이 다름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err="1" smtClean="0"/>
                        <a:t>연령법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남성과 여성 간에는 구매율이 다름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성별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한국과 미국에서는 인기 있는 색상이나 형태가 다름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지역별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데이터 수집과 가공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문제를 검증하기 위해 어떤 데이터가 필요한가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분석자가 </a:t>
            </a:r>
            <a:r>
              <a:rPr lang="ko-KR" altLang="en-US" dirty="0" err="1" smtClean="0"/>
              <a:t>사요할</a:t>
            </a:r>
            <a:r>
              <a:rPr lang="ko-KR" altLang="en-US" dirty="0" smtClean="0"/>
              <a:t> 수 있는 곳에 필요한 데이터가 보존되어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분석자가 신청하면 필요한 데이터를 사용할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필요한 데이터가 보존되어 있지 않을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데이터를 취득할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필요한 데이터가 보존되어 있지 않고 또한 새로 취득하기에는 시간이나 비용이 많이 들 경우 그것을 대체할 수 있는 다른 데이터가 있는가</a:t>
            </a:r>
            <a:r>
              <a:rPr lang="en-US" altLang="ko-KR" dirty="0" smtClean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9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데이터 가공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데이터 분석의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보존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형태 등에 따라 달라지기 때문에 기본적으로는 개별적으로 다루어야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결합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분석하고자 하는 여러 데이터를 하나의 데이터로 모으는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판정용 변수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연속된 수치를 이산화 변수로 작성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6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9248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데이터 분석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dirty="0" smtClean="0"/>
              <a:t>문제의 종류에 따라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의사결정지원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자동화</a:t>
            </a:r>
            <a:r>
              <a:rPr lang="en-US" altLang="ko-KR" dirty="0" smtClean="0"/>
              <a:t>.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 smtClean="0"/>
              <a:t>의사결정지원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문제 해결을 위한 행동을 사람이 결정하고 실행할 수 있도록 지원하는 것이 주목적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 결과를 사람이 이해할 수 있고 적절한 판단을 할 수 있는지가 중요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단순하고 이해하기 쉬운 모델이 효과적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단순집계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크로스 집계가 유효한 경우가 많음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예측모델은 어떤 요인이 결과에 어떻게 영향을 끼치는지 인과관계를 명확히 할 수 있게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회귀분석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공분산구조분석은</a:t>
            </a:r>
            <a:r>
              <a:rPr lang="ko-KR" altLang="en-US" dirty="0" smtClean="0"/>
              <a:t> 어떤 요인이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만큼 변화했을 대 전체 현상이 어떻게 변동하는지를 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자동화</a:t>
            </a:r>
            <a:r>
              <a:rPr lang="en-US" altLang="ko-KR" dirty="0" smtClean="0"/>
              <a:t>.</a:t>
            </a:r>
            <a:r>
              <a:rPr lang="ko-KR" altLang="en-US" dirty="0" smtClean="0"/>
              <a:t>최적화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 해결을 위한 행동을 컴퓨터에 실행시키기 위한 알고리즘을 구축하는 것이 주목적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알고리즘의 </a:t>
            </a:r>
            <a:r>
              <a:rPr lang="ko-KR" altLang="en-US" dirty="0" err="1" smtClean="0"/>
              <a:t>계산량과</a:t>
            </a:r>
            <a:r>
              <a:rPr lang="ko-KR" altLang="en-US" dirty="0" smtClean="0"/>
              <a:t> 정확도가 중요시됨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기계학습을 이용하여 과거에 축적해놓은 로그 데이터로부터 패턴이나 규칙을 찾아서 모델을 작성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비즈니스 데이터 분석 모델링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1107</Words>
  <Application>Microsoft Office PowerPoint</Application>
  <PresentationFormat>화면 슬라이드 쇼(4:3)</PresentationFormat>
  <Paragraphs>239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HY바다L</vt:lpstr>
      <vt:lpstr>맑은 고딕</vt:lpstr>
      <vt:lpstr>Arial</vt:lpstr>
      <vt:lpstr>Office 테마</vt:lpstr>
      <vt:lpstr>PowerPoint 프레젠테이션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비즈니스 데이터 분석 모델링 </vt:lpstr>
      <vt:lpstr>데이터 분석 workshop2</vt:lpstr>
      <vt:lpstr>데이터 분석 workshop2</vt:lpstr>
      <vt:lpstr>데이터 분석 workshop2</vt:lpstr>
      <vt:lpstr>데이터 분석 workshop2</vt:lpstr>
      <vt:lpstr>데이터 분석 workshop2</vt:lpstr>
      <vt:lpstr>데이터 분석 workshop2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coms</dc:creator>
  <cp:lastModifiedBy>student</cp:lastModifiedBy>
  <cp:revision>341</cp:revision>
  <dcterms:created xsi:type="dcterms:W3CDTF">2017-07-13T00:59:50Z</dcterms:created>
  <dcterms:modified xsi:type="dcterms:W3CDTF">2019-12-19T04:00:18Z</dcterms:modified>
</cp:coreProperties>
</file>