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492" r:id="rId2"/>
    <p:sldId id="706" r:id="rId3"/>
    <p:sldId id="772" r:id="rId4"/>
    <p:sldId id="708" r:id="rId5"/>
    <p:sldId id="792" r:id="rId6"/>
    <p:sldId id="707" r:id="rId7"/>
    <p:sldId id="757" r:id="rId8"/>
    <p:sldId id="755" r:id="rId9"/>
    <p:sldId id="793" r:id="rId10"/>
    <p:sldId id="709" r:id="rId11"/>
    <p:sldId id="758" r:id="rId12"/>
    <p:sldId id="759" r:id="rId13"/>
    <p:sldId id="798" r:id="rId14"/>
    <p:sldId id="795" r:id="rId15"/>
    <p:sldId id="710" r:id="rId16"/>
    <p:sldId id="760" r:id="rId17"/>
    <p:sldId id="799" r:id="rId18"/>
    <p:sldId id="761" r:id="rId19"/>
    <p:sldId id="800" r:id="rId20"/>
    <p:sldId id="801" r:id="rId21"/>
    <p:sldId id="762" r:id="rId22"/>
    <p:sldId id="802" r:id="rId23"/>
    <p:sldId id="803" r:id="rId24"/>
    <p:sldId id="804" r:id="rId25"/>
    <p:sldId id="805" r:id="rId26"/>
    <p:sldId id="756" r:id="rId27"/>
    <p:sldId id="713" r:id="rId28"/>
    <p:sldId id="712" r:id="rId29"/>
    <p:sldId id="714" r:id="rId30"/>
    <p:sldId id="715" r:id="rId31"/>
    <p:sldId id="716" r:id="rId32"/>
    <p:sldId id="717" r:id="rId33"/>
    <p:sldId id="718" r:id="rId34"/>
    <p:sldId id="719" r:id="rId35"/>
    <p:sldId id="806" r:id="rId36"/>
    <p:sldId id="808" r:id="rId37"/>
    <p:sldId id="807" r:id="rId38"/>
    <p:sldId id="809" r:id="rId39"/>
    <p:sldId id="794" r:id="rId40"/>
    <p:sldId id="810" r:id="rId41"/>
    <p:sldId id="811" r:id="rId42"/>
    <p:sldId id="812" r:id="rId43"/>
    <p:sldId id="814" r:id="rId44"/>
    <p:sldId id="815" r:id="rId45"/>
    <p:sldId id="816" r:id="rId46"/>
    <p:sldId id="813" r:id="rId47"/>
    <p:sldId id="817" r:id="rId48"/>
    <p:sldId id="818" r:id="rId49"/>
    <p:sldId id="819" r:id="rId50"/>
    <p:sldId id="822" r:id="rId51"/>
    <p:sldId id="824" r:id="rId52"/>
    <p:sldId id="823" r:id="rId53"/>
    <p:sldId id="825" r:id="rId54"/>
    <p:sldId id="821" r:id="rId55"/>
    <p:sldId id="826" r:id="rId56"/>
    <p:sldId id="827" r:id="rId57"/>
    <p:sldId id="828" r:id="rId58"/>
    <p:sldId id="829" r:id="rId59"/>
    <p:sldId id="830" r:id="rId60"/>
    <p:sldId id="831" r:id="rId61"/>
    <p:sldId id="832" r:id="rId62"/>
    <p:sldId id="833" r:id="rId63"/>
    <p:sldId id="834" r:id="rId64"/>
    <p:sldId id="835" r:id="rId65"/>
    <p:sldId id="836" r:id="rId66"/>
    <p:sldId id="837" r:id="rId67"/>
    <p:sldId id="838" r:id="rId68"/>
    <p:sldId id="839" r:id="rId69"/>
    <p:sldId id="840" r:id="rId70"/>
    <p:sldId id="841" r:id="rId71"/>
    <p:sldId id="843" r:id="rId72"/>
    <p:sldId id="844" r:id="rId73"/>
    <p:sldId id="846" r:id="rId74"/>
    <p:sldId id="856" r:id="rId75"/>
    <p:sldId id="857" r:id="rId76"/>
    <p:sldId id="847" r:id="rId77"/>
    <p:sldId id="848" r:id="rId78"/>
    <p:sldId id="858" r:id="rId79"/>
    <p:sldId id="849" r:id="rId80"/>
    <p:sldId id="859" r:id="rId81"/>
    <p:sldId id="850" r:id="rId82"/>
    <p:sldId id="851" r:id="rId83"/>
    <p:sldId id="852" r:id="rId84"/>
    <p:sldId id="853" r:id="rId85"/>
    <p:sldId id="854" r:id="rId86"/>
    <p:sldId id="855" r:id="rId87"/>
    <p:sldId id="860" r:id="rId88"/>
    <p:sldId id="789" r:id="rId89"/>
    <p:sldId id="861" r:id="rId90"/>
    <p:sldId id="790" r:id="rId91"/>
    <p:sldId id="791" r:id="rId92"/>
    <p:sldId id="862" r:id="rId93"/>
    <p:sldId id="863" r:id="rId94"/>
    <p:sldId id="865" r:id="rId95"/>
    <p:sldId id="877" r:id="rId96"/>
    <p:sldId id="878" r:id="rId97"/>
    <p:sldId id="879" r:id="rId98"/>
    <p:sldId id="880" r:id="rId99"/>
    <p:sldId id="881" r:id="rId100"/>
    <p:sldId id="882" r:id="rId101"/>
    <p:sldId id="883" r:id="rId102"/>
    <p:sldId id="866" r:id="rId103"/>
    <p:sldId id="867" r:id="rId104"/>
    <p:sldId id="868" r:id="rId105"/>
    <p:sldId id="869" r:id="rId106"/>
    <p:sldId id="870" r:id="rId107"/>
    <p:sldId id="871" r:id="rId108"/>
    <p:sldId id="872" r:id="rId109"/>
    <p:sldId id="873" r:id="rId110"/>
    <p:sldId id="874" r:id="rId111"/>
    <p:sldId id="875" r:id="rId112"/>
    <p:sldId id="876" r:id="rId113"/>
    <p:sldId id="864" r:id="rId1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289" autoAdjust="0"/>
  </p:normalViewPr>
  <p:slideViewPr>
    <p:cSldViewPr snapToGrid="0">
      <p:cViewPr varScale="1">
        <p:scale>
          <a:sx n="66" d="100"/>
          <a:sy n="66" d="100"/>
        </p:scale>
        <p:origin x="51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itgirls2.github.io/10minutes2panda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https://dataitgirls2.github.io/10minutes2pandas/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491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12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943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448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296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3576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355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6172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26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445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149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1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3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3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6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3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3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25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60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61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0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8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65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79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77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3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29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7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58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87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72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26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416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0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23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0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40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82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20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9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58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950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4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81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7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7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860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8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747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260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49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434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165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468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94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1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60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79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382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956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89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060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559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69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318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585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051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434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070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193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335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04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858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58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98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370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234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795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7937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51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3055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907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529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basic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pandas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df.shape</a:t>
            </a:r>
            <a:r>
              <a:rPr lang="ko-KR" altLang="en-US" sz="1800" dirty="0"/>
              <a:t>를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en-US" altLang="ko-KR" sz="1800" dirty="0"/>
              <a:t>row</a:t>
            </a:r>
            <a:r>
              <a:rPr lang="ko-KR" altLang="en-US" sz="1800" dirty="0"/>
              <a:t>와 </a:t>
            </a:r>
            <a:r>
              <a:rPr lang="en-US" altLang="ko-KR" sz="1800" dirty="0"/>
              <a:t>column </a:t>
            </a:r>
            <a:r>
              <a:rPr lang="ko-KR" altLang="en-US" sz="1800" dirty="0"/>
              <a:t>수를 알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.</a:t>
            </a:r>
            <a:r>
              <a:rPr lang="en-US" altLang="ko-KR" sz="1800" dirty="0"/>
              <a:t>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알 수 있으며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len</a:t>
            </a:r>
            <a:r>
              <a:rPr lang="ko-KR" altLang="en-US" sz="1800" dirty="0"/>
              <a:t>을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길이</a:t>
            </a:r>
            <a:r>
              <a:rPr lang="en-US" altLang="ko-KR" sz="1800" dirty="0"/>
              <a:t>(row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갯수</a:t>
            </a:r>
            <a:r>
              <a:rPr lang="en-US" altLang="ko-KR" sz="1800" dirty="0"/>
              <a:t>)</a:t>
            </a:r>
            <a:r>
              <a:rPr lang="ko-KR" altLang="en-US" sz="1800" dirty="0"/>
              <a:t>를 알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051221"/>
            <a:ext cx="9366421" cy="4436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data </a:t>
            </a:r>
            <a:r>
              <a:rPr lang="en-US" altLang="ko-KR" sz="1400" b="1" dirty="0">
                <a:solidFill>
                  <a:schemeClr val="tx1"/>
                </a:solidFill>
              </a:rPr>
              <a:t>= {'name': ['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'Kim', 'Park'],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'year': [2013, 2014, 2015, 2016, 2015],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'points': [1.5, 1.7, 3.6, 2.4, 2.9]}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index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print(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len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df.index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columns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열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values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값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얻기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각 인덱스에 대한 이름 설정하기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df.index.name</a:t>
            </a:r>
            <a:r>
              <a:rPr lang="en-US" altLang="ko-KR" sz="1400" b="1" dirty="0">
                <a:solidFill>
                  <a:schemeClr val="tx1"/>
                </a:solidFill>
              </a:rPr>
              <a:t> = '</a:t>
            </a:r>
            <a:r>
              <a:rPr lang="en-US" altLang="ko-KR" sz="1400" b="1" dirty="0" err="1">
                <a:solidFill>
                  <a:schemeClr val="tx1"/>
                </a:solidFill>
              </a:rPr>
              <a:t>Num</a:t>
            </a:r>
            <a:r>
              <a:rPr lang="en-US" altLang="ko-KR" sz="1400" b="1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df.columns.name</a:t>
            </a:r>
            <a:r>
              <a:rPr lang="en-US" altLang="ko-KR" sz="1400" b="1" dirty="0">
                <a:solidFill>
                  <a:schemeClr val="tx1"/>
                </a:solidFill>
              </a:rPr>
              <a:t> = 'Info'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만들면서 </a:t>
            </a:r>
            <a:r>
              <a:rPr lang="en-US" altLang="ko-KR" sz="1400" b="1" dirty="0">
                <a:solidFill>
                  <a:schemeClr val="tx1"/>
                </a:solidFill>
              </a:rPr>
              <a:t>columns</a:t>
            </a:r>
            <a:r>
              <a:rPr lang="ko-KR" altLang="en-US" sz="1400" b="1" dirty="0">
                <a:solidFill>
                  <a:schemeClr val="tx1"/>
                </a:solidFill>
              </a:rPr>
              <a:t>와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  <a:r>
              <a:rPr lang="ko-KR" altLang="en-US" sz="1400" b="1" dirty="0">
                <a:solidFill>
                  <a:schemeClr val="tx1"/>
                </a:solidFill>
              </a:rPr>
              <a:t>를 설정할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df2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(data, columns=['year', 'name', 'points', 'penalty'],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        index=['one', 'two', 'three', 'four', 'five'])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df2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</a:t>
            </a:r>
            <a:r>
              <a:rPr lang="ko-KR" altLang="en-US" dirty="0" smtClean="0"/>
              <a:t>학습 </a:t>
            </a:r>
            <a:r>
              <a:rPr lang="ko-KR" altLang="en-US" b="1" dirty="0"/>
              <a:t>차원 축소</a:t>
            </a:r>
            <a:r>
              <a:rPr lang="en-US" altLang="ko-KR" dirty="0"/>
              <a:t>(dimensionality reduction</a:t>
            </a:r>
            <a:r>
              <a:rPr lang="en-US" altLang="ko-KR" dirty="0" smtClean="0"/>
              <a:t>) - </a:t>
            </a:r>
            <a:r>
              <a:rPr lang="ko-KR" altLang="en-US" dirty="0"/>
              <a:t>잡음</a:t>
            </a:r>
            <a:r>
              <a:rPr lang="en-US" altLang="ko-KR" dirty="0"/>
              <a:t>(noise)</a:t>
            </a:r>
            <a:r>
              <a:rPr lang="ko-KR" altLang="en-US" dirty="0"/>
              <a:t> 데이터를 제거하기 위해 특성 전처리 단계에서 </a:t>
            </a:r>
            <a:r>
              <a:rPr lang="ko-KR" altLang="en-US" dirty="0" smtClean="0"/>
              <a:t>적용하는 방법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관련 있는 정보를 대부분 유지하면서 더 작은 차원의 부분 공간</a:t>
            </a:r>
            <a:r>
              <a:rPr lang="en-US" altLang="ko-KR" dirty="0"/>
              <a:t>(subspace) </a:t>
            </a:r>
            <a:r>
              <a:rPr lang="ko-KR" altLang="en-US" dirty="0"/>
              <a:t>으로 데이터를 압축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차원 축소는 데이터 시각화에  유용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9" y="2420604"/>
            <a:ext cx="4790424" cy="3519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6935" y="2646947"/>
            <a:ext cx="4976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간단하고 효율적으로 표기하고 코드를 구현할 수 있도록 기초적인 선형대수학</a:t>
            </a:r>
            <a:r>
              <a:rPr lang="en-US" altLang="ko-KR" dirty="0">
                <a:solidFill>
                  <a:srgbClr val="0070C0"/>
                </a:solidFill>
              </a:rPr>
              <a:t>(linear algebra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사용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행렬</a:t>
            </a:r>
            <a:r>
              <a:rPr lang="en-US" altLang="ko-KR" dirty="0">
                <a:solidFill>
                  <a:srgbClr val="0070C0"/>
                </a:solidFill>
              </a:rPr>
              <a:t>(matrix)</a:t>
            </a:r>
            <a:r>
              <a:rPr lang="ko-KR" altLang="en-US" dirty="0">
                <a:solidFill>
                  <a:srgbClr val="0070C0"/>
                </a:solidFill>
              </a:rPr>
              <a:t>과 벡터</a:t>
            </a:r>
            <a:r>
              <a:rPr lang="en-US" altLang="ko-KR" dirty="0">
                <a:solidFill>
                  <a:srgbClr val="0070C0"/>
                </a:solidFill>
              </a:rPr>
              <a:t>(vector) </a:t>
            </a:r>
            <a:r>
              <a:rPr lang="ko-KR" altLang="en-US" dirty="0">
                <a:solidFill>
                  <a:srgbClr val="0070C0"/>
                </a:solidFill>
              </a:rPr>
              <a:t>표기로 데이터를 표현합니다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작업 흐름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4" y="1771048"/>
            <a:ext cx="6420050" cy="4858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95512" y="1203158"/>
            <a:ext cx="686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하이퍼파라미터</a:t>
            </a:r>
            <a:r>
              <a:rPr lang="en-US" altLang="ko-KR" dirty="0"/>
              <a:t>(</a:t>
            </a:r>
            <a:r>
              <a:rPr lang="en-US" altLang="ko-KR" dirty="0" err="1"/>
              <a:t>hyperparameter</a:t>
            </a:r>
            <a:r>
              <a:rPr lang="en-US" altLang="ko-KR" dirty="0"/>
              <a:t>)</a:t>
            </a:r>
            <a:r>
              <a:rPr lang="ko-KR" altLang="en-US" dirty="0"/>
              <a:t>는 데이터에서 학습하는 </a:t>
            </a:r>
            <a:r>
              <a:rPr lang="ko-KR" altLang="en-US" dirty="0" err="1"/>
              <a:t>파라미터가</a:t>
            </a:r>
            <a:r>
              <a:rPr lang="ko-KR" altLang="en-US" dirty="0"/>
              <a:t> 아니라 모델 성능을 향상하기 위해 사용하는 </a:t>
            </a:r>
            <a:r>
              <a:rPr lang="ko-KR" altLang="en-US" dirty="0" smtClean="0"/>
              <a:t>다이얼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모델 </a:t>
            </a:r>
            <a:r>
              <a:rPr lang="ko-KR" altLang="en-US" dirty="0"/>
              <a:t>성능을 상세하게 조정하기 위해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 기법을 많이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0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회귀분석 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수량 등 연속적인 값을 갖는 연속 변수를 예측하는데 주로 활용된다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분석 모형이 예측하고자 하는 목표를 종속</a:t>
            </a:r>
            <a:r>
              <a:rPr lang="en-US" altLang="ko-KR" sz="1600" dirty="0" smtClean="0"/>
              <a:t>(dependent) </a:t>
            </a:r>
            <a:r>
              <a:rPr lang="ko-KR" altLang="en-US" sz="1600" dirty="0" smtClean="0"/>
              <a:t>변수 또는 예측</a:t>
            </a:r>
            <a:r>
              <a:rPr lang="en-US" altLang="ko-KR" sz="1600" dirty="0" smtClean="0"/>
              <a:t>(predicator)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예측을 위해 모형이 사용하는 속성을 독립변수</a:t>
            </a:r>
            <a:r>
              <a:rPr lang="en-US" altLang="ko-KR" sz="1600" dirty="0" smtClean="0"/>
              <a:t>(independent) </a:t>
            </a:r>
            <a:r>
              <a:rPr lang="ko-KR" altLang="en-US" sz="1600" dirty="0" smtClean="0"/>
              <a:t>변수 또는 설명</a:t>
            </a:r>
            <a:r>
              <a:rPr lang="en-US" altLang="ko-KR" sz="1600" dirty="0" smtClean="0"/>
              <a:t>(explanatory) 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단순회귀분석</a:t>
            </a:r>
            <a:r>
              <a:rPr lang="en-US" altLang="ko-KR" sz="1600" dirty="0" smtClean="0"/>
              <a:t>(Simple Linear Regression)</a:t>
            </a:r>
            <a:br>
              <a:rPr lang="en-US" altLang="ko-KR" sz="1600" dirty="0" smtClean="0"/>
            </a:br>
            <a:r>
              <a:rPr lang="ko-KR" altLang="en-US" sz="1600" dirty="0" smtClean="0"/>
              <a:t>두 변수 사이에 일대일로 대응되는 확률적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통계적 상관성을 찾는 알고리즘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종속변수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와 독립 변수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사이의 관계를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차함수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Y=</a:t>
            </a:r>
            <a:r>
              <a:rPr lang="en-US" altLang="ko-KR" sz="1600" dirty="0" err="1" smtClean="0"/>
              <a:t>aX+b</a:t>
            </a:r>
            <a:r>
              <a:rPr lang="ko-KR" altLang="en-US" sz="1600" dirty="0" smtClean="0"/>
              <a:t>로 나타낸다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훈련 데이터를 이용하여 직선의 기울기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직선이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축과 교차하는 지점인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절편</a:t>
            </a:r>
            <a:r>
              <a:rPr lang="en-US" altLang="ko-KR" sz="1600" dirty="0" smtClean="0"/>
              <a:t>(b)</a:t>
            </a:r>
            <a:r>
              <a:rPr lang="ko-KR" altLang="en-US" sz="1600" dirty="0" smtClean="0"/>
              <a:t>을 반복 학습을 통해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regplot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두 변수에 대한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기본적으로 회귀선을 표시한다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fit_reg</a:t>
            </a:r>
            <a:r>
              <a:rPr lang="en-US" altLang="ko-KR" sz="1600" dirty="0" smtClean="0"/>
              <a:t>=False </a:t>
            </a:r>
            <a:r>
              <a:rPr lang="ko-KR" altLang="en-US" sz="1600" dirty="0" smtClean="0"/>
              <a:t>옵션을 회귀선을 제거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jointplot</a:t>
            </a:r>
            <a:r>
              <a:rPr lang="en-US" altLang="ko-KR" sz="1600" dirty="0" smtClean="0"/>
              <a:t>(kind=‘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’) : </a:t>
            </a:r>
            <a:r>
              <a:rPr lang="ko-KR" altLang="en-US" sz="1600" dirty="0" smtClean="0"/>
              <a:t>회귀선을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Seaborn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err="1" smtClean="0"/>
              <a:t>pairplot</a:t>
            </a:r>
            <a:r>
              <a:rPr lang="en-US" altLang="ko-KR" sz="1600" dirty="0" smtClean="0"/>
              <a:t>(kind</a:t>
            </a:r>
            <a:r>
              <a:rPr lang="en-US" altLang="ko-KR" sz="1600" dirty="0"/>
              <a:t>=‘</a:t>
            </a:r>
            <a:r>
              <a:rPr lang="en-US" altLang="ko-KR" sz="1600" dirty="0" err="1"/>
              <a:t>reg</a:t>
            </a:r>
            <a:r>
              <a:rPr lang="en-US" altLang="ko-KR" sz="1600" dirty="0"/>
              <a:t>’) :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데이터프레임의 열 </a:t>
            </a:r>
            <a:r>
              <a:rPr lang="ko-KR" altLang="en-US" sz="1600" dirty="0" err="1" smtClean="0"/>
              <a:t>두개씩</a:t>
            </a:r>
            <a:r>
              <a:rPr lang="ko-KR" altLang="en-US" sz="1600" dirty="0" smtClean="0"/>
              <a:t> 작을 지을 수 있는 모든 경우의 수에 대하여 두 변수간의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라이브러리에서 선형회귀분석 모듈을 사용한다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회귀분석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회귀분석모형객체</a:t>
            </a:r>
            <a:r>
              <a:rPr lang="en-US" altLang="ko-KR" sz="1600" dirty="0" smtClean="0"/>
              <a:t>.fit() :  </a:t>
            </a:r>
            <a:r>
              <a:rPr lang="ko-KR" altLang="en-US" sz="1600" dirty="0" smtClean="0"/>
              <a:t>회귀 방정식의 계수 </a:t>
            </a:r>
            <a:r>
              <a:rPr lang="en-US" altLang="ko-KR" sz="1600" dirty="0" smtClean="0"/>
              <a:t>a, b</a:t>
            </a:r>
            <a:r>
              <a:rPr lang="ko-KR" altLang="en-US" sz="1600" dirty="0" smtClean="0"/>
              <a:t>를 찾는다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score() :  </a:t>
            </a:r>
            <a:r>
              <a:rPr lang="ko-KR" altLang="en-US" sz="1600" dirty="0" smtClean="0"/>
              <a:t>검증데이터를 전달하여 회귀모형의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결정계수 값이 클수록 모형의 예측 능력이 좋다고 판단한다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모형객체의 </a:t>
            </a:r>
            <a:r>
              <a:rPr lang="en-US" altLang="ko-KR" sz="1600" dirty="0" err="1" smtClean="0"/>
              <a:t>coef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기울기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모형객체의 </a:t>
            </a:r>
            <a:r>
              <a:rPr lang="en-US" altLang="ko-KR" sz="1600" dirty="0" smtClean="0"/>
              <a:t>intercept_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절편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predict() :  </a:t>
            </a:r>
            <a:r>
              <a:rPr lang="ko-KR" altLang="en-US" sz="1600" dirty="0" smtClean="0"/>
              <a:t>모형 객체의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Seaborn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distplot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분포도를 그려 비교한다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5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다항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두 변수간의 관계를 보다 복잡한 </a:t>
            </a:r>
            <a:r>
              <a:rPr lang="ko-KR" altLang="en-US" sz="1600" dirty="0" smtClean="0"/>
              <a:t>곡선 </a:t>
            </a:r>
            <a:r>
              <a:rPr lang="ko-KR" altLang="en-US" sz="1600" dirty="0" smtClean="0"/>
              <a:t>형태의 회귀선으로 표현할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분석하고자 하는 데이터의 설명변수와 응답변수가 선형적인 관계가 아니라 곡선 형태로 되어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선형 회귀 모델을 계산하게 되면 오차가 크게 나타나므로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분석하고자 하는 데이터 분포가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곡선 형태로 되어 있으면 </a:t>
            </a:r>
            <a:r>
              <a:rPr lang="en-US" altLang="ko-KR" sz="1600" dirty="0"/>
              <a:t>2</a:t>
            </a:r>
            <a:r>
              <a:rPr lang="ko-KR" altLang="en-US" sz="1600" dirty="0"/>
              <a:t>차원 곡선으로</a:t>
            </a:r>
            <a:r>
              <a:rPr lang="en-US" altLang="ko-KR" sz="1600" dirty="0"/>
              <a:t>, 3</a:t>
            </a:r>
            <a:r>
              <a:rPr lang="ko-KR" altLang="en-US" sz="1600" dirty="0"/>
              <a:t>차원 곡선 형태로 되어 있으면 </a:t>
            </a:r>
            <a:r>
              <a:rPr lang="en-US" altLang="ko-KR" sz="1600" dirty="0"/>
              <a:t>3</a:t>
            </a:r>
            <a:r>
              <a:rPr lang="ko-KR" altLang="en-US" sz="1600" dirty="0"/>
              <a:t>차원 곡선으로 접근하는 것이 오차를 줄일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다항 </a:t>
            </a:r>
            <a:r>
              <a:rPr lang="ko-KR" altLang="en-US" sz="1600" dirty="0" smtClean="0"/>
              <a:t>함수를 이용하여 두 변수 간의 선형 관계를 설명하는 </a:t>
            </a:r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PloynomialFeatures</a:t>
            </a:r>
            <a:r>
              <a:rPr lang="en-US" altLang="ko-KR" sz="1600" dirty="0" smtClean="0"/>
              <a:t>(degree= , ) : </a:t>
            </a:r>
            <a:r>
              <a:rPr lang="ko-KR" altLang="en-US" sz="1600" dirty="0" smtClean="0"/>
              <a:t>다항식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f</a:t>
            </a:r>
            <a:r>
              <a:rPr lang="en-US" altLang="ko-KR" sz="1600" dirty="0" err="1" smtClean="0"/>
              <a:t>it_transform</a:t>
            </a:r>
            <a:r>
              <a:rPr lang="en-US" altLang="ko-KR" sz="1600" dirty="0" smtClean="0"/>
              <a:t>() -  2</a:t>
            </a:r>
            <a:r>
              <a:rPr lang="ko-KR" altLang="en-US" sz="1600" dirty="0" err="1" smtClean="0"/>
              <a:t>차항</a:t>
            </a:r>
            <a:r>
              <a:rPr lang="ko-KR" altLang="en-US" sz="1600" dirty="0" smtClean="0"/>
              <a:t> 회귀분석에 맞게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fit() – </a:t>
            </a:r>
            <a:r>
              <a:rPr lang="ko-KR" altLang="en-US" sz="1600" dirty="0" smtClean="0"/>
              <a:t>모형 학습시킨다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core() -  </a:t>
            </a:r>
            <a:r>
              <a:rPr lang="ko-KR" altLang="en-US" sz="1600" dirty="0" smtClean="0"/>
              <a:t>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구한다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redict() -  </a:t>
            </a:r>
            <a:r>
              <a:rPr lang="ko-KR" altLang="en-US" sz="1600" dirty="0" smtClean="0"/>
              <a:t>검정 데이터를 입력하여 모형의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43" y="2978819"/>
            <a:ext cx="2905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</a:t>
            </a:r>
            <a:r>
              <a:rPr lang="ko-KR" altLang="en-US" sz="1800" b="1" dirty="0"/>
              <a:t>중</a:t>
            </a:r>
            <a:r>
              <a:rPr lang="ko-KR" altLang="en-US" sz="1800" b="1" dirty="0" smtClean="0"/>
              <a:t>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여러 개의 독립 변수가 종속 변수에 영향을 주고 선형 관계를 갖는 경우에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분류</a:t>
            </a:r>
            <a:r>
              <a:rPr lang="en-US" altLang="ko-KR" sz="1800" b="1" dirty="0" smtClean="0"/>
              <a:t>(classification)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예측하려는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목표 변수가 갖고 있는 카테고리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범주형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값 중에서 어느 한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고객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질병 진단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메일 </a:t>
            </a:r>
            <a:r>
              <a:rPr lang="ko-KR" altLang="en-US" sz="1600" dirty="0" err="1" smtClean="0"/>
              <a:t>필터링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음성 인식 등 목표 변수가 카테고리 값을 갖는 경우에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KNN, SVM, Decision Tree, Logistic Regression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4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주어지면 기존 데이터 중에서 가장 속성이 비슷한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이웃을 먼저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가까운 이웃들이 갖고 있는 목표 값과 같은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예측의 정확도가 달라지므로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적절한 값을 찾는 것이 매우 중요하다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preprocessing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train_test_split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을 사용하여 훈련데이터와 검증 데이터로 나눈다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ko-KR" altLang="en-US" sz="1600" dirty="0"/>
              <a:t>의 </a:t>
            </a:r>
            <a:r>
              <a:rPr lang="en-US" altLang="ko-KR" sz="1600" dirty="0" err="1" smtClean="0"/>
              <a:t>neigbors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KNeighborsClassifier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n_neighbors</a:t>
            </a:r>
            <a:r>
              <a:rPr lang="en-US" altLang="ko-KR" sz="1600" dirty="0" smtClean="0"/>
              <a:t>= ,  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 평가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confusion_matrix</a:t>
            </a:r>
            <a:r>
              <a:rPr lang="en-US" altLang="ko-KR" sz="16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능력을 평가하는 지표를 계산 </a:t>
            </a:r>
            <a:r>
              <a:rPr lang="en-US" altLang="ko-KR" sz="1600" dirty="0" smtClean="0"/>
              <a:t>– metrics </a:t>
            </a:r>
            <a:r>
              <a:rPr lang="ko-KR" altLang="en-US" sz="1600" dirty="0" smtClean="0"/>
              <a:t>모듈의 </a:t>
            </a:r>
            <a:r>
              <a:rPr lang="en-US" altLang="ko-KR" sz="1600" dirty="0" err="1" smtClean="0"/>
              <a:t>classification_report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9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Confusion Matrix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7" y="1862540"/>
            <a:ext cx="3162556" cy="235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4505" y="1469239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정확도</a:t>
            </a:r>
            <a:r>
              <a:rPr lang="en-US" altLang="ko-KR" sz="1600" dirty="0" smtClean="0">
                <a:solidFill>
                  <a:srgbClr val="C00000"/>
                </a:solidFill>
              </a:rPr>
              <a:t>(Precision)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예측한 분석대상 중에서 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정확성을 나타내는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정확도가 높다는 것은 </a:t>
            </a:r>
            <a:r>
              <a:rPr lang="en-US" altLang="ko-KR" sz="1600" dirty="0" smtClean="0"/>
              <a:t>False Positive(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작다는 뜻이다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TP / (TP + FP)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4505" y="3310527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재현율</a:t>
            </a:r>
            <a:r>
              <a:rPr lang="en-US" altLang="ko-KR" sz="1600" dirty="0" smtClean="0">
                <a:solidFill>
                  <a:srgbClr val="C00000"/>
                </a:solidFill>
              </a:rPr>
              <a:t>(Recall)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분석대상 중에서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예측하여 모형이 적중한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완전성을 나타내는 지표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높다는 것은 </a:t>
            </a:r>
            <a:r>
              <a:rPr lang="en-US" altLang="ko-KR" sz="1600" dirty="0" smtClean="0"/>
              <a:t>False Negative(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낮다는 뜻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/>
              <a:t>TP / (TP + </a:t>
            </a:r>
            <a:r>
              <a:rPr lang="en-US" altLang="ko-KR" sz="1600" dirty="0" smtClean="0"/>
              <a:t>FN)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4505" y="4969252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F1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지료</a:t>
            </a:r>
            <a:r>
              <a:rPr lang="en-US" altLang="ko-KR" sz="1600" dirty="0" smtClean="0">
                <a:solidFill>
                  <a:srgbClr val="C00000"/>
                </a:solidFill>
              </a:rPr>
              <a:t>(F1-score)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정확도와 </a:t>
            </a: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균등하게 반영될 수 있도록 정확도와 </a:t>
            </a:r>
            <a:r>
              <a:rPr lang="ko-KR" altLang="en-US" sz="1600" dirty="0" err="1" smtClean="0"/>
              <a:t>재현율의</a:t>
            </a:r>
            <a:r>
              <a:rPr lang="ko-KR" altLang="en-US" sz="1600" dirty="0" smtClean="0"/>
              <a:t> 조화 평균을 계산한 값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예측력을 종합적으로 평가하는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밧이</a:t>
            </a:r>
            <a:r>
              <a:rPr lang="ko-KR" altLang="en-US" sz="1600" dirty="0" smtClean="0"/>
              <a:t> 높을 수록 분류모형의 예측력이 좋다고 말 할 수 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 * (Precision * Recall) / (</a:t>
            </a:r>
            <a:r>
              <a:rPr lang="en-US" altLang="ko-KR" sz="1600" dirty="0"/>
              <a:t>Precision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 Recall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4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SVM(Support  Vector  Machine)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셋의 여러 속성을 나타내는 데이터프레임의 각 열은 열 벡터 형태로 구현된다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열 벡터들이 각각 고유의 축을 갖는 벡터 공간을 만드는데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대상이 되는 개별 </a:t>
            </a:r>
            <a:r>
              <a:rPr lang="ko-KR" altLang="en-US" sz="1600" dirty="0" err="1" smtClean="0"/>
              <a:t>관측값은</a:t>
            </a:r>
            <a:r>
              <a:rPr lang="ko-KR" altLang="en-US" sz="1600" dirty="0" smtClean="0"/>
              <a:t> 모든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관한 값을 해당 축의 좌표로 표시하여 벡터 공간에서의 위치를 나타낸다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존재하는 </a:t>
            </a:r>
            <a:r>
              <a:rPr lang="ko-KR" altLang="en-US" sz="1600" dirty="0" err="1" smtClean="0"/>
              <a:t>데이터셋은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평면 공간에 좌표로 표시하고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개이면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공간에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차원 이상의 고차원 벡터 공간의 좌표를 사용하는 것도 가능하다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SVM </a:t>
            </a:r>
            <a:r>
              <a:rPr lang="ko-KR" altLang="en-US" sz="1600" dirty="0" smtClean="0"/>
              <a:t>모형은 벡터 공간에 위치한 훈련 데이터의 좌표와 각 데이터가 어떤 분류 갓을 가져야 하는지 정답을 입력 받아서 학습한다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분류 값을 갖는 데이터끼리 같은 공간에 위치하도록 벡터 공간을 여러 조간으로 나눌 수 있다면 새로운 데이터에 대해서도 어느 공간에 위치하는지 분류할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svm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SVC()</a:t>
            </a:r>
            <a:r>
              <a:rPr lang="ko-KR" altLang="en-US" sz="1600" dirty="0" smtClean="0"/>
              <a:t>로 모형 객체 생성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데이터를 벡터 공간에 </a:t>
            </a:r>
            <a:r>
              <a:rPr lang="ko-KR" altLang="en-US" sz="1600" dirty="0" err="1" smtClean="0"/>
              <a:t>매핑하는</a:t>
            </a:r>
            <a:r>
              <a:rPr lang="ko-KR" altLang="en-US" sz="1600" dirty="0" smtClean="0"/>
              <a:t> 함수를 </a:t>
            </a:r>
            <a:r>
              <a:rPr lang="en-US" altLang="ko-KR" sz="1600" dirty="0" smtClean="0"/>
              <a:t>kernel</a:t>
            </a:r>
            <a:br>
              <a:rPr lang="en-US" altLang="ko-KR" sz="1600" dirty="0" smtClean="0"/>
            </a:br>
            <a:r>
              <a:rPr lang="en-US" altLang="ko-KR" sz="1600" dirty="0" smtClean="0"/>
              <a:t>Linear, </a:t>
            </a:r>
            <a:r>
              <a:rPr lang="en-US" altLang="ko-KR" sz="1600" dirty="0" err="1" smtClean="0"/>
              <a:t>Polynimial</a:t>
            </a:r>
            <a:r>
              <a:rPr lang="en-US" altLang="ko-KR" sz="1600" dirty="0" smtClean="0"/>
              <a:t>, Sigmoid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커널이</a:t>
            </a:r>
            <a:r>
              <a:rPr lang="ko-KR" altLang="en-US" sz="1600" dirty="0" smtClean="0"/>
              <a:t>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16" y="3773373"/>
            <a:ext cx="3989584" cy="26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Decision Tree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</a:t>
            </a:r>
            <a:r>
              <a:rPr lang="en-US" altLang="ko-KR" sz="1600" dirty="0" smtClean="0"/>
              <a:t>(node)</a:t>
            </a:r>
            <a:r>
              <a:rPr lang="ko-KR" altLang="en-US" sz="1600" dirty="0" smtClean="0"/>
              <a:t>에는 분석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들이 위치한다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분기점마다 목표 값을 가장 잘 분류할 수 있는 속성을 찾아서 배치하고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속성이 갖는 값을 이용하여 새로운 가지</a:t>
            </a:r>
            <a:r>
              <a:rPr lang="en-US" altLang="ko-KR" sz="1600" dirty="0" smtClean="0"/>
              <a:t>(branch)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분기점에서 최적의 속성을 선택할 때는 해당 속성을 기준으로 분류한 값들이 구분되는 정도를 측정한다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종류의 값들이 섞여 있는 정도를 나타내는 </a:t>
            </a: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를 주로 활용하는데</a:t>
            </a:r>
            <a:r>
              <a:rPr lang="en-US" altLang="ko-KR" sz="1600" dirty="0" smtClean="0"/>
              <a:t>, Entropy</a:t>
            </a:r>
            <a:r>
              <a:rPr lang="ko-KR" altLang="en-US" sz="1600" dirty="0" smtClean="0"/>
              <a:t>가 낮을수록 분류가 잘 된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가 일정 수준 이하로 낮아질 때까지 앞의 과정을 반복한다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tree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DecisionTreeClassifier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로 모형 객체를 생성한다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분기점에서 최적의 속성을 찾기 </a:t>
            </a:r>
            <a:r>
              <a:rPr lang="ko-KR" altLang="en-US" sz="1600" dirty="0"/>
              <a:t>위</a:t>
            </a:r>
            <a:r>
              <a:rPr lang="ko-KR" altLang="en-US" sz="1600" dirty="0" smtClean="0"/>
              <a:t>해 분류 정도를 평가하는 기준으로 </a:t>
            </a:r>
            <a:r>
              <a:rPr lang="en-US" altLang="ko-KR" sz="1600" dirty="0" smtClean="0"/>
              <a:t>‘entropy’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값을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레벨이 많아질수록 모형 학습에 사용하는 훈련 데이터에 대한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예측은 정확해진다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모형이 훈련 데이터에 대해서만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지나치게 최적화되면 실제 데이터 예측 능력은 떨어지는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문제가 발생한다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3282398"/>
            <a:ext cx="5509360" cy="35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</a:rPr>
              <a:t>r</a:t>
            </a:r>
            <a:r>
              <a:rPr lang="en-US" altLang="ko-KR" sz="1800" dirty="0" smtClean="0">
                <a:solidFill>
                  <a:srgbClr val="C00000"/>
                </a:solidFill>
              </a:rPr>
              <a:t>ename()</a:t>
            </a:r>
            <a:r>
              <a:rPr lang="ko-KR" altLang="en-US" sz="1800" dirty="0" smtClean="0"/>
              <a:t>를 적용하면 행 인덱스 또는 열 이름의 일부를 선택하여 변경할 수 있다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원본 객체를 수정하는 것이 아니라 새로운 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79" y="2000157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인덱스 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.rename(index={</a:t>
            </a:r>
            <a:r>
              <a:rPr lang="ko-KR" altLang="en-US" sz="1600" b="1" smtClean="0">
                <a:solidFill>
                  <a:schemeClr val="tx1"/>
                </a:solidFill>
              </a:rPr>
              <a:t>기존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새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</a:t>
            </a:r>
            <a:r>
              <a:rPr lang="en-US" altLang="ko-KR" sz="1600" b="1" smtClean="0">
                <a:solidFill>
                  <a:schemeClr val="tx1"/>
                </a:solidFill>
              </a:rPr>
              <a:t>rename(columns={</a:t>
            </a:r>
            <a:r>
              <a:rPr lang="ko-KR" altLang="en-US" sz="1600" b="1">
                <a:solidFill>
                  <a:schemeClr val="tx1"/>
                </a:solidFill>
              </a:rPr>
              <a:t>기존 인덱스</a:t>
            </a:r>
            <a:r>
              <a:rPr lang="en-US" altLang="ko-KR" sz="1600" b="1">
                <a:solidFill>
                  <a:schemeClr val="tx1"/>
                </a:solidFill>
              </a:rPr>
              <a:t>: </a:t>
            </a:r>
            <a:r>
              <a:rPr lang="ko-KR" altLang="en-US" sz="1600" b="1">
                <a:solidFill>
                  <a:schemeClr val="tx1"/>
                </a:solidFill>
              </a:rPr>
              <a:t>새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820" y="2855167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C00000"/>
                </a:solidFill>
              </a:rPr>
              <a:t>d</a:t>
            </a:r>
            <a:r>
              <a:rPr lang="en-US" altLang="ko-KR" dirty="0" smtClean="0">
                <a:solidFill>
                  <a:srgbClr val="C00000"/>
                </a:solidFill>
              </a:rPr>
              <a:t>rop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데이터프레임의 행 또는 열을 삭제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행삭제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axis=0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삭제 </a:t>
            </a:r>
            <a:r>
              <a:rPr lang="en-US" altLang="ko-KR" dirty="0" smtClean="0"/>
              <a:t>axis=1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동시에 여러 개의 행 또는 열을 삭제하려면 리스트 형태로 입력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</a:t>
            </a:r>
            <a:r>
              <a:rPr lang="en-US" altLang="ko-KR" dirty="0" smtClean="0"/>
              <a:t>rop()</a:t>
            </a:r>
            <a:r>
              <a:rPr lang="ko-KR" altLang="en-US" dirty="0" smtClean="0"/>
              <a:t>는 기존 객체를 변경하지 않고 새로운 객체를 반환하며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 객체를 직접 변경하기 위해서는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옵션을 추가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96277" y="4186631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</a:t>
            </a:r>
            <a:r>
              <a:rPr lang="ko-KR" altLang="en-US" sz="1600" b="1" smtClean="0">
                <a:solidFill>
                  <a:schemeClr val="tx1"/>
                </a:solidFill>
              </a:rPr>
              <a:t>삭</a:t>
            </a:r>
            <a:r>
              <a:rPr lang="ko-KR" altLang="en-US" sz="1600" b="1">
                <a:solidFill>
                  <a:schemeClr val="tx1"/>
                </a:solidFill>
              </a:rPr>
              <a:t>제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, axis=0)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삭제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또는 배열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en-US" altLang="ko-KR" sz="1600" b="1" smtClean="0">
                <a:solidFill>
                  <a:schemeClr val="tx1"/>
                </a:solidFill>
              </a:rPr>
              <a:t>axis=1)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군집</a:t>
            </a:r>
            <a:r>
              <a:rPr lang="en-US" altLang="ko-KR" sz="1800" b="1" dirty="0" smtClean="0"/>
              <a:t>(clustering)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데이터셋의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갖고 있는 여러 속성을 분석하여 서로 비슷한 특징을 갖는 </a:t>
            </a:r>
            <a:r>
              <a:rPr lang="ko-KR" altLang="en-US" sz="1600" dirty="0" err="1" smtClean="0"/>
              <a:t>관측값끼리</a:t>
            </a:r>
            <a:r>
              <a:rPr lang="ko-KR" altLang="en-US" sz="1600" dirty="0" smtClean="0"/>
              <a:t> 같은 클러스터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집단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묶는 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클러스터 간에는 서로 완전하게 구분되는 특징을 갖기 때문에 어느 클러스터에도 속하지 못하는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존재할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정답이 없는 상태에서 데이터 자체의 유사성만을 기준으로 판단한다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신용카드 부정 사용 탐지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 패턴 </a:t>
            </a:r>
            <a:r>
              <a:rPr lang="ko-KR" altLang="en-US" sz="1600" dirty="0" err="1" smtClean="0"/>
              <a:t>분석등</a:t>
            </a:r>
            <a:r>
              <a:rPr lang="ko-KR" altLang="en-US" sz="1600" dirty="0" smtClean="0"/>
              <a:t> 소비자 행동 특성을 그룹화하는데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K-Means, DBSCAN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K-Means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데이터간의 유사성을 기준으로 각 클러스터의 중심까지의 거리를 이용한다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벡터 공간에 위치한 어떤 데이터에 대하여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클러스터가 주어졌을 때 클러스터의 중심까지 거리가 가장 가까운 </a:t>
            </a:r>
            <a:r>
              <a:rPr lang="ko-KR" altLang="en-US" sz="1600" dirty="0" err="1" smtClean="0"/>
              <a:t>클러스트로</a:t>
            </a:r>
            <a:r>
              <a:rPr lang="ko-KR" altLang="en-US" sz="1600" dirty="0" smtClean="0"/>
              <a:t> 해당 데이터를 할당한다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몇 개의 클러스터로 </a:t>
            </a:r>
            <a:r>
              <a:rPr lang="ko-KR" altLang="en-US" sz="1600" dirty="0" err="1" smtClean="0"/>
              <a:t>데ㅣ터를</a:t>
            </a:r>
            <a:r>
              <a:rPr lang="ko-KR" altLang="en-US" sz="1600" dirty="0" smtClean="0"/>
              <a:t> 구분할 것인지를 결정하는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모형의 성능이 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가 클수록 모형의 정확도는 개선되지만</a:t>
            </a:r>
            <a:r>
              <a:rPr lang="en-US" altLang="ko-KR" sz="1600" dirty="0" smtClean="0"/>
              <a:t>, k </a:t>
            </a:r>
            <a:r>
              <a:rPr lang="ko-KR" altLang="en-US" sz="1600" dirty="0" smtClean="0"/>
              <a:t>값이 너무 커지면 선택지가 너무 많아지므로 분석의 효과가 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비지도 학습 모형이므로 예측 변수를 지정할 필요가 없고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필요한 속성을 모두 설명 변수로 활용한다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cluster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KMeans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함수로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n_clusters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사용하여 클러스터 개수 지정</a:t>
            </a: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435" y="2905630"/>
            <a:ext cx="4011529" cy="38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DBSCAN(Density-Based Spatial Clustering of Applications with Noise)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데이터가 위치하고 있는 공간 </a:t>
            </a:r>
            <a:r>
              <a:rPr lang="ko-KR" altLang="en-US" sz="1600" dirty="0" err="1" smtClean="0"/>
              <a:t>밀집도를</a:t>
            </a:r>
            <a:r>
              <a:rPr lang="ko-KR" altLang="en-US" sz="1600" dirty="0" smtClean="0"/>
              <a:t> 기준으로 클러스터를 구분한다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자기를 중심으로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의 공간에 최소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 포인트가 존재하는 점을 코어 포인트</a:t>
            </a:r>
            <a:r>
              <a:rPr lang="en-US" altLang="ko-KR" sz="1600" dirty="0" smtClean="0"/>
              <a:t>(core point)</a:t>
            </a:r>
            <a:r>
              <a:rPr lang="ko-KR" altLang="en-US" sz="1600" dirty="0" smtClean="0"/>
              <a:t>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포인트는 아니지만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안에 다른 코어 포인트가 있을 경우 경계 포인트</a:t>
            </a:r>
            <a:r>
              <a:rPr lang="en-US" altLang="ko-KR" sz="1600" dirty="0" smtClean="0"/>
              <a:t>(border point)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포인트도 아니고 경계 포인트에도 속하지 않는 점을 </a:t>
            </a:r>
            <a:r>
              <a:rPr lang="en-US" altLang="ko-KR" sz="1600" dirty="0" smtClean="0"/>
              <a:t>Noise(outlier)</a:t>
            </a:r>
            <a:r>
              <a:rPr lang="ko-KR" altLang="en-US" sz="1600" dirty="0" smtClean="0"/>
              <a:t>라고 분류한다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/>
              <a:t>cluster </a:t>
            </a:r>
            <a:r>
              <a:rPr lang="ko-KR" altLang="en-US" sz="1600" dirty="0"/>
              <a:t>모듈 </a:t>
            </a:r>
            <a:r>
              <a:rPr lang="en-US" altLang="ko-KR" sz="1600" dirty="0" smtClean="0"/>
              <a:t>– DBSCAN() </a:t>
            </a:r>
            <a:r>
              <a:rPr lang="ko-KR" altLang="en-US" sz="1600" dirty="0" smtClean="0"/>
              <a:t>으로 모형 객체를 생성한다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밀도 계산의 기준이 되는 반지름 </a:t>
            </a:r>
            <a:r>
              <a:rPr lang="en-US" altLang="ko-KR" sz="1600" dirty="0" smtClean="0"/>
              <a:t>R(</a:t>
            </a:r>
            <a:r>
              <a:rPr lang="en-US" altLang="ko-KR" sz="1600" dirty="0" err="1" smtClean="0"/>
              <a:t>eps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과 최소 포인트 개수 </a:t>
            </a:r>
            <a:r>
              <a:rPr lang="en-US" altLang="ko-KR" sz="1600" dirty="0" smtClean="0"/>
              <a:t>M(</a:t>
            </a:r>
            <a:r>
              <a:rPr lang="en-US" altLang="ko-KR" sz="1600" dirty="0" err="1" smtClean="0"/>
              <a:t>min_samples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을 옵션에 설정한다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09" y="4197350"/>
            <a:ext cx="3448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1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0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행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인덱스 이름을 기준으로 행을 선택할 때는 </a:t>
            </a:r>
            <a:r>
              <a:rPr lang="en-US" altLang="ko-KR" sz="1800" dirty="0" err="1" smtClean="0"/>
              <a:t>loc</a:t>
            </a:r>
            <a:r>
              <a:rPr lang="ko-KR" altLang="en-US" sz="1800" dirty="0" smtClean="0"/>
              <a:t>을 이용하고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정수형 위치 인덱스를 사용할 때는 </a:t>
            </a:r>
            <a:r>
              <a:rPr lang="en-US" altLang="ko-KR" sz="1800" dirty="0" err="1" smtClean="0"/>
              <a:t>iloc</a:t>
            </a:r>
            <a:r>
              <a:rPr lang="ko-KR" altLang="en-US" sz="1800" dirty="0" smtClean="0"/>
              <a:t>를 이용한다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73855"/>
              </p:ext>
            </p:extLst>
          </p:nvPr>
        </p:nvGraphicFramePr>
        <p:xfrm>
          <a:off x="1129003" y="1903445"/>
          <a:ext cx="8602825" cy="783772"/>
        </p:xfrm>
        <a:graphic>
          <a:graphicData uri="http://schemas.openxmlformats.org/drawingml/2006/table">
            <a:tbl>
              <a:tblPr/>
              <a:tblGrid>
                <a:gridCol w="1638634"/>
                <a:gridCol w="6964191"/>
              </a:tblGrid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인덱스 이름</a:t>
                      </a:r>
                      <a:r>
                        <a:rPr lang="en-US" altLang="ko-KR" sz="1600" smtClean="0"/>
                        <a:t>(index label), </a:t>
                      </a:r>
                      <a:r>
                        <a:rPr lang="ko-KR" altLang="en-US" sz="1600" smtClean="0"/>
                        <a:t>범위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끝 포함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위치 인덱스</a:t>
                      </a:r>
                      <a:r>
                        <a:rPr lang="en-US" altLang="ko-KR" sz="1600" smtClean="0"/>
                        <a:t>(integer position), </a:t>
                      </a:r>
                      <a:r>
                        <a:rPr lang="ko-KR" altLang="en-US" sz="1600" smtClean="0"/>
                        <a:t>범위의 끝 제외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2005791" cy="576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열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열 데이터를 한 개만 선택할 때는 대괄호</a:t>
            </a:r>
            <a:r>
              <a:rPr lang="en-US" altLang="ko-KR" sz="1600" dirty="0"/>
              <a:t>([]) </a:t>
            </a:r>
            <a:r>
              <a:rPr lang="ko-KR" altLang="en-US" sz="1600" dirty="0"/>
              <a:t>안에 열 이름을 따옴표와 함께 지정하거나 도트</a:t>
            </a:r>
            <a:r>
              <a:rPr lang="en-US" altLang="ko-KR" sz="1600" dirty="0"/>
              <a:t>(.) </a:t>
            </a:r>
            <a:r>
              <a:rPr lang="ko-KR" altLang="en-US" sz="1600" dirty="0"/>
              <a:t>다음에 열 이름을 입력하는 </a:t>
            </a:r>
            <a:r>
              <a:rPr lang="ko-KR" altLang="en-US" sz="1600" dirty="0" err="1"/>
              <a:t>두가지</a:t>
            </a:r>
            <a:r>
              <a:rPr lang="ko-KR" altLang="en-US" sz="1600" dirty="0"/>
              <a:t> 방식을 사용한다</a:t>
            </a:r>
            <a:r>
              <a:rPr lang="en-US" altLang="ko-KR" sz="1600" dirty="0"/>
              <a:t>.  </a:t>
            </a: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도트를 </a:t>
            </a:r>
            <a:r>
              <a:rPr lang="ko-KR" altLang="en-US" sz="1600" dirty="0"/>
              <a:t>사용하는 방법은 반드시 열 이름이 문자열일 경우에만 가능하다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이름의 리스트를 입력하면 리스트의 원소인 열을 모두 선택하여 데이터프레임으로 반환한다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 리스트의 원소로 열 이름 한 개만 있는 경우에도 반환되는 객체는 데이터프레임이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593" y="2226120"/>
            <a:ext cx="10007154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시리즈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593" y="287786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n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데이터프레</a:t>
            </a:r>
            <a:r>
              <a:rPr lang="ko-KR" altLang="en-US" sz="1600" b="1">
                <a:solidFill>
                  <a:schemeClr val="tx1"/>
                </a:solidFill>
              </a:rPr>
              <a:t>임</a:t>
            </a:r>
            <a:r>
              <a:rPr lang="ko-KR" altLang="en-US" sz="1600" b="1" smtClean="0">
                <a:solidFill>
                  <a:schemeClr val="tx1"/>
                </a:solidFill>
              </a:rPr>
              <a:t>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 [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2, …..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n]]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6238" y="352960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범위 슬라이싱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 </a:t>
            </a:r>
            <a:r>
              <a:rPr lang="ko-KR" altLang="en-US" sz="1600" b="1" smtClean="0">
                <a:solidFill>
                  <a:schemeClr val="tx1"/>
                </a:solidFill>
              </a:rPr>
              <a:t>시작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끝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슬라이싱 간격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630" y="4181349"/>
            <a:ext cx="1021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지정하지 않으면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역순으로 </a:t>
            </a:r>
            <a:r>
              <a:rPr lang="ko-KR" altLang="en-US" sz="1600" dirty="0" err="1" smtClean="0"/>
              <a:t>인덱싱하려면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</a:t>
            </a:r>
            <a:r>
              <a:rPr lang="en-US" altLang="ko-KR" sz="1600" dirty="0" smtClean="0"/>
              <a:t>-1 </a:t>
            </a:r>
            <a:r>
              <a:rPr lang="ko-KR" altLang="en-US" sz="1600" dirty="0" smtClean="0"/>
              <a:t>입력한다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7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ko-KR" altLang="en-US" sz="1800" dirty="0" smtClean="0"/>
              <a:t>의 값 선택하기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27702"/>
              </p:ext>
            </p:extLst>
          </p:nvPr>
        </p:nvGraphicFramePr>
        <p:xfrm>
          <a:off x="659027" y="1408669"/>
          <a:ext cx="9959546" cy="38404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방식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df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하나의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또는 여러 </a:t>
                      </a:r>
                      <a:r>
                        <a:rPr lang="ko-KR" altLang="en-US" sz="1500" dirty="0" err="1" smtClean="0"/>
                        <a:t>컬럼을</a:t>
                      </a:r>
                      <a:r>
                        <a:rPr lang="ko-KR" altLang="en-US" sz="1500" dirty="0" smtClean="0"/>
                        <a:t>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[:, 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[val1, val2]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[where]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[:,where]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where_i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where_j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df.at[</a:t>
                      </a:r>
                      <a:r>
                        <a:rPr lang="en-US" altLang="ko-KR" sz="1500" dirty="0" err="1" smtClean="0"/>
                        <a:t>label_i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label_j</a:t>
                      </a:r>
                      <a:r>
                        <a:rPr lang="en-US" altLang="ko-KR" sz="1500" baseline="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라벨로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df.iat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dirty="0" smtClean="0"/>
                        <a:t>, j]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정수 색인으로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reindex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 이상의 축을 새로운 색인으로 맞춘다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get_value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set_value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이름으로 </a:t>
                      </a:r>
                      <a:r>
                        <a:rPr lang="en-US" altLang="ko-KR" sz="1500" dirty="0" err="1" smtClean="0"/>
                        <a:t>DataFrame</a:t>
                      </a:r>
                      <a:r>
                        <a:rPr lang="ko-KR" altLang="en-US" sz="1500" dirty="0" smtClean="0"/>
                        <a:t>의 값을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에서 </a:t>
            </a:r>
            <a:r>
              <a:rPr lang="ko-KR" altLang="en-US" sz="1800" b="1" dirty="0"/>
              <a:t>특정 </a:t>
            </a:r>
            <a:r>
              <a:rPr lang="ko-KR" altLang="en-US" sz="1800" b="1" dirty="0" err="1"/>
              <a:t>컬럼이나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인덱스</a:t>
            </a:r>
            <a:r>
              <a:rPr lang="en-US" altLang="ko-KR" sz="1800" b="1" dirty="0"/>
              <a:t>) </a:t>
            </a:r>
            <a:r>
              <a:rPr lang="ko-KR" altLang="en-US" sz="1800" b="1" dirty="0" smtClean="0"/>
              <a:t>선택하기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iloc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</a:t>
            </a:r>
            <a:r>
              <a:rPr lang="en-US" altLang="ko-KR" sz="1800" dirty="0"/>
              <a:t>, ix </a:t>
            </a:r>
            <a:r>
              <a:rPr lang="ko-KR" altLang="en-US" sz="1800" dirty="0"/>
              <a:t>등을 통해서 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의 차이점은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은 인덱스와 상관 없이 순서를 보고 </a:t>
            </a:r>
            <a:r>
              <a:rPr lang="en-US" altLang="ko-KR" sz="1800" dirty="0"/>
              <a:t>row</a:t>
            </a:r>
            <a:r>
              <a:rPr lang="ko-KR" altLang="en-US" sz="1800" dirty="0"/>
              <a:t>를 불러온다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ix[7]</a:t>
            </a:r>
            <a:r>
              <a:rPr lang="ko-KR" altLang="en-US" sz="1800" dirty="0"/>
              <a:t>은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7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iloc</a:t>
            </a:r>
            <a:r>
              <a:rPr lang="en-US" altLang="ko-KR" sz="1800" dirty="0"/>
              <a:t>[1]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번째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ko-KR" altLang="en-US" sz="1800" dirty="0" err="1"/>
              <a:t>주의할점은</a:t>
            </a:r>
            <a:r>
              <a:rPr lang="ko-KR" altLang="en-US" sz="1800" dirty="0"/>
              <a:t>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integer</a:t>
            </a:r>
            <a:r>
              <a:rPr lang="ko-KR" altLang="en-US" sz="1800" dirty="0"/>
              <a:t>로만 이루어진 경우에는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로 접근하지만</a:t>
            </a:r>
            <a:r>
              <a:rPr lang="en-US" altLang="ko-KR" sz="1800" dirty="0"/>
              <a:t>, index</a:t>
            </a:r>
            <a:r>
              <a:rPr lang="ko-KR" altLang="en-US" sz="1800" dirty="0"/>
              <a:t>에 문자가 껴있으면 순서로 접근한다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column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조회할때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['column'], row</a:t>
            </a:r>
            <a:r>
              <a:rPr lang="ko-KR" altLang="en-US" sz="1800" dirty="0"/>
              <a:t>를 조회할 때는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[index]</a:t>
            </a:r>
            <a:r>
              <a:rPr lang="ko-KR" altLang="en-US" sz="1800" dirty="0"/>
              <a:t>를 많이 사용한다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5545" y="3225113"/>
            <a:ext cx="3694671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row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column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['A'])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특정 </a:t>
            </a:r>
            <a:r>
              <a:rPr lang="en-US" altLang="ko-KR" sz="1600" b="1" dirty="0">
                <a:solidFill>
                  <a:srgbClr val="002060"/>
                </a:solidFill>
              </a:rPr>
              <a:t>row, column</a:t>
            </a:r>
            <a:r>
              <a:rPr lang="ko-KR" altLang="en-US" sz="1600" b="1" dirty="0">
                <a:solidFill>
                  <a:srgbClr val="002060"/>
                </a:solidFill>
              </a:rPr>
              <a:t>을 선택하기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[0]['B'])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6885" y="3225113"/>
            <a:ext cx="6396682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[2, 'A', 4],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`ix`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</a:t>
            </a:r>
            <a:r>
              <a:rPr lang="ko-KR" altLang="en-US" sz="1800" b="1" dirty="0"/>
              <a:t>소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행 인덱스와 열 이름을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형식의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좌표로 입력하여 원소 위치를 지정하면 해당 위치의 원소가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선택하거나</a:t>
            </a:r>
            <a:r>
              <a:rPr lang="en-US" altLang="ko-KR" sz="1800" dirty="0" smtClean="0"/>
              <a:t>, 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열을 선택하는 경우 시리즈 객체가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7" y="2973652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이름 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정수 위치 인덱스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</a:t>
            </a:r>
            <a:r>
              <a:rPr lang="ko-KR" altLang="en-US" sz="1600" b="1" smtClean="0">
                <a:solidFill>
                  <a:schemeClr val="tx1"/>
                </a:solidFill>
              </a:rPr>
              <a:t>행 번호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번호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41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57771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 추가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746401" y="13916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추가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추가하려는 열 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값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01" y="1968568"/>
            <a:ext cx="923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행에 동일한 값이 입력된다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추가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추가하려는 행 이름과 데이터 값을 </a:t>
            </a:r>
            <a:r>
              <a:rPr lang="en-US" altLang="ko-KR" sz="1800" dirty="0" err="1" smtClean="0"/>
              <a:t>loc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인덱스를 사용하여 입력한다</a:t>
            </a:r>
            <a:r>
              <a:rPr lang="en-US" altLang="ko-KR" sz="1800" dirty="0" smtClean="0"/>
              <a:t>. – </a:t>
            </a:r>
            <a:r>
              <a:rPr lang="ko-KR" altLang="en-US" sz="1800" dirty="0" smtClean="0"/>
              <a:t>행의 모든 원소에 같은 값이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하나의 데이터 값을 입력하거나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개수에 맞게 배열 형태로 여러 개의 값을 입력할 수 있다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배열의 순서대로 열 위치에 값이 하나씩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행을 복사해서 새로운 행에 추가할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인덱스와 중복되는 경우 새로운 행을 추가하지 않고 기존 행의 </a:t>
            </a:r>
            <a:r>
              <a:rPr lang="ko-KR" altLang="en-US" sz="1800" dirty="0" err="1" smtClean="0"/>
              <a:t>원소값을</a:t>
            </a:r>
            <a:r>
              <a:rPr lang="ko-KR" altLang="en-US" sz="1800" dirty="0" smtClean="0"/>
              <a:t> 변경한다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5867" y="289774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</a:t>
            </a:r>
            <a:r>
              <a:rPr lang="ko-KR" altLang="en-US" sz="1600" b="1" smtClean="0">
                <a:solidFill>
                  <a:schemeClr val="tx1"/>
                </a:solidFill>
              </a:rPr>
              <a:t> 추가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 ‘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값 </a:t>
            </a:r>
            <a:r>
              <a:rPr lang="en-US" altLang="ko-KR" sz="1600" b="1" smtClean="0">
                <a:solidFill>
                  <a:schemeClr val="tx1"/>
                </a:solidFill>
              </a:rPr>
              <a:t>( </a:t>
            </a:r>
            <a:r>
              <a:rPr lang="ko-KR" altLang="en-US" sz="1600" b="1" smtClean="0">
                <a:solidFill>
                  <a:schemeClr val="tx1"/>
                </a:solidFill>
              </a:rPr>
              <a:t>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원소 값 변경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741624" y="1495746"/>
            <a:ext cx="10612176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원소 값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객체의 일부 또는 원소를 선택 </a:t>
            </a:r>
            <a:r>
              <a:rPr lang="en-US" altLang="ko-KR" sz="1600" b="1" smtClean="0">
                <a:solidFill>
                  <a:schemeClr val="tx1"/>
                </a:solidFill>
              </a:rPr>
              <a:t>=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값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109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라이브러리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구조화된 데이터나 표 형식의 데이터를 빠르고 쉽게 표현적으로 다루도록 설계된 고수준의 자료구조와 함수를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ko-KR" altLang="en-US" sz="1800" dirty="0"/>
              <a:t>데이터를 수집하고 정리하는 데 최적화된 </a:t>
            </a:r>
            <a:r>
              <a:rPr lang="ko-KR" altLang="en-US" sz="1800" dirty="0" smtClean="0"/>
              <a:t>도구를 제공하는 데이터 </a:t>
            </a:r>
            <a:r>
              <a:rPr lang="ko-KR" altLang="en-US" sz="1800" dirty="0"/>
              <a:t>분석 </a:t>
            </a:r>
            <a:r>
              <a:rPr lang="ko-KR" altLang="en-US" sz="1800" dirty="0" smtClean="0"/>
              <a:t>라이브러리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타입을 참고하여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구조에 </a:t>
            </a:r>
            <a:r>
              <a:rPr lang="ko-KR" altLang="en-US" sz="1800" dirty="0"/>
              <a:t>데이터를 집어넣고 다양한 조작으로 데이터 분석을 다루기 위한 </a:t>
            </a:r>
            <a:r>
              <a:rPr lang="ko-KR" altLang="en-US" sz="1800" dirty="0" smtClean="0"/>
              <a:t>라이브러리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여러 가지 유형의 데이터를 공통의 포맷으로 정리할 수 있는 도구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Pandas</a:t>
            </a:r>
            <a:r>
              <a:rPr lang="ko-KR" altLang="en-US" sz="1800" dirty="0"/>
              <a:t>에서는 기본적으로 정의되는 자료구조인 </a:t>
            </a:r>
            <a:r>
              <a:rPr lang="en-US" altLang="ko-KR" sz="1800" dirty="0" smtClean="0"/>
              <a:t>Series(1</a:t>
            </a:r>
            <a:r>
              <a:rPr lang="ko-KR" altLang="en-US" sz="1800" dirty="0" smtClean="0"/>
              <a:t>차원 배열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</a:t>
            </a:r>
            <a:r>
              <a:rPr lang="en-US" altLang="ko-KR" sz="1800" dirty="0"/>
              <a:t>Data Frame</a:t>
            </a:r>
            <a:r>
              <a:rPr lang="ko-KR" altLang="en-US" sz="1800" dirty="0"/>
              <a:t>을 사용합니다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자동적으로 혹은 명시적으로 축의 이름에 따라 데이터를 정렬할 수 있는 자료구조로서 잘못 정렬된 데이터에 의한 일반적인 오류를 예방하고 다양한 소스에서 가져온 다양한 방식으로 색인되어 있는 데이터를 다룰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통합된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기능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비시계열 데이터를 함께 다룰 수 있는 통합 자료 구조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메타 데이터를 보존하는 산술 연산과 축약 연산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누락된 데이터를 유연하게 처리 할 수 있는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데이터를 합치고 관계 연산을 수행하는 기능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</a:t>
            </a:r>
            <a:r>
              <a:rPr lang="en-US" altLang="ko-KR" sz="1800" dirty="0" err="1"/>
              <a:t>pandas.pydata.org</a:t>
            </a:r>
            <a:r>
              <a:rPr lang="en-US" altLang="ko-KR" sz="1800" dirty="0" smtClean="0"/>
              <a:t>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701" y="5056848"/>
            <a:ext cx="6623222" cy="380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pandas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5701" y="5660254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import pandas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5701" y="6228665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from </a:t>
            </a:r>
            <a:r>
              <a:rPr lang="en-US" altLang="ko-KR" sz="1600" b="1" dirty="0">
                <a:solidFill>
                  <a:schemeClr val="tx1"/>
                </a:solidFill>
              </a:rPr>
              <a:t>pandas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import  Series,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165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열의 위치 변경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ko-KR" altLang="en-US" sz="1600" dirty="0" smtClean="0"/>
              <a:t>에서 유래한 행렬 전치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속성을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전치의 결과로 새로운 객체를 반환하므로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기존 객체를 변경하기 위해서는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r>
              <a:rPr lang="en-US" altLang="ko-KR" sz="1600" dirty="0"/>
              <a:t>.transpose() </a:t>
            </a:r>
            <a:r>
              <a:rPr lang="ko-KR" altLang="en-US" sz="1600" dirty="0"/>
              <a:t>또</a:t>
            </a:r>
            <a:r>
              <a:rPr lang="en-US" altLang="ko-KR" sz="1600" dirty="0" err="1"/>
              <a:t>Dataframe.T</a:t>
            </a:r>
            <a:r>
              <a:rPr lang="ko-KR" altLang="en-US" sz="1600" dirty="0"/>
              <a:t>의 결과를 기존 객체에 할당해주는 과정이 필요하다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04531" y="2301071"/>
            <a:ext cx="10154175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바꾸기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.transpose()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07926"/>
            <a:ext cx="11700989" cy="97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특정 열을 행 인덱스로 설정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et_index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데이터프레임의 특정 열을 행 인덱스로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원본 데이터프레임을 바꾸지 않고 새로운 데이터프레임 객체를 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7936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특정 열을 행 인덱스로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.set_index([‘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12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재배열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r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eindex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사용하면 데이터프레임의 행 인덱스를 새로운 배열로 재지정할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객체를 변경하지 않고 새로운 데이터프레임 객체를 반환한다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데이터프레임에 존재하지 않는 행 인덱스가 새롭게 추가되는 경우 그 행의 데이터 값은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값이 입력된다</a:t>
            </a:r>
            <a:r>
              <a:rPr lang="en-US" altLang="ko-KR" sz="18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대신 유효한 값을 채우려면 </a:t>
            </a:r>
            <a:r>
              <a:rPr lang="en-US" altLang="ko-KR" sz="1800" dirty="0" err="1" smtClean="0"/>
              <a:t>fill_value</a:t>
            </a:r>
            <a:r>
              <a:rPr lang="ko-KR" altLang="en-US" sz="1800" dirty="0" smtClean="0"/>
              <a:t>옵션에 원하는 값을 입력한다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0948" y="3277564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새로운 배열로 행 인덱스를 재지정 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.reindex(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19222"/>
            <a:ext cx="11700989" cy="214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인덱스 초기화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rgbClr val="C00000"/>
                </a:solidFill>
              </a:rPr>
              <a:t>reset_index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행 인덱스를 정수형 위치 인덱스로 초기화한다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기존 행 인덱스는 열로 이동한다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새로운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4199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정수형 위치 인덱스로 초기화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.reset_index(  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76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기준으로 데이터프레임 정렬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s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ort_index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사용하여 행 인덱스를 기준으로 데이터프레임의 값을 정렬한다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</a:t>
            </a:r>
            <a:r>
              <a:rPr lang="en-US" altLang="ko-KR" sz="1800" dirty="0" smtClean="0"/>
              <a:t>scending </a:t>
            </a:r>
            <a:r>
              <a:rPr lang="ko-KR" altLang="en-US" sz="1800" dirty="0" smtClean="0"/>
              <a:t>옵션을 사용하여 오름차순 또는 내림차순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ascending </a:t>
            </a:r>
            <a:r>
              <a:rPr lang="en-US" altLang="ko-KR" sz="1800" dirty="0" smtClean="0"/>
              <a:t>=False)</a:t>
            </a:r>
            <a:r>
              <a:rPr lang="ko-KR" altLang="en-US" sz="1800" dirty="0" smtClean="0"/>
              <a:t>을 설정한다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36303" y="208354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 인덱스 기준 정렬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sort_index</a:t>
            </a:r>
            <a:r>
              <a:rPr lang="en-US" altLang="ko-KR" sz="1600" b="1" dirty="0">
                <a:solidFill>
                  <a:schemeClr val="tx1"/>
                </a:solidFill>
              </a:rPr>
              <a:t>(ascending=False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899981"/>
            <a:ext cx="11700989" cy="140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열의 데이터 값을 기준으로 데이터프레임 정렬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ort_values</a:t>
            </a:r>
            <a:r>
              <a:rPr lang="en-US" altLang="ko-KR" sz="1600" dirty="0" smtClean="0"/>
              <a:t>()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새롭게 정렬된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9296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기준 정렬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sort_values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by=, ascending=False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는 기본적으로 </a:t>
            </a:r>
            <a:r>
              <a:rPr lang="en-US" altLang="ko-KR" sz="1800" dirty="0"/>
              <a:t>row</a:t>
            </a:r>
            <a:r>
              <a:rPr lang="ko-KR" altLang="en-US" sz="1800" dirty="0"/>
              <a:t>에 인덱스를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차례대로 자연수를 부여한다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인덱스를 변경하는 방법은 </a:t>
            </a:r>
            <a:r>
              <a:rPr lang="en-US" altLang="ko-KR" sz="1800" dirty="0" err="1"/>
              <a:t>set_index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이용하는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df.set_index</a:t>
            </a:r>
            <a:r>
              <a:rPr lang="en-US" altLang="ko-KR" sz="1800" dirty="0"/>
              <a:t>('A')</a:t>
            </a:r>
            <a:r>
              <a:rPr lang="ko-KR" altLang="en-US" sz="1800" dirty="0"/>
              <a:t>는 </a:t>
            </a:r>
            <a:r>
              <a:rPr lang="en-US" altLang="ko-KR" sz="1800" dirty="0"/>
              <a:t>A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인덱스로 지정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434280"/>
            <a:ext cx="9366421" cy="159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({"A":[1,4,7], "B":[2,5,8], "C":[3,6,9]})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Set 'C' as the index of your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DataFrame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df.set_index</a:t>
            </a:r>
            <a:r>
              <a:rPr lang="en-US" altLang="ko-KR" sz="1600" b="1" dirty="0">
                <a:solidFill>
                  <a:srgbClr val="002060"/>
                </a:solidFill>
              </a:rPr>
              <a:t>('A')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[2]</a:t>
            </a:r>
            <a:r>
              <a:rPr lang="ko-KR" altLang="en-US" sz="1800" dirty="0"/>
              <a:t>를 입력하면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곳의 </a:t>
            </a:r>
            <a:r>
              <a:rPr lang="en-US" altLang="ko-KR" sz="1800" dirty="0"/>
              <a:t>row</a:t>
            </a:r>
            <a:r>
              <a:rPr lang="ko-KR" altLang="en-US" sz="1800" dirty="0"/>
              <a:t>를 교체한다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만약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가 없다면 </a:t>
            </a:r>
            <a:r>
              <a:rPr lang="en-US" altLang="ko-KR" sz="1800" dirty="0"/>
              <a:t>position=2</a:t>
            </a:r>
            <a:r>
              <a:rPr lang="ko-KR" altLang="en-US" sz="1800" dirty="0"/>
              <a:t>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loc</a:t>
            </a:r>
            <a:r>
              <a:rPr lang="ko-KR" altLang="en-US" sz="1800" dirty="0"/>
              <a:t>을 사용하면 새로운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그 곳에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3251" y="2397211"/>
            <a:ext cx="10070760" cy="2323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[2.5, 12.6, 4.8],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 = [60, 50, 40]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 = [11, 12, 13]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append</a:t>
            </a:r>
            <a:r>
              <a:rPr lang="ko-KR" altLang="en-US" sz="1800" dirty="0"/>
              <a:t>를 이용하여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추가한 후에 </a:t>
            </a:r>
            <a:r>
              <a:rPr lang="en-US" altLang="ko-KR" sz="1800" dirty="0"/>
              <a:t>reset 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새롭게 지정한다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(data=[[1,2,3]], columns=[48,49,50])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display(a)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df.append</a:t>
            </a:r>
            <a:r>
              <a:rPr lang="en-US" altLang="ko-KR" sz="1600" b="1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(drop=True)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loc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추가하거나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컬럼추가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 'D']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['E']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자료형</a:t>
            </a:r>
            <a:r>
              <a:rPr lang="en-US" altLang="ko-KR" sz="1800" b="1" smtClean="0"/>
              <a:t>(data type)</a:t>
            </a:r>
            <a:r>
              <a:rPr lang="ko-KR" altLang="en-US" sz="1800" b="1" smtClean="0"/>
              <a:t>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Pandas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를 기반으로 만들어졌기 때문에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에서 사용하는 자료형을 기본적으로 사용할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20692"/>
              </p:ext>
            </p:extLst>
          </p:nvPr>
        </p:nvGraphicFramePr>
        <p:xfrm>
          <a:off x="1101011" y="2043321"/>
          <a:ext cx="9610531" cy="1959430"/>
        </p:xfrm>
        <a:graphic>
          <a:graphicData uri="http://schemas.openxmlformats.org/drawingml/2006/table">
            <a:tbl>
              <a:tblPr/>
              <a:tblGrid>
                <a:gridCol w="2929024"/>
                <a:gridCol w="3596132"/>
                <a:gridCol w="3085375"/>
              </a:tblGrid>
              <a:tr h="391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판다스 자료형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파이썬 자료형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비고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float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실수형 데이터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string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문자열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datetime64, timedelta64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없음</a:t>
                      </a:r>
                      <a:r>
                        <a:rPr lang="en-US" altLang="ko-KR" sz="1600" smtClean="0"/>
                        <a:t>(datetime </a:t>
                      </a:r>
                      <a:r>
                        <a:rPr lang="ko-KR" altLang="en-US" sz="1600" smtClean="0"/>
                        <a:t>라이브러리 활용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 데이터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전체를 삭제할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axis=1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뜻한다</a:t>
            </a:r>
            <a:r>
              <a:rPr lang="en-US" altLang="ko-KR" sz="1800" dirty="0"/>
              <a:t>. axis=0</a:t>
            </a:r>
            <a:r>
              <a:rPr lang="ko-KR" altLang="en-US" sz="1800" dirty="0"/>
              <a:t>인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삭제하며 이것이 디폴트이다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inplace</a:t>
            </a:r>
            <a:r>
              <a:rPr lang="ko-KR" altLang="en-US" sz="1800" dirty="0"/>
              <a:t>의 경우 </a:t>
            </a:r>
            <a:r>
              <a:rPr lang="en-US" altLang="ko-KR" sz="1800" dirty="0"/>
              <a:t>drop</a:t>
            </a:r>
            <a:r>
              <a:rPr lang="ko-KR" altLang="en-US" sz="1800" dirty="0"/>
              <a:t>한 후의 데이터프레임으로 기존 데이터프레임을 대체하겠다는 뜻이다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48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('A', axis=1, </a:t>
            </a:r>
            <a:r>
              <a:rPr lang="en-US" altLang="ko-KR" sz="1600" b="1" dirty="0" err="1">
                <a:solidFill>
                  <a:srgbClr val="002060"/>
                </a:solidFill>
              </a:rPr>
              <a:t>inplace</a:t>
            </a:r>
            <a:r>
              <a:rPr lang="en-US" altLang="ko-KR" sz="1600" b="1" dirty="0">
                <a:solidFill>
                  <a:srgbClr val="002060"/>
                </a:solidFill>
              </a:rPr>
              <a:t>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drop_duplicate</a:t>
            </a:r>
            <a:r>
              <a:rPr lang="ko-KR" altLang="en-US" sz="1800" dirty="0"/>
              <a:t>를 사용하면 특정 </a:t>
            </a:r>
            <a:r>
              <a:rPr lang="ko-KR" altLang="en-US" sz="1800" dirty="0" err="1"/>
              <a:t>컬럼의</a:t>
            </a:r>
            <a:r>
              <a:rPr lang="ko-KR" altLang="en-US" sz="1800" dirty="0"/>
              <a:t> 값이 중복된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제거할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keep </a:t>
            </a:r>
            <a:r>
              <a:rPr lang="ko-KR" altLang="en-US" sz="1800" dirty="0"/>
              <a:t>키워드를 통해 중복된 것들 중 어떤 걸 </a:t>
            </a:r>
            <a:r>
              <a:rPr lang="ko-KR" altLang="en-US" sz="1800" dirty="0" err="1"/>
              <a:t>킵할지</a:t>
            </a:r>
            <a:r>
              <a:rPr lang="ko-KR" altLang="en-US" sz="1800" dirty="0"/>
              <a:t> 정할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063577"/>
            <a:ext cx="10070760" cy="2977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9], [40, 50, 60], [23, 35, 37]]),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index= [2.5, 12.6, 4.8, 4.8, 2.5],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df.drop_duplicates</a:t>
            </a:r>
            <a:r>
              <a:rPr lang="en-US" altLang="ko-KR" sz="1600" b="1" dirty="0">
                <a:solidFill>
                  <a:srgbClr val="002060"/>
                </a:solidFill>
              </a:rPr>
              <a:t>(subset='index', keep='last').</a:t>
            </a:r>
            <a:r>
              <a:rPr lang="en-US" altLang="ko-KR" sz="1600" b="1" dirty="0" err="1">
                <a:solidFill>
                  <a:srgbClr val="002060"/>
                </a:solidFill>
              </a:rPr>
              <a:t>set_index</a:t>
            </a:r>
            <a:r>
              <a:rPr lang="en-US" altLang="ko-KR" sz="1600" b="1" dirty="0">
                <a:solidFill>
                  <a:srgbClr val="002060"/>
                </a:solidFill>
              </a:rPr>
              <a:t>('index')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특정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로우의</a:t>
            </a:r>
            <a:r>
              <a:rPr lang="ko-KR" altLang="en-US" sz="1800" dirty="0"/>
              <a:t> 데이터를 수정하고 싶으면 </a:t>
            </a:r>
            <a:r>
              <a:rPr lang="en-US" altLang="ko-KR" sz="1800" dirty="0"/>
              <a:t>ix </a:t>
            </a:r>
            <a:r>
              <a:rPr lang="ko-KR" altLang="en-US" sz="1800" dirty="0"/>
              <a:t>를 이용하면 편하다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729945"/>
            <a:ext cx="10070760" cy="1408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 = 0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70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일반적으로 </a:t>
            </a:r>
            <a:r>
              <a:rPr lang="ko-KR" altLang="en-US" sz="1600" dirty="0" err="1"/>
              <a:t>결측치를</a:t>
            </a:r>
            <a:r>
              <a:rPr lang="ko-KR" altLang="en-US" sz="1600" dirty="0"/>
              <a:t> 제외한 후 연산됩니다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산술 연산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단계 프로세스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열 인덱스를 기준으로 모든 원소를 정렬한다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동일한 위치에 있는 원소끼리 일대일로 대응시킨다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일대일 대응이 되는 원소끼리 연산을 처리한다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>
                <a:solidFill>
                  <a:srgbClr val="C00000"/>
                </a:solidFill>
              </a:rPr>
              <a:t>대응되는 원소가 없으면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NaN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으로 처리된다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>
                <a:hlinkClick r:id="rId3"/>
              </a:rPr>
              <a:t>https://pandas.pydata.org/pandas-docs/stable/getting_started/basics.html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6302" y="3706549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숫자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숫자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301" y="437213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시리즈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시리</a:t>
            </a:r>
            <a:r>
              <a:rPr lang="ko-KR" altLang="en-US" sz="1600" b="1">
                <a:solidFill>
                  <a:schemeClr val="tx1"/>
                </a:solidFill>
              </a:rPr>
              <a:t>즈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267" y="5293895"/>
            <a:ext cx="11107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연산 결과 새로운 </a:t>
            </a: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객체를 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연산에서 객체 사이에 공통 인덱스가 없거나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 포함된 경우 연산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으로 반환되므로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을 대체하려면 연산 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fill_value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설정하여 적용한다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6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  메소</a:t>
            </a:r>
            <a:r>
              <a:rPr lang="ko-KR" altLang="en-US" sz="1800" b="1" dirty="0"/>
              <a:t>드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연산에서 객체 사이에 공통 인덱스가 없거나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이 포함된 경우 연산 결과는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으로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 메소드에 </a:t>
            </a:r>
            <a:r>
              <a:rPr lang="en-US" altLang="ko-KR" sz="1800" smtClean="0"/>
              <a:t>fill_value </a:t>
            </a:r>
            <a:r>
              <a:rPr lang="ko-KR" altLang="en-US" sz="1800" smtClean="0"/>
              <a:t>옵션을 설정하여 적용하여 누락데이터 </a:t>
            </a:r>
            <a:r>
              <a:rPr lang="en-US" altLang="ko-KR" sz="1800" smtClean="0"/>
              <a:t>NaN </a:t>
            </a:r>
            <a:r>
              <a:rPr lang="ko-KR" altLang="en-US" sz="1800" smtClean="0"/>
              <a:t>대신 숫자를 입력한다</a:t>
            </a:r>
            <a:r>
              <a:rPr lang="en-US" altLang="ko-KR" sz="180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7505" y="2793384"/>
            <a:ext cx="9745402" cy="3304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()  #</a:t>
            </a:r>
            <a:r>
              <a:rPr lang="ko-KR" altLang="en-US" sz="1600" dirty="0">
                <a:solidFill>
                  <a:srgbClr val="002060"/>
                </a:solidFill>
              </a:rPr>
              <a:t>기술통계를 수행합니다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(1)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s = </a:t>
            </a:r>
            <a:r>
              <a:rPr lang="en-US" altLang="ko-KR" sz="1600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dirty="0">
                <a:solidFill>
                  <a:srgbClr val="002060"/>
                </a:solidFill>
              </a:rPr>
              <a:t>([1,3,5,np.nan,6,8], index=dates).shift(2)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s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2013-01-01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2013-01-02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2013-01-03    1.0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2013-01-04    3.0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2013-01-05    5.0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2013-01-06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Freq</a:t>
            </a:r>
            <a:r>
              <a:rPr lang="en-US" altLang="ko-KR" sz="1600" dirty="0">
                <a:solidFill>
                  <a:srgbClr val="002060"/>
                </a:solidFill>
              </a:rPr>
              <a:t>: D, 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en-US" altLang="ko-KR" sz="1600" dirty="0">
                <a:solidFill>
                  <a:srgbClr val="002060"/>
                </a:solidFill>
              </a:rPr>
              <a:t>: float64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df.sub</a:t>
            </a:r>
            <a:r>
              <a:rPr lang="en-US" altLang="ko-KR" sz="1600" dirty="0">
                <a:solidFill>
                  <a:srgbClr val="002060"/>
                </a:solidFill>
              </a:rPr>
              <a:t>(s, axis='index')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9" y="20082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.add(</a:t>
            </a:r>
            <a:r>
              <a:rPr lang="en-US" altLang="ko-KR" sz="1600" b="1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fill_value=0)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산술 연산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9027" y="1408669"/>
          <a:ext cx="9959546" cy="22402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add, </a:t>
                      </a:r>
                      <a:r>
                        <a:rPr lang="en-US" altLang="ko-KR" sz="1500" dirty="0" err="1" smtClean="0"/>
                        <a:t>radd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덧셈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sub, </a:t>
                      </a:r>
                      <a:r>
                        <a:rPr lang="en-US" altLang="ko-KR" sz="1500" dirty="0" err="1" smtClean="0"/>
                        <a:t>rsub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뺄셈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div, </a:t>
                      </a:r>
                      <a:r>
                        <a:rPr lang="en-US" altLang="ko-KR" sz="1500" dirty="0" err="1" smtClean="0"/>
                        <a:t>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나눗셈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floordiv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rfloordiv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소수점 내림</a:t>
                      </a:r>
                      <a:r>
                        <a:rPr lang="en-US" altLang="ko-KR" sz="1500" dirty="0" smtClean="0"/>
                        <a:t>(//) 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mul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rmul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곱셈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pow, </a:t>
                      </a:r>
                      <a:r>
                        <a:rPr lang="en-US" altLang="ko-KR" sz="1500" dirty="0" err="1" smtClean="0"/>
                        <a:t>rpow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멱승</a:t>
                      </a:r>
                      <a:r>
                        <a:rPr lang="en-US" altLang="ko-KR" sz="1500" dirty="0" smtClean="0"/>
                        <a:t>(**)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186210" y="4123985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/>
              <a:t>브로드캐스팅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다른 차원의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연산처럼 </a:t>
            </a:r>
            <a:r>
              <a:rPr lang="en-US" altLang="ko-KR" sz="1400" dirty="0" err="1" smtClean="0"/>
              <a:t>DataFrame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Series</a:t>
            </a:r>
            <a:r>
              <a:rPr lang="ko-KR" altLang="en-US" sz="1400" dirty="0" smtClean="0"/>
              <a:t>간의 연산도 </a:t>
            </a:r>
            <a:r>
              <a:rPr lang="ko-KR" altLang="en-US" sz="1400" dirty="0" err="1" smtClean="0"/>
              <a:t>브로드캐스팅되어</a:t>
            </a:r>
            <a:r>
              <a:rPr lang="ko-KR" altLang="en-US" sz="1400" dirty="0" smtClean="0"/>
              <a:t> 수행됨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07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2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연산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숫자 연산은 새로운 데이터프레임 객체로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데이터프레임의 연산은 같은 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같은 열 위치에 있는 원소끼리 계산한다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중에서 어느 한쪽에 원소가 존재하지 않거나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이 포함된 경우 연산결과는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으로 처리된다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165364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데이터프레임과 숫자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 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숫자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9" y="354563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+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11682328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에서 제공하는 데이터타입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index</a:t>
            </a:r>
            <a:r>
              <a:rPr lang="ko-KR" altLang="en-US" sz="1800" dirty="0"/>
              <a:t>가 있는 </a:t>
            </a:r>
            <a:r>
              <a:rPr lang="en-US" altLang="ko-KR" sz="1800" dirty="0"/>
              <a:t>1</a:t>
            </a:r>
            <a:r>
              <a:rPr lang="ko-KR" altLang="en-US" sz="1800"/>
              <a:t>차원 </a:t>
            </a:r>
            <a:r>
              <a:rPr lang="ko-KR" altLang="en-US" sz="1800" smtClean="0"/>
              <a:t>배열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 벡터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</a:t>
            </a:r>
            <a:r>
              <a:rPr lang="en-US" altLang="ko-KR" sz="1800" dirty="0"/>
              <a:t>, </a:t>
            </a:r>
            <a:r>
              <a:rPr lang="ko-KR" altLang="en-US" sz="1800" dirty="0"/>
              <a:t>숫자 모든 데이터타입이 들어갈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dataframe</a:t>
            </a:r>
            <a:r>
              <a:rPr lang="ko-KR" altLang="en-US" sz="1800" dirty="0"/>
              <a:t>의 한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컬럼이</a:t>
            </a:r>
            <a:r>
              <a:rPr lang="ko-KR" altLang="en-US" sz="1800" dirty="0"/>
              <a:t> </a:t>
            </a:r>
            <a:r>
              <a:rPr lang="en-US" altLang="ko-KR" sz="1800" dirty="0"/>
              <a:t>series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80" y="4133422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배열 </a:t>
            </a:r>
            <a:r>
              <a:rPr lang="en-US" altLang="ko-KR" sz="1600" b="1" smtClean="0">
                <a:solidFill>
                  <a:schemeClr val="tx1"/>
                </a:solidFill>
              </a:rPr>
              <a:t>: Series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6280" y="47771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데이터값  </a:t>
            </a:r>
            <a:r>
              <a:rPr lang="ko-KR" altLang="en-US" sz="1600" b="1">
                <a:solidFill>
                  <a:schemeClr val="tx1"/>
                </a:solidFill>
              </a:rPr>
              <a:t>배열 </a:t>
            </a:r>
            <a:r>
              <a:rPr lang="en-US" altLang="ko-KR" sz="1600" b="1">
                <a:solidFill>
                  <a:schemeClr val="tx1"/>
                </a:solidFill>
              </a:rPr>
              <a:t>: Series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.values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3698" y="3592286"/>
            <a:ext cx="38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인덱스는 </a:t>
            </a:r>
            <a:r>
              <a:rPr lang="en-US" altLang="ko-KR" smtClean="0"/>
              <a:t>RangeIndex</a:t>
            </a:r>
            <a:r>
              <a:rPr lang="ko-KR" altLang="en-US" smtClean="0"/>
              <a:t>객체로 표시된다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6036" y="5458704"/>
            <a:ext cx="1049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정수형 위치 인덱스는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위치를 나타내는 숫자를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인덱스이름</a:t>
            </a:r>
            <a:r>
              <a:rPr lang="en-US" altLang="ko-KR" smtClean="0"/>
              <a:t>(</a:t>
            </a:r>
            <a:r>
              <a:rPr lang="ko-KR" altLang="en-US" smtClean="0"/>
              <a:t>라벨</a:t>
            </a:r>
            <a:r>
              <a:rPr lang="en-US" altLang="ko-KR" smtClean="0"/>
              <a:t>)</a:t>
            </a:r>
            <a:r>
              <a:rPr lang="ko-KR" altLang="en-US" smtClean="0"/>
              <a:t>을 사용할 때는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이름과 함께 따옴표를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List</a:t>
            </a:r>
            <a:r>
              <a:rPr lang="ko-KR" altLang="en-US" smtClean="0"/>
              <a:t>와 </a:t>
            </a:r>
            <a:r>
              <a:rPr lang="en-US" altLang="ko-KR" smtClean="0"/>
              <a:t>tuple</a:t>
            </a:r>
            <a:r>
              <a:rPr lang="ko-KR" altLang="en-US" smtClean="0"/>
              <a:t>을 </a:t>
            </a:r>
            <a:r>
              <a:rPr lang="en-US" altLang="ko-KR" smtClean="0"/>
              <a:t>Series</a:t>
            </a:r>
            <a:r>
              <a:rPr lang="ko-KR" altLang="en-US" smtClean="0"/>
              <a:t>로 변환하는 경우 정수형 위치 인덱스가 자동 지정된다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6280" y="2765101"/>
            <a:ext cx="10296398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List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tuple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pandas.Series(list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or tuple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[, True, index=[</a:t>
            </a:r>
            <a:r>
              <a:rPr lang="ko-KR" altLang="en-US" sz="1600" b="1" smtClean="0">
                <a:solidFill>
                  <a:schemeClr val="tx1"/>
                </a:solidFill>
              </a:rPr>
              <a:t>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입출력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다양한 형태의 외부 파일을 읽어와서 데이터프레임으로 변환하는 함수를 제공한다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데이터프레임을 다양한 유형의 파일로 저장할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0580"/>
              </p:ext>
            </p:extLst>
          </p:nvPr>
        </p:nvGraphicFramePr>
        <p:xfrm>
          <a:off x="1101011" y="1997710"/>
          <a:ext cx="9692122" cy="4358640"/>
        </p:xfrm>
        <a:graphic>
          <a:graphicData uri="http://schemas.openxmlformats.org/drawingml/2006/table">
            <a:tbl>
              <a:tblPr/>
              <a:tblGrid>
                <a:gridCol w="4683771"/>
                <a:gridCol w="2223436"/>
                <a:gridCol w="2784915"/>
              </a:tblGrid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Format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Writer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CSV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Local clipboard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read_clipboard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to_chipboard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MS Excel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HDF5 Format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read_hdf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to_hdf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read_sql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to_sql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URL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파일과 유사한 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구분자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(‘\t’)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read_table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클립보드에 있는 데이터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read_clipboard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피클 포맷으로 저장된 객체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read_pickle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SAS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시스템의 사용자 정의 저장 포맷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read_sas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Stata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read_stata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CSV </a:t>
            </a:r>
            <a:r>
              <a:rPr lang="ko-KR" altLang="en-US" sz="1800" b="1" dirty="0" smtClean="0"/>
              <a:t>파일 입출력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옵션이 없으면 첫 행의 데이터가 열 이름이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</a:t>
            </a:r>
            <a:r>
              <a:rPr lang="en-US" altLang="ko-KR" sz="1800" dirty="0" err="1" smtClean="0"/>
              <a:t>ndex_col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옵션을 지정하지 않으면 행 인덱스는 정수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0, 1, 2</a:t>
            </a:r>
            <a:r>
              <a:rPr lang="ko-KR" altLang="en-US" sz="1800" dirty="0" smtClean="0"/>
              <a:t>가 자동으로 지정된다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형식에 </a:t>
            </a:r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포함되어 있지 않은 관계로 타입 추론을 수행한다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29384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pandas.read_csv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)”)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read_csv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read_table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옵션 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1306"/>
              </p:ext>
            </p:extLst>
          </p:nvPr>
        </p:nvGraphicFramePr>
        <p:xfrm>
          <a:off x="630258" y="1295778"/>
          <a:ext cx="9235637" cy="5516880"/>
        </p:xfrm>
        <a:graphic>
          <a:graphicData uri="http://schemas.openxmlformats.org/drawingml/2006/table">
            <a:tbl>
              <a:tblPr/>
              <a:tblGrid>
                <a:gridCol w="1854704"/>
                <a:gridCol w="7380933"/>
              </a:tblGrid>
              <a:tr h="28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파일의 위치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파일명 포함</a:t>
                      </a:r>
                      <a:r>
                        <a:rPr lang="en-US" altLang="ko-KR" sz="1600" smtClean="0"/>
                        <a:t>), URL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delimiter)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텍스트 데이터를 필드별로 구분하는 문자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사용될 행의 번호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기본값은 </a:t>
                      </a:r>
                      <a:r>
                        <a:rPr lang="en-US" altLang="ko-KR" sz="1600" smtClean="0"/>
                        <a:t>0)</a:t>
                      </a:r>
                    </a:p>
                    <a:p>
                      <a:pPr latinLnBrk="1"/>
                      <a:r>
                        <a:rPr lang="en-US" altLang="ko-KR" sz="1600" smtClean="0"/>
                        <a:t>header</a:t>
                      </a:r>
                      <a:r>
                        <a:rPr lang="ko-KR" altLang="en-US" sz="1600" smtClean="0"/>
                        <a:t>가 없고 첫 행부터 데이터가 있는 경우 </a:t>
                      </a:r>
                      <a:r>
                        <a:rPr lang="en-US" altLang="ko-KR" sz="1600" smtClean="0"/>
                        <a:t>None</a:t>
                      </a:r>
                      <a:r>
                        <a:rPr lang="ko-KR" altLang="en-US" sz="1600" smtClean="0"/>
                        <a:t>으로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index_col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행 인덱스로 사용할 열의 번호 또는 열 이름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names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사용할 문자열의 리스트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skiprows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처음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숫자 입력</a:t>
                      </a:r>
                      <a:r>
                        <a:rPr lang="en-US" altLang="ko-KR" sz="1600" dirty="0" smtClean="0"/>
                        <a:t>)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skip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하려는 행의 번호를 담은 리스트로 설정 가능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예</a:t>
                      </a:r>
                      <a:r>
                        <a:rPr lang="en-US" altLang="ko-KR" sz="1600" baseline="0" dirty="0" smtClean="0"/>
                        <a:t>: [1, 3, 5])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na_values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 </a:t>
                      </a:r>
                      <a:r>
                        <a:rPr lang="ko-KR" altLang="en-US" sz="1600" dirty="0" smtClean="0"/>
                        <a:t>값으로 처리할 값들의 목록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주석으로 분류되어 </a:t>
                      </a:r>
                      <a:r>
                        <a:rPr lang="ko-KR" altLang="en-US" sz="1600" dirty="0" err="1" smtClean="0"/>
                        <a:t>파싱하지</a:t>
                      </a:r>
                      <a:r>
                        <a:rPr lang="ko-KR" altLang="en-US" sz="1600" dirty="0" smtClean="0"/>
                        <a:t> 않을 문자 또는 문자열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nrows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파일의 첫 일부만 읽어올 때 처음 몇 줄을 읽을 것인지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date_parser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날짜 변환 시 사용할 함수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파일을 조금씩 읽을 때 사용하도록 </a:t>
                      </a:r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반환하도록 한다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객체에서 사용할 한 번에 읽을 파일의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유니코드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종류를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skip_footer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마지막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Excel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옵션을 추가하지 않은 경우에는 </a:t>
            </a:r>
            <a:r>
              <a:rPr lang="en-US" altLang="ko-KR" sz="1800" dirty="0" smtClean="0"/>
              <a:t>Excel </a:t>
            </a:r>
            <a:r>
              <a:rPr lang="ko-KR" altLang="en-US" sz="1800" dirty="0" smtClean="0"/>
              <a:t>파일의 첫 행이 열 이름을 구성한다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eader=None </a:t>
            </a:r>
            <a:r>
              <a:rPr lang="ko-KR" altLang="en-US" sz="1800" dirty="0" smtClean="0"/>
              <a:t>옵션을 사용하면 정수형 인덱스 </a:t>
            </a:r>
            <a:r>
              <a:rPr lang="en-US" altLang="ko-KR" sz="1800" dirty="0" smtClean="0"/>
              <a:t>(0, 1, 2, ..)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02242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Excel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pandas.read_excel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4354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json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공유를 목적으로 개발된 특수한 파일 형식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딕셔너리와</a:t>
            </a:r>
            <a:r>
              <a:rPr lang="ko-KR" altLang="en-US" sz="1800" dirty="0" smtClean="0"/>
              <a:t> 비슷하게 </a:t>
            </a:r>
            <a:r>
              <a:rPr lang="en-US" altLang="ko-KR" sz="1800" dirty="0" smtClean="0"/>
              <a:t>‘key : value’ </a:t>
            </a:r>
            <a:r>
              <a:rPr lang="ko-KR" altLang="en-US" sz="1800" dirty="0" smtClean="0"/>
              <a:t>구조를 갖는데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구조가 중첩되는 방식에 따라 옵션을 다르게 사용한다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6" y="225816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3836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 </a:t>
            </a:r>
            <a:r>
              <a:rPr lang="ko-KR" altLang="en-US" sz="1800" b="1" dirty="0" smtClean="0"/>
              <a:t>페이지에서 표 속성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</a:t>
            </a:r>
            <a:r>
              <a:rPr lang="en-US" altLang="ko-KR" sz="1800" dirty="0" err="1" smtClean="0"/>
              <a:t>ead_html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HTML </a:t>
            </a:r>
            <a:r>
              <a:rPr lang="ko-KR" altLang="en-US" sz="1800" dirty="0" err="1" smtClean="0"/>
              <a:t>웹페이지에</a:t>
            </a:r>
            <a:r>
              <a:rPr lang="ko-KR" altLang="en-US" sz="1800" dirty="0" smtClean="0"/>
              <a:t> 있는 </a:t>
            </a:r>
            <a:r>
              <a:rPr lang="en-US" altLang="ko-KR" sz="1800" dirty="0" smtClean="0"/>
              <a:t>&lt;table&gt; </a:t>
            </a:r>
            <a:r>
              <a:rPr lang="ko-KR" altLang="en-US" sz="1800" dirty="0" smtClean="0"/>
              <a:t>태그에서 표 형식의 데이터를 모두 찾아서 데이터프레임으로 변환한다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데이터들은 </a:t>
            </a:r>
            <a:r>
              <a:rPr lang="ko-KR" altLang="en-US" sz="1800" dirty="0" err="1" smtClean="0"/>
              <a:t>각가</a:t>
            </a:r>
            <a:r>
              <a:rPr lang="ko-KR" altLang="en-US" sz="1800" dirty="0" smtClean="0"/>
              <a:t> 별도의 데이터프레임으로 변환되기 때문에 여러 개의 데이터프레임을 원소로 갖는 리스트가 반환된다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258839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HTML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속성 읽기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pandas.read_html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웹주소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“HTML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ko-KR" altLang="en-US" sz="1600" b="1" dirty="0">
                <a:solidFill>
                  <a:schemeClr val="tx1"/>
                </a:solidFill>
              </a:rPr>
              <a:t>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7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292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여러 개의 데이터프레임을 하나의 </a:t>
            </a:r>
            <a:r>
              <a:rPr lang="en-US" altLang="ko-KR" sz="1800" b="1" smtClean="0"/>
              <a:t>Excel </a:t>
            </a:r>
            <a:r>
              <a:rPr lang="ko-KR" altLang="en-US" sz="1800" b="1" smtClean="0"/>
              <a:t>파일로 저장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ExcelWriter() 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워크북 객체를 생성한다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</a:t>
            </a:r>
            <a:r>
              <a:rPr lang="en-US" altLang="ko-KR" sz="1800" smtClean="0"/>
              <a:t>heet_name </a:t>
            </a:r>
            <a:r>
              <a:rPr lang="ko-KR" altLang="en-US" sz="1800" smtClean="0"/>
              <a:t>옵션에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파일의 시트 이름을 입력하여 삽입되는 시트 위치를 지정할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</a:t>
            </a:r>
            <a:r>
              <a:rPr lang="ko-KR" altLang="en-US" sz="1800" smtClean="0"/>
              <a:t>객체</a:t>
            </a:r>
            <a:r>
              <a:rPr lang="en-US" altLang="ko-KR" sz="1800" smtClean="0"/>
              <a:t>.save()</a:t>
            </a:r>
            <a:r>
              <a:rPr lang="ko-KR" altLang="en-US" sz="1800" smtClean="0"/>
              <a:t>로 저장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2364471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pandas.ExcelWriter(“</a:t>
            </a:r>
            <a:r>
              <a:rPr lang="ko-KR" altLang="en-US" sz="1600" b="1" smtClean="0">
                <a:solidFill>
                  <a:schemeClr val="tx1"/>
                </a:solidFill>
              </a:rPr>
              <a:t>파일  경로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)”)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4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25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머신러닝에 유용한 데이터셋 소스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사이킷런</a:t>
            </a:r>
            <a:r>
              <a:rPr lang="en-US" altLang="ko-KR" sz="1800" smtClean="0"/>
              <a:t>(sikit-learn), </a:t>
            </a:r>
            <a:r>
              <a:rPr lang="ko-KR" altLang="en-US" sz="1800" smtClean="0"/>
              <a:t>시본</a:t>
            </a:r>
            <a:r>
              <a:rPr lang="en-US" altLang="ko-KR" sz="1800" smtClean="0"/>
              <a:t>(seborn) </a:t>
            </a:r>
            <a:r>
              <a:rPr lang="ko-KR" altLang="en-US" sz="1800" smtClean="0"/>
              <a:t>등 파이썬 라이브러리 제공 데이터 셋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캐글</a:t>
            </a:r>
            <a:r>
              <a:rPr lang="en-US" altLang="ko-KR" sz="1800" smtClean="0"/>
              <a:t>(kaggle) : </a:t>
            </a:r>
            <a:r>
              <a:rPr lang="en-US" altLang="ko-KR" sz="1800" smtClean="0">
                <a:hlinkClick r:id="rId3"/>
              </a:rPr>
              <a:t>https://www.kaggle.com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UCI </a:t>
            </a:r>
            <a:r>
              <a:rPr lang="ko-KR" altLang="en-US" sz="1800" smtClean="0"/>
              <a:t>머신러닝 저장소 </a:t>
            </a:r>
            <a:r>
              <a:rPr lang="en-US" altLang="ko-KR" sz="1800" smtClean="0"/>
              <a:t>: </a:t>
            </a:r>
            <a:r>
              <a:rPr lang="en-US" altLang="ko-KR" sz="1800" smtClean="0">
                <a:hlinkClick r:id="rId4"/>
              </a:rPr>
              <a:t>https://archive.ics.uci.edu/ml/datasets.html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공공 데이터  </a:t>
            </a:r>
            <a:r>
              <a:rPr lang="en-US" altLang="ko-KR" sz="1800" smtClean="0"/>
              <a:t>- WorldBank, WTO </a:t>
            </a:r>
            <a:r>
              <a:rPr lang="ko-KR" altLang="en-US" sz="1800" smtClean="0"/>
              <a:t>등 국제기구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공공 데이터 포털</a:t>
            </a:r>
            <a:r>
              <a:rPr lang="en-US" altLang="ko-KR" sz="1800" smtClean="0"/>
              <a:t>, </a:t>
            </a:r>
            <a:r>
              <a:rPr lang="ko-KR" altLang="en-US" sz="1800" smtClean="0"/>
              <a:t>국가 통계 포털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내용 미리 보기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구성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항목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자료형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통계 수치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 여러 정보를 확인할 수 있는 속성과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포함된다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44594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 앞 부분 내용 보기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.head(n)   #</a:t>
            </a:r>
            <a:r>
              <a:rPr lang="ko-KR" altLang="en-US" sz="1600" b="1" smtClean="0">
                <a:solidFill>
                  <a:schemeClr val="tx1"/>
                </a:solidFill>
              </a:rPr>
              <a:t>디폴트 값 </a:t>
            </a:r>
            <a:r>
              <a:rPr lang="en-US" altLang="ko-KR" sz="1600" b="1" smtClean="0">
                <a:solidFill>
                  <a:schemeClr val="tx1"/>
                </a:solidFill>
              </a:rPr>
              <a:t>n=5</a:t>
            </a:r>
          </a:p>
          <a:p>
            <a:r>
              <a:rPr lang="ko-KR" altLang="en-US" sz="1600" b="1">
                <a:solidFill>
                  <a:schemeClr val="tx1"/>
                </a:solidFill>
              </a:rPr>
              <a:t>데이터 </a:t>
            </a:r>
            <a:r>
              <a:rPr lang="ko-KR" altLang="en-US" sz="1600" b="1" smtClean="0">
                <a:solidFill>
                  <a:schemeClr val="tx1"/>
                </a:solidFill>
              </a:rPr>
              <a:t>뒷 </a:t>
            </a:r>
            <a:r>
              <a:rPr lang="ko-KR" altLang="en-US" sz="1600" b="1">
                <a:solidFill>
                  <a:schemeClr val="tx1"/>
                </a:solidFill>
              </a:rPr>
              <a:t>부분 내용 보기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.tail(n)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60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산술연산에서 색인과 라벨로 자동 정렬한다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Series</a:t>
            </a:r>
            <a:r>
              <a:rPr lang="ko-KR" altLang="en-US" sz="1800" dirty="0" smtClean="0"/>
              <a:t>의 색인은 대입하여 변경할 수 있다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0791" y="1962455"/>
            <a:ext cx="8596973" cy="4492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o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bj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ype(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values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인덱스만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dtypes</a:t>
            </a:r>
            <a:r>
              <a:rPr lang="en-US" altLang="ko-KR" sz="1400" dirty="0" smtClean="0">
                <a:solidFill>
                  <a:schemeClr val="tx1"/>
                </a:solidFill>
              </a:rPr>
              <a:t>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확인하기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</a:t>
            </a:r>
            <a:r>
              <a:rPr lang="ko-KR" altLang="en-US" sz="1400" dirty="0" smtClean="0">
                <a:solidFill>
                  <a:schemeClr val="tx1"/>
                </a:solidFill>
              </a:rPr>
              <a:t>인덱스를 바꿀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3], </a:t>
            </a:r>
            <a:r>
              <a:rPr lang="en-US" altLang="ko-KR" sz="1400" dirty="0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=['d', 'b', 'a', 'c'])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python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dictionary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 data</a:t>
            </a:r>
            <a:r>
              <a:rPr lang="ko-KR" altLang="en-US" sz="1400" dirty="0" smtClean="0">
                <a:solidFill>
                  <a:schemeClr val="tx1"/>
                </a:solidFill>
              </a:rPr>
              <a:t>로 만들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dictionary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index</a:t>
            </a:r>
            <a:r>
              <a:rPr lang="ko-KR" altLang="en-US" sz="1400" dirty="0" smtClean="0">
                <a:solidFill>
                  <a:schemeClr val="tx1"/>
                </a:solidFill>
              </a:rPr>
              <a:t>가 된다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 = {'Kim': 35000, '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Beomwoo</a:t>
            </a:r>
            <a:r>
              <a:rPr lang="en-US" altLang="ko-KR" sz="1400" dirty="0" smtClean="0">
                <a:solidFill>
                  <a:schemeClr val="tx1"/>
                </a:solidFill>
              </a:rPr>
              <a:t>': 67000, 'Joan': 12000, 'Choi': 4000}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'Salary'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"Names"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index </a:t>
            </a:r>
            <a:r>
              <a:rPr lang="ko-KR" altLang="en-US" sz="1400" dirty="0" smtClean="0">
                <a:solidFill>
                  <a:schemeClr val="tx1"/>
                </a:solidFill>
              </a:rPr>
              <a:t>변경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= ['A', 'B', 'C', 'D']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shape </a:t>
            </a:r>
            <a:r>
              <a:rPr lang="ko-KR" altLang="en-US" sz="1800" dirty="0" smtClean="0"/>
              <a:t>속성은 행과 열의 개수를 </a:t>
            </a:r>
            <a:r>
              <a:rPr lang="en-US" altLang="ko-KR" sz="1800" dirty="0" smtClean="0"/>
              <a:t>tuple </a:t>
            </a:r>
            <a:r>
              <a:rPr lang="ko-KR" altLang="en-US" sz="1800" dirty="0" smtClean="0"/>
              <a:t>형태로 보여준다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</a:t>
            </a:r>
            <a:r>
              <a:rPr lang="en-US" altLang="ko-KR" sz="1800" dirty="0" smtClean="0"/>
              <a:t>nfo()</a:t>
            </a:r>
            <a:r>
              <a:rPr lang="ko-KR" altLang="en-US" sz="1800" dirty="0" smtClean="0"/>
              <a:t>는 데이터프레임 기본 정보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클래스 유형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행 인덱스의 구성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 이름의 종류와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열의 </a:t>
            </a:r>
            <a:r>
              <a:rPr lang="ko-KR" altLang="en-US" sz="1800" dirty="0" err="1" smtClean="0"/>
              <a:t>자료형과</a:t>
            </a:r>
            <a:r>
              <a:rPr lang="ko-KR" altLang="en-US" sz="1800" dirty="0" smtClean="0"/>
              <a:t>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 할당량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화면에 출력한다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</a:t>
            </a:r>
            <a:r>
              <a:rPr lang="en-US" altLang="ko-KR" sz="1800" dirty="0" err="1" smtClean="0"/>
              <a:t>types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속성을 활용하여 각 열의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확인할 수 있다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694560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.shape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0947" y="3356596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.info()</a:t>
            </a:r>
          </a:p>
        </p:txBody>
      </p:sp>
    </p:spTree>
    <p:extLst>
      <p:ext uri="{BB962C8B-B14F-4D97-AF65-F5344CB8AC3E}">
        <p14:creationId xmlns:p14="http://schemas.microsoft.com/office/powerpoint/2010/main" val="13956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통</a:t>
            </a:r>
            <a:r>
              <a:rPr lang="ko-KR" altLang="en-US" sz="1800" b="1" dirty="0"/>
              <a:t>계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describe()</a:t>
            </a:r>
            <a:r>
              <a:rPr lang="ko-KR" altLang="en-US" sz="1800" dirty="0" smtClean="0"/>
              <a:t>는 산술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데이터를 갖는 열에 대한 주요 기술 통계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평균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표준편차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요약하여 출력한다</a:t>
            </a:r>
            <a:r>
              <a:rPr lang="en-US" altLang="ko-KR" sz="1800" dirty="0" smtClean="0"/>
              <a:t>. 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산술 데이터가 아닌 열에 대한 정보를 포함하고 싶을 때는 </a:t>
            </a:r>
            <a:r>
              <a:rPr lang="en-US" altLang="ko-KR" sz="1600" dirty="0" smtClean="0"/>
              <a:t>include=‘all’ </a:t>
            </a:r>
            <a:r>
              <a:rPr lang="ko-KR" altLang="en-US" sz="1600" dirty="0" smtClean="0"/>
              <a:t>옵션을 추가한다</a:t>
            </a:r>
            <a:r>
              <a:rPr lang="en-US" altLang="ko-KR" sz="1600" dirty="0" smtClean="0"/>
              <a:t>. – </a:t>
            </a:r>
            <a:r>
              <a:rPr lang="ko-KR" altLang="en-US" sz="1600" dirty="0" smtClean="0"/>
              <a:t>문자열 데이터의 </a:t>
            </a:r>
            <a:r>
              <a:rPr lang="en-US" altLang="ko-KR" sz="1600" dirty="0" smtClean="0"/>
              <a:t>unique(</a:t>
            </a:r>
            <a:r>
              <a:rPr lang="ko-KR" altLang="en-US" sz="1600" dirty="0" err="1" smtClean="0"/>
              <a:t>고유값</a:t>
            </a:r>
            <a:r>
              <a:rPr lang="ko-KR" altLang="en-US" sz="1600" dirty="0" smtClean="0"/>
              <a:t> 개수</a:t>
            </a:r>
            <a:r>
              <a:rPr lang="en-US" altLang="ko-KR" sz="1600" dirty="0" smtClean="0"/>
              <a:t>), top(</a:t>
            </a:r>
            <a:r>
              <a:rPr lang="ko-KR" altLang="en-US" sz="1600" dirty="0" err="1" smtClean="0"/>
              <a:t>최빈값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freq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빈도수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대한 정보가 추가된다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1488" y="2595597"/>
            <a:ext cx="10051509" cy="426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데이터프레임의 기술 통계 정보 요약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.describe()</a:t>
            </a:r>
          </a:p>
        </p:txBody>
      </p:sp>
    </p:spTree>
    <p:extLst>
      <p:ext uri="{BB962C8B-B14F-4D97-AF65-F5344CB8AC3E}">
        <p14:creationId xmlns:p14="http://schemas.microsoft.com/office/powerpoint/2010/main" val="25750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</a:t>
            </a:r>
            <a:r>
              <a:rPr lang="ko-KR" altLang="en-US" sz="1800" b="1" dirty="0" err="1" smtClean="0"/>
              <a:t>통게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count() </a:t>
            </a:r>
            <a:r>
              <a:rPr lang="ko-KR" altLang="en-US" sz="1800" dirty="0" smtClean="0"/>
              <a:t>는 데이터프레임의 각 열이 가지고 있는 데이터 개수를 시리즈 객체로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v</a:t>
            </a:r>
            <a:r>
              <a:rPr lang="en-US" altLang="ko-KR" sz="1800" dirty="0" err="1" smtClean="0"/>
              <a:t>alue_counts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 시리즈 객체의 </a:t>
            </a:r>
            <a:r>
              <a:rPr lang="ko-KR" altLang="en-US" sz="1800" dirty="0" err="1" smtClean="0"/>
              <a:t>고유값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unique_value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개수를 세는데 사용한다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smtClean="0"/>
              <a:t>데이터 프레임 각 열의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종류와 개수를 확인 할 수 있다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err="1" smtClean="0"/>
              <a:t>고유값이</a:t>
            </a:r>
            <a:r>
              <a:rPr lang="ko-KR" altLang="en-US" sz="1800" dirty="0" smtClean="0"/>
              <a:t> 행 인덱스가 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개수가 데이터 값이 되는 시리즈 객체 반환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en-US" altLang="ko-KR" sz="1800" dirty="0" err="1" smtClean="0"/>
              <a:t>dropna</a:t>
            </a:r>
            <a:r>
              <a:rPr lang="en-US" altLang="ko-KR" sz="1800" dirty="0" smtClean="0"/>
              <a:t>=True </a:t>
            </a:r>
            <a:r>
              <a:rPr lang="ko-KR" altLang="en-US" sz="1800" dirty="0" smtClean="0"/>
              <a:t>옵션을 설정하면 데이터 값 중에서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을 제외하고 개수를 계산한다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3362" y="337480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데이터 개수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.count()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3362" y="414321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고유값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개수 확인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열이름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”].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value_counts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5950" y="825271"/>
            <a:ext cx="11700989" cy="41668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Data </a:t>
            </a:r>
            <a:r>
              <a:rPr lang="ko-KR" altLang="en-US" sz="1800" b="1" dirty="0"/>
              <a:t>분석용 </a:t>
            </a:r>
            <a:r>
              <a:rPr lang="ko-KR" altLang="en-US" sz="1800" b="1" dirty="0" smtClean="0"/>
              <a:t>내장 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count : </a:t>
            </a:r>
            <a:r>
              <a:rPr lang="ko-KR" altLang="en-US" sz="1600" dirty="0"/>
              <a:t>전체 성분의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아닌</a:t>
            </a:r>
            <a:r>
              <a:rPr lang="en-US" altLang="ko-KR" sz="1600" dirty="0"/>
              <a:t>) </a:t>
            </a:r>
            <a:r>
              <a:rPr lang="ko-KR" altLang="en-US" sz="1600" dirty="0"/>
              <a:t>값의 </a:t>
            </a:r>
            <a:r>
              <a:rPr lang="ko-KR" altLang="en-US" sz="1600" dirty="0" err="1"/>
              <a:t>갯수를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min, max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최솟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</a:t>
            </a:r>
            <a:r>
              <a:rPr lang="ko-KR" altLang="en-US" sz="1600" dirty="0" smtClean="0"/>
              <a:t>계산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데이터는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숫자로 변환하여 크고 작음을 비교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argmin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최댓값이 위치한 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r>
              <a:rPr lang="ko-KR" altLang="en-US" sz="1600" dirty="0"/>
              <a:t>인덱스를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idxmin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idxmax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인덱스 중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quantile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특정 </a:t>
            </a:r>
            <a:r>
              <a:rPr lang="ko-KR" altLang="en-US" sz="1600" dirty="0" err="1"/>
              <a:t>사분위수에</a:t>
            </a:r>
            <a:r>
              <a:rPr lang="ko-KR" altLang="en-US" sz="1600" dirty="0"/>
              <a:t> 해당하는 값을 반환 </a:t>
            </a:r>
            <a:r>
              <a:rPr lang="en-US" altLang="ko-KR" sz="1600" dirty="0"/>
              <a:t>(0~1 </a:t>
            </a:r>
            <a:r>
              <a:rPr lang="ko-KR" altLang="en-US" sz="1600" dirty="0"/>
              <a:t>사이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sum : </a:t>
            </a:r>
            <a:r>
              <a:rPr lang="ko-KR" altLang="en-US" sz="1600" dirty="0"/>
              <a:t>전체 성분의 합을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mean : </a:t>
            </a:r>
            <a:r>
              <a:rPr lang="ko-KR" altLang="en-US" sz="1600" dirty="0"/>
              <a:t>전체 성분의 평균을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시리즈 객체로 반환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median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중간값을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반환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mad : </a:t>
            </a:r>
            <a:r>
              <a:rPr lang="ko-KR" altLang="en-US" sz="1600" dirty="0"/>
              <a:t>전체 성분의 평균값으로부터의 절대 편차</a:t>
            </a:r>
            <a:r>
              <a:rPr lang="en-US" altLang="ko-KR" sz="1600" dirty="0"/>
              <a:t>(absolute deviation)</a:t>
            </a:r>
            <a:r>
              <a:rPr lang="ko-KR" altLang="en-US" sz="1600" dirty="0"/>
              <a:t>의 평균을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std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표준편차</a:t>
            </a:r>
            <a:r>
              <a:rPr lang="en-US" altLang="ko-KR" sz="1600" dirty="0"/>
              <a:t>, </a:t>
            </a:r>
            <a:r>
              <a:rPr lang="ko-KR" altLang="en-US" sz="1600" dirty="0"/>
              <a:t>분산을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</a:t>
            </a:r>
            <a:r>
              <a:rPr lang="ko-KR" altLang="en-US" sz="1600" dirty="0" smtClean="0"/>
              <a:t>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orr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열간의</a:t>
            </a:r>
            <a:r>
              <a:rPr lang="ko-KR" altLang="en-US" sz="1600" dirty="0" smtClean="0"/>
              <a:t> 상관계수를 계산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cumsum</a:t>
            </a:r>
            <a:r>
              <a:rPr lang="en-US" altLang="ko-KR" sz="1600" dirty="0"/>
              <a:t> : </a:t>
            </a:r>
            <a:r>
              <a:rPr lang="ko-KR" altLang="en-US" sz="1600" dirty="0"/>
              <a:t>맨 첫 번째 성분부터 각 성분까지의 </a:t>
            </a:r>
            <a:r>
              <a:rPr lang="ko-KR" altLang="en-US" sz="1600" dirty="0" err="1"/>
              <a:t>누적합을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(0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더해짐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cumprod</a:t>
            </a:r>
            <a:r>
              <a:rPr lang="en-US" altLang="ko-KR" sz="1600" dirty="0"/>
              <a:t> : </a:t>
            </a:r>
            <a:r>
              <a:rPr lang="ko-KR" altLang="en-US" sz="1600" dirty="0"/>
              <a:t>맨 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성분부터 각 성분까지의 </a:t>
            </a:r>
            <a:r>
              <a:rPr lang="ko-KR" altLang="en-US" sz="1600" dirty="0" err="1"/>
              <a:t>누적곱을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(1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곱해짐</a:t>
            </a:r>
            <a:r>
              <a:rPr lang="en-US" altLang="ko-KR" sz="18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686" y="5053553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.mean()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”].mean()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686" y="5908256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.corr()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].corr()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내장 그래프 도구 활용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또는 시리즈 객체에 </a:t>
            </a:r>
            <a:r>
              <a:rPr lang="en-US" altLang="ko-KR" sz="1800" dirty="0" smtClean="0"/>
              <a:t>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적용할 때 다른 옵션을 추가하지 않으면 가장 기본적인 선 그래프를 그린다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64103"/>
              </p:ext>
            </p:extLst>
          </p:nvPr>
        </p:nvGraphicFramePr>
        <p:xfrm>
          <a:off x="1018535" y="2832580"/>
          <a:ext cx="6082050" cy="3688080"/>
        </p:xfrm>
        <a:graphic>
          <a:graphicData uri="http://schemas.openxmlformats.org/drawingml/2006/table">
            <a:tbl>
              <a:tblPr/>
              <a:tblGrid>
                <a:gridCol w="1221400"/>
                <a:gridCol w="486065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kind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선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수직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수평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his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히스토그램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박스 플롯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kde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커널 밀도 그래프</a:t>
                      </a:r>
                      <a:endParaRPr lang="en-US" altLang="ko-KR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면적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pie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파이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scatter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산점도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hexbin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고밀도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ko-KR" altLang="en-US" sz="1600" dirty="0" smtClean="0"/>
                        <a:t> 그래프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10948" y="222209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.plot()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Matplotlib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</a:t>
            </a:r>
            <a:r>
              <a:rPr lang="ko-KR" altLang="en-US" sz="1800" dirty="0"/>
              <a:t>관</a:t>
            </a:r>
            <a:r>
              <a:rPr lang="ko-KR" altLang="en-US" sz="1800" dirty="0" smtClean="0"/>
              <a:t>점에서 데이터에 관한 통찰력을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2D </a:t>
            </a:r>
            <a:r>
              <a:rPr lang="ko-KR" altLang="en-US" sz="1800" dirty="0" smtClean="0"/>
              <a:t>평면 그래프에 관한 다양한 포맷과 기능을 지원한다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은 한글 폰트를 지원하지 않는 문제 해결 방법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</a:t>
            </a:r>
            <a:r>
              <a:rPr lang="en-US" altLang="ko-KR" sz="1800" dirty="0" err="1" smtClean="0"/>
              <a:t>avefig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그래프를 그림 파일로 저장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https://python-graph-gallery.com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5070" y="235685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mport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matplotlib.pyplot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plt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5070" y="3700121"/>
            <a:ext cx="9745402" cy="1102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 from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matplotlib</a:t>
            </a:r>
            <a:r>
              <a:rPr lang="en-US" altLang="ko-KR" sz="1600" dirty="0" smtClean="0">
                <a:solidFill>
                  <a:srgbClr val="002060"/>
                </a:solidFill>
              </a:rPr>
              <a:t>  import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front_manager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 = “./malgun.ttf”   #</a:t>
            </a:r>
            <a:r>
              <a:rPr lang="ko-KR" altLang="en-US" sz="1600" dirty="0" smtClean="0">
                <a:solidFill>
                  <a:srgbClr val="002060"/>
                </a:solidFill>
              </a:rPr>
              <a:t>폰트파일 위치</a:t>
            </a:r>
            <a:r>
              <a:rPr lang="en-US" altLang="ko-KR" sz="1600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 =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font_manager.FontProperties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fname</a:t>
            </a:r>
            <a:r>
              <a:rPr lang="en-US" altLang="ko-KR" sz="1600" dirty="0" smtClean="0">
                <a:solidFill>
                  <a:srgbClr val="002060"/>
                </a:solidFill>
              </a:rPr>
              <a:t>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).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get_name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r>
              <a:rPr lang="en-US" altLang="ko-KR" sz="1600" dirty="0" smtClean="0">
                <a:solidFill>
                  <a:srgbClr val="002060"/>
                </a:solidFill>
              </a:rPr>
              <a:t>(‘font’, family=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Line plot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연속하는 데이터 값들을 직선 또는 곡선으로 연결하여 데이터 값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같이 연속적인 값의 변화와 패턴을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6979"/>
              </p:ext>
            </p:extLst>
          </p:nvPr>
        </p:nvGraphicFramePr>
        <p:xfrm>
          <a:off x="760396" y="2149186"/>
          <a:ext cx="10327907" cy="3017520"/>
        </p:xfrm>
        <a:graphic>
          <a:graphicData uri="http://schemas.openxmlformats.org/drawingml/2006/table">
            <a:tbl>
              <a:tblPr/>
              <a:tblGrid>
                <a:gridCol w="1177424"/>
                <a:gridCol w="9150483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title()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 객체에 차트 제목을 추가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figure()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그림틀의</a:t>
                      </a:r>
                      <a:r>
                        <a:rPr lang="ko-KR" altLang="en-US" sz="1600" dirty="0" smtClean="0"/>
                        <a:t> 가로 사이즈를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눈금 라벨의 방향을  설정 </a:t>
                      </a:r>
                      <a:r>
                        <a:rPr lang="en-US" altLang="ko-KR" sz="1600" dirty="0" smtClean="0"/>
                        <a:t>(rotation=‘vertical’, rotation=90, size= , marker= , </a:t>
                      </a:r>
                      <a:r>
                        <a:rPr lang="en-US" altLang="ko-KR" sz="1600" dirty="0" err="1" smtClean="0"/>
                        <a:t>markersize</a:t>
                      </a:r>
                      <a:r>
                        <a:rPr lang="en-US" altLang="ko-KR" sz="1600" dirty="0" smtClean="0"/>
                        <a:t>=)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annotate()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그래프에 대한 설명을 덧붙이는 주석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그래프 여러 개 그리기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figure() </a:t>
            </a:r>
            <a:r>
              <a:rPr lang="ko-KR" altLang="en-US" sz="1800" dirty="0"/>
              <a:t>함수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그래프를 그리는 틀</a:t>
            </a:r>
            <a:r>
              <a:rPr lang="en-US" altLang="ko-KR" sz="1800" dirty="0" smtClean="0"/>
              <a:t>(fig)</a:t>
            </a:r>
            <a:r>
              <a:rPr lang="ko-KR" altLang="en-US" sz="1800" dirty="0" smtClean="0"/>
              <a:t>를 만든다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옵션으로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가로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그림틀의</a:t>
            </a:r>
            <a:r>
              <a:rPr lang="ko-KR" altLang="en-US" sz="1800" dirty="0" smtClean="0"/>
              <a:t> 크기를 설정한다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a</a:t>
            </a:r>
            <a:r>
              <a:rPr lang="en-US" altLang="ko-KR" sz="1800" dirty="0" err="1" smtClean="0"/>
              <a:t>dd_subplot</a:t>
            </a:r>
            <a:r>
              <a:rPr lang="en-US" altLang="ko-KR" sz="1800" dirty="0" smtClean="0"/>
              <a:t>() : </a:t>
            </a:r>
            <a:r>
              <a:rPr lang="ko-KR" altLang="en-US" sz="1800" dirty="0" err="1" smtClean="0"/>
              <a:t>그림틀을</a:t>
            </a:r>
            <a:r>
              <a:rPr lang="ko-KR" altLang="en-US" sz="1800" dirty="0" smtClean="0"/>
              <a:t> 여러 개로 분할한다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ko-KR" altLang="en-US" sz="1800" dirty="0" smtClean="0"/>
              <a:t>나눠진 각 부분을 </a:t>
            </a:r>
            <a:r>
              <a:rPr lang="en-US" altLang="ko-KR" sz="1800" dirty="0" smtClean="0"/>
              <a:t>axe </a:t>
            </a:r>
            <a:r>
              <a:rPr lang="ko-KR" altLang="en-US" sz="1800" dirty="0" smtClean="0"/>
              <a:t>객체라고 부른다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en-US" altLang="ko-KR" sz="1800" dirty="0" err="1" smtClean="0"/>
              <a:t>add_subplot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서브플롯 순서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적용하여 그래프를 출력한다</a:t>
            </a:r>
            <a:r>
              <a:rPr lang="en-US" altLang="ko-KR" sz="1800" dirty="0" smtClean="0"/>
              <a:t>.   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01672"/>
              </p:ext>
            </p:extLst>
          </p:nvPr>
        </p:nvGraphicFramePr>
        <p:xfrm>
          <a:off x="827773" y="3252202"/>
          <a:ext cx="10327907" cy="234696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legend()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축의 최소값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최대값 한계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set_xticklabels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눈금 라벨이 서로 겹치지 않게 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눈금 방향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set_title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en-US" altLang="ko-KR" sz="1600" baseline="0" dirty="0" smtClean="0"/>
                        <a:t> , Y</a:t>
                      </a:r>
                      <a:r>
                        <a:rPr lang="ko-KR" altLang="en-US" sz="1600" baseline="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tick_params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축 눈금 라벨의 크기를 조절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선 그래프의 꾸미기 옵션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7159" y="100951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81532"/>
              </p:ext>
            </p:extLst>
          </p:nvPr>
        </p:nvGraphicFramePr>
        <p:xfrm>
          <a:off x="808522" y="1365651"/>
          <a:ext cx="10327907" cy="268224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꾸미기 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그래프가 아니라 점 그래프로 표현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marker=‘o’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모양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markerfacecolor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=‘green’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배경색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markersize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color=‘olive’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선의 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두께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label=‘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경기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＇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라벨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2</a:t>
            </a:r>
            <a:r>
              <a:rPr lang="ko-KR" altLang="en-US" sz="1800" smtClean="0"/>
              <a:t>차원 벡터 또는 행렬</a:t>
            </a:r>
            <a:r>
              <a:rPr lang="en-US" altLang="ko-KR" sz="1800" smtClean="0"/>
              <a:t>(matrix)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행과 </a:t>
            </a:r>
            <a:r>
              <a:rPr lang="ko-KR" altLang="en-US" sz="1800" dirty="0"/>
              <a:t>열의 구조를 </a:t>
            </a:r>
            <a:r>
              <a:rPr lang="ko-KR" altLang="en-US" sz="1800" dirty="0" smtClean="0"/>
              <a:t>가진 테이블 </a:t>
            </a:r>
            <a:r>
              <a:rPr lang="ko-KR" altLang="en-US" sz="1800" dirty="0"/>
              <a:t>형식의 데이터 </a:t>
            </a:r>
            <a:r>
              <a:rPr lang="en-US" altLang="ko-KR" sz="1800" dirty="0"/>
              <a:t>(tabular, rectangular grid </a:t>
            </a:r>
            <a:r>
              <a:rPr lang="ko-KR" altLang="en-US" sz="1800" dirty="0"/>
              <a:t>등으로 불림</a:t>
            </a:r>
            <a:r>
              <a:rPr lang="en-US" altLang="ko-KR" sz="1800" dirty="0"/>
              <a:t>)</a:t>
            </a:r>
            <a:r>
              <a:rPr lang="ko-KR" altLang="en-US" sz="1800" dirty="0"/>
              <a:t>를 다룰 때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/>
              <a:t>요소는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로우</a:t>
            </a:r>
            <a:r>
              <a:rPr lang="en-US" altLang="ko-KR" sz="1800" dirty="0"/>
              <a:t>), </a:t>
            </a:r>
            <a:r>
              <a:rPr lang="ko-KR" altLang="en-US" sz="1800" dirty="0"/>
              <a:t>인덱스가 </a:t>
            </a:r>
            <a:r>
              <a:rPr lang="ko-KR" altLang="en-US" sz="1800"/>
              <a:t>있다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r</a:t>
            </a:r>
            <a:r>
              <a:rPr lang="en-US" altLang="ko-KR" sz="1800" smtClean="0"/>
              <a:t>ow index, column name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column label, record, observation, variable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ndarray</a:t>
            </a:r>
            <a:r>
              <a:rPr lang="en-US" altLang="ko-KR" sz="1800" dirty="0"/>
              <a:t>, dictionary,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, series, list</a:t>
            </a:r>
            <a:r>
              <a:rPr lang="ko-KR" altLang="en-US" sz="1800" dirty="0"/>
              <a:t>등 다양한 데이터 타입으로부터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을 만들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>
                <a:solidFill>
                  <a:schemeClr val="tx1"/>
                </a:solidFill>
              </a:rPr>
              <a:t> pandas. Dataframe(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79" y="4133421"/>
            <a:ext cx="10175101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pandas.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Dataframe(2</a:t>
            </a:r>
            <a:r>
              <a:rPr lang="ko-KR" altLang="en-US" sz="1600" b="1" smtClean="0">
                <a:solidFill>
                  <a:schemeClr val="tx1"/>
                </a:solidFill>
              </a:rPr>
              <a:t>차원 배열</a:t>
            </a:r>
            <a:r>
              <a:rPr lang="en-US" altLang="ko-KR" sz="1600" b="1" smtClean="0">
                <a:solidFill>
                  <a:schemeClr val="tx1"/>
                </a:solidFill>
              </a:rPr>
              <a:t>, index=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, column=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1377" y="4859698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인덱스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9" y="5693233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.columns=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열 이름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면적</a:t>
            </a:r>
            <a:r>
              <a:rPr lang="en-US" altLang="ko-KR" sz="1800" b="1" dirty="0" smtClean="0"/>
              <a:t>(area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열의 데이터를 선 그래프로 구현하고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 그래프와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축 사이의 공간에 색이 입혀진다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선 그래프를 확장한 개념으로 누적 선 그래프</a:t>
            </a:r>
            <a:r>
              <a:rPr lang="en-US" altLang="ko-KR" sz="1800" dirty="0" smtClean="0"/>
              <a:t>(stacked line plot)</a:t>
            </a:r>
            <a:r>
              <a:rPr lang="ko-KR" altLang="en-US" sz="1800" dirty="0" smtClean="0"/>
              <a:t>라고 부른다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색의 투명도</a:t>
            </a:r>
            <a:r>
              <a:rPr lang="en-US" altLang="ko-KR" sz="1800" dirty="0" smtClean="0"/>
              <a:t>(alpha)</a:t>
            </a:r>
            <a:r>
              <a:rPr lang="ko-KR" altLang="en-US" sz="1800" dirty="0" smtClean="0"/>
              <a:t>는 기본값 </a:t>
            </a:r>
            <a:r>
              <a:rPr lang="en-US" altLang="ko-KR" sz="1800" dirty="0" smtClean="0"/>
              <a:t>0.5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</a:t>
            </a:r>
            <a:r>
              <a:rPr lang="en-US" altLang="ko-KR" sz="1800" dirty="0" smtClean="0"/>
              <a:t>lot(kind=‘area’)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그래프의 누적 여부 설정 </a:t>
            </a:r>
            <a:r>
              <a:rPr lang="en-US" altLang="ko-KR" sz="1800" dirty="0" smtClean="0"/>
              <a:t>stacked=True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막대</a:t>
            </a:r>
            <a:r>
              <a:rPr lang="en-US" altLang="ko-KR" sz="1800" b="1" dirty="0" smtClean="0"/>
              <a:t>(bar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값의 크기에 비례하여 높이를 갖는 직사각형 막대로 표현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막대 높이의 상대적 길이 차이를 통해 값의 크고 작음을 설명한다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=‘bar’, width=, color= , 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barh</a:t>
            </a:r>
            <a:r>
              <a:rPr lang="en-US" altLang="ko-KR" sz="1800" dirty="0" smtClean="0"/>
              <a:t>’) </a:t>
            </a:r>
            <a:r>
              <a:rPr lang="ko-KR" altLang="en-US" sz="1800" dirty="0" smtClean="0"/>
              <a:t>가로막대 그래프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히스토그램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변수가 하나인 </a:t>
            </a:r>
            <a:r>
              <a:rPr lang="ko-KR" altLang="en-US" sz="1800" dirty="0" err="1" smtClean="0"/>
              <a:t>단변수</a:t>
            </a:r>
            <a:r>
              <a:rPr lang="ko-KR" altLang="en-US" sz="1800" dirty="0" smtClean="0"/>
              <a:t> 데이터의 빈도수를 그래프로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X </a:t>
            </a:r>
            <a:r>
              <a:rPr lang="ko-KR" altLang="en-US" sz="1800" dirty="0" smtClean="0"/>
              <a:t>축을 같은 크기의 여러 구간으로 나누고 각 구간에 속하는 데이터 값의 개수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빈도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축에 표시한다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구간을 나누는 간격의 크기에 따라 빈도가 달라지고 히스토그램의 모양이 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hist</a:t>
            </a:r>
            <a:r>
              <a:rPr lang="en-US" altLang="ko-KR" sz="1800" dirty="0" smtClean="0"/>
              <a:t>’, bins=, color= ,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2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산점도</a:t>
            </a:r>
            <a:r>
              <a:rPr lang="en-US" altLang="ko-KR" sz="1800" b="1" dirty="0" smtClean="0"/>
              <a:t>(scatter 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두 변수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변수는 연속되는 값을 갖는다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=‘scatter’, x=, y= , c= , s= 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alpha= 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파이 차트</a:t>
            </a:r>
            <a:r>
              <a:rPr lang="en-US" altLang="ko-KR" sz="1800" b="1" dirty="0" smtClean="0"/>
              <a:t>(pie chart)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원을 파이 조각처럼 나누어서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조각의 크기는 해당 변수에 속하는 데이터 값의 크기에 비례한다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=‘pie’,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 </a:t>
            </a:r>
            <a:r>
              <a:rPr lang="en-US" altLang="ko-KR" sz="1800" dirty="0" err="1" smtClean="0"/>
              <a:t>autopct</a:t>
            </a:r>
            <a:r>
              <a:rPr lang="en-US" altLang="ko-KR" sz="1800" dirty="0" smtClean="0"/>
              <a:t>= ,  </a:t>
            </a:r>
            <a:r>
              <a:rPr lang="en-US" altLang="ko-KR" sz="1800" dirty="0" err="1" smtClean="0"/>
              <a:t>startangle</a:t>
            </a:r>
            <a:r>
              <a:rPr lang="en-US" altLang="ko-KR" sz="1800" dirty="0" smtClean="0"/>
              <a:t>=,  colors=)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박스 플롯</a:t>
            </a:r>
            <a:r>
              <a:rPr lang="en-US" altLang="ko-KR" sz="1800" b="1" dirty="0" smtClean="0"/>
              <a:t>(boxplot)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범주형 데이터의 분포를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통계 지표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1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en-US" altLang="ko-KR" sz="1800" dirty="0" smtClean="0"/>
              <a:t>, 3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b</a:t>
            </a:r>
            <a:r>
              <a:rPr lang="en-US" altLang="ko-KR" sz="1800" dirty="0" smtClean="0"/>
              <a:t>oxplot(x= , labels=,  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=False)   #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 </a:t>
            </a:r>
            <a:r>
              <a:rPr lang="ko-KR" altLang="en-US" sz="1800" dirty="0" smtClean="0"/>
              <a:t>옵션으로 수평 박스 플롯을 그린다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Mapplotlib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6703"/>
              </p:ext>
            </p:extLst>
          </p:nvPr>
        </p:nvGraphicFramePr>
        <p:xfrm>
          <a:off x="1025893" y="1612231"/>
          <a:ext cx="10327907" cy="487680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regplot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y= , data = , ax=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fit_reg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서로 다른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연속 변수 사이의 </a:t>
                      </a:r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그리고 선형회귀분석에 의한 </a:t>
                      </a:r>
                      <a:r>
                        <a:rPr lang="ko-KR" altLang="en-US" sz="1600" dirty="0" err="1" smtClean="0"/>
                        <a:t>회구선을</a:t>
                      </a:r>
                      <a:r>
                        <a:rPr lang="ko-KR" altLang="en-US" sz="1600" dirty="0" smtClean="0"/>
                        <a:t> 함께 나타낸다</a:t>
                      </a:r>
                      <a:r>
                        <a:rPr lang="en-US" altLang="ko-KR" sz="1600" dirty="0" smtClean="0"/>
                        <a:t>.  </a:t>
                      </a:r>
                      <a:r>
                        <a:rPr lang="en-US" altLang="ko-KR" sz="1600" dirty="0" err="1" smtClean="0"/>
                        <a:t>Fit_reg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설정하면 회귀선을 안 보이게 할 수</a:t>
                      </a:r>
                      <a:r>
                        <a:rPr lang="ko-KR" altLang="en-US" sz="1600" baseline="0" dirty="0" smtClean="0"/>
                        <a:t> 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displot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ax=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kde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변수 데이터의 히스토그램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err="1" smtClean="0"/>
                        <a:t>hist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히스토그램이 표시되지 않고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그래프를 표시하지 않는다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heatmap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=‘d’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annot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=True,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cbar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범주형 변수를 각각 </a:t>
                      </a:r>
                      <a:r>
                        <a:rPr lang="en-US" altLang="ko-KR" sz="1600" dirty="0" smtClean="0"/>
                        <a:t>x, y</a:t>
                      </a:r>
                      <a:r>
                        <a:rPr lang="ko-KR" altLang="en-US" sz="1600" dirty="0" smtClean="0"/>
                        <a:t>축에 놓고 데이터를 매트릭스 형태로 분류한다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aggfunc</a:t>
                      </a:r>
                      <a:r>
                        <a:rPr lang="ko-KR" altLang="en-US" sz="1600" dirty="0" smtClean="0"/>
                        <a:t>옵션은 집계할 데이터 값을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ㅊ</a:t>
                      </a:r>
                      <a:r>
                        <a:rPr lang="en-US" altLang="ko-KR" sz="1600" dirty="0" smtClean="0"/>
                        <a:t>bar</a:t>
                      </a:r>
                      <a:r>
                        <a:rPr lang="ko-KR" altLang="en-US" sz="1600" dirty="0" smtClean="0"/>
                        <a:t>옵션은 </a:t>
                      </a:r>
                      <a:r>
                        <a:rPr lang="ko-KR" altLang="en-US" sz="1600" dirty="0" err="1" smtClean="0"/>
                        <a:t>컬러바</a:t>
                      </a:r>
                      <a:r>
                        <a:rPr lang="ko-KR" altLang="en-US" sz="1600" dirty="0" smtClean="0"/>
                        <a:t> 표시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stripplot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데이터의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범주별</a:t>
                      </a:r>
                      <a:r>
                        <a:rPr lang="ko-KR" altLang="en-US" sz="1600" baseline="0" dirty="0" smtClean="0"/>
                        <a:t> 데이터의 분포를 확인하는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swarmplot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데이터의 분산까지 고려하여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데이터의 포인트가 서로 중복되지 않도록 그린다</a:t>
                      </a:r>
                      <a:r>
                        <a:rPr lang="en-US" altLang="ko-KR" sz="1600" baseline="0" dirty="0" smtClean="0"/>
                        <a:t>.</a:t>
                      </a:r>
                      <a:br>
                        <a:rPr lang="en-US" altLang="ko-KR" sz="1600" baseline="0" dirty="0" smtClean="0"/>
                      </a:br>
                      <a:r>
                        <a:rPr lang="ko-KR" altLang="en-US" sz="1600" baseline="0" dirty="0" smtClean="0"/>
                        <a:t>데이터가 퍼져 있는 정도를 입체적으로 볼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 , data= , hue=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막대 그래프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hue </a:t>
                      </a:r>
                      <a:r>
                        <a:rPr lang="ko-KR" altLang="en-US" sz="1600" dirty="0" smtClean="0"/>
                        <a:t>옵션은 누적 출력을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countplot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palette= , data=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범주에 속하는 데이터의 개수를 막대 그래프로 표현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7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39841"/>
              </p:ext>
            </p:extLst>
          </p:nvPr>
        </p:nvGraphicFramePr>
        <p:xfrm>
          <a:off x="1025893" y="1612231"/>
          <a:ext cx="10327907" cy="371856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boxplot(x= , y= , data=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hue=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 분포와 주요 통계 지표를 함께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violinplot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y=, data=, hue=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ax=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Boxplot</a:t>
                      </a:r>
                      <a:r>
                        <a:rPr lang="ko-KR" altLang="en-US" sz="1600" dirty="0" smtClean="0"/>
                        <a:t>만으로는 데이터가 퍼져 있는 분산의 정도를 정확하게 알기 어렵기 때문에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함수 그래프를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축 방향에 추가하여 바이올린 그래프를 그린다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joinplot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기본으로 표시하고 </a:t>
                      </a:r>
                      <a:r>
                        <a:rPr lang="en-US" altLang="ko-KR" sz="1600" dirty="0" smtClean="0"/>
                        <a:t>x-y</a:t>
                      </a:r>
                      <a:r>
                        <a:rPr lang="ko-KR" altLang="en-US" sz="1600" dirty="0" smtClean="0"/>
                        <a:t>축에 각 변수에 대한 히스토그램을 동시에 보여준다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회귀선 추가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reg</a:t>
                      </a:r>
                      <a:r>
                        <a:rPr lang="en-US" altLang="ko-KR" sz="1600" dirty="0" smtClean="0"/>
                        <a:t>’), </a:t>
                      </a:r>
                      <a:r>
                        <a:rPr lang="ko-KR" altLang="en-US" sz="1600" dirty="0" smtClean="0"/>
                        <a:t>육각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(kind=‘hex’), </a:t>
                      </a:r>
                      <a:r>
                        <a:rPr lang="ko-KR" altLang="en-US" sz="1600" dirty="0" err="1" smtClean="0"/>
                        <a:t>커널밀도그래프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FacetGrid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열 방향으로 서로 다른 조건을 적용하여 여러 개의 서브 플롯을 만든다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pairplot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데이터프레임의 열을 두 개씩 짝을 지을 수 있는 모든 조합에 대해 표현한다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그래프를 그리기 위해 만들어진 짝의 개수만큼 화면을 </a:t>
                      </a:r>
                      <a:r>
                        <a:rPr lang="ko-KR" altLang="en-US" sz="1600" dirty="0" err="1" smtClean="0"/>
                        <a:t>그리드로</a:t>
                      </a:r>
                      <a:r>
                        <a:rPr lang="ko-KR" altLang="en-US" sz="1600" dirty="0" smtClean="0"/>
                        <a:t> 나눈다</a:t>
                      </a:r>
                      <a:r>
                        <a:rPr lang="en-US" altLang="ko-KR" sz="1600" dirty="0" smtClean="0"/>
                        <a:t>. </a:t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각 </a:t>
                      </a:r>
                      <a:r>
                        <a:rPr lang="ko-KR" altLang="en-US" sz="1600" dirty="0" err="1" smtClean="0"/>
                        <a:t>그리드에</a:t>
                      </a:r>
                      <a:r>
                        <a:rPr lang="ko-KR" altLang="en-US" sz="1600" dirty="0" smtClean="0"/>
                        <a:t> 두 변수 간의 관계를 나타내는 그래프를 하나씩 그린다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지도 활용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Folium </a:t>
            </a:r>
            <a:r>
              <a:rPr lang="ko-KR" altLang="en-US" sz="1800" dirty="0" smtClean="0"/>
              <a:t>라이브러리는 지도 위에 시각화할 때 유용한 도구이다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Folum</a:t>
            </a:r>
            <a:r>
              <a:rPr lang="ko-KR" altLang="en-US" sz="1800" dirty="0" smtClean="0"/>
              <a:t>은 웹 </a:t>
            </a:r>
            <a:r>
              <a:rPr lang="ko-KR" altLang="en-US" sz="1800" dirty="0"/>
              <a:t>기</a:t>
            </a:r>
            <a:r>
              <a:rPr lang="ko-KR" altLang="en-US" sz="1800" dirty="0" smtClean="0"/>
              <a:t>반 지도를 만들어준다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Folium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16466"/>
              </p:ext>
            </p:extLst>
          </p:nvPr>
        </p:nvGraphicFramePr>
        <p:xfrm>
          <a:off x="1025893" y="1929865"/>
          <a:ext cx="10327907" cy="362712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Map()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객체 생성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zoom</a:t>
                      </a:r>
                      <a:r>
                        <a:rPr lang="ko-KR" altLang="en-US" sz="1600" dirty="0" smtClean="0"/>
                        <a:t>과 화면 이동</a:t>
                      </a:r>
                      <a:r>
                        <a:rPr lang="en-US" altLang="ko-KR" sz="1600" dirty="0" smtClean="0"/>
                        <a:t>(scroll)</a:t>
                      </a:r>
                      <a:r>
                        <a:rPr lang="ko-KR" altLang="en-US" sz="1600" dirty="0" smtClean="0"/>
                        <a:t>이 모두 가능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location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– [</a:t>
                      </a:r>
                      <a:r>
                        <a:rPr lang="ko-KR" altLang="en-US" sz="1600" dirty="0" smtClean="0"/>
                        <a:t>위도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경도</a:t>
                      </a:r>
                      <a:r>
                        <a:rPr lang="en-US" altLang="ko-KR" sz="1600" dirty="0" smtClean="0"/>
                        <a:t>]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zoom_start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화면 확대 비율 조절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titles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지도에 적용하는 스타일을 변경하여 지정 </a:t>
                      </a:r>
                      <a:r>
                        <a:rPr lang="en-US" altLang="ko-KR" sz="1600" dirty="0" smtClean="0"/>
                        <a:t>(Stamen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Terrian</a:t>
                      </a:r>
                      <a:r>
                        <a:rPr lang="en-US" altLang="ko-KR" sz="1600" baseline="0" dirty="0" smtClean="0"/>
                        <a:t>, Stamen Toner)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지도에 </a:t>
                      </a:r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CircleMarker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lat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radius= , color= , fill=True,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fill_color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fill_opacity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popup=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원형 </a:t>
                      </a:r>
                      <a:r>
                        <a:rPr lang="ko-KR" altLang="en-US" sz="1600" dirty="0" err="1" smtClean="0"/>
                        <a:t>마커의</a:t>
                      </a:r>
                      <a:r>
                        <a:rPr lang="ko-KR" altLang="en-US" sz="1600" dirty="0" smtClean="0"/>
                        <a:t> 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색상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투명도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Choropleth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영역에 단계구분도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Choropleth</a:t>
                      </a:r>
                      <a:r>
                        <a:rPr lang="en-US" altLang="ko-KR" sz="1600" dirty="0" smtClean="0"/>
                        <a:t> Map)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en-US" altLang="ko-KR" sz="1800" dirty="0" smtClean="0"/>
              <a:t>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6106" y="1655805"/>
            <a:ext cx="9366421" cy="3892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#display </a:t>
            </a:r>
            <a:r>
              <a:rPr lang="ko-KR" altLang="en-US" sz="1400" b="1" dirty="0">
                <a:solidFill>
                  <a:schemeClr val="tx1"/>
                </a:solidFill>
              </a:rPr>
              <a:t>함수는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쉘</a:t>
            </a:r>
            <a:r>
              <a:rPr lang="ko-KR" altLang="en-US" sz="1400" b="1" dirty="0">
                <a:solidFill>
                  <a:schemeClr val="tx1"/>
                </a:solidFill>
              </a:rPr>
              <a:t> 환경에서 </a:t>
            </a:r>
            <a:r>
              <a:rPr lang="en-US" altLang="ko-KR" sz="1400" b="1" dirty="0">
                <a:solidFill>
                  <a:schemeClr val="tx1"/>
                </a:solidFill>
              </a:rPr>
              <a:t>pandas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테이블 형식으로 표현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from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IPython.display</a:t>
            </a:r>
            <a:r>
              <a:rPr lang="en-US" altLang="ko-KR" sz="1400" b="1" dirty="0">
                <a:solidFill>
                  <a:schemeClr val="tx1"/>
                </a:solidFill>
              </a:rPr>
              <a:t> import display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my_2darray = </a:t>
            </a:r>
            <a:r>
              <a:rPr lang="en-US" altLang="ko-KR" sz="14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1400" b="1" dirty="0">
                <a:solidFill>
                  <a:schemeClr val="tx1"/>
                </a:solidFill>
              </a:rPr>
              <a:t>([[1, 2, 3], [4, 5, 6]])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(my_2darray)) #</a:t>
            </a:r>
            <a:r>
              <a:rPr lang="en-US" altLang="ko-KR" sz="1400" b="1" dirty="0" err="1">
                <a:solidFill>
                  <a:schemeClr val="tx1"/>
                </a:solidFill>
              </a:rPr>
              <a:t>ndarray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dictionary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 = {"a": ['1', '3'], "b": ['1', '2'], "c": ['2', '4']}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데이터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인덱스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컬럼으로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(data=[4,5,6,7], index=range(0,4), columns=['A'])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Series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pd.Series</a:t>
            </a:r>
            <a:r>
              <a:rPr lang="en-US" altLang="ko-KR" sz="1400" b="1" dirty="0">
                <a:solidFill>
                  <a:schemeClr val="tx1"/>
                </a:solidFill>
              </a:rPr>
              <a:t>({"United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Kingdom":"London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India":"New</a:t>
            </a:r>
            <a:r>
              <a:rPr lang="en-US" altLang="ko-KR" sz="1400" b="1" dirty="0">
                <a:solidFill>
                  <a:schemeClr val="tx1"/>
                </a:solidFill>
              </a:rPr>
              <a:t> Delhi", 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States":"Washington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Belgium":"Brussels</a:t>
            </a:r>
            <a:r>
              <a:rPr lang="en-US" altLang="ko-KR" sz="1400" b="1" dirty="0">
                <a:solidFill>
                  <a:schemeClr val="tx1"/>
                </a:solidFill>
              </a:rPr>
              <a:t>"})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381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모형에 데이터를 입력하기 전에 반드시 누락 데이터를 제거하거나 다른 적절한 값으로 대체하는 과정이 필요하다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데이터가 많아지면 데이터의 품질이 떨어지고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알고리즘을 왜곡하는 현상이 발생하기 때문이다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 제거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475100"/>
            <a:ext cx="10051509" cy="663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isnull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notnull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5867" y="3866863"/>
            <a:ext cx="10051509" cy="485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dropna</a:t>
            </a:r>
            <a:r>
              <a:rPr lang="en-US" altLang="ko-KR" sz="1600" dirty="0">
                <a:solidFill>
                  <a:schemeClr val="tx1"/>
                </a:solidFill>
              </a:rPr>
              <a:t>(axis=0|1,  thresh=n, how=</a:t>
            </a:r>
            <a:r>
              <a:rPr lang="en-US" altLang="ko-KR" sz="1600" dirty="0" err="1">
                <a:solidFill>
                  <a:schemeClr val="tx1"/>
                </a:solidFill>
              </a:rPr>
              <a:t>any|all</a:t>
            </a:r>
            <a:r>
              <a:rPr lang="en-US" altLang="ko-KR" sz="1600" dirty="0">
                <a:solidFill>
                  <a:schemeClr val="tx1"/>
                </a:solidFill>
              </a:rPr>
              <a:t>, subset=)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866" y="4536461"/>
            <a:ext cx="10051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NaN</a:t>
            </a:r>
            <a:r>
              <a:rPr lang="ko-KR" altLang="en-US" sz="1600" dirty="0"/>
              <a:t>값을 </a:t>
            </a:r>
            <a:r>
              <a:rPr lang="en-US" altLang="ko-KR" sz="1600" dirty="0"/>
              <a:t>thresh</a:t>
            </a:r>
            <a:r>
              <a:rPr lang="ko-KR" altLang="en-US" sz="1600" dirty="0"/>
              <a:t>옵션에 설정된 값 이상 갖는 모든 열을 삭제한다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기본값 </a:t>
            </a:r>
            <a:r>
              <a:rPr lang="en-US" altLang="ko-KR" sz="1600" dirty="0"/>
              <a:t>how=‘any’ </a:t>
            </a:r>
            <a:r>
              <a:rPr lang="ko-KR" altLang="en-US" sz="1600" dirty="0"/>
              <a:t>옵션은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값이 하나라도 존재하면 삭제한다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how=‘all’ </a:t>
            </a:r>
            <a:r>
              <a:rPr lang="ko-KR" altLang="en-US" sz="1600" dirty="0"/>
              <a:t>옵션은 모든 데이터가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값일 경우에만 삭제한다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08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치환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idxmax</a:t>
            </a:r>
            <a:r>
              <a:rPr lang="en-US" altLang="ko-KR" sz="1800" dirty="0" smtClean="0"/>
              <a:t>() :  </a:t>
            </a:r>
            <a:r>
              <a:rPr lang="ko-KR" altLang="en-US" sz="1800" dirty="0" smtClean="0"/>
              <a:t>데이터 프레임 </a:t>
            </a:r>
            <a:r>
              <a:rPr lang="ko-KR" altLang="en-US" sz="1800" dirty="0" err="1" smtClean="0"/>
              <a:t>열데이터중</a:t>
            </a:r>
            <a:r>
              <a:rPr lang="ko-KR" altLang="en-US" sz="1800" dirty="0" smtClean="0"/>
              <a:t>  가장 큰 값을 갖는 데이터를 찾아 </a:t>
            </a:r>
            <a:r>
              <a:rPr lang="ko-KR" altLang="en-US" sz="1800" dirty="0" err="1" smtClean="0"/>
              <a:t>리턴한다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en-US" altLang="ko-KR" sz="1800" dirty="0" smtClean="0"/>
              <a:t>eplace() : </a:t>
            </a:r>
            <a:r>
              <a:rPr lang="ko-KR" altLang="en-US" sz="1800" dirty="0" smtClean="0"/>
              <a:t> 데이터 변경  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fillna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누락 데이터를 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새로운 객체를 반환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832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.replace(‘?’, np.nan, inplace=True)  # ‘?’</a:t>
            </a:r>
            <a:r>
              <a:rPr lang="ko-KR" altLang="en-US" sz="1600" b="1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chemeClr val="tx1"/>
                </a:solidFill>
              </a:rPr>
              <a:t>Numpy</a:t>
            </a:r>
            <a:r>
              <a:rPr lang="ko-KR" altLang="en-US" sz="1600" b="1" smtClean="0">
                <a:solidFill>
                  <a:schemeClr val="tx1"/>
                </a:solidFill>
              </a:rPr>
              <a:t>에서 지원하는 </a:t>
            </a:r>
            <a:r>
              <a:rPr lang="en-US" altLang="ko-KR" sz="1600" b="1" smtClean="0">
                <a:solidFill>
                  <a:schemeClr val="tx1"/>
                </a:solidFill>
              </a:rPr>
              <a:t>np.nan</a:t>
            </a:r>
            <a:r>
              <a:rPr lang="ko-KR" altLang="en-US" sz="1600" b="1" smtClean="0">
                <a:solidFill>
                  <a:schemeClr val="tx1"/>
                </a:solidFill>
              </a:rPr>
              <a:t>으로 변경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302832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fillna</a:t>
            </a:r>
            <a:r>
              <a:rPr lang="en-US" altLang="ko-KR" sz="1600" dirty="0" smtClean="0">
                <a:solidFill>
                  <a:schemeClr val="tx1"/>
                </a:solidFill>
              </a:rPr>
              <a:t>(data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, method</a:t>
            </a:r>
            <a:r>
              <a:rPr lang="en-US" altLang="ko-KR" sz="1600" dirty="0">
                <a:solidFill>
                  <a:schemeClr val="tx1"/>
                </a:solidFill>
              </a:rPr>
              <a:t>=‘</a:t>
            </a:r>
            <a:r>
              <a:rPr lang="en-US" altLang="ko-KR" sz="1600" dirty="0" err="1">
                <a:solidFill>
                  <a:schemeClr val="tx1"/>
                </a:solidFill>
              </a:rPr>
              <a:t>ffill</a:t>
            </a:r>
            <a:r>
              <a:rPr lang="en-US" altLang="ko-KR" sz="1600" dirty="0">
                <a:solidFill>
                  <a:schemeClr val="tx1"/>
                </a:solidFill>
              </a:rPr>
              <a:t> | </a:t>
            </a:r>
            <a:r>
              <a:rPr lang="en-US" altLang="ko-KR" sz="1600" dirty="0" err="1">
                <a:solidFill>
                  <a:schemeClr val="tx1"/>
                </a:solidFill>
              </a:rPr>
              <a:t>bfill</a:t>
            </a:r>
            <a:r>
              <a:rPr lang="en-US" altLang="ko-KR" sz="1600" dirty="0" smtClean="0">
                <a:solidFill>
                  <a:schemeClr val="tx1"/>
                </a:solidFill>
              </a:rPr>
              <a:t>’ 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inplace</a:t>
            </a:r>
            <a:r>
              <a:rPr lang="en-US" altLang="ko-KR" sz="1600" dirty="0" smtClean="0">
                <a:solidFill>
                  <a:schemeClr val="tx1"/>
                </a:solidFill>
              </a:rPr>
              <a:t>=True)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947" y="3608370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ffill</a:t>
            </a:r>
            <a:r>
              <a:rPr lang="ko-KR" altLang="en-US" sz="1600" dirty="0"/>
              <a:t>은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직전 행에 있는 값으로 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bfill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바로 다음 행에 있는 값을  가지고 치환한다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중복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duplicated() :  </a:t>
            </a:r>
            <a:r>
              <a:rPr lang="ko-KR" altLang="en-US" sz="1800" dirty="0" smtClean="0"/>
              <a:t>이전 행들과 비교하여 중복되는 행이면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 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처음 나오는 행에 대해서는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를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drop_duplicates</a:t>
            </a:r>
            <a:r>
              <a:rPr lang="en-US" altLang="ko-KR" sz="1800" dirty="0" smtClean="0"/>
              <a:t>( subset= , ) :  </a:t>
            </a:r>
            <a:r>
              <a:rPr lang="ko-KR" altLang="en-US" sz="1800" dirty="0" smtClean="0"/>
              <a:t>중복 데이터를 제거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                                   subset </a:t>
            </a:r>
            <a:r>
              <a:rPr lang="ko-KR" altLang="en-US" sz="1800" dirty="0" smtClean="0"/>
              <a:t>옵션에 해당하는 열을 기준으로 중복 여부를 판별할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표준</a:t>
            </a:r>
            <a:r>
              <a:rPr lang="ko-KR" altLang="en-US" sz="1800" b="1" dirty="0"/>
              <a:t>화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</a:t>
            </a:r>
            <a:r>
              <a:rPr lang="ko-KR" altLang="en-US" sz="1600" dirty="0" err="1" smtClean="0"/>
              <a:t>데이터셋</a:t>
            </a:r>
            <a:r>
              <a:rPr lang="ko-KR" altLang="en-US" sz="1600" dirty="0" smtClean="0"/>
              <a:t> 안에서 서로 다른 측정 단위를 사용한다면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전체 데이터의 일관성 측면에서 문제가 발생한다</a:t>
            </a:r>
            <a:r>
              <a:rPr lang="en-US" altLang="ko-KR" sz="16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영미권에서 사용하는 단위는 마일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야드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온스등이며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한국에서 사용하는 단위는 미터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stype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’) :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변환 </a:t>
            </a:r>
            <a:r>
              <a:rPr lang="en-US" altLang="ko-KR" sz="1600" dirty="0" smtClean="0"/>
              <a:t>– float,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, category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ample() :  </a:t>
            </a:r>
            <a:r>
              <a:rPr lang="ko-KR" altLang="en-US" sz="1600" dirty="0" smtClean="0"/>
              <a:t>샘플 데이터 추출</a:t>
            </a:r>
            <a:r>
              <a:rPr lang="en-US" altLang="ko-KR" sz="1800" b="1" dirty="0" smtClean="0"/>
              <a:t> 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범주형 데이터 처리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분석 알고리즘에 따라 연속 데이터를 그대로 사용하기 보다는 일정한 구간</a:t>
            </a:r>
            <a:r>
              <a:rPr lang="en-US" altLang="ko-KR" sz="1600" dirty="0" smtClean="0"/>
              <a:t>(bin)</a:t>
            </a:r>
            <a:r>
              <a:rPr lang="ko-KR" altLang="en-US" sz="1600" dirty="0" smtClean="0"/>
              <a:t>으로 나눠서 분석하는 것이 효율적인 경우가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효율 등 연속적인 값을 일정한 수준이나 정도를 나타내는 이산적인 값으로 나타내어 구간별 차이를 드러내는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연속 변수를 일정한 구간으로 나누고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구간을 범주형 이산 변수로 변환하는 과정을 </a:t>
            </a:r>
            <a:r>
              <a:rPr lang="ko-KR" altLang="en-US" sz="1600" dirty="0" smtClean="0">
                <a:solidFill>
                  <a:srgbClr val="C00000"/>
                </a:solidFill>
              </a:rPr>
              <a:t>구간 분할</a:t>
            </a:r>
            <a:r>
              <a:rPr lang="en-US" altLang="ko-KR" sz="1600" dirty="0" smtClean="0">
                <a:solidFill>
                  <a:srgbClr val="C00000"/>
                </a:solidFill>
              </a:rPr>
              <a:t>(binning)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ut() : </a:t>
            </a:r>
            <a:r>
              <a:rPr lang="ko-KR" altLang="en-US" sz="1600" dirty="0" smtClean="0"/>
              <a:t>연속 데이터를 여러 구간으로 나누고 범주형 데이터로 변환할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smtClean="0"/>
              <a:t>histogram(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bins=) : </a:t>
            </a:r>
            <a:r>
              <a:rPr lang="ko-KR" altLang="en-US" sz="1600" dirty="0" err="1" smtClean="0"/>
              <a:t>경계값</a:t>
            </a:r>
            <a:r>
              <a:rPr lang="ko-KR" altLang="en-US" sz="1600" dirty="0" smtClean="0"/>
              <a:t> 리스트를 반환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3412051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pandas.cut( x=,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bins=,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경계값 리스트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labels=,                             # bin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include_lower=True|False)     # </a:t>
            </a:r>
            <a:r>
              <a:rPr lang="ko-KR" altLang="en-US" sz="1600" b="1" smtClean="0">
                <a:solidFill>
                  <a:schemeClr val="tx1"/>
                </a:solidFill>
              </a:rPr>
              <a:t>첫 경계값 포함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정규화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표준화</a:t>
            </a:r>
            <a:r>
              <a:rPr lang="en-US" altLang="ko-KR" sz="1800" b="1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숫자 데이터의 상대적인 크기 차이를 제거해야 할 경우 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속하는 데이터 값을 동일한 크기 기준으로 나눈 비율로 나타내는 것을 정규화</a:t>
            </a:r>
            <a:r>
              <a:rPr lang="en-US" altLang="ko-KR" sz="1600" dirty="0" smtClean="0"/>
              <a:t>(normalization)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정규화 과정을 거친 데이터의 범위는 </a:t>
            </a:r>
            <a:r>
              <a:rPr lang="en-US" altLang="ko-KR" sz="1600" dirty="0" smtClean="0"/>
              <a:t>0~1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-1 ~ 1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데이터를 해당 열의 최대값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의 절대값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나누는 방법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어떤 열의 원소 값을 그 열의 최대값으로 나누면 가장 큰 값은 최대값 자기 자신을 나눈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 중에서 최대값</a:t>
            </a:r>
            <a:r>
              <a:rPr lang="en-US" altLang="ko-KR" sz="1600" dirty="0" smtClean="0"/>
              <a:t>(max)</a:t>
            </a:r>
            <a:r>
              <a:rPr lang="ko-KR" altLang="en-US" sz="1600" dirty="0" smtClean="0"/>
              <a:t>과 최소값</a:t>
            </a:r>
            <a:r>
              <a:rPr lang="en-US" altLang="ko-KR" sz="1600" dirty="0" smtClean="0"/>
              <a:t>(min)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뺀 값으로 나누는 방법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최대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사이의 범위로 변환된다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9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smtClean="0"/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카테고리를 나타내는 범주형 데이터를 회귀분석 등 머신러닝 알고리즘에 바로 사용할 수 없는 경우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컴퓨터가 인식 가능한 입력값 </a:t>
            </a:r>
            <a:r>
              <a:rPr lang="en-US" altLang="ko-KR" sz="1600" smtClean="0"/>
              <a:t>0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로 변환 </a:t>
            </a:r>
            <a:r>
              <a:rPr lang="en-US" altLang="ko-KR" sz="1600" smtClean="0"/>
              <a:t>– </a:t>
            </a:r>
            <a:r>
              <a:rPr lang="en-US" altLang="ko-KR" sz="1600" smtClean="0">
                <a:solidFill>
                  <a:srgbClr val="C00000"/>
                </a:solidFill>
              </a:rPr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어떤 특성</a:t>
            </a:r>
            <a:r>
              <a:rPr lang="en-US" altLang="ko-KR" sz="1600" smtClean="0"/>
              <a:t>(feature)</a:t>
            </a:r>
            <a:r>
              <a:rPr lang="ko-KR" altLang="en-US" sz="1600" smtClean="0"/>
              <a:t>이 있는지 없는지 여부만을 표시함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원핫인코딩 </a:t>
            </a:r>
            <a:r>
              <a:rPr lang="en-US" altLang="ko-KR" sz="1600" smtClean="0"/>
              <a:t>(one-hot-encoding) : </a:t>
            </a:r>
            <a:r>
              <a:rPr lang="ko-KR" altLang="en-US" sz="1600" smtClean="0"/>
              <a:t>원핫벡터</a:t>
            </a:r>
            <a:r>
              <a:rPr lang="en-US" altLang="ko-KR" sz="1600" smtClean="0"/>
              <a:t>(one hot vector)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et_dummies() : </a:t>
            </a:r>
            <a:r>
              <a:rPr lang="ko-KR" altLang="en-US" sz="1600" smtClean="0"/>
              <a:t>범주형</a:t>
            </a:r>
            <a:r>
              <a:rPr lang="en-US" altLang="ko-KR" sz="1600" smtClean="0"/>
              <a:t> </a:t>
            </a:r>
            <a:r>
              <a:rPr lang="ko-KR" altLang="en-US" sz="1600" smtClean="0"/>
              <a:t>변수의 모든 고유값을 각각 새로운 더미 변수로 변환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klearn </a:t>
            </a:r>
            <a:r>
              <a:rPr lang="ko-KR" altLang="en-US" sz="1600" smtClean="0"/>
              <a:t>라이브러리를 이용하여 원핫벡터로 변환 처리 할 수 있다</a:t>
            </a:r>
            <a:r>
              <a:rPr lang="en-US" altLang="ko-KR" sz="1600" smtClean="0"/>
              <a:t>. – 1</a:t>
            </a:r>
            <a:r>
              <a:rPr lang="ko-KR" altLang="en-US" sz="1600" smtClean="0"/>
              <a:t>차원 벡터를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행렬로 변환하고 다시 희소행렬로 변환한다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희소행렬은 </a:t>
            </a:r>
            <a:r>
              <a:rPr lang="en-US" altLang="ko-KR" sz="1600" smtClean="0"/>
              <a:t>(</a:t>
            </a:r>
            <a:r>
              <a:rPr lang="ko-KR" altLang="en-US" sz="1600" smtClean="0"/>
              <a:t>행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열</a:t>
            </a:r>
            <a:r>
              <a:rPr lang="en-US" altLang="ko-KR" sz="1600" smtClean="0"/>
              <a:t>) </a:t>
            </a:r>
            <a:r>
              <a:rPr lang="ko-KR" altLang="en-US" sz="1600" smtClean="0"/>
              <a:t>좌표와 값 형태로 정리된다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3508310"/>
            <a:ext cx="10051509" cy="2472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f</a:t>
            </a:r>
            <a:r>
              <a:rPr lang="en-US" altLang="ko-KR" sz="1600" smtClean="0">
                <a:solidFill>
                  <a:schemeClr val="tx1"/>
                </a:solidFill>
              </a:rPr>
              <a:t>rom sklearn import preprocessing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</a:t>
            </a:r>
            <a:r>
              <a:rPr lang="en-US" altLang="ko-KR" sz="1600" smtClean="0">
                <a:solidFill>
                  <a:schemeClr val="tx1"/>
                </a:solidFill>
              </a:rPr>
              <a:t>abel_encoder = preprocessing.LabelEncoder()   #label encoder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o</a:t>
            </a:r>
            <a:r>
              <a:rPr lang="en-US" altLang="ko-KR" sz="1600" smtClean="0">
                <a:solidFill>
                  <a:schemeClr val="tx1"/>
                </a:solidFill>
              </a:rPr>
              <a:t>nehot_encoder = preprocessing.OneHotEncoder()  #one hot encoder 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label_encoder.fit_transfform() # </a:t>
            </a:r>
            <a:r>
              <a:rPr lang="ko-KR" altLang="en-US" sz="1600">
                <a:solidFill>
                  <a:schemeClr val="tx1"/>
                </a:solidFill>
              </a:rPr>
              <a:t>문자열 범주를 숫자형 범주로 변환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onehot_encoder.reshape(len(</a:t>
            </a:r>
            <a:r>
              <a:rPr lang="ko-KR" altLang="en-US" sz="1600">
                <a:solidFill>
                  <a:schemeClr val="tx1"/>
                </a:solidFill>
              </a:rPr>
              <a:t>숫자형 범주로 변환된 객체</a:t>
            </a:r>
            <a:r>
              <a:rPr lang="en-US" altLang="ko-KR" sz="1600">
                <a:solidFill>
                  <a:schemeClr val="tx1"/>
                </a:solidFill>
              </a:rPr>
              <a:t>), 1)  # 2</a:t>
            </a:r>
            <a:r>
              <a:rPr lang="ko-KR" altLang="en-US" sz="1600">
                <a:solidFill>
                  <a:schemeClr val="tx1"/>
                </a:solidFill>
              </a:rPr>
              <a:t>차원 행렬로 형태 변경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onehot_encoder.fit_transform(2</a:t>
            </a:r>
            <a:r>
              <a:rPr lang="ko-KR" altLang="en-US" sz="1600">
                <a:solidFill>
                  <a:schemeClr val="tx1"/>
                </a:solidFill>
              </a:rPr>
              <a:t>차원 행렬로 변환된 객체</a:t>
            </a:r>
            <a:r>
              <a:rPr lang="en-US" altLang="ko-KR" sz="1600" smtClean="0">
                <a:solidFill>
                  <a:schemeClr val="tx1"/>
                </a:solidFill>
              </a:rPr>
              <a:t>) #</a:t>
            </a:r>
            <a:r>
              <a:rPr lang="ko-KR" altLang="en-US" sz="1600" smtClean="0">
                <a:solidFill>
                  <a:schemeClr val="tx1"/>
                </a:solidFill>
              </a:rPr>
              <a:t>희소행렬로 변환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시계열 데이터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데이터를 데이터프레임의 행 인덱스로 사용하면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시간으로 기록된 데이터를 분석하는 것이 매우 편리하다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Timestamp – </a:t>
            </a:r>
            <a:r>
              <a:rPr lang="ko-KR" altLang="en-US" sz="1600" smtClean="0"/>
              <a:t>판다스 시계열 객체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특정한 시점을 기록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o_datetime() – </a:t>
            </a:r>
            <a:r>
              <a:rPr lang="ko-KR" altLang="en-US" sz="1600" smtClean="0"/>
              <a:t>문자열 등 다른 자료형을 판다스 </a:t>
            </a:r>
            <a:r>
              <a:rPr lang="en-US" altLang="ko-KR" sz="1600"/>
              <a:t>T</a:t>
            </a:r>
            <a:r>
              <a:rPr lang="en-US" altLang="ko-KR" sz="1600" smtClean="0"/>
              <a:t>imestamp</a:t>
            </a:r>
            <a:r>
              <a:rPr lang="ko-KR" altLang="en-US" sz="1600" smtClean="0"/>
              <a:t>를 나타내는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자료형으로 변환 가능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값을 행 인덱스로 지정하면 판다스는 </a:t>
            </a:r>
            <a:r>
              <a:rPr lang="en-US" altLang="ko-KR" sz="1600" smtClean="0"/>
              <a:t>DatetimeIndex</a:t>
            </a:r>
            <a:r>
              <a:rPr lang="ko-KR" altLang="en-US" sz="1600" smtClean="0"/>
              <a:t>로 저장한다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Period – </a:t>
            </a:r>
            <a:r>
              <a:rPr lang="ko-KR" altLang="en-US" sz="1600" smtClean="0"/>
              <a:t>두 시점 사이의 일정한 기간을 나타냄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o_period() – </a:t>
            </a:r>
            <a:r>
              <a:rPr lang="ko-KR" altLang="en-US" sz="1600" smtClean="0"/>
              <a:t>일정한 기간을 나타내는 </a:t>
            </a:r>
            <a:r>
              <a:rPr lang="en-US" altLang="ko-KR" sz="1600" smtClean="0"/>
              <a:t>Period </a:t>
            </a:r>
            <a:r>
              <a:rPr lang="ko-KR" altLang="en-US" sz="1600" smtClean="0"/>
              <a:t>객체로 </a:t>
            </a:r>
            <a:r>
              <a:rPr lang="en-US" altLang="ko-KR" sz="1600" smtClean="0"/>
              <a:t>Timestamp </a:t>
            </a:r>
            <a:r>
              <a:rPr lang="ko-KR" altLang="en-US" sz="1600" smtClean="0"/>
              <a:t>객체를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DatetimeIndex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PeriodIndex</a:t>
            </a:r>
            <a:r>
              <a:rPr lang="ko-KR" altLang="en-US" sz="1600" smtClean="0"/>
              <a:t>로 변환되고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자료형은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period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Freq </a:t>
            </a:r>
            <a:r>
              <a:rPr lang="ko-KR" altLang="en-US" sz="1600" smtClean="0"/>
              <a:t>옵션을 </a:t>
            </a:r>
            <a:r>
              <a:rPr lang="en-US" altLang="ko-KR" sz="1600" smtClean="0"/>
              <a:t>‘D’</a:t>
            </a:r>
            <a:r>
              <a:rPr lang="ko-KR" altLang="en-US" sz="1600" smtClean="0"/>
              <a:t>로 지정할 경우 </a:t>
            </a:r>
            <a:r>
              <a:rPr lang="en-US" altLang="ko-KR" sz="1600" smtClean="0"/>
              <a:t>1</a:t>
            </a:r>
            <a:r>
              <a:rPr lang="ko-KR" altLang="en-US" sz="1600" smtClean="0"/>
              <a:t>일의 기간을 나타내고</a:t>
            </a:r>
            <a:r>
              <a:rPr lang="en-US" altLang="ko-KR" sz="1600" smtClean="0"/>
              <a:t>, ‘M’</a:t>
            </a:r>
            <a:r>
              <a:rPr lang="ko-KR" altLang="en-US" sz="1600" smtClean="0"/>
              <a:t>은 </a:t>
            </a:r>
            <a:r>
              <a:rPr lang="en-US" altLang="ko-KR" sz="1600" smtClean="0"/>
              <a:t>1</a:t>
            </a:r>
            <a:r>
              <a:rPr lang="ko-KR" altLang="en-US" sz="1600" smtClean="0"/>
              <a:t>개월의 기간을 뜻한다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‘A’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년의 기간을 나타내는데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년이 끝나는 </a:t>
            </a:r>
            <a:r>
              <a:rPr lang="en-US" altLang="ko-KR" sz="1600" smtClean="0"/>
              <a:t>12</a:t>
            </a:r>
            <a:r>
              <a:rPr lang="ko-KR" altLang="en-US" sz="1600" smtClean="0"/>
              <a:t>월을 기준으로 삼는다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18535" y="4044509"/>
          <a:ext cx="10672722" cy="2514911"/>
        </p:xfrm>
        <a:graphic>
          <a:graphicData uri="http://schemas.openxmlformats.org/drawingml/2006/table">
            <a:tbl>
              <a:tblPr/>
              <a:tblGrid>
                <a:gridCol w="1099396"/>
                <a:gridCol w="2192812"/>
                <a:gridCol w="1054359"/>
                <a:gridCol w="2351314"/>
                <a:gridCol w="1184988"/>
                <a:gridCol w="2789853"/>
              </a:tblGrid>
              <a:tr h="325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day(1</a:t>
                      </a:r>
                      <a:r>
                        <a:rPr lang="ko-KR" altLang="en-US" sz="1400" smtClean="0"/>
                        <a:t>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end(</a:t>
                      </a:r>
                      <a:r>
                        <a:rPr lang="ko-KR" altLang="en-US" sz="1400" smtClean="0"/>
                        <a:t>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millisecond(1/1,000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week(1</a:t>
                      </a:r>
                      <a:r>
                        <a:rPr lang="ko-KR" altLang="en-US" sz="1400" smtClean="0"/>
                        <a:t>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begin(</a:t>
                      </a:r>
                      <a:r>
                        <a:rPr lang="ko-KR" altLang="en-US" sz="1400" smtClean="0"/>
                        <a:t>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Microsecond(1/1,000,000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 end(</a:t>
                      </a:r>
                      <a:r>
                        <a:rPr lang="ko-KR" altLang="en-US" sz="1400" smtClean="0"/>
                        <a:t>월 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business</a:t>
                      </a:r>
                      <a:r>
                        <a:rPr lang="en-US" altLang="ko-KR" sz="1400" baseline="0" smtClean="0"/>
                        <a:t> day(</a:t>
                      </a:r>
                      <a:r>
                        <a:rPr lang="ko-KR" altLang="en-US" sz="1400" baseline="0" smtClean="0"/>
                        <a:t>휴일제외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Nanosecond(1/1,000,000,000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</a:t>
                      </a:r>
                      <a:r>
                        <a:rPr lang="en-US" altLang="ko-KR" sz="1400" baseline="0" smtClean="0"/>
                        <a:t> begin(</a:t>
                      </a:r>
                      <a:r>
                        <a:rPr lang="ko-KR" altLang="en-US" sz="1400" baseline="0" smtClean="0"/>
                        <a:t>월초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hour(1</a:t>
                      </a:r>
                      <a:r>
                        <a:rPr lang="ko-KR" altLang="en-US" sz="1400" smtClean="0"/>
                        <a:t>시간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…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end(</a:t>
                      </a:r>
                      <a:r>
                        <a:rPr lang="ko-KR" altLang="en-US" sz="1400" smtClean="0"/>
                        <a:t>분기말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minute(1</a:t>
                      </a:r>
                      <a:r>
                        <a:rPr lang="ko-KR" altLang="en-US" sz="1400" smtClean="0"/>
                        <a:t>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begin(</a:t>
                      </a:r>
                      <a:r>
                        <a:rPr lang="ko-KR" altLang="en-US" sz="1400" smtClean="0"/>
                        <a:t>분기초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second(1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시계열</a:t>
            </a:r>
            <a:r>
              <a:rPr lang="ko-KR" altLang="en-US" sz="1800" b="1" dirty="0" smtClean="0"/>
              <a:t> 데이터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d</a:t>
            </a:r>
            <a:r>
              <a:rPr lang="en-US" altLang="ko-KR" sz="1600" dirty="0" err="1" smtClean="0"/>
              <a:t>ate_range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날짜</a:t>
            </a:r>
            <a:r>
              <a:rPr lang="en-US" altLang="ko-KR" sz="1600" dirty="0" smtClean="0"/>
              <a:t>(Timestamp)</a:t>
            </a:r>
            <a:r>
              <a:rPr lang="ko-KR" altLang="en-US" sz="1600" dirty="0" smtClean="0"/>
              <a:t>가 들어 있는 배열 형태의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만들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eriod_range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여러 개의 기간</a:t>
            </a:r>
            <a:r>
              <a:rPr lang="en-US" altLang="ko-KR" sz="1600" dirty="0" smtClean="0"/>
              <a:t>(period)</a:t>
            </a:r>
            <a:r>
              <a:rPr lang="ko-KR" altLang="en-US" sz="1600" dirty="0" smtClean="0"/>
              <a:t>이 들어 있는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만든다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tz=     )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시간대</a:t>
            </a:r>
            <a:r>
              <a:rPr lang="en-US" altLang="ko-KR" sz="1600" b="1" smtClean="0">
                <a:solidFill>
                  <a:schemeClr val="tx1"/>
                </a:solidFill>
              </a:rPr>
              <a:t>(timezone)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867" y="3990712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)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날짜 데이터 분리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t</a:t>
            </a:r>
            <a:r>
              <a:rPr lang="en-US" altLang="ko-KR" sz="1600" dirty="0" err="1" smtClean="0"/>
              <a:t>o_datetime</a:t>
            </a:r>
            <a:r>
              <a:rPr lang="en-US" altLang="ko-KR" sz="1600" dirty="0" smtClean="0"/>
              <a:t>()  : Timestamp </a:t>
            </a:r>
            <a:r>
              <a:rPr lang="ko-KR" altLang="en-US" sz="1600" dirty="0" smtClean="0"/>
              <a:t>로 변환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Timestamp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.month,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.year,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.day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날짜 </a:t>
            </a:r>
            <a:r>
              <a:rPr lang="ko-KR" altLang="en-US" sz="1800" b="1" dirty="0" smtClean="0"/>
              <a:t>인덱스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Timestamp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DatetimeIndex</a:t>
            </a:r>
            <a:r>
              <a:rPr lang="ko-KR" altLang="en-US" sz="1600" dirty="0" smtClean="0"/>
              <a:t>라는 고유 속성으로 변환된다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Period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PeriodIndex</a:t>
            </a:r>
            <a:r>
              <a:rPr lang="ko-KR" altLang="en-US" sz="1600" dirty="0" smtClean="0"/>
              <a:t>라는 속성으로 변환된다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4904774" cy="462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생성을 위한 입력 데이터 종류</a:t>
            </a:r>
            <a:r>
              <a:rPr lang="en-US" altLang="ko-KR" sz="1800" b="1" dirty="0" smtClean="0"/>
              <a:t>	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55394"/>
              </p:ext>
            </p:extLst>
          </p:nvPr>
        </p:nvGraphicFramePr>
        <p:xfrm>
          <a:off x="749643" y="1301578"/>
          <a:ext cx="10206682" cy="3352800"/>
        </p:xfrm>
        <a:graphic>
          <a:graphicData uri="http://schemas.openxmlformats.org/drawingml/2006/table">
            <a:tbl>
              <a:tblPr/>
              <a:tblGrid>
                <a:gridCol w="2677298"/>
                <a:gridCol w="7529384"/>
              </a:tblGrid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</a:t>
                      </a:r>
                      <a:r>
                        <a:rPr lang="en-US" altLang="ko-KR" sz="1600" dirty="0" err="1" smtClean="0"/>
                        <a:t>ndarray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리스트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ko-KR" altLang="en-US" sz="1600" dirty="0" smtClean="0"/>
                        <a:t>의 구조화 배열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사전이나 </a:t>
                      </a:r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리스트나 </a:t>
                      </a:r>
                      <a:r>
                        <a:rPr lang="ko-KR" altLang="en-US" sz="1600" dirty="0" err="1" smtClean="0"/>
                        <a:t>튜플의</a:t>
                      </a:r>
                      <a:r>
                        <a:rPr lang="ko-KR" altLang="en-US" sz="1600" dirty="0" smtClean="0"/>
                        <a:t>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다른 </a:t>
                      </a:r>
                      <a:r>
                        <a:rPr lang="en-US" altLang="ko-KR" sz="1600" dirty="0" err="1" smtClean="0"/>
                        <a:t>DataFrame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MaskedArray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함수 </a:t>
            </a:r>
            <a:r>
              <a:rPr lang="ko-KR" altLang="en-US" sz="1800" b="1" dirty="0" err="1" smtClean="0"/>
              <a:t>매핑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apply() : </a:t>
            </a:r>
            <a:r>
              <a:rPr lang="ko-KR" altLang="en-US" sz="1600" dirty="0"/>
              <a:t>인자로 전달하는 </a:t>
            </a:r>
            <a:r>
              <a:rPr lang="ko-KR" altLang="en-US" sz="1600" dirty="0" err="1"/>
              <a:t>매핑함수를</a:t>
            </a:r>
            <a:r>
              <a:rPr lang="ko-KR" altLang="en-US" sz="1600" dirty="0"/>
              <a:t> 시리즈 객체에 적용하면 </a:t>
            </a:r>
            <a:r>
              <a:rPr lang="ko-KR" altLang="en-US" sz="1600" dirty="0" smtClean="0"/>
              <a:t>모든 원소를 하나씩 함수에 입력되어 함수의 결과를 </a:t>
            </a:r>
            <a:r>
              <a:rPr lang="ko-KR" altLang="en-US" sz="1600" dirty="0" err="1" smtClean="0"/>
              <a:t>리턴값으로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반환받는다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pplymap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데이터프레임의 개별 원소에 특정 함수를 </a:t>
            </a:r>
            <a:r>
              <a:rPr lang="ko-KR" altLang="en-US" sz="1600" dirty="0" err="1" smtClean="0"/>
              <a:t>매핑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pply(axis=0) : </a:t>
            </a:r>
            <a:r>
              <a:rPr lang="ko-KR" altLang="en-US" sz="1600" dirty="0" smtClean="0"/>
              <a:t>데이터프레임에 적용하면 모든 열을 하나씩 분리하여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각 열이 전달된다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받고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반환하는 함수를 </a:t>
            </a:r>
            <a:r>
              <a:rPr lang="ko-KR" altLang="en-US" sz="1600" dirty="0" err="1" smtClean="0"/>
              <a:t>매핑하면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데이터프레임을 반환한다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받아서 하나의 값을 반환하는 함수를 </a:t>
            </a:r>
            <a:r>
              <a:rPr lang="ko-KR" altLang="en-US" sz="1600" dirty="0" err="1" smtClean="0"/>
              <a:t>매핑하면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apply(axis=1)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데이터프레임에 적용하면 </a:t>
            </a:r>
            <a:r>
              <a:rPr lang="ko-KR" altLang="en-US" sz="1600" dirty="0" smtClean="0"/>
              <a:t>각 행을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전달한다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706858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.applymap(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065447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axis=0)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6" y="5231054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axis=1)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함수 매핑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pipe() : </a:t>
            </a:r>
            <a:r>
              <a:rPr lang="ko-KR" altLang="en-US" sz="1600" smtClean="0"/>
              <a:t>데이터프레임 객체를 함수에 매핑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</a:t>
            </a:r>
            <a:r>
              <a:rPr lang="ko-KR" altLang="en-US" sz="1600" smtClean="0"/>
              <a:t>사용하는 함수가 반환하는 리턴값에 따라 </a:t>
            </a:r>
            <a:r>
              <a:rPr lang="en-US" altLang="ko-KR" sz="1600" smtClean="0"/>
              <a:t>pipe() </a:t>
            </a:r>
            <a:r>
              <a:rPr lang="ko-KR" altLang="en-US" sz="1600" smtClean="0"/>
              <a:t>가 반환하는 객체의 종류가 결정된다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열 순서 변경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분리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열 이름을 원하는 순서대로 정리해서 리스트를 만들고 데이터프레임에서 열을 다시 선택하는 방식으로 열 순서를 바꿀 수 있다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Dataframe </a:t>
            </a:r>
            <a:r>
              <a:rPr lang="ko-KR" altLang="en-US" sz="1600" smtClean="0"/>
              <a:t>객체</a:t>
            </a:r>
            <a:r>
              <a:rPr lang="en-US" altLang="ko-KR" sz="1600" smtClean="0"/>
              <a:t>.columns.values </a:t>
            </a:r>
            <a:r>
              <a:rPr lang="ko-KR" altLang="en-US" sz="1600" smtClean="0"/>
              <a:t>속성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데이터프레임의 열 이름 배열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orted() – columns </a:t>
            </a:r>
            <a:r>
              <a:rPr lang="ko-KR" altLang="en-US" sz="1600" smtClean="0"/>
              <a:t>변수를 입력하면 열 이름이 알파벳 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reversed() – columns </a:t>
            </a:r>
            <a:r>
              <a:rPr lang="ko-KR" altLang="en-US" sz="1600" smtClean="0"/>
              <a:t>변수를 전달하면 기존 순서의 역순으로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plit() </a:t>
            </a:r>
            <a:endParaRPr lang="en-US" altLang="ko-KR" sz="1600"/>
          </a:p>
          <a:p>
            <a:pPr lvl="2">
              <a:buFont typeface="Wingdings" pitchFamily="2" charset="2"/>
              <a:buChar char="§"/>
            </a:pPr>
            <a:r>
              <a:rPr lang="en-US" altLang="ko-KR" sz="1600" smtClean="0"/>
              <a:t>Datetime64[ms] </a:t>
            </a:r>
            <a:r>
              <a:rPr lang="ko-KR" altLang="en-US" sz="1600" smtClean="0"/>
              <a:t>자료형을 </a:t>
            </a:r>
            <a:r>
              <a:rPr lang="en-US" altLang="ko-KR" sz="1600" smtClean="0"/>
              <a:t>astype() </a:t>
            </a:r>
            <a:r>
              <a:rPr lang="ko-KR" altLang="en-US" sz="1600" smtClean="0"/>
              <a:t>사용하여</a:t>
            </a:r>
            <a:r>
              <a:rPr lang="en-US" altLang="ko-KR" sz="1600" smtClean="0"/>
              <a:t> </a:t>
            </a:r>
            <a:r>
              <a:rPr lang="ko-KR" altLang="en-US" sz="1600" smtClean="0"/>
              <a:t>시간형 데이터를 문자열로 변경한후 </a:t>
            </a:r>
            <a:r>
              <a:rPr lang="en-US" altLang="ko-KR" sz="1600" smtClean="0"/>
              <a:t>split()</a:t>
            </a:r>
            <a:r>
              <a:rPr lang="ko-KR" altLang="en-US" sz="1600" smtClean="0"/>
              <a:t>를 사용하여 문자열 데이터를 분리하여 </a:t>
            </a:r>
            <a:r>
              <a:rPr lang="en-US" altLang="ko-KR" sz="1600" smtClean="0"/>
              <a:t>[‘</a:t>
            </a:r>
            <a:r>
              <a:rPr lang="ko-KR" altLang="en-US" sz="1600" smtClean="0"/>
              <a:t>연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월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일</a:t>
            </a:r>
            <a:r>
              <a:rPr lang="en-US" altLang="ko-KR" sz="1600" smtClean="0"/>
              <a:t>‘] </a:t>
            </a:r>
            <a:r>
              <a:rPr lang="ko-KR" altLang="en-US" sz="1600" smtClean="0"/>
              <a:t>형태의 리스트로 정리할 수 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반환되는 객체는 </a:t>
            </a:r>
            <a:r>
              <a:rPr lang="en-US" altLang="ko-KR" sz="1600" smtClean="0"/>
              <a:t>Series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et() – </a:t>
            </a:r>
            <a:r>
              <a:rPr lang="ko-KR" altLang="en-US" sz="1600" smtClean="0"/>
              <a:t>문자열 리스트의 원소를 선택하기 위해 </a:t>
            </a:r>
            <a:r>
              <a:rPr lang="en-US" altLang="ko-KR" sz="1600" smtClean="0"/>
              <a:t> </a:t>
            </a:r>
            <a:r>
              <a:rPr lang="ko-KR" altLang="en-US" sz="1600" smtClean="0"/>
              <a:t>활용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재구성한 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826121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.str.get(</a:t>
            </a:r>
            <a:r>
              <a:rPr lang="ko-KR" altLang="en-US" sz="1600" b="1" smtClean="0">
                <a:solidFill>
                  <a:schemeClr val="tx1"/>
                </a:solidFill>
              </a:rPr>
              <a:t>인덱스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필터링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Series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Dataframe</a:t>
            </a:r>
            <a:r>
              <a:rPr lang="ko-KR" altLang="en-US" sz="1600" smtClean="0"/>
              <a:t>의 데이터 중에서 특정 조건식을 만족하는 원소만 따로 추출하는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Isin() -  Dataframe</a:t>
            </a:r>
            <a:r>
              <a:rPr lang="ko-KR" altLang="en-US" sz="1600" smtClean="0"/>
              <a:t>열에 적용하면 특정 값을 가진 행들을 따로 추출할 수 있다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7057" y="1637513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.pipe[</a:t>
            </a:r>
            <a:r>
              <a:rPr lang="ko-KR" altLang="en-US" sz="1600" b="1" smtClean="0">
                <a:solidFill>
                  <a:schemeClr val="tx1"/>
                </a:solidFill>
              </a:rPr>
              <a:t>불린 시리즈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057" y="2830407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.isin( </a:t>
            </a:r>
            <a:r>
              <a:rPr lang="ko-KR" altLang="en-US" sz="1600" b="1" smtClean="0">
                <a:solidFill>
                  <a:schemeClr val="tx1"/>
                </a:solidFill>
              </a:rPr>
              <a:t>추출 값의 리스트 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서로 다른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들의 구성 형태와 속성이 균일하다면 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열 중에 어느 한 방향으로 이어 붙여도 데이터의 일관성을 유지할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들로 만든 리스트를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함수레</a:t>
            </a:r>
            <a:r>
              <a:rPr lang="ko-KR" altLang="en-US" sz="1600" dirty="0" smtClean="0"/>
              <a:t> 전달하면 시리즈가 서로 연결된다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 축 방향을 지정하지 않으면 기본 옵션</a:t>
            </a:r>
            <a:r>
              <a:rPr lang="en-US" altLang="ko-KR" sz="1600" dirty="0" smtClean="0"/>
              <a:t>(axis=0)</a:t>
            </a:r>
            <a:r>
              <a:rPr lang="ko-KR" altLang="en-US" sz="1600" dirty="0" smtClean="0"/>
              <a:t>이 적용되어 위 아래 행 방향으로 연결된다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axis=1 </a:t>
            </a:r>
            <a:r>
              <a:rPr lang="ko-KR" altLang="en-US" sz="1600" dirty="0" smtClean="0"/>
              <a:t>옵션을 적용하면 좌우 열 방향으로 연결하여 데이터프레임이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join=‘outer’ </a:t>
            </a:r>
            <a:r>
              <a:rPr lang="ko-KR" altLang="en-US" sz="1600" dirty="0" smtClean="0"/>
              <a:t>옵션이 기본 적용되며 합집합으로 연결 구성된다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join=‘inner’ </a:t>
            </a:r>
            <a:r>
              <a:rPr lang="ko-KR" altLang="en-US" sz="1600" dirty="0" smtClean="0"/>
              <a:t>옵션은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에 공통으로 속하는 교집합이 기준이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ignore_index</a:t>
            </a:r>
            <a:r>
              <a:rPr lang="en-US" altLang="ko-KR" sz="1600" dirty="0" smtClean="0"/>
              <a:t>=True </a:t>
            </a:r>
            <a:r>
              <a:rPr lang="ko-KR" altLang="en-US" sz="1600" dirty="0" smtClean="0"/>
              <a:t>옵션은 기존 행 인덱스를 무시하고 새로운 행 인덱스를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3244" y="4618586"/>
            <a:ext cx="10051509" cy="1358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join=,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ignore_index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sort =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243" y="3427862"/>
            <a:ext cx="10051509" cy="8607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(Series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axis= 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프레임 연결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merge() – </a:t>
            </a:r>
            <a:r>
              <a:rPr lang="ko-KR" altLang="en-US" sz="1600" smtClean="0"/>
              <a:t>어떤 기준에 의해 두 데이터프레임을 병합하는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</a:t>
            </a:r>
            <a:r>
              <a:rPr lang="ko-KR" altLang="en-US" sz="1600" smtClean="0"/>
              <a:t>의 기준이 되는 열이나 인덱스를 키</a:t>
            </a:r>
            <a:r>
              <a:rPr lang="en-US" altLang="ko-KR" sz="1600" smtClean="0"/>
              <a:t>(key)</a:t>
            </a:r>
            <a:r>
              <a:rPr lang="ko-KR" altLang="en-US" sz="1600" smtClean="0"/>
              <a:t>라고 부르며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키가 되는 열이나 인덱스는 반드시 양쪽 데이터프레임에 모두 존재해야 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o</a:t>
            </a:r>
            <a:r>
              <a:rPr lang="en-US" altLang="ko-KR" sz="1600" smtClean="0"/>
              <a:t>n=None</a:t>
            </a:r>
            <a:r>
              <a:rPr lang="ko-KR" altLang="en-US" sz="1600" smtClean="0"/>
              <a:t>옵션은 두 데이터프레임에 공통으로 속하는 모든 열을 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키</a:t>
            </a:r>
            <a:r>
              <a:rPr lang="en-US" altLang="ko-KR" sz="1600" smtClean="0"/>
              <a:t>)</a:t>
            </a:r>
            <a:r>
              <a:rPr lang="ko-KR" altLang="en-US" sz="1600" smtClean="0"/>
              <a:t>으로 병합한다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how=‘inner’ </a:t>
            </a:r>
            <a:r>
              <a:rPr lang="ko-KR" altLang="en-US" sz="1600" smtClean="0"/>
              <a:t>옵션은 기준이 되는 열의 데이터가 양쪽 데이터프레임에 공통으로 존재하는 교집합일 경우에만 추출한다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how=‘outer’ </a:t>
            </a:r>
            <a:r>
              <a:rPr lang="ko-KR" altLang="en-US" sz="1600"/>
              <a:t>옵션은 기준이 되는 열의 데이터가 </a:t>
            </a:r>
            <a:r>
              <a:rPr lang="ko-KR" altLang="en-US" sz="1600" smtClean="0"/>
              <a:t>어느 한쪽에만 속하더라도 포함한다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=‘left’ </a:t>
            </a:r>
            <a:r>
              <a:rPr lang="ko-KR" altLang="en-US" sz="1600"/>
              <a:t>옵션은 </a:t>
            </a:r>
            <a:r>
              <a:rPr lang="ko-KR" altLang="en-US" sz="1600" smtClean="0"/>
              <a:t>왼쪽 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=‘right’ </a:t>
            </a:r>
            <a:r>
              <a:rPr lang="ko-KR" altLang="en-US" sz="1600"/>
              <a:t>옵션은 </a:t>
            </a:r>
            <a:r>
              <a:rPr lang="ko-KR" altLang="en-US" sz="1600" smtClean="0"/>
              <a:t>오른쪽 </a:t>
            </a:r>
            <a:r>
              <a:rPr lang="ko-KR" altLang="en-US" sz="1600"/>
              <a:t>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2762874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</a:t>
            </a:r>
            <a:r>
              <a:rPr lang="en-US" altLang="ko-KR" sz="1600" b="1" smtClean="0">
                <a:solidFill>
                  <a:schemeClr val="tx1"/>
                </a:solidFill>
              </a:rPr>
              <a:t>andas.merge(Dataframe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how=‘inner’, on=None)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join() – </a:t>
            </a:r>
            <a:r>
              <a:rPr lang="ko-KR" altLang="en-US" sz="1600" dirty="0" smtClean="0"/>
              <a:t>두 데이터프레임의 행 인덱스를 기준으로 결합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o</a:t>
            </a:r>
            <a:r>
              <a:rPr lang="en-US" altLang="ko-KR" sz="1600" dirty="0" smtClean="0"/>
              <a:t>n=keys </a:t>
            </a:r>
            <a:r>
              <a:rPr lang="ko-KR" altLang="en-US" sz="1600" dirty="0" smtClean="0"/>
              <a:t>옵션을 설정하면 행 인덱스 대신 다른 열을 기준으로 결합하는 것이 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ow=inner</a:t>
            </a:r>
            <a:r>
              <a:rPr lang="ko-KR" altLang="en-US" sz="1800" dirty="0" smtClean="0"/>
              <a:t>옵션은 두 데이터프레임에 공통으로 존재하는 행 인덱스를 기준으로 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how=outer</a:t>
            </a:r>
            <a:r>
              <a:rPr lang="ko-KR" altLang="en-US" sz="1800" dirty="0" smtClean="0"/>
              <a:t>옵션은 </a:t>
            </a:r>
            <a:r>
              <a:rPr lang="ko-KR" altLang="en-US" sz="1800" dirty="0"/>
              <a:t>두 데이터프레임에 </a:t>
            </a:r>
            <a:r>
              <a:rPr lang="ko-KR" altLang="en-US" sz="1800" dirty="0" smtClean="0"/>
              <a:t>존재하는 </a:t>
            </a:r>
            <a:r>
              <a:rPr lang="ko-KR" altLang="en-US" sz="1800" dirty="0"/>
              <a:t>행 인덱스를 </a:t>
            </a:r>
            <a:r>
              <a:rPr lang="ko-KR" altLang="en-US" sz="1800" dirty="0" smtClean="0"/>
              <a:t>모두 </a:t>
            </a:r>
            <a:r>
              <a:rPr lang="ko-KR" altLang="en-US" sz="1800" dirty="0"/>
              <a:t>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1820764"/>
            <a:ext cx="10051509" cy="876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.join(Dataframe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how=‘left | inner | right | outer’,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index_col=)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groupby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데이터프레임의 특정 열을 기준으로 데이터프레임을 분할하여 그룹 객체를 반환한다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기준이 되는 열은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개도 가능하고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열을 리스트로 입력할 수 있다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DataFrameGroupBy</a:t>
            </a:r>
            <a:r>
              <a:rPr lang="ko-KR" altLang="en-US" sz="1600" dirty="0" smtClean="0"/>
              <a:t>객체 리턴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그룹객체에 </a:t>
            </a:r>
            <a:r>
              <a:rPr lang="en-US" altLang="ko-KR" sz="1600" dirty="0" err="1" smtClean="0"/>
              <a:t>get_group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적용하면 특정 그룹만을 선택할 수 있다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인자로 전달하는 키는 </a:t>
            </a:r>
            <a:r>
              <a:rPr lang="ko-KR" altLang="en-US" sz="1600" dirty="0" err="1" smtClean="0"/>
              <a:t>튜플로</a:t>
            </a:r>
            <a:r>
              <a:rPr lang="ko-KR" altLang="en-US" sz="1600" dirty="0" smtClean="0"/>
              <a:t> 입력한다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MultiIndex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144849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.groupby(</a:t>
            </a:r>
            <a:r>
              <a:rPr lang="ko-KR" altLang="en-US" sz="1600" b="1" smtClean="0">
                <a:solidFill>
                  <a:schemeClr val="tx1"/>
                </a:solidFill>
              </a:rPr>
              <a:t>기준이 되는 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3945" y="3374356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((‘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2’))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944" y="4631936"/>
            <a:ext cx="10051509" cy="494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group </a:t>
            </a:r>
            <a:r>
              <a:rPr lang="ko-KR" altLang="en-US" sz="1600" b="1" dirty="0">
                <a:solidFill>
                  <a:schemeClr val="tx1"/>
                </a:solidFill>
              </a:rPr>
              <a:t>객체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기준이 되는 열의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집계 연산을 처리하는 사용자 정의 함수를 그룹 객체에 적용하려면 </a:t>
            </a:r>
            <a:r>
              <a:rPr lang="en-US" altLang="ko-KR" sz="1600" dirty="0" err="1" smtClean="0"/>
              <a:t>agg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g</a:t>
            </a:r>
            <a:r>
              <a:rPr lang="en-US" altLang="ko-KR" sz="1600" dirty="0" err="1" smtClean="0"/>
              <a:t>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각 그룹별 데이터에 연산을 위한 함수를 구분 적용하고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그룹별로 연산 결과를 집계하여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001949"/>
            <a:ext cx="10051509" cy="899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</a:t>
            </a:r>
            <a:r>
              <a:rPr lang="ko-KR" altLang="en-US" sz="1600" b="1" smtClean="0">
                <a:solidFill>
                  <a:schemeClr val="tx1"/>
                </a:solidFill>
              </a:rPr>
              <a:t>매핑 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모든 열에 여러 함수를 매핑 </a:t>
            </a:r>
            <a:r>
              <a:rPr lang="en-US" altLang="ko-KR" sz="1600" b="1">
                <a:solidFill>
                  <a:schemeClr val="tx1"/>
                </a:solidFill>
              </a:rPr>
              <a:t>: group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.agg</a:t>
            </a:r>
            <a:r>
              <a:rPr lang="en-US" altLang="ko-KR" sz="1600" b="1" smtClean="0">
                <a:solidFill>
                  <a:schemeClr val="tx1"/>
                </a:solidFill>
              </a:rPr>
              <a:t>( [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3, …])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각 열마다 다른 함수를 매핑 </a:t>
            </a:r>
            <a:r>
              <a:rPr lang="en-US" altLang="ko-KR" sz="1600" b="1" smtClean="0">
                <a:solidFill>
                  <a:schemeClr val="tx1"/>
                </a:solidFill>
              </a:rPr>
              <a:t>: 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.agg({‘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2’,….})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7" y="3460396"/>
            <a:ext cx="10051509" cy="517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appy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매핑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색인 객체는 표 형식의 데이터에서 각 </a:t>
            </a:r>
            <a:r>
              <a:rPr lang="ko-KR" altLang="en-US" sz="1600" dirty="0" err="1" smtClean="0"/>
              <a:t>로우와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대한 이름과 다른 메타데이터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축의 이름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저장하는 객체이다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인덱스는 중복되는 값을 허용한다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색인객체는 변경이 불가능하다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 객체의 </a:t>
            </a:r>
            <a:r>
              <a:rPr lang="ko-KR" altLang="en-US" sz="1600" dirty="0" err="1" smtClean="0"/>
              <a:t>메소드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22854"/>
              </p:ext>
            </p:extLst>
          </p:nvPr>
        </p:nvGraphicFramePr>
        <p:xfrm>
          <a:off x="1186249" y="2693772"/>
          <a:ext cx="9959546" cy="3840480"/>
        </p:xfrm>
        <a:graphic>
          <a:graphicData uri="http://schemas.openxmlformats.org/drawingml/2006/table">
            <a:tbl>
              <a:tblPr/>
              <a:tblGrid>
                <a:gridCol w="1921172"/>
                <a:gridCol w="8038374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append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추가적인 색인 객체를 덧붙여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difference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</a:t>
                      </a:r>
                      <a:r>
                        <a:rPr lang="ko-KR" altLang="en-US" sz="1500" dirty="0" err="1" smtClean="0"/>
                        <a:t>차집합을</a:t>
                      </a:r>
                      <a:r>
                        <a:rPr lang="ko-KR" altLang="en-US" sz="1500" dirty="0" smtClean="0"/>
                        <a:t>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iIntersection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교집합을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합집합을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isin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넘겨받은 색인에 존재하는지 알려주는 </a:t>
                      </a:r>
                      <a:r>
                        <a:rPr lang="ko-KR" altLang="en-US" sz="1500" dirty="0" err="1" smtClean="0"/>
                        <a:t>불리언</a:t>
                      </a:r>
                      <a:r>
                        <a:rPr lang="ko-KR" altLang="en-US" sz="1500" dirty="0" smtClean="0"/>
                        <a:t> 배열을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delete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위치의 색인이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drop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넘겨 받은 값이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insert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위치에 색인이 추가된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is_monotonic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단조성을 가진다면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중복되는 색인이 없다면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색인에서 중복되는 요소를 제거하고 유일한 값만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그룹 연산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transform() –</a:t>
            </a:r>
            <a:r>
              <a:rPr lang="ko-KR" altLang="en-US" sz="1600" smtClean="0"/>
              <a:t>그룹별로 구분하여 각 원소에 함수를 적용하지만 그룹별 집계 대신 각 원소의 본래 행 인덱스와 열 이름을 기준으로 연산 결과를 반환한다</a:t>
            </a:r>
            <a:r>
              <a:rPr lang="en-US" altLang="ko-KR" sz="160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그룹 연산의 결과를 원본 데이터프레임과 같은 형태로 변형하여 정리한다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4820" y="213023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3205775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멀티 인덱스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행 인덱스를 여러 레벨로 구현할 수 있도록 멀티 인덱스 </a:t>
            </a:r>
            <a:r>
              <a:rPr lang="en-US" altLang="ko-KR" sz="1600" smtClean="0"/>
              <a:t>(MultiIndex)</a:t>
            </a:r>
            <a:r>
              <a:rPr lang="ko-KR" altLang="en-US" sz="1600"/>
              <a:t> </a:t>
            </a:r>
            <a:r>
              <a:rPr lang="ko-KR" altLang="en-US" sz="1600" smtClean="0"/>
              <a:t>클래스를 지원한다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6" y="1646371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5" y="289755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피벗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ivot_table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엑셀에서 사용하는 피벗테이블과 비슷한 기능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처리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피벗테이블을 구성하는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요소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집계 함수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</a:t>
            </a:r>
            <a:r>
              <a:rPr lang="en-US" altLang="ko-KR" sz="1600" dirty="0" err="1" smtClean="0"/>
              <a:t>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인덱서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기본값으로 행 인덱스에 접근하고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축 값은 </a:t>
            </a:r>
            <a:r>
              <a:rPr lang="en-US" altLang="ko-KR" sz="1600" dirty="0" smtClean="0"/>
              <a:t>axis=0</a:t>
            </a:r>
            <a:r>
              <a:rPr lang="ko-KR" altLang="en-US" sz="1600" dirty="0" smtClean="0"/>
              <a:t>으로 자동 설정된다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열 인덱스에 접근하기 위해서는 축 값을 </a:t>
            </a:r>
            <a:r>
              <a:rPr lang="en-US" altLang="ko-KR" sz="1600" dirty="0" smtClean="0"/>
              <a:t>axis=1</a:t>
            </a:r>
            <a:r>
              <a:rPr lang="ko-KR" altLang="en-US" sz="1600" dirty="0" smtClean="0"/>
              <a:t>로 설정해야 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008999"/>
            <a:ext cx="10051509" cy="1581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p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andas.pivot_table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df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              #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피벗할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데이터프레임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index=,        #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column=,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values=, 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데이터로 사용할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aggfunc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집계함수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컴퓨터 알고리즘</a:t>
            </a:r>
            <a:r>
              <a:rPr lang="en-US" altLang="ko-KR" sz="1800" dirty="0" smtClean="0"/>
              <a:t>_ </a:t>
            </a:r>
            <a:r>
              <a:rPr lang="ko-KR" altLang="en-US" sz="1800" dirty="0" smtClean="0"/>
              <a:t>스스로 학습하여 서로 다른 변수 간의 관계를 찾아 나가는 과정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31656"/>
              </p:ext>
            </p:extLst>
          </p:nvPr>
        </p:nvGraphicFramePr>
        <p:xfrm>
          <a:off x="920016" y="1987616"/>
          <a:ext cx="10327907" cy="1981200"/>
        </p:xfrm>
        <a:graphic>
          <a:graphicData uri="http://schemas.openxmlformats.org/drawingml/2006/table">
            <a:tbl>
              <a:tblPr/>
              <a:tblGrid>
                <a:gridCol w="2119133"/>
                <a:gridCol w="3948792"/>
                <a:gridCol w="4259982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지도학습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(supervised learning)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비지도 학습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(unsupervised learning)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알고리즘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분석모형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회귀분석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군집분석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정답을 알고 있는 상태에서 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모형 평가 방법이 다양한 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정답이 없는 상태에서 서로 비슷한 데이터를 찾아서 그룹화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모형 평가 방법이 제한적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029903" y="4321743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8994" y="4321743"/>
            <a:ext cx="1491916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47507" y="4649002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410205" y="4634863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464240" y="4291860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알고리즘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20697" y="4291860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훈련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488685" y="4619119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0285364" y="5121496"/>
            <a:ext cx="9626" cy="56789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420697" y="5777852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검증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8382020" y="603229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329383" y="5705034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평가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78994" y="5689387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 활용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298738" y="601086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72" y="2106994"/>
            <a:ext cx="6265093" cy="4016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943276"/>
            <a:ext cx="73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 학습</a:t>
            </a:r>
            <a:r>
              <a:rPr lang="en-US" altLang="ko-KR" dirty="0"/>
              <a:t>(supervised learning)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 학습의 주요 목적은 레이블</a:t>
            </a:r>
            <a:r>
              <a:rPr lang="en-US" altLang="ko-KR" dirty="0"/>
              <a:t>(label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 </a:t>
            </a:r>
            <a:r>
              <a:rPr lang="ko-KR" altLang="en-US" dirty="0"/>
              <a:t>훈련 데이터에서 모델을 학습하여 본 적 없는 미래 데이터에 대해 예측을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분류</a:t>
            </a:r>
            <a:r>
              <a:rPr lang="en-US" altLang="ko-KR" dirty="0"/>
              <a:t>(classification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</a:t>
            </a:r>
            <a:r>
              <a:rPr lang="ko-KR" altLang="en-US" dirty="0" err="1"/>
              <a:t>이메일을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개별 클래스 레이블이 있는 지도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6" y="3160633"/>
            <a:ext cx="5912765" cy="34459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50" y="3400913"/>
            <a:ext cx="3286341" cy="313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77977" y="2603553"/>
            <a:ext cx="3122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훈련 샘플  이진 분류 작업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음성 클래스</a:t>
            </a:r>
            <a:r>
              <a:rPr lang="en-US" altLang="ko-KR" sz="1600" dirty="0">
                <a:solidFill>
                  <a:srgbClr val="0070C0"/>
                </a:solidFill>
              </a:rPr>
              <a:t>(negative class)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양성 클래스</a:t>
            </a:r>
            <a:r>
              <a:rPr lang="en-US" altLang="ko-KR" sz="1600" dirty="0">
                <a:solidFill>
                  <a:srgbClr val="0070C0"/>
                </a:solidFill>
              </a:rPr>
              <a:t>(positive class)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결정 경계</a:t>
            </a:r>
            <a:r>
              <a:rPr lang="en-US" altLang="ko-KR" sz="1600" dirty="0">
                <a:solidFill>
                  <a:srgbClr val="0070C0"/>
                </a:solidFill>
              </a:rPr>
              <a:t>(decision boundary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35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회귀</a:t>
            </a:r>
            <a:r>
              <a:rPr lang="en-US" altLang="ko-KR" dirty="0"/>
              <a:t>(regression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예측 </a:t>
            </a:r>
            <a:r>
              <a:rPr lang="ko-KR" altLang="en-US" dirty="0"/>
              <a:t>변수</a:t>
            </a:r>
            <a:r>
              <a:rPr lang="en-US" altLang="ko-KR" dirty="0"/>
              <a:t>(predictor variable)(</a:t>
            </a:r>
            <a:r>
              <a:rPr lang="ko-KR" altLang="en-US" dirty="0"/>
              <a:t>또는 설명 변수</a:t>
            </a:r>
            <a:r>
              <a:rPr lang="en-US" altLang="ko-KR" dirty="0"/>
              <a:t>(explanatory variable), </a:t>
            </a:r>
            <a:r>
              <a:rPr lang="ko-KR" altLang="en-US" dirty="0"/>
              <a:t>입력</a:t>
            </a:r>
            <a:r>
              <a:rPr lang="en-US" altLang="ko-KR" dirty="0"/>
              <a:t>(input))</a:t>
            </a:r>
            <a:r>
              <a:rPr lang="ko-KR" altLang="en-US" dirty="0"/>
              <a:t>와 연속적인 반응 변수</a:t>
            </a:r>
            <a:r>
              <a:rPr lang="en-US" altLang="ko-KR" dirty="0"/>
              <a:t>(response variable)(</a:t>
            </a:r>
            <a:r>
              <a:rPr lang="ko-KR" altLang="en-US" dirty="0"/>
              <a:t>또는 출력</a:t>
            </a:r>
            <a:r>
              <a:rPr lang="en-US" altLang="ko-KR" dirty="0"/>
              <a:t>(outcome), </a:t>
            </a:r>
            <a:r>
              <a:rPr lang="ko-KR" altLang="en-US" dirty="0"/>
              <a:t>타깃</a:t>
            </a:r>
            <a:r>
              <a:rPr lang="en-US" altLang="ko-KR" dirty="0"/>
              <a:t>(target))</a:t>
            </a:r>
            <a:r>
              <a:rPr lang="ko-KR" altLang="en-US" dirty="0"/>
              <a:t>가 주어졌을 때 출력 값을 예측하는 두 변수 사이의 관계를 찾습니다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936" y="3343229"/>
            <a:ext cx="65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선형 회귀</a:t>
            </a:r>
            <a:r>
              <a:rPr lang="en-US" altLang="ko-KR" sz="1600" dirty="0">
                <a:solidFill>
                  <a:srgbClr val="0070C0"/>
                </a:solidFill>
              </a:rPr>
              <a:t>(linear regression)</a:t>
            </a:r>
            <a:r>
              <a:rPr lang="ko-KR" altLang="en-US" sz="1600" dirty="0">
                <a:solidFill>
                  <a:srgbClr val="0070C0"/>
                </a:solidFill>
              </a:rPr>
              <a:t>의 개념을 나타냅니다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입력 </a:t>
            </a:r>
            <a:r>
              <a:rPr lang="en-US" altLang="ko-KR" sz="1600" dirty="0">
                <a:solidFill>
                  <a:srgbClr val="0070C0"/>
                </a:solidFill>
              </a:rPr>
              <a:t>x</a:t>
            </a:r>
            <a:r>
              <a:rPr lang="ko-KR" altLang="en-US" sz="1600" dirty="0">
                <a:solidFill>
                  <a:srgbClr val="0070C0"/>
                </a:solidFill>
              </a:rPr>
              <a:t>와 타깃 </a:t>
            </a:r>
            <a:r>
              <a:rPr lang="en-US" altLang="ko-KR" sz="1600" dirty="0">
                <a:solidFill>
                  <a:srgbClr val="0070C0"/>
                </a:solidFill>
              </a:rPr>
              <a:t>y</a:t>
            </a:r>
            <a:r>
              <a:rPr lang="ko-KR" altLang="en-US" sz="1600" dirty="0">
                <a:solidFill>
                  <a:srgbClr val="0070C0"/>
                </a:solidFill>
              </a:rPr>
              <a:t>가 주어지면 샘플과 직선 사이 거리가 최소가 되는 직선을 그을 수 있습니다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일반적으로 평균 제곱 거리를 사용합니다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6" y="3165513"/>
            <a:ext cx="3529865" cy="33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학습은 환경과 상호 작용하여 시스템</a:t>
            </a:r>
            <a:r>
              <a:rPr lang="en-US" altLang="ko-KR" dirty="0"/>
              <a:t>(</a:t>
            </a:r>
            <a:r>
              <a:rPr lang="ko-KR" altLang="en-US" dirty="0"/>
              <a:t>에이전트</a:t>
            </a:r>
            <a:r>
              <a:rPr lang="en-US" altLang="ko-KR" dirty="0"/>
              <a:t>(agent)) </a:t>
            </a:r>
            <a:r>
              <a:rPr lang="ko-KR" altLang="en-US" dirty="0"/>
              <a:t>성능을 향상하는 것이 목적입니다</a:t>
            </a:r>
            <a:r>
              <a:rPr lang="en-US" altLang="ko-KR" dirty="0"/>
              <a:t>. </a:t>
            </a:r>
            <a:r>
              <a:rPr lang="ko-KR" altLang="en-US" dirty="0"/>
              <a:t>환경의 현재 상태 정보는 보상</a:t>
            </a:r>
            <a:r>
              <a:rPr lang="en-US" altLang="ko-KR" dirty="0"/>
              <a:t>(reward) </a:t>
            </a:r>
            <a:r>
              <a:rPr lang="ko-KR" altLang="en-US" dirty="0"/>
              <a:t>신호를 포함하기 때문에 강화 학습을 지도 학습과 관련된 분야로 생각할 수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학습의 피드백은 보상 함수로 얼마나 행동이 좋은지를 측정한 값입니다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체스 게임 </a:t>
            </a:r>
            <a:r>
              <a:rPr lang="en-US" altLang="ko-KR" dirty="0"/>
              <a:t>- </a:t>
            </a:r>
            <a:r>
              <a:rPr lang="ko-KR" altLang="en-US" dirty="0"/>
              <a:t>에이전트는 </a:t>
            </a:r>
            <a:r>
              <a:rPr lang="ko-KR" altLang="en-US" dirty="0" err="1"/>
              <a:t>체스판의</a:t>
            </a:r>
            <a:r>
              <a:rPr lang="ko-KR" altLang="en-US" dirty="0"/>
              <a:t> 상태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r>
              <a:rPr lang="ko-KR" altLang="en-US" dirty="0"/>
              <a:t>에 따라 기물의 이동을 결정합니다</a:t>
            </a:r>
            <a:r>
              <a:rPr lang="en-US" altLang="ko-KR" dirty="0"/>
              <a:t>. </a:t>
            </a:r>
            <a:r>
              <a:rPr lang="ko-KR" altLang="en-US" dirty="0"/>
              <a:t>보상은 게임을 종료했을 때 승리하거나 패배하는 것으로 정의할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4" y="3394048"/>
            <a:ext cx="4801497" cy="26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</a:t>
            </a:r>
            <a:r>
              <a:rPr lang="ko-KR" altLang="en-US" dirty="0" smtClean="0"/>
              <a:t>학습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 err="1"/>
              <a:t>레이블되지</a:t>
            </a:r>
            <a:r>
              <a:rPr lang="ko-KR" altLang="en-US" dirty="0"/>
              <a:t> 않거나 구조를 알 수 없는 데이터를 다룹니다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 기법을 사용하면 알려진 출력 값이나 보상 함수의 도움을 받지 않고 의미 있는 정보를 추출하기 위해 데이터 구조를 탐색할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군집</a:t>
            </a:r>
            <a:r>
              <a:rPr lang="en-US" altLang="ko-KR" dirty="0"/>
              <a:t>(clustering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/>
              <a:t>사전 정보 없이 쌓여 있는 그룹 정보를 의미 있는 서브그룹</a:t>
            </a:r>
            <a:r>
              <a:rPr lang="en-US" altLang="ko-KR" dirty="0"/>
              <a:t>(subgroup) </a:t>
            </a:r>
            <a:r>
              <a:rPr lang="ko-KR" altLang="en-US" dirty="0"/>
              <a:t>또는 클러스터</a:t>
            </a:r>
            <a:r>
              <a:rPr lang="en-US" altLang="ko-KR" dirty="0"/>
              <a:t>(cluster)</a:t>
            </a:r>
            <a:r>
              <a:rPr lang="ko-KR" altLang="en-US" dirty="0"/>
              <a:t>로 조직하는 탐색적 데이터 분석 기법입니다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클러스터링은</a:t>
            </a:r>
            <a:r>
              <a:rPr lang="ko-KR" altLang="en-US" dirty="0" smtClean="0"/>
              <a:t> </a:t>
            </a:r>
            <a:r>
              <a:rPr lang="ko-KR" altLang="en-US" dirty="0"/>
              <a:t>정보를 조직화하고 데이터에서 의미 있는 관계를 유도하는 도구입니다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/>
              <a:t>마케터가</a:t>
            </a:r>
            <a:r>
              <a:rPr lang="ko-KR" altLang="en-US" dirty="0"/>
              <a:t> 관심사를 기반으로 고객을 그룹으로 나누어 각각에 맞는 마케팅 프로그램을 개발할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80" y="3251600"/>
            <a:ext cx="3610428" cy="34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11249</TotalTime>
  <Words>9279</Words>
  <Application>Microsoft Office PowerPoint</Application>
  <PresentationFormat>와이드스크린</PresentationFormat>
  <Paragraphs>1746</Paragraphs>
  <Slides>113</Slides>
  <Notes>113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19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Python Pandas</vt:lpstr>
      <vt:lpstr>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Seaborn</vt:lpstr>
      <vt:lpstr>Seaborn</vt:lpstr>
      <vt:lpstr>Folium</vt:lpstr>
      <vt:lpstr>Python Pandas</vt:lpstr>
      <vt:lpstr>Pandas Data Preprocessing</vt:lpstr>
      <vt:lpstr>Pandas Data Preprocessing</vt:lpstr>
      <vt:lpstr>Pandas Data Preprocessing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Python Pandas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1451</cp:revision>
  <dcterms:created xsi:type="dcterms:W3CDTF">2018-11-04T06:36:08Z</dcterms:created>
  <dcterms:modified xsi:type="dcterms:W3CDTF">2019-12-20T04:58:52Z</dcterms:modified>
</cp:coreProperties>
</file>